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9" r:id="rId2"/>
  </p:sldMasterIdLst>
  <p:notesMasterIdLst>
    <p:notesMasterId r:id="rId20"/>
  </p:notesMasterIdLst>
  <p:sldIdLst>
    <p:sldId id="261" r:id="rId3"/>
    <p:sldId id="256" r:id="rId4"/>
    <p:sldId id="673" r:id="rId5"/>
    <p:sldId id="265" r:id="rId6"/>
    <p:sldId id="341" r:id="rId7"/>
    <p:sldId id="339" r:id="rId8"/>
    <p:sldId id="345" r:id="rId9"/>
    <p:sldId id="657" r:id="rId10"/>
    <p:sldId id="659" r:id="rId11"/>
    <p:sldId id="660" r:id="rId12"/>
    <p:sldId id="661" r:id="rId13"/>
    <p:sldId id="652" r:id="rId14"/>
    <p:sldId id="664" r:id="rId15"/>
    <p:sldId id="669" r:id="rId16"/>
    <p:sldId id="670" r:id="rId17"/>
    <p:sldId id="671" r:id="rId18"/>
    <p:sldId id="672" r:id="rId1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13">
          <p15:clr>
            <a:srgbClr val="A4A3A4"/>
          </p15:clr>
        </p15:guide>
        <p15:guide id="2" orient="horz" pos="980">
          <p15:clr>
            <a:srgbClr val="A4A3A4"/>
          </p15:clr>
        </p15:guide>
        <p15:guide id="3" orient="horz" pos="703">
          <p15:clr>
            <a:srgbClr val="A4A3A4"/>
          </p15:clr>
        </p15:guide>
        <p15:guide id="4" pos="5303">
          <p15:clr>
            <a:srgbClr val="A4A3A4"/>
          </p15:clr>
        </p15:guide>
        <p15:guide id="5" pos="4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xB6mOKqXIR/rcYz6dQsswxWNy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9B5F"/>
    <a:srgbClr val="713C8F"/>
    <a:srgbClr val="3C3A33"/>
    <a:srgbClr val="BA483C"/>
    <a:srgbClr val="E1DCC1"/>
    <a:srgbClr val="B25750"/>
    <a:srgbClr val="DD4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08E8EF-53C7-487F-8A9F-E2E510CFD5A4}">
  <a:tblStyle styleId="{F408E8EF-53C7-487F-8A9F-E2E510CFD5A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7"/>
    <p:restoredTop sz="94597"/>
  </p:normalViewPr>
  <p:slideViewPr>
    <p:cSldViewPr snapToGrid="0">
      <p:cViewPr varScale="1">
        <p:scale>
          <a:sx n="81" d="100"/>
          <a:sy n="81" d="100"/>
        </p:scale>
        <p:origin x="1714" y="62"/>
      </p:cViewPr>
      <p:guideLst>
        <p:guide orient="horz" pos="3913"/>
        <p:guide orient="horz" pos="980"/>
        <p:guide orient="horz" pos="703"/>
        <p:guide pos="5303"/>
        <p:guide pos="4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4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BB466-04B0-A149-8E82-7D29735BDF25}" type="doc">
      <dgm:prSet loTypeId="urn:microsoft.com/office/officeart/2005/8/layout/cycle4" loCatId="" qsTypeId="urn:microsoft.com/office/officeart/2005/8/quickstyle/3d5" qsCatId="3D" csTypeId="urn:microsoft.com/office/officeart/2005/8/colors/colorful1" csCatId="colorful" phldr="1"/>
      <dgm:spPr/>
    </dgm:pt>
    <dgm:pt modelId="{26A10341-564F-D34D-87D8-407174D7A4DE}">
      <dgm:prSet phldrT="[Text]"/>
      <dgm:spPr/>
      <dgm:t>
        <a:bodyPr/>
        <a:lstStyle/>
        <a:p>
          <a:r>
            <a:rPr lang="en-US" dirty="0"/>
            <a:t>Reduce, Refuse</a:t>
          </a:r>
        </a:p>
      </dgm:t>
    </dgm:pt>
    <dgm:pt modelId="{64FAAC11-3736-5844-A57C-96E206E09A50}" type="parTrans" cxnId="{70DAEAD0-9810-A341-A241-A23EB7833ECC}">
      <dgm:prSet/>
      <dgm:spPr/>
      <dgm:t>
        <a:bodyPr/>
        <a:lstStyle/>
        <a:p>
          <a:endParaRPr lang="en-US"/>
        </a:p>
      </dgm:t>
    </dgm:pt>
    <dgm:pt modelId="{FEC85456-C986-4F4D-B5B5-2E21CC58E032}" type="sibTrans" cxnId="{70DAEAD0-9810-A341-A241-A23EB7833ECC}">
      <dgm:prSet/>
      <dgm:spPr/>
      <dgm:t>
        <a:bodyPr/>
        <a:lstStyle/>
        <a:p>
          <a:endParaRPr lang="en-US"/>
        </a:p>
      </dgm:t>
    </dgm:pt>
    <dgm:pt modelId="{A89BCAC2-B2A4-0E46-ABE3-25A9681ABFE1}">
      <dgm:prSet phldrT="[Text]"/>
      <dgm:spPr/>
      <dgm:t>
        <a:bodyPr/>
        <a:lstStyle/>
        <a:p>
          <a:r>
            <a:rPr lang="en-US" dirty="0"/>
            <a:t>Re-use, Recycle, Repurpose</a:t>
          </a:r>
        </a:p>
      </dgm:t>
    </dgm:pt>
    <dgm:pt modelId="{950B856B-2750-2844-94C6-436E753CC0DC}" type="parTrans" cxnId="{0A950A63-7DCD-0148-A5FC-7CB8DD269D4D}">
      <dgm:prSet/>
      <dgm:spPr/>
      <dgm:t>
        <a:bodyPr/>
        <a:lstStyle/>
        <a:p>
          <a:endParaRPr lang="en-US"/>
        </a:p>
      </dgm:t>
    </dgm:pt>
    <dgm:pt modelId="{8CAEF179-274E-2541-ACB6-E06358929148}" type="sibTrans" cxnId="{0A950A63-7DCD-0148-A5FC-7CB8DD269D4D}">
      <dgm:prSet/>
      <dgm:spPr/>
      <dgm:t>
        <a:bodyPr/>
        <a:lstStyle/>
        <a:p>
          <a:endParaRPr lang="en-US"/>
        </a:p>
      </dgm:t>
    </dgm:pt>
    <dgm:pt modelId="{CD7930FE-E762-8B4D-8223-90DED36C05EC}">
      <dgm:prSet phldrT="[Text]"/>
      <dgm:spPr/>
      <dgm:t>
        <a:bodyPr/>
        <a:lstStyle/>
        <a:p>
          <a:r>
            <a:rPr lang="en-US"/>
            <a:t>Repair, Restore</a:t>
          </a:r>
          <a:endParaRPr lang="en-US" dirty="0"/>
        </a:p>
      </dgm:t>
    </dgm:pt>
    <dgm:pt modelId="{2FD857C5-CDA9-4641-9D82-4204E9442DAC}" type="parTrans" cxnId="{1D7BCCE0-4137-074C-A8CA-18DED24754BF}">
      <dgm:prSet/>
      <dgm:spPr/>
      <dgm:t>
        <a:bodyPr/>
        <a:lstStyle/>
        <a:p>
          <a:endParaRPr lang="en-US"/>
        </a:p>
      </dgm:t>
    </dgm:pt>
    <dgm:pt modelId="{8C624460-665E-324E-BC54-43984111E2E4}" type="sibTrans" cxnId="{1D7BCCE0-4137-074C-A8CA-18DED24754BF}">
      <dgm:prSet/>
      <dgm:spPr/>
      <dgm:t>
        <a:bodyPr/>
        <a:lstStyle/>
        <a:p>
          <a:endParaRPr lang="en-US"/>
        </a:p>
      </dgm:t>
    </dgm:pt>
    <dgm:pt modelId="{2657BBF4-D1E1-1C4B-B18E-2413622B7744}">
      <dgm:prSet phldrT="[Text]"/>
      <dgm:spPr/>
      <dgm:t>
        <a:bodyPr/>
        <a:lstStyle/>
        <a:p>
          <a:r>
            <a:rPr lang="en-US" dirty="0"/>
            <a:t>Regenerate, Redesign Redistribute</a:t>
          </a:r>
        </a:p>
      </dgm:t>
    </dgm:pt>
    <dgm:pt modelId="{F7F8251A-1308-DA42-B020-1CAF008C9834}" type="parTrans" cxnId="{6FB3AFBA-5339-F944-8AD5-742467671BBD}">
      <dgm:prSet/>
      <dgm:spPr/>
      <dgm:t>
        <a:bodyPr/>
        <a:lstStyle/>
        <a:p>
          <a:endParaRPr lang="en-US"/>
        </a:p>
      </dgm:t>
    </dgm:pt>
    <dgm:pt modelId="{5DFE30DB-73E1-8F45-ACC2-E47A003B8BA7}" type="sibTrans" cxnId="{6FB3AFBA-5339-F944-8AD5-742467671BBD}">
      <dgm:prSet/>
      <dgm:spPr/>
      <dgm:t>
        <a:bodyPr/>
        <a:lstStyle/>
        <a:p>
          <a:endParaRPr lang="en-US"/>
        </a:p>
      </dgm:t>
    </dgm:pt>
    <dgm:pt modelId="{13AE1BC4-34C9-F744-8E3F-FD80DFAF1E9D}" type="pres">
      <dgm:prSet presAssocID="{4C7BB466-04B0-A149-8E82-7D29735BDF2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18F85E3-CBD6-2A4B-ACFE-EFD3F6408C60}" type="pres">
      <dgm:prSet presAssocID="{4C7BB466-04B0-A149-8E82-7D29735BDF25}" presName="children" presStyleCnt="0"/>
      <dgm:spPr/>
    </dgm:pt>
    <dgm:pt modelId="{56E91249-BC98-EF4A-9BB4-43ABED932518}" type="pres">
      <dgm:prSet presAssocID="{4C7BB466-04B0-A149-8E82-7D29735BDF25}" presName="childPlaceholder" presStyleCnt="0"/>
      <dgm:spPr/>
    </dgm:pt>
    <dgm:pt modelId="{4EB390A2-5C3A-F943-A0DC-FFBA82EC3797}" type="pres">
      <dgm:prSet presAssocID="{4C7BB466-04B0-A149-8E82-7D29735BDF25}" presName="circle" presStyleCnt="0"/>
      <dgm:spPr/>
    </dgm:pt>
    <dgm:pt modelId="{DB9BEDE9-06EC-0A42-8909-2D52AD59CA5D}" type="pres">
      <dgm:prSet presAssocID="{4C7BB466-04B0-A149-8E82-7D29735BDF2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BF9BEE5-23E1-3C4B-9027-C0B94D0E08D3}" type="pres">
      <dgm:prSet presAssocID="{4C7BB466-04B0-A149-8E82-7D29735BDF2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C1CF5CB-31E0-DF49-A1EB-835AE6A38B5D}" type="pres">
      <dgm:prSet presAssocID="{4C7BB466-04B0-A149-8E82-7D29735BDF2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7B97F59-B2C3-2A42-95E8-2831321E18BE}" type="pres">
      <dgm:prSet presAssocID="{4C7BB466-04B0-A149-8E82-7D29735BDF2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B5F9E43-EC67-624B-8EA4-87F936AD4EFF}" type="pres">
      <dgm:prSet presAssocID="{4C7BB466-04B0-A149-8E82-7D29735BDF25}" presName="quadrantPlaceholder" presStyleCnt="0"/>
      <dgm:spPr/>
    </dgm:pt>
    <dgm:pt modelId="{37BE0C31-18DF-8F4E-8AAB-0889873FAE23}" type="pres">
      <dgm:prSet presAssocID="{4C7BB466-04B0-A149-8E82-7D29735BDF25}" presName="center1" presStyleLbl="fgShp" presStyleIdx="0" presStyleCnt="2"/>
      <dgm:spPr/>
    </dgm:pt>
    <dgm:pt modelId="{16FEB51F-7334-9742-96B2-4CDA03AF098B}" type="pres">
      <dgm:prSet presAssocID="{4C7BB466-04B0-A149-8E82-7D29735BDF25}" presName="center2" presStyleLbl="fgShp" presStyleIdx="1" presStyleCnt="2"/>
      <dgm:spPr/>
    </dgm:pt>
  </dgm:ptLst>
  <dgm:cxnLst>
    <dgm:cxn modelId="{0A950A63-7DCD-0148-A5FC-7CB8DD269D4D}" srcId="{4C7BB466-04B0-A149-8E82-7D29735BDF25}" destId="{A89BCAC2-B2A4-0E46-ABE3-25A9681ABFE1}" srcOrd="1" destOrd="0" parTransId="{950B856B-2750-2844-94C6-436E753CC0DC}" sibTransId="{8CAEF179-274E-2541-ACB6-E06358929148}"/>
    <dgm:cxn modelId="{6025BDB4-DFB1-7B44-ADD7-0F3EA3F436D5}" type="presOf" srcId="{26A10341-564F-D34D-87D8-407174D7A4DE}" destId="{47B97F59-B2C3-2A42-95E8-2831321E18BE}" srcOrd="0" destOrd="0" presId="urn:microsoft.com/office/officeart/2005/8/layout/cycle4"/>
    <dgm:cxn modelId="{6FB3AFBA-5339-F944-8AD5-742467671BBD}" srcId="{4C7BB466-04B0-A149-8E82-7D29735BDF25}" destId="{2657BBF4-D1E1-1C4B-B18E-2413622B7744}" srcOrd="0" destOrd="0" parTransId="{F7F8251A-1308-DA42-B020-1CAF008C9834}" sibTransId="{5DFE30DB-73E1-8F45-ACC2-E47A003B8BA7}"/>
    <dgm:cxn modelId="{C659C7C7-D980-0445-9E00-ED33728A2662}" type="presOf" srcId="{A89BCAC2-B2A4-0E46-ABE3-25A9681ABFE1}" destId="{9BF9BEE5-23E1-3C4B-9027-C0B94D0E08D3}" srcOrd="0" destOrd="0" presId="urn:microsoft.com/office/officeart/2005/8/layout/cycle4"/>
    <dgm:cxn modelId="{30D245CB-DE58-104B-BB2E-F6EF994A3F44}" type="presOf" srcId="{4C7BB466-04B0-A149-8E82-7D29735BDF25}" destId="{13AE1BC4-34C9-F744-8E3F-FD80DFAF1E9D}" srcOrd="0" destOrd="0" presId="urn:microsoft.com/office/officeart/2005/8/layout/cycle4"/>
    <dgm:cxn modelId="{70DAEAD0-9810-A341-A241-A23EB7833ECC}" srcId="{4C7BB466-04B0-A149-8E82-7D29735BDF25}" destId="{26A10341-564F-D34D-87D8-407174D7A4DE}" srcOrd="3" destOrd="0" parTransId="{64FAAC11-3736-5844-A57C-96E206E09A50}" sibTransId="{FEC85456-C986-4F4D-B5B5-2E21CC58E032}"/>
    <dgm:cxn modelId="{1EA212D5-10C2-FF43-9750-1C5CAE2C974A}" type="presOf" srcId="{CD7930FE-E762-8B4D-8223-90DED36C05EC}" destId="{CC1CF5CB-31E0-DF49-A1EB-835AE6A38B5D}" srcOrd="0" destOrd="0" presId="urn:microsoft.com/office/officeart/2005/8/layout/cycle4"/>
    <dgm:cxn modelId="{1D7BCCE0-4137-074C-A8CA-18DED24754BF}" srcId="{4C7BB466-04B0-A149-8E82-7D29735BDF25}" destId="{CD7930FE-E762-8B4D-8223-90DED36C05EC}" srcOrd="2" destOrd="0" parTransId="{2FD857C5-CDA9-4641-9D82-4204E9442DAC}" sibTransId="{8C624460-665E-324E-BC54-43984111E2E4}"/>
    <dgm:cxn modelId="{0362ECF1-D9F2-3D4F-B285-63DAC2DFA9E3}" type="presOf" srcId="{2657BBF4-D1E1-1C4B-B18E-2413622B7744}" destId="{DB9BEDE9-06EC-0A42-8909-2D52AD59CA5D}" srcOrd="0" destOrd="0" presId="urn:microsoft.com/office/officeart/2005/8/layout/cycle4"/>
    <dgm:cxn modelId="{682909A1-302F-DE4B-B95D-68895330F13F}" type="presParOf" srcId="{13AE1BC4-34C9-F744-8E3F-FD80DFAF1E9D}" destId="{E18F85E3-CBD6-2A4B-ACFE-EFD3F6408C60}" srcOrd="0" destOrd="0" presId="urn:microsoft.com/office/officeart/2005/8/layout/cycle4"/>
    <dgm:cxn modelId="{922623CD-4A90-7A4F-9162-6B6D3A782A53}" type="presParOf" srcId="{E18F85E3-CBD6-2A4B-ACFE-EFD3F6408C60}" destId="{56E91249-BC98-EF4A-9BB4-43ABED932518}" srcOrd="0" destOrd="0" presId="urn:microsoft.com/office/officeart/2005/8/layout/cycle4"/>
    <dgm:cxn modelId="{E7BB6AD9-96ED-7C42-BD01-2F607E873261}" type="presParOf" srcId="{13AE1BC4-34C9-F744-8E3F-FD80DFAF1E9D}" destId="{4EB390A2-5C3A-F943-A0DC-FFBA82EC3797}" srcOrd="1" destOrd="0" presId="urn:microsoft.com/office/officeart/2005/8/layout/cycle4"/>
    <dgm:cxn modelId="{F691AB49-D581-F041-98EA-0B45D8B80255}" type="presParOf" srcId="{4EB390A2-5C3A-F943-A0DC-FFBA82EC3797}" destId="{DB9BEDE9-06EC-0A42-8909-2D52AD59CA5D}" srcOrd="0" destOrd="0" presId="urn:microsoft.com/office/officeart/2005/8/layout/cycle4"/>
    <dgm:cxn modelId="{32A32FAF-F005-E845-B7D7-3FD18C394CFB}" type="presParOf" srcId="{4EB390A2-5C3A-F943-A0DC-FFBA82EC3797}" destId="{9BF9BEE5-23E1-3C4B-9027-C0B94D0E08D3}" srcOrd="1" destOrd="0" presId="urn:microsoft.com/office/officeart/2005/8/layout/cycle4"/>
    <dgm:cxn modelId="{AD6F7E0D-C285-7045-B4F0-E758F03F9A5A}" type="presParOf" srcId="{4EB390A2-5C3A-F943-A0DC-FFBA82EC3797}" destId="{CC1CF5CB-31E0-DF49-A1EB-835AE6A38B5D}" srcOrd="2" destOrd="0" presId="urn:microsoft.com/office/officeart/2005/8/layout/cycle4"/>
    <dgm:cxn modelId="{611C3757-FAAC-B94E-BB2A-84406FE5A7AA}" type="presParOf" srcId="{4EB390A2-5C3A-F943-A0DC-FFBA82EC3797}" destId="{47B97F59-B2C3-2A42-95E8-2831321E18BE}" srcOrd="3" destOrd="0" presId="urn:microsoft.com/office/officeart/2005/8/layout/cycle4"/>
    <dgm:cxn modelId="{191F09F3-1BA1-8348-9B15-C274737349E6}" type="presParOf" srcId="{4EB390A2-5C3A-F943-A0DC-FFBA82EC3797}" destId="{6B5F9E43-EC67-624B-8EA4-87F936AD4EFF}" srcOrd="4" destOrd="0" presId="urn:microsoft.com/office/officeart/2005/8/layout/cycle4"/>
    <dgm:cxn modelId="{B45C4A1C-8612-5143-8C07-76CEC1E143FC}" type="presParOf" srcId="{13AE1BC4-34C9-F744-8E3F-FD80DFAF1E9D}" destId="{37BE0C31-18DF-8F4E-8AAB-0889873FAE23}" srcOrd="2" destOrd="0" presId="urn:microsoft.com/office/officeart/2005/8/layout/cycle4"/>
    <dgm:cxn modelId="{CF116D2B-026F-2E4D-B62D-656DC7F123B4}" type="presParOf" srcId="{13AE1BC4-34C9-F744-8E3F-FD80DFAF1E9D}" destId="{16FEB51F-7334-9742-96B2-4CDA03AF098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BB466-04B0-A149-8E82-7D29735BDF25}" type="doc">
      <dgm:prSet loTypeId="urn:microsoft.com/office/officeart/2005/8/layout/cycle4" loCatId="" qsTypeId="urn:microsoft.com/office/officeart/2005/8/quickstyle/3d5" qsCatId="3D" csTypeId="urn:microsoft.com/office/officeart/2005/8/colors/colorful1" csCatId="colorful" phldr="1"/>
      <dgm:spPr/>
    </dgm:pt>
    <dgm:pt modelId="{26A10341-564F-D34D-87D8-407174D7A4DE}">
      <dgm:prSet phldrT="[Text]"/>
      <dgm:spPr/>
      <dgm:t>
        <a:bodyPr/>
        <a:lstStyle/>
        <a:p>
          <a:r>
            <a:rPr lang="en-US" dirty="0"/>
            <a:t>Reduce, Refuse</a:t>
          </a:r>
        </a:p>
      </dgm:t>
    </dgm:pt>
    <dgm:pt modelId="{64FAAC11-3736-5844-A57C-96E206E09A50}" type="parTrans" cxnId="{70DAEAD0-9810-A341-A241-A23EB7833ECC}">
      <dgm:prSet/>
      <dgm:spPr/>
      <dgm:t>
        <a:bodyPr/>
        <a:lstStyle/>
        <a:p>
          <a:endParaRPr lang="en-US"/>
        </a:p>
      </dgm:t>
    </dgm:pt>
    <dgm:pt modelId="{FEC85456-C986-4F4D-B5B5-2E21CC58E032}" type="sibTrans" cxnId="{70DAEAD0-9810-A341-A241-A23EB7833ECC}">
      <dgm:prSet/>
      <dgm:spPr/>
      <dgm:t>
        <a:bodyPr/>
        <a:lstStyle/>
        <a:p>
          <a:endParaRPr lang="en-US"/>
        </a:p>
      </dgm:t>
    </dgm:pt>
    <dgm:pt modelId="{A89BCAC2-B2A4-0E46-ABE3-25A9681ABFE1}">
      <dgm:prSet phldrT="[Text]"/>
      <dgm:spPr/>
      <dgm:t>
        <a:bodyPr/>
        <a:lstStyle/>
        <a:p>
          <a:r>
            <a:rPr lang="en-US" dirty="0"/>
            <a:t>Re-use, Recycle, Repurpose</a:t>
          </a:r>
        </a:p>
      </dgm:t>
    </dgm:pt>
    <dgm:pt modelId="{950B856B-2750-2844-94C6-436E753CC0DC}" type="parTrans" cxnId="{0A950A63-7DCD-0148-A5FC-7CB8DD269D4D}">
      <dgm:prSet/>
      <dgm:spPr/>
      <dgm:t>
        <a:bodyPr/>
        <a:lstStyle/>
        <a:p>
          <a:endParaRPr lang="en-US"/>
        </a:p>
      </dgm:t>
    </dgm:pt>
    <dgm:pt modelId="{8CAEF179-274E-2541-ACB6-E06358929148}" type="sibTrans" cxnId="{0A950A63-7DCD-0148-A5FC-7CB8DD269D4D}">
      <dgm:prSet/>
      <dgm:spPr/>
      <dgm:t>
        <a:bodyPr/>
        <a:lstStyle/>
        <a:p>
          <a:endParaRPr lang="en-US"/>
        </a:p>
      </dgm:t>
    </dgm:pt>
    <dgm:pt modelId="{CD7930FE-E762-8B4D-8223-90DED36C05EC}">
      <dgm:prSet phldrT="[Text]"/>
      <dgm:spPr/>
      <dgm:t>
        <a:bodyPr/>
        <a:lstStyle/>
        <a:p>
          <a:r>
            <a:rPr lang="en-US"/>
            <a:t>Repair, Restore</a:t>
          </a:r>
          <a:endParaRPr lang="en-US" dirty="0"/>
        </a:p>
      </dgm:t>
    </dgm:pt>
    <dgm:pt modelId="{2FD857C5-CDA9-4641-9D82-4204E9442DAC}" type="parTrans" cxnId="{1D7BCCE0-4137-074C-A8CA-18DED24754BF}">
      <dgm:prSet/>
      <dgm:spPr/>
      <dgm:t>
        <a:bodyPr/>
        <a:lstStyle/>
        <a:p>
          <a:endParaRPr lang="en-US"/>
        </a:p>
      </dgm:t>
    </dgm:pt>
    <dgm:pt modelId="{8C624460-665E-324E-BC54-43984111E2E4}" type="sibTrans" cxnId="{1D7BCCE0-4137-074C-A8CA-18DED24754BF}">
      <dgm:prSet/>
      <dgm:spPr/>
      <dgm:t>
        <a:bodyPr/>
        <a:lstStyle/>
        <a:p>
          <a:endParaRPr lang="en-US"/>
        </a:p>
      </dgm:t>
    </dgm:pt>
    <dgm:pt modelId="{2657BBF4-D1E1-1C4B-B18E-2413622B7744}">
      <dgm:prSet phldrT="[Text]"/>
      <dgm:spPr/>
      <dgm:t>
        <a:bodyPr/>
        <a:lstStyle/>
        <a:p>
          <a:r>
            <a:rPr lang="en-US" dirty="0"/>
            <a:t>Regenerate, Redesign Redistribute</a:t>
          </a:r>
        </a:p>
      </dgm:t>
    </dgm:pt>
    <dgm:pt modelId="{F7F8251A-1308-DA42-B020-1CAF008C9834}" type="parTrans" cxnId="{6FB3AFBA-5339-F944-8AD5-742467671BBD}">
      <dgm:prSet/>
      <dgm:spPr/>
      <dgm:t>
        <a:bodyPr/>
        <a:lstStyle/>
        <a:p>
          <a:endParaRPr lang="en-US"/>
        </a:p>
      </dgm:t>
    </dgm:pt>
    <dgm:pt modelId="{5DFE30DB-73E1-8F45-ACC2-E47A003B8BA7}" type="sibTrans" cxnId="{6FB3AFBA-5339-F944-8AD5-742467671BBD}">
      <dgm:prSet/>
      <dgm:spPr/>
      <dgm:t>
        <a:bodyPr/>
        <a:lstStyle/>
        <a:p>
          <a:endParaRPr lang="en-US"/>
        </a:p>
      </dgm:t>
    </dgm:pt>
    <dgm:pt modelId="{13AE1BC4-34C9-F744-8E3F-FD80DFAF1E9D}" type="pres">
      <dgm:prSet presAssocID="{4C7BB466-04B0-A149-8E82-7D29735BDF2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18F85E3-CBD6-2A4B-ACFE-EFD3F6408C60}" type="pres">
      <dgm:prSet presAssocID="{4C7BB466-04B0-A149-8E82-7D29735BDF25}" presName="children" presStyleCnt="0"/>
      <dgm:spPr/>
    </dgm:pt>
    <dgm:pt modelId="{56E91249-BC98-EF4A-9BB4-43ABED932518}" type="pres">
      <dgm:prSet presAssocID="{4C7BB466-04B0-A149-8E82-7D29735BDF25}" presName="childPlaceholder" presStyleCnt="0"/>
      <dgm:spPr/>
    </dgm:pt>
    <dgm:pt modelId="{4EB390A2-5C3A-F943-A0DC-FFBA82EC3797}" type="pres">
      <dgm:prSet presAssocID="{4C7BB466-04B0-A149-8E82-7D29735BDF25}" presName="circle" presStyleCnt="0"/>
      <dgm:spPr/>
    </dgm:pt>
    <dgm:pt modelId="{DB9BEDE9-06EC-0A42-8909-2D52AD59CA5D}" type="pres">
      <dgm:prSet presAssocID="{4C7BB466-04B0-A149-8E82-7D29735BDF25}" presName="quadrant1" presStyleLbl="node1" presStyleIdx="0" presStyleCnt="4" custLinFactNeighborX="600" custLinFactNeighborY="-300">
        <dgm:presLayoutVars>
          <dgm:chMax val="1"/>
          <dgm:bulletEnabled val="1"/>
        </dgm:presLayoutVars>
      </dgm:prSet>
      <dgm:spPr/>
    </dgm:pt>
    <dgm:pt modelId="{9BF9BEE5-23E1-3C4B-9027-C0B94D0E08D3}" type="pres">
      <dgm:prSet presAssocID="{4C7BB466-04B0-A149-8E82-7D29735BDF2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C1CF5CB-31E0-DF49-A1EB-835AE6A38B5D}" type="pres">
      <dgm:prSet presAssocID="{4C7BB466-04B0-A149-8E82-7D29735BDF2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7B97F59-B2C3-2A42-95E8-2831321E18BE}" type="pres">
      <dgm:prSet presAssocID="{4C7BB466-04B0-A149-8E82-7D29735BDF2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B5F9E43-EC67-624B-8EA4-87F936AD4EFF}" type="pres">
      <dgm:prSet presAssocID="{4C7BB466-04B0-A149-8E82-7D29735BDF25}" presName="quadrantPlaceholder" presStyleCnt="0"/>
      <dgm:spPr/>
    </dgm:pt>
    <dgm:pt modelId="{37BE0C31-18DF-8F4E-8AAB-0889873FAE23}" type="pres">
      <dgm:prSet presAssocID="{4C7BB466-04B0-A149-8E82-7D29735BDF25}" presName="center1" presStyleLbl="fgShp" presStyleIdx="0" presStyleCnt="2"/>
      <dgm:spPr/>
    </dgm:pt>
    <dgm:pt modelId="{16FEB51F-7334-9742-96B2-4CDA03AF098B}" type="pres">
      <dgm:prSet presAssocID="{4C7BB466-04B0-A149-8E82-7D29735BDF25}" presName="center2" presStyleLbl="fgShp" presStyleIdx="1" presStyleCnt="2"/>
      <dgm:spPr/>
    </dgm:pt>
  </dgm:ptLst>
  <dgm:cxnLst>
    <dgm:cxn modelId="{0A950A63-7DCD-0148-A5FC-7CB8DD269D4D}" srcId="{4C7BB466-04B0-A149-8E82-7D29735BDF25}" destId="{A89BCAC2-B2A4-0E46-ABE3-25A9681ABFE1}" srcOrd="1" destOrd="0" parTransId="{950B856B-2750-2844-94C6-436E753CC0DC}" sibTransId="{8CAEF179-274E-2541-ACB6-E06358929148}"/>
    <dgm:cxn modelId="{6025BDB4-DFB1-7B44-ADD7-0F3EA3F436D5}" type="presOf" srcId="{26A10341-564F-D34D-87D8-407174D7A4DE}" destId="{47B97F59-B2C3-2A42-95E8-2831321E18BE}" srcOrd="0" destOrd="0" presId="urn:microsoft.com/office/officeart/2005/8/layout/cycle4"/>
    <dgm:cxn modelId="{6FB3AFBA-5339-F944-8AD5-742467671BBD}" srcId="{4C7BB466-04B0-A149-8E82-7D29735BDF25}" destId="{2657BBF4-D1E1-1C4B-B18E-2413622B7744}" srcOrd="0" destOrd="0" parTransId="{F7F8251A-1308-DA42-B020-1CAF008C9834}" sibTransId="{5DFE30DB-73E1-8F45-ACC2-E47A003B8BA7}"/>
    <dgm:cxn modelId="{C659C7C7-D980-0445-9E00-ED33728A2662}" type="presOf" srcId="{A89BCAC2-B2A4-0E46-ABE3-25A9681ABFE1}" destId="{9BF9BEE5-23E1-3C4B-9027-C0B94D0E08D3}" srcOrd="0" destOrd="0" presId="urn:microsoft.com/office/officeart/2005/8/layout/cycle4"/>
    <dgm:cxn modelId="{30D245CB-DE58-104B-BB2E-F6EF994A3F44}" type="presOf" srcId="{4C7BB466-04B0-A149-8E82-7D29735BDF25}" destId="{13AE1BC4-34C9-F744-8E3F-FD80DFAF1E9D}" srcOrd="0" destOrd="0" presId="urn:microsoft.com/office/officeart/2005/8/layout/cycle4"/>
    <dgm:cxn modelId="{70DAEAD0-9810-A341-A241-A23EB7833ECC}" srcId="{4C7BB466-04B0-A149-8E82-7D29735BDF25}" destId="{26A10341-564F-D34D-87D8-407174D7A4DE}" srcOrd="3" destOrd="0" parTransId="{64FAAC11-3736-5844-A57C-96E206E09A50}" sibTransId="{FEC85456-C986-4F4D-B5B5-2E21CC58E032}"/>
    <dgm:cxn modelId="{1EA212D5-10C2-FF43-9750-1C5CAE2C974A}" type="presOf" srcId="{CD7930FE-E762-8B4D-8223-90DED36C05EC}" destId="{CC1CF5CB-31E0-DF49-A1EB-835AE6A38B5D}" srcOrd="0" destOrd="0" presId="urn:microsoft.com/office/officeart/2005/8/layout/cycle4"/>
    <dgm:cxn modelId="{1D7BCCE0-4137-074C-A8CA-18DED24754BF}" srcId="{4C7BB466-04B0-A149-8E82-7D29735BDF25}" destId="{CD7930FE-E762-8B4D-8223-90DED36C05EC}" srcOrd="2" destOrd="0" parTransId="{2FD857C5-CDA9-4641-9D82-4204E9442DAC}" sibTransId="{8C624460-665E-324E-BC54-43984111E2E4}"/>
    <dgm:cxn modelId="{0362ECF1-D9F2-3D4F-B285-63DAC2DFA9E3}" type="presOf" srcId="{2657BBF4-D1E1-1C4B-B18E-2413622B7744}" destId="{DB9BEDE9-06EC-0A42-8909-2D52AD59CA5D}" srcOrd="0" destOrd="0" presId="urn:microsoft.com/office/officeart/2005/8/layout/cycle4"/>
    <dgm:cxn modelId="{682909A1-302F-DE4B-B95D-68895330F13F}" type="presParOf" srcId="{13AE1BC4-34C9-F744-8E3F-FD80DFAF1E9D}" destId="{E18F85E3-CBD6-2A4B-ACFE-EFD3F6408C60}" srcOrd="0" destOrd="0" presId="urn:microsoft.com/office/officeart/2005/8/layout/cycle4"/>
    <dgm:cxn modelId="{922623CD-4A90-7A4F-9162-6B6D3A782A53}" type="presParOf" srcId="{E18F85E3-CBD6-2A4B-ACFE-EFD3F6408C60}" destId="{56E91249-BC98-EF4A-9BB4-43ABED932518}" srcOrd="0" destOrd="0" presId="urn:microsoft.com/office/officeart/2005/8/layout/cycle4"/>
    <dgm:cxn modelId="{E7BB6AD9-96ED-7C42-BD01-2F607E873261}" type="presParOf" srcId="{13AE1BC4-34C9-F744-8E3F-FD80DFAF1E9D}" destId="{4EB390A2-5C3A-F943-A0DC-FFBA82EC3797}" srcOrd="1" destOrd="0" presId="urn:microsoft.com/office/officeart/2005/8/layout/cycle4"/>
    <dgm:cxn modelId="{F691AB49-D581-F041-98EA-0B45D8B80255}" type="presParOf" srcId="{4EB390A2-5C3A-F943-A0DC-FFBA82EC3797}" destId="{DB9BEDE9-06EC-0A42-8909-2D52AD59CA5D}" srcOrd="0" destOrd="0" presId="urn:microsoft.com/office/officeart/2005/8/layout/cycle4"/>
    <dgm:cxn modelId="{32A32FAF-F005-E845-B7D7-3FD18C394CFB}" type="presParOf" srcId="{4EB390A2-5C3A-F943-A0DC-FFBA82EC3797}" destId="{9BF9BEE5-23E1-3C4B-9027-C0B94D0E08D3}" srcOrd="1" destOrd="0" presId="urn:microsoft.com/office/officeart/2005/8/layout/cycle4"/>
    <dgm:cxn modelId="{AD6F7E0D-C285-7045-B4F0-E758F03F9A5A}" type="presParOf" srcId="{4EB390A2-5C3A-F943-A0DC-FFBA82EC3797}" destId="{CC1CF5CB-31E0-DF49-A1EB-835AE6A38B5D}" srcOrd="2" destOrd="0" presId="urn:microsoft.com/office/officeart/2005/8/layout/cycle4"/>
    <dgm:cxn modelId="{611C3757-FAAC-B94E-BB2A-84406FE5A7AA}" type="presParOf" srcId="{4EB390A2-5C3A-F943-A0DC-FFBA82EC3797}" destId="{47B97F59-B2C3-2A42-95E8-2831321E18BE}" srcOrd="3" destOrd="0" presId="urn:microsoft.com/office/officeart/2005/8/layout/cycle4"/>
    <dgm:cxn modelId="{191F09F3-1BA1-8348-9B15-C274737349E6}" type="presParOf" srcId="{4EB390A2-5C3A-F943-A0DC-FFBA82EC3797}" destId="{6B5F9E43-EC67-624B-8EA4-87F936AD4EFF}" srcOrd="4" destOrd="0" presId="urn:microsoft.com/office/officeart/2005/8/layout/cycle4"/>
    <dgm:cxn modelId="{B45C4A1C-8612-5143-8C07-76CEC1E143FC}" type="presParOf" srcId="{13AE1BC4-34C9-F744-8E3F-FD80DFAF1E9D}" destId="{37BE0C31-18DF-8F4E-8AAB-0889873FAE23}" srcOrd="2" destOrd="0" presId="urn:microsoft.com/office/officeart/2005/8/layout/cycle4"/>
    <dgm:cxn modelId="{CF116D2B-026F-2E4D-B62D-656DC7F123B4}" type="presParOf" srcId="{13AE1BC4-34C9-F744-8E3F-FD80DFAF1E9D}" destId="{16FEB51F-7334-9742-96B2-4CDA03AF098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BEDE9-06EC-0A42-8909-2D52AD59CA5D}">
      <dsp:nvSpPr>
        <dsp:cNvPr id="0" name=""/>
        <dsp:cNvSpPr/>
      </dsp:nvSpPr>
      <dsp:spPr>
        <a:xfrm>
          <a:off x="1796468" y="300193"/>
          <a:ext cx="2280414" cy="2280414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Regenerate, Redesign Redistribute</a:t>
          </a:r>
        </a:p>
      </dsp:txBody>
      <dsp:txXfrm>
        <a:off x="2464386" y="968111"/>
        <a:ext cx="1612496" cy="1612496"/>
      </dsp:txXfrm>
    </dsp:sp>
    <dsp:sp modelId="{9BF9BEE5-23E1-3C4B-9027-C0B94D0E08D3}">
      <dsp:nvSpPr>
        <dsp:cNvPr id="0" name=""/>
        <dsp:cNvSpPr/>
      </dsp:nvSpPr>
      <dsp:spPr>
        <a:xfrm rot="5400000">
          <a:off x="4182213" y="300193"/>
          <a:ext cx="2280414" cy="2280414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Re-use, Recycle, Repurpose</a:t>
          </a:r>
        </a:p>
      </dsp:txBody>
      <dsp:txXfrm rot="-5400000">
        <a:off x="4182213" y="968111"/>
        <a:ext cx="1612496" cy="1612496"/>
      </dsp:txXfrm>
    </dsp:sp>
    <dsp:sp modelId="{CC1CF5CB-31E0-DF49-A1EB-835AE6A38B5D}">
      <dsp:nvSpPr>
        <dsp:cNvPr id="0" name=""/>
        <dsp:cNvSpPr/>
      </dsp:nvSpPr>
      <dsp:spPr>
        <a:xfrm rot="10800000">
          <a:off x="4182213" y="2685938"/>
          <a:ext cx="2280414" cy="2280414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Repair, Restore</a:t>
          </a:r>
          <a:endParaRPr lang="en-US" sz="1900" kern="1200" dirty="0"/>
        </a:p>
      </dsp:txBody>
      <dsp:txXfrm rot="10800000">
        <a:off x="4182213" y="2685938"/>
        <a:ext cx="1612496" cy="1612496"/>
      </dsp:txXfrm>
    </dsp:sp>
    <dsp:sp modelId="{47B97F59-B2C3-2A42-95E8-2831321E18BE}">
      <dsp:nvSpPr>
        <dsp:cNvPr id="0" name=""/>
        <dsp:cNvSpPr/>
      </dsp:nvSpPr>
      <dsp:spPr>
        <a:xfrm rot="16200000">
          <a:off x="1796468" y="2685938"/>
          <a:ext cx="2280414" cy="2280414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Reduce, Refuse</a:t>
          </a:r>
        </a:p>
      </dsp:txBody>
      <dsp:txXfrm rot="5400000">
        <a:off x="2464386" y="2685938"/>
        <a:ext cx="1612496" cy="1612496"/>
      </dsp:txXfrm>
    </dsp:sp>
    <dsp:sp modelId="{37BE0C31-18DF-8F4E-8AAB-0889873FAE23}">
      <dsp:nvSpPr>
        <dsp:cNvPr id="0" name=""/>
        <dsp:cNvSpPr/>
      </dsp:nvSpPr>
      <dsp:spPr>
        <a:xfrm>
          <a:off x="3735874" y="2159284"/>
          <a:ext cx="787348" cy="68465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EB51F-7334-9742-96B2-4CDA03AF098B}">
      <dsp:nvSpPr>
        <dsp:cNvPr id="0" name=""/>
        <dsp:cNvSpPr/>
      </dsp:nvSpPr>
      <dsp:spPr>
        <a:xfrm rot="10800000">
          <a:off x="3735874" y="2422611"/>
          <a:ext cx="787348" cy="68465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BEDE9-06EC-0A42-8909-2D52AD59CA5D}">
      <dsp:nvSpPr>
        <dsp:cNvPr id="0" name=""/>
        <dsp:cNvSpPr/>
      </dsp:nvSpPr>
      <dsp:spPr>
        <a:xfrm>
          <a:off x="475574" y="253566"/>
          <a:ext cx="982469" cy="98246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Regenerate, Redesign Redistribute</a:t>
          </a:r>
        </a:p>
      </dsp:txBody>
      <dsp:txXfrm>
        <a:off x="763333" y="541325"/>
        <a:ext cx="694710" cy="694710"/>
      </dsp:txXfrm>
    </dsp:sp>
    <dsp:sp modelId="{9BF9BEE5-23E1-3C4B-9027-C0B94D0E08D3}">
      <dsp:nvSpPr>
        <dsp:cNvPr id="0" name=""/>
        <dsp:cNvSpPr/>
      </dsp:nvSpPr>
      <dsp:spPr>
        <a:xfrm rot="5400000">
          <a:off x="1497528" y="256513"/>
          <a:ext cx="982469" cy="98246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Re-use, Recycle, Repurpose</a:t>
          </a:r>
        </a:p>
      </dsp:txBody>
      <dsp:txXfrm rot="-5400000">
        <a:off x="1497528" y="544272"/>
        <a:ext cx="694710" cy="694710"/>
      </dsp:txXfrm>
    </dsp:sp>
    <dsp:sp modelId="{CC1CF5CB-31E0-DF49-A1EB-835AE6A38B5D}">
      <dsp:nvSpPr>
        <dsp:cNvPr id="0" name=""/>
        <dsp:cNvSpPr/>
      </dsp:nvSpPr>
      <dsp:spPr>
        <a:xfrm rot="10800000">
          <a:off x="1497528" y="1284362"/>
          <a:ext cx="982469" cy="98246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Repair, Restore</a:t>
          </a:r>
          <a:endParaRPr lang="en-US" sz="800" kern="1200" dirty="0"/>
        </a:p>
      </dsp:txBody>
      <dsp:txXfrm rot="10800000">
        <a:off x="1497528" y="1284362"/>
        <a:ext cx="694710" cy="694710"/>
      </dsp:txXfrm>
    </dsp:sp>
    <dsp:sp modelId="{47B97F59-B2C3-2A42-95E8-2831321E18BE}">
      <dsp:nvSpPr>
        <dsp:cNvPr id="0" name=""/>
        <dsp:cNvSpPr/>
      </dsp:nvSpPr>
      <dsp:spPr>
        <a:xfrm rot="16200000">
          <a:off x="469679" y="1284362"/>
          <a:ext cx="982469" cy="98246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Reduce, Refuse</a:t>
          </a:r>
        </a:p>
      </dsp:txBody>
      <dsp:txXfrm rot="5400000">
        <a:off x="757438" y="1284362"/>
        <a:ext cx="694710" cy="694710"/>
      </dsp:txXfrm>
    </dsp:sp>
    <dsp:sp modelId="{37BE0C31-18DF-8F4E-8AAB-0889873FAE23}">
      <dsp:nvSpPr>
        <dsp:cNvPr id="0" name=""/>
        <dsp:cNvSpPr/>
      </dsp:nvSpPr>
      <dsp:spPr>
        <a:xfrm>
          <a:off x="1305232" y="1057464"/>
          <a:ext cx="339212" cy="29496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EB51F-7334-9742-96B2-4CDA03AF098B}">
      <dsp:nvSpPr>
        <dsp:cNvPr id="0" name=""/>
        <dsp:cNvSpPr/>
      </dsp:nvSpPr>
      <dsp:spPr>
        <a:xfrm rot="10800000">
          <a:off x="1305232" y="1170913"/>
          <a:ext cx="339212" cy="294967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83127-4977-424C-B8AE-E787819430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1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83127-4977-424C-B8AE-E787819430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3737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039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.Rosenberg@ru.ac.za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/>
          <p:nvPr/>
        </p:nvSpPr>
        <p:spPr>
          <a:xfrm>
            <a:off x="4363626" y="2163337"/>
            <a:ext cx="4780374" cy="4125951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5"/>
          <p:cNvSpPr/>
          <p:nvPr/>
        </p:nvSpPr>
        <p:spPr>
          <a:xfrm>
            <a:off x="0" y="6435303"/>
            <a:ext cx="9144000" cy="3105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2912"/>
            <a:ext cx="4226943" cy="617651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>
            <a:spLocks noGrp="1"/>
          </p:cNvSpPr>
          <p:nvPr>
            <p:ph type="subTitle" idx="1" hasCustomPrompt="1"/>
          </p:nvPr>
        </p:nvSpPr>
        <p:spPr>
          <a:xfrm>
            <a:off x="4562168" y="2307142"/>
            <a:ext cx="4262655" cy="6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20"/>
              <a:buNone/>
              <a:defRPr>
                <a:solidFill>
                  <a:srgbClr val="8F8E8D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F8E8D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F8E8D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>
                <a:solidFill>
                  <a:srgbClr val="8F8E8D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F8E8D"/>
              </a:buClr>
              <a:buSzPts val="2000"/>
              <a:buNone/>
              <a:defRPr>
                <a:solidFill>
                  <a:srgbClr val="8F8E8D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F8E8D"/>
              </a:buClr>
              <a:buSzPts val="2000"/>
              <a:buNone/>
              <a:defRPr>
                <a:solidFill>
                  <a:srgbClr val="8F8E8D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F8E8D"/>
              </a:buClr>
              <a:buSzPts val="2000"/>
              <a:buNone/>
              <a:defRPr>
                <a:solidFill>
                  <a:srgbClr val="8F8E8D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F8E8D"/>
              </a:buClr>
              <a:buSzPts val="2000"/>
              <a:buNone/>
              <a:defRPr>
                <a:solidFill>
                  <a:srgbClr val="8F8E8D"/>
                </a:solidFill>
              </a:defRPr>
            </a:lvl9pPr>
          </a:lstStyle>
          <a:p>
            <a:r>
              <a:rPr lang="en-US" dirty="0"/>
              <a:t> </a:t>
            </a:r>
            <a:endParaRPr dirty="0"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2" hasCustomPrompt="1"/>
          </p:nvPr>
        </p:nvSpPr>
        <p:spPr>
          <a:xfrm>
            <a:off x="4562168" y="3349256"/>
            <a:ext cx="4261296" cy="54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576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 </a:t>
            </a:r>
            <a:endParaRPr dirty="0"/>
          </a:p>
        </p:txBody>
      </p:sp>
      <p:pic>
        <p:nvPicPr>
          <p:cNvPr id="26" name="Google Shape;26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464" y="988923"/>
            <a:ext cx="2849679" cy="88913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5"/>
          <p:cNvSpPr txBox="1"/>
          <p:nvPr/>
        </p:nvSpPr>
        <p:spPr>
          <a:xfrm>
            <a:off x="776379" y="6462134"/>
            <a:ext cx="10610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5"/>
          <p:cNvSpPr txBox="1"/>
          <p:nvPr/>
        </p:nvSpPr>
        <p:spPr>
          <a:xfrm>
            <a:off x="3174518" y="6462134"/>
            <a:ext cx="10610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society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5"/>
          <p:cNvSpPr txBox="1"/>
          <p:nvPr/>
        </p:nvSpPr>
        <p:spPr>
          <a:xfrm>
            <a:off x="5236228" y="6462134"/>
            <a:ext cx="10610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economy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5"/>
          <p:cNvSpPr txBox="1"/>
          <p:nvPr/>
        </p:nvSpPr>
        <p:spPr>
          <a:xfrm>
            <a:off x="7348358" y="6462134"/>
            <a:ext cx="10610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5"/>
          <p:cNvSpPr txBox="1"/>
          <p:nvPr/>
        </p:nvSpPr>
        <p:spPr>
          <a:xfrm>
            <a:off x="2301906" y="6522516"/>
            <a:ext cx="2773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5"/>
          <p:cNvSpPr txBox="1"/>
          <p:nvPr/>
        </p:nvSpPr>
        <p:spPr>
          <a:xfrm>
            <a:off x="4363625" y="6522516"/>
            <a:ext cx="2773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5"/>
          <p:cNvSpPr txBox="1"/>
          <p:nvPr/>
        </p:nvSpPr>
        <p:spPr>
          <a:xfrm>
            <a:off x="6468469" y="6522516"/>
            <a:ext cx="2773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5"/>
          <p:cNvSpPr/>
          <p:nvPr/>
        </p:nvSpPr>
        <p:spPr>
          <a:xfrm>
            <a:off x="0" y="0"/>
            <a:ext cx="9144000" cy="69011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579768"/>
            <a:ext cx="5846400" cy="553497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insert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713" y="1961147"/>
            <a:ext cx="7696800" cy="4250741"/>
          </a:xfrm>
        </p:spPr>
        <p:txBody>
          <a:bodyPr vert="horz" lIns="0" tIns="0" rIns="0" bIns="0" rtlCol="0">
            <a:normAutofit/>
          </a:bodyPr>
          <a:lstStyle>
            <a:lvl1pPr>
              <a:defRPr lang="en-US" dirty="0" smtClean="0">
                <a:solidFill>
                  <a:schemeClr val="bg2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21713" y="1555750"/>
            <a:ext cx="7696800" cy="276999"/>
          </a:xfrm>
        </p:spPr>
        <p:txBody>
          <a:bodyPr>
            <a:spAutoFit/>
          </a:bodyPr>
          <a:lstStyle>
            <a:lvl1pPr>
              <a:defRPr sz="1800" b="0" i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slide sub-title</a:t>
            </a:r>
          </a:p>
        </p:txBody>
      </p:sp>
    </p:spTree>
    <p:extLst>
      <p:ext uri="{BB962C8B-B14F-4D97-AF65-F5344CB8AC3E}">
        <p14:creationId xmlns:p14="http://schemas.microsoft.com/office/powerpoint/2010/main" val="338255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C326-8485-D540-BF88-3E6EBC404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9E3B6-8123-E04A-8FAC-1451E9329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FFAD3-36FD-2E4D-B10A-8B61676A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90B4-C04E-E941-BAAE-5F7C5424AE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22CD7-D0AA-C24C-9ED0-5064F42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9AA09-5CCC-784D-AB4D-C73918FA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3F86745-C9AD-6547-A674-3C210E09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8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D842-8A37-4B49-A38B-62BF65F2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E3834-B6C9-2948-989A-DD1665836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40B7E-5503-8440-899A-84A00059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90B4-C04E-E941-BAAE-5F7C5424AE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95CEB-2C08-7E49-8D1D-7903D026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6E5D-A571-4B46-B68A-65230E84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ECA7F-5C31-394C-B2C5-83215573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EA1F5-0CA9-6540-BA17-E01C6484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90B4-C04E-E941-BAAE-5F7C5424AE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E5802-336E-D74F-A210-385E4D21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43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8AAD6-DD7F-DD41-8B72-753F8AF2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E5C3-3176-EC47-815D-F9FACF26A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13288-6AED-3248-9C0B-892D705D7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F9ACD-456A-F248-8526-6A38D7EA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90B4-C04E-E941-BAAE-5F7C5424AE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5431-E2ED-644C-BE3A-0EDD51AD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57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976A-8F97-6342-B22A-48B94EA8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6569A-80F8-8E43-BE1F-C0A2E82D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83D19-E1AC-A847-81EE-7EA86AB8D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4897F-6407-B041-9528-C72966083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5A5ED-4765-CC43-8F1A-787D74C93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1E8F0-3D38-3247-B190-68262B17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90B4-C04E-E941-BAAE-5F7C5424AE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15CD1-14E0-E145-8A32-838B3B4F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36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4644-AF87-1B40-9768-F2ED3E3C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7A834-C647-2D44-B4F7-0007FE48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90B4-C04E-E941-BAAE-5F7C5424AE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4ACF5-7127-A447-A3C7-03E2C2C6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9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01E577-72D0-A84F-956D-01983656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90B4-C04E-E941-BAAE-5F7C5424AE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0DEDD-4F0B-9B44-B59E-6E37A9AA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48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F455-5DCE-C246-9305-649CBB4F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D597C-7EEF-6C4F-B42F-86CE024B6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241FF-17EE-1347-9BD2-956D95565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6F2D6-A5B3-1640-A079-E68D3405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90B4-C04E-E941-BAAE-5F7C5424AE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82165-813F-9140-85A9-C9411098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72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AA0B-0804-0549-948F-A5DC8982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E892D-7DBE-5748-89EB-EF06048CF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ADD59-532E-F54A-9B6E-E8431ADEC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52FFE-60A7-644C-9014-BB7086E3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90B4-C04E-E941-BAAE-5F7C5424AE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AC477-6ABD-304D-9E8C-5445541F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" userDrawn="1">
  <p:cSld name="5_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276043"/>
            <a:ext cx="3852045" cy="615926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8"/>
          <p:cNvSpPr/>
          <p:nvPr/>
        </p:nvSpPr>
        <p:spPr>
          <a:xfrm>
            <a:off x="0" y="6435303"/>
            <a:ext cx="9144000" cy="3105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464" y="988923"/>
            <a:ext cx="2849679" cy="88913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8"/>
          <p:cNvSpPr txBox="1"/>
          <p:nvPr/>
        </p:nvSpPr>
        <p:spPr>
          <a:xfrm>
            <a:off x="628433" y="6495685"/>
            <a:ext cx="2270096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Rhodes University ELRC.  |  June 2021</a:t>
            </a:r>
            <a:endParaRPr sz="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/>
          <p:nvPr/>
        </p:nvSpPr>
        <p:spPr>
          <a:xfrm>
            <a:off x="0" y="0"/>
            <a:ext cx="9144000" cy="69011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8"/>
          <p:cNvSpPr txBox="1"/>
          <p:nvPr/>
        </p:nvSpPr>
        <p:spPr>
          <a:xfrm>
            <a:off x="4915757" y="6495685"/>
            <a:ext cx="288251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 Eureta Rosenberg. |  </a:t>
            </a:r>
            <a:r>
              <a:rPr lang="en-GB" sz="700" b="0" i="0" u="none" strike="noStrike" cap="none" dirty="0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E.Rosenberg@ru.ac.za</a:t>
            </a:r>
            <a:r>
              <a:rPr lang="en-GB" sz="700" b="0" i="0" u="none" strike="noStrike" cap="none" dirty="0">
                <a:solidFill>
                  <a:schemeClr val="tx1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@EuretaRose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1 COLUMN" userDrawn="1">
  <p:cSld name="1_CONTENT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721713" y="1961147"/>
            <a:ext cx="3815781" cy="425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20"/>
              <a:buChar char="•"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o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2"/>
          </p:nvPr>
        </p:nvSpPr>
        <p:spPr>
          <a:xfrm>
            <a:off x="721713" y="1555750"/>
            <a:ext cx="38157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lt2"/>
                </a:solidFill>
              </a:defRPr>
            </a:lvl1pPr>
            <a:lvl2pPr marL="914400" lvl="1" indent="-36576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>
            <a:spLocks noGrp="1"/>
          </p:cNvSpPr>
          <p:nvPr>
            <p:ph type="pic" idx="3"/>
          </p:nvPr>
        </p:nvSpPr>
        <p:spPr>
          <a:xfrm>
            <a:off x="4718649" y="1555750"/>
            <a:ext cx="3699864" cy="465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rgbClr val="404F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C583D5-4B37-434A-BEF6-6EBCED24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1 COLUMN">
  <p:cSld name="3_CONTENT 1 COLUMN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722313" y="579768"/>
            <a:ext cx="5846400" cy="55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4602732" y="1961147"/>
            <a:ext cx="3815781" cy="425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20"/>
              <a:buChar char="•"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o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body" idx="2"/>
          </p:nvPr>
        </p:nvSpPr>
        <p:spPr>
          <a:xfrm>
            <a:off x="4602732" y="1555750"/>
            <a:ext cx="38157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lt2"/>
                </a:solidFill>
              </a:defRPr>
            </a:lvl1pPr>
            <a:lvl2pPr marL="914400" lvl="1" indent="-36576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8"/>
          <p:cNvSpPr>
            <a:spLocks noGrp="1"/>
          </p:cNvSpPr>
          <p:nvPr>
            <p:ph type="pic" idx="3"/>
          </p:nvPr>
        </p:nvSpPr>
        <p:spPr>
          <a:xfrm>
            <a:off x="722313" y="1555750"/>
            <a:ext cx="3699864" cy="465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rgbClr val="404F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 1 COLUMN">
  <p:cSld name="5_CONTENT 1 COLUM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722313" y="579768"/>
            <a:ext cx="5846400" cy="55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>
            <a:spLocks noGrp="1"/>
          </p:cNvSpPr>
          <p:nvPr>
            <p:ph type="pic" idx="2"/>
          </p:nvPr>
        </p:nvSpPr>
        <p:spPr>
          <a:xfrm>
            <a:off x="283889" y="1445883"/>
            <a:ext cx="3451349" cy="212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rgbClr val="404F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9"/>
          <p:cNvSpPr>
            <a:spLocks noGrp="1"/>
          </p:cNvSpPr>
          <p:nvPr>
            <p:ph type="pic" idx="3"/>
          </p:nvPr>
        </p:nvSpPr>
        <p:spPr>
          <a:xfrm>
            <a:off x="283890" y="3654245"/>
            <a:ext cx="1657054" cy="2557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rgbClr val="404F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9"/>
          <p:cNvSpPr>
            <a:spLocks noGrp="1"/>
          </p:cNvSpPr>
          <p:nvPr>
            <p:ph type="pic" idx="4"/>
          </p:nvPr>
        </p:nvSpPr>
        <p:spPr>
          <a:xfrm>
            <a:off x="2078184" y="3654245"/>
            <a:ext cx="1657054" cy="2557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rgbClr val="404F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3846597" y="1445882"/>
            <a:ext cx="4995478" cy="52793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505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o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F683F-F294-F34D-B749-E2DED2A89A38}"/>
              </a:ext>
            </a:extLst>
          </p:cNvPr>
          <p:cNvSpPr txBox="1"/>
          <p:nvPr userDrawn="1"/>
        </p:nvSpPr>
        <p:spPr>
          <a:xfrm>
            <a:off x="2290916" y="65581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BBEC-E941-0E4B-9174-7EA593E599A4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9C96-C66B-EE4B-A67F-809D85B58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097" y="6333283"/>
            <a:ext cx="7924800" cy="524717"/>
          </a:xfrm>
          <a:prstGeom prst="rect">
            <a:avLst/>
          </a:prstGeom>
          <a:solidFill>
            <a:schemeClr val="bg1">
              <a:lumMod val="50000"/>
              <a:alpha val="60000"/>
            </a:schemeClr>
          </a:solidFill>
        </p:spPr>
        <p:txBody>
          <a:bodyPr anchor="ctr"/>
          <a:lstStyle>
            <a:lvl1pPr algn="ctr">
              <a:spcBef>
                <a:spcPts val="1800"/>
              </a:spcBef>
              <a:defRPr sz="1300" baseline="0">
                <a:solidFill>
                  <a:schemeClr val="bg1"/>
                </a:solidFill>
                <a:latin typeface="DIN" panose="02000503040000020003" pitchFamily="2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95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228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579768"/>
            <a:ext cx="5846400" cy="553497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insert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713" y="1961147"/>
            <a:ext cx="3815781" cy="4250741"/>
          </a:xfrm>
        </p:spPr>
        <p:txBody>
          <a:bodyPr vert="horz" lIns="0" tIns="0" rIns="0" bIns="0" rtlCol="0">
            <a:normAutofit/>
          </a:bodyPr>
          <a:lstStyle>
            <a:lvl1pPr>
              <a:defRPr lang="en-US" dirty="0" smtClean="0">
                <a:solidFill>
                  <a:schemeClr val="bg2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21713" y="1555750"/>
            <a:ext cx="3815781" cy="276999"/>
          </a:xfrm>
        </p:spPr>
        <p:txBody>
          <a:bodyPr wrap="square">
            <a:spAutoFit/>
          </a:bodyPr>
          <a:lstStyle>
            <a:lvl1pPr>
              <a:defRPr sz="1800" b="0" i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slide sub-title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718649" y="1555750"/>
            <a:ext cx="3699864" cy="4656138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13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mailto:E.Rosenberg@ru.ac.za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722313" y="604748"/>
            <a:ext cx="5846122" cy="50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722312" y="1554842"/>
            <a:ext cx="7696201" cy="465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rgbClr val="404F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/>
          <p:nvPr/>
        </p:nvSpPr>
        <p:spPr>
          <a:xfrm>
            <a:off x="722313" y="283873"/>
            <a:ext cx="449051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1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[Insert Presentation Title in slide master view]</a:t>
            </a:r>
            <a:endParaRPr sz="1200" b="0" i="1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4"/>
          <p:cNvSpPr/>
          <p:nvPr/>
        </p:nvSpPr>
        <p:spPr>
          <a:xfrm>
            <a:off x="0" y="0"/>
            <a:ext cx="9144000" cy="69011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4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8435" y="77637"/>
            <a:ext cx="2575565" cy="10637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/>
          <p:nvPr/>
        </p:nvSpPr>
        <p:spPr>
          <a:xfrm>
            <a:off x="0" y="6435303"/>
            <a:ext cx="9144000" cy="3105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 txBox="1"/>
          <p:nvPr/>
        </p:nvSpPr>
        <p:spPr>
          <a:xfrm>
            <a:off x="628433" y="6495685"/>
            <a:ext cx="2270096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Rhodes University ELRC | April 2021</a:t>
            </a:r>
            <a:endParaRPr sz="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4"/>
          <p:cNvSpPr txBox="1"/>
          <p:nvPr/>
        </p:nvSpPr>
        <p:spPr>
          <a:xfrm>
            <a:off x="4915757" y="6495685"/>
            <a:ext cx="288251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 Eureta Rosenberg | </a:t>
            </a:r>
            <a:r>
              <a:rPr lang="en-GB" sz="700" b="0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E.Rosenberg@ru.ac.za</a:t>
            </a:r>
            <a:r>
              <a:rPr lang="en-GB" sz="700" b="0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 @EuretaRose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4"/>
          <p:cNvSpPr txBox="1"/>
          <p:nvPr/>
        </p:nvSpPr>
        <p:spPr>
          <a:xfrm>
            <a:off x="7790126" y="6512937"/>
            <a:ext cx="183643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4"/>
          <p:cNvSpPr txBox="1"/>
          <p:nvPr/>
        </p:nvSpPr>
        <p:spPr>
          <a:xfrm>
            <a:off x="8049887" y="6495685"/>
            <a:ext cx="72000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62" r:id="rId4"/>
    <p:sldLayoutId id="2147483663" r:id="rId5"/>
    <p:sldLayoutId id="2147483666" r:id="rId6"/>
    <p:sldLayoutId id="2147483668" r:id="rId7"/>
    <p:sldLayoutId id="2147483681" r:id="rId8"/>
    <p:sldLayoutId id="2147483683" r:id="rId9"/>
    <p:sldLayoutId id="214748368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8DB1D-2F8E-B948-846F-201C89F5D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F81CD-AC1A-5F4C-A0A9-668D2532C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01267-4826-6E42-A315-89FCC21C3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990B4-C04E-E941-BAAE-5F7C5424AE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EEF00-85BE-1C48-8D7F-E9CBE8E7B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3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11" Type="http://schemas.openxmlformats.org/officeDocument/2006/relationships/image" Target="../media/image5.tiff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final-report-the-economics-of-biodiversity-the-dasgupta-re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>
            <a:spLocks noGrp="1"/>
          </p:cNvSpPr>
          <p:nvPr>
            <p:ph type="body" idx="4294967295"/>
          </p:nvPr>
        </p:nvSpPr>
        <p:spPr>
          <a:xfrm>
            <a:off x="3646679" y="2290936"/>
            <a:ext cx="5146021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ZA" dirty="0">
                <a:solidFill>
                  <a:srgbClr val="713C8F"/>
                </a:solidFill>
              </a:rPr>
              <a:t>Case analysis of Economics, Business Studies and Enterprise Education in South Africa</a:t>
            </a:r>
            <a:r>
              <a:rPr lang="en-ZA" dirty="0">
                <a:solidFill>
                  <a:srgbClr val="3C3A33"/>
                </a:solidFill>
              </a:rPr>
              <a:t> </a:t>
            </a:r>
          </a:p>
        </p:txBody>
      </p:sp>
      <p:sp>
        <p:nvSpPr>
          <p:cNvPr id="212" name="Google Shape;212;p6"/>
          <p:cNvSpPr txBox="1">
            <a:spLocks noGrp="1"/>
          </p:cNvSpPr>
          <p:nvPr>
            <p:ph type="body" idx="4294967295"/>
          </p:nvPr>
        </p:nvSpPr>
        <p:spPr>
          <a:xfrm>
            <a:off x="3646679" y="3158836"/>
            <a:ext cx="5146020" cy="208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 dirty="0">
                <a:solidFill>
                  <a:srgbClr val="BA483C"/>
                </a:solidFill>
              </a:rPr>
              <a:t>“Could the real Green Economy please stand up?”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>
              <a:solidFill>
                <a:srgbClr val="BA483C"/>
              </a:solidFill>
            </a:endParaRPr>
          </a:p>
          <a:p>
            <a:pPr marL="0" indent="0" algn="ctr">
              <a:spcBef>
                <a:spcPts val="0"/>
              </a:spcBef>
            </a:pPr>
            <a:r>
              <a:rPr lang="en-US" dirty="0">
                <a:solidFill>
                  <a:srgbClr val="3C3A33"/>
                </a:solidFill>
              </a:rPr>
              <a:t>Eureta Rosenberg</a:t>
            </a:r>
            <a:endParaRPr lang="en-US" dirty="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3C3A33"/>
                </a:solidFill>
              </a:rPr>
              <a:t>Environmental Learning Research Centre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BF7F72-1C96-B543-9EA6-AF05073FBC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679" y="933738"/>
            <a:ext cx="797744" cy="8262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C401D5-AD54-ED4D-B62F-285B1F5C98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463" y="4998254"/>
            <a:ext cx="1848464" cy="4875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11F26C-2494-0040-8472-2C28FCCA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8" y="196119"/>
            <a:ext cx="6491286" cy="50269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Findings: High School Business Studies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4E55FB-230C-CE4D-9944-847DD3E9A9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0758" y="734911"/>
            <a:ext cx="4417782" cy="5211763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7C31DD1E-693D-5647-B75F-11334ED195D9}"/>
              </a:ext>
            </a:extLst>
          </p:cNvPr>
          <p:cNvSpPr/>
          <p:nvPr/>
        </p:nvSpPr>
        <p:spPr>
          <a:xfrm rot="10243029">
            <a:off x="1211804" y="4300289"/>
            <a:ext cx="1400119" cy="36124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B643FA-4876-8847-8435-CAB06398DD1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53794" y="1256956"/>
            <a:ext cx="4616499" cy="41676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4CE2080-11DD-9344-BA40-F24D34E720C4}"/>
              </a:ext>
            </a:extLst>
          </p:cNvPr>
          <p:cNvSpPr/>
          <p:nvPr/>
        </p:nvSpPr>
        <p:spPr>
          <a:xfrm>
            <a:off x="0" y="1317262"/>
            <a:ext cx="4537217" cy="72059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241D74-4391-0D46-BECE-FE2C7EF8D845}"/>
              </a:ext>
            </a:extLst>
          </p:cNvPr>
          <p:cNvSpPr/>
          <p:nvPr/>
        </p:nvSpPr>
        <p:spPr>
          <a:xfrm>
            <a:off x="4334360" y="2620202"/>
            <a:ext cx="3924738" cy="72059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1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11F26C-2494-0040-8472-2C28FCCA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8" y="196119"/>
            <a:ext cx="6491286" cy="50269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Findings: High School Business Studies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D5E4B9D-86BA-E54F-A37C-AEFAA5D2E9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938" y="930788"/>
            <a:ext cx="6706239" cy="431963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F0D1429-053D-234C-9AD6-2F69B4375858}"/>
              </a:ext>
            </a:extLst>
          </p:cNvPr>
          <p:cNvSpPr/>
          <p:nvPr/>
        </p:nvSpPr>
        <p:spPr>
          <a:xfrm>
            <a:off x="270758" y="4247536"/>
            <a:ext cx="5972726" cy="1101212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8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3.googleusercontent.com/b2J9_yP3aAt0s0vF8xAUGq7xcTEZ81G_mgn3UXxZiMRkOKv5zm_w7DW21xOPFpKo_rDjF8Lwh-MOt1nSPhJeoYqtaV17upfhe3gpsHxME2aZJlEHSCplNbwMibuePchGdrM8VaOj">
            <a:extLst>
              <a:ext uri="{FF2B5EF4-FFF2-40B4-BE49-F238E27FC236}">
                <a16:creationId xmlns:a16="http://schemas.microsoft.com/office/drawing/2014/main" id="{A86485D2-8730-BE4F-9D25-F0B1C14CC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674" y="2612905"/>
            <a:ext cx="2413874" cy="324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A739AD-658E-404C-91E8-500A5F45FE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4091" r="1605" b="12611"/>
          <a:stretch/>
        </p:blipFill>
        <p:spPr>
          <a:xfrm>
            <a:off x="7182298" y="957752"/>
            <a:ext cx="2059406" cy="2324596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408C2-2471-8840-A6E1-CB5C0E6C1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258" y="2612905"/>
            <a:ext cx="1738100" cy="2317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0D338-06CF-B74D-A8FF-48CE9545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00" y="285774"/>
            <a:ext cx="6371529" cy="7047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99B5F"/>
                </a:solidFill>
              </a:rPr>
              <a:t>Findings: Teaching Practice - What Happens at the Grade 7 Market Day?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5D91EF-3EEC-794B-B672-6E328EF5B6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84" r="9814" b="23664"/>
          <a:stretch/>
        </p:blipFill>
        <p:spPr>
          <a:xfrm>
            <a:off x="2784913" y="3082658"/>
            <a:ext cx="3709480" cy="2536021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855C8A-7351-AD4B-BB97-0D3A9137C3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282" y="1010770"/>
            <a:ext cx="1965692" cy="2589124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57C4F2-781F-B549-9BB4-FEDA14BF71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119" y="1154502"/>
            <a:ext cx="2410992" cy="1764133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11B00E-8FEF-FD4D-B732-493E769F2FE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976"/>
          <a:stretch/>
        </p:blipFill>
        <p:spPr>
          <a:xfrm>
            <a:off x="5015269" y="924097"/>
            <a:ext cx="2169433" cy="23919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5899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F49607-3D5E-4A48-A9EA-652CE2F3B94E}"/>
              </a:ext>
            </a:extLst>
          </p:cNvPr>
          <p:cNvSpPr txBox="1"/>
          <p:nvPr/>
        </p:nvSpPr>
        <p:spPr>
          <a:xfrm>
            <a:off x="137652" y="186813"/>
            <a:ext cx="5181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lt2"/>
              </a:buClr>
              <a:buSzPts val="2400"/>
            </a:pPr>
            <a:r>
              <a:rPr lang="en-US" sz="2400" b="1" dirty="0">
                <a:solidFill>
                  <a:srgbClr val="B99B5F"/>
                </a:solidFill>
              </a:rPr>
              <a:t>Grade 7 EMS Teacher (Fundisa for Change Course):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B887D-DFC8-FD4C-8673-1E03754A35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916090" y="6333283"/>
            <a:ext cx="1227910" cy="524717"/>
          </a:xfrm>
          <a:prstGeom prst="rect">
            <a:avLst/>
          </a:prstGeom>
        </p:spPr>
        <p:txBody>
          <a:bodyPr/>
          <a:lstStyle/>
          <a:p>
            <a:fld id="{DD6FB667-8832-4315-A7A1-870CAE32AB04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D00C2-C731-2A44-9D64-E03733249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181"/>
            <a:ext cx="5253869" cy="3728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6CE933-9218-364D-A307-0B8E8454F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85" y="363258"/>
            <a:ext cx="2739717" cy="1861118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E78C9-DE37-864A-BCE8-E0BB28D12CDF}"/>
              </a:ext>
            </a:extLst>
          </p:cNvPr>
          <p:cNvSpPr txBox="1"/>
          <p:nvPr/>
        </p:nvSpPr>
        <p:spPr>
          <a:xfrm>
            <a:off x="5405260" y="2224376"/>
            <a:ext cx="36010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Analysis – Green Economy and CAPS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Whole school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Creativity &amp;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Green: Re-use of materials, cleaning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Skills: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Skills: Problem-solving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Skills: Planning, budgeting, pricing, profit/loss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Skills: Team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Community-oriented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73150-CF78-A347-911D-4DBF1FD2BC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84" r="9814" b="23664"/>
          <a:stretch/>
        </p:blipFill>
        <p:spPr>
          <a:xfrm>
            <a:off x="2551345" y="4369482"/>
            <a:ext cx="2638394" cy="18037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98431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>
            <a:spLocks noGrp="1"/>
          </p:cNvSpPr>
          <p:nvPr>
            <p:ph type="subTitle" idx="1"/>
          </p:nvPr>
        </p:nvSpPr>
        <p:spPr>
          <a:xfrm>
            <a:off x="4483511" y="2533192"/>
            <a:ext cx="4201610" cy="6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Findings – Business Studies</a:t>
            </a:r>
            <a:endParaRPr dirty="0"/>
          </a:p>
        </p:txBody>
      </p:sp>
      <p:sp>
        <p:nvSpPr>
          <p:cNvPr id="170" name="Google Shape;170;p1"/>
          <p:cNvSpPr txBox="1">
            <a:spLocks noGrp="1"/>
          </p:cNvSpPr>
          <p:nvPr>
            <p:ph type="body" idx="2"/>
          </p:nvPr>
        </p:nvSpPr>
        <p:spPr>
          <a:xfrm>
            <a:off x="4581833" y="3163203"/>
            <a:ext cx="4241632" cy="244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/>
              <a:t>Project work – develop a business plan and present it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/>
              <a:t>Yet ‘green’ does not feature much (according to participating teachers)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09B4D-F938-4B4C-9667-C4990ED2E5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0083" y="1907458"/>
            <a:ext cx="2709572" cy="2759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1534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C513F62-923B-B341-9032-A27324DEF2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580" y="1369241"/>
            <a:ext cx="2806868" cy="2741922"/>
          </a:xfrm>
          <a:prstGeom prst="ellipse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8EBBB5-0656-8A46-9A25-1C882A4D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06479"/>
            <a:ext cx="6145926" cy="103494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Analysis – Business Studies &amp; Enterprise Development Programmes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1BD1C9A-33C8-9D4B-9D7E-F78A1FC3FEA9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3"/>
          <a:srcRect l="4596" r="4596"/>
          <a:stretch>
            <a:fillRect/>
          </a:stretch>
        </p:blipFill>
        <p:spPr>
          <a:xfrm>
            <a:off x="283889" y="2901602"/>
            <a:ext cx="2144679" cy="331028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DB0155-D832-C447-9165-1F6239854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6597" y="1140542"/>
            <a:ext cx="4995478" cy="5584724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SzPts val="1400"/>
            </a:pPr>
            <a:r>
              <a:rPr lang="en-US" u="sng" dirty="0"/>
              <a:t>Commonly</a:t>
            </a:r>
            <a:r>
              <a:rPr lang="en-US" dirty="0"/>
              <a:t> the focus is on ...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Unique niche (USP)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Outcompeting the competition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Maximizing profits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Continuous growth of the business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Singularity (business above other values)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400"/>
            </a:pPr>
            <a:r>
              <a:rPr lang="en-US" dirty="0"/>
              <a:t>Yet ...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400"/>
            </a:pPr>
            <a:r>
              <a:rPr lang="en-US" dirty="0"/>
              <a:t>In Africa’s townships and rural areas, livelihoods survive and thrive through collaboration, modestly staying within one’s means, working in harmony with community (relationality)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54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9830CB-A03D-BD4C-AA4A-6577E63BA815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B18E84-8D6A-104E-90EC-A93E0AAB430E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2CCEB05-D12E-094E-9291-5F242B025336}"/>
              </a:ext>
            </a:extLst>
          </p:cNvPr>
          <p:cNvSpPr>
            <a:spLocks noGrp="1"/>
          </p:cNvSpPr>
          <p:nvPr>
            <p:ph type="pic" idx="4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FFA80F-A88A-B144-977D-3C73E20E3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890" y="1445882"/>
            <a:ext cx="8558186" cy="5279383"/>
          </a:xfrm>
        </p:spPr>
        <p:txBody>
          <a:bodyPr>
            <a:normAutofit/>
          </a:bodyPr>
          <a:lstStyle/>
          <a:p>
            <a:r>
              <a:rPr lang="en-US" dirty="0"/>
              <a:t>Lessons from Market Day and how South Africa teachers approach it</a:t>
            </a:r>
          </a:p>
          <a:p>
            <a:endParaRPr lang="en-US" dirty="0"/>
          </a:p>
          <a:p>
            <a:r>
              <a:rPr lang="en-US" dirty="0"/>
              <a:t>The ‘real green economy’ for South Africa is ...</a:t>
            </a:r>
          </a:p>
          <a:p>
            <a:pPr marL="514350" indent="-285750"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Relational, rather than carving out a unique niche</a:t>
            </a:r>
          </a:p>
          <a:p>
            <a:pPr marL="514350" indent="-285750"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Embedded in community, rather than built on competition</a:t>
            </a:r>
          </a:p>
          <a:p>
            <a:pPr marL="514350" indent="-285750"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Sustainable in terms of local resources and capacity – long term planetary boundaries rather than short term BOOM</a:t>
            </a:r>
          </a:p>
          <a:p>
            <a:pPr marL="514350" indent="-285750">
              <a:buClr>
                <a:schemeClr val="accent5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Sustaining and supportive of the most marginalised (inclusive)</a:t>
            </a:r>
          </a:p>
          <a:p>
            <a:endParaRPr lang="en-US" dirty="0"/>
          </a:p>
          <a:p>
            <a:r>
              <a:rPr lang="en-US" dirty="0"/>
              <a:t>Can we take these principles to scale?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F4C partners and EEASA2021– how do we take these principles into high school, secondary and tertiary education?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2794B9-C05D-8A4B-9A3C-30AF8752AD34}"/>
              </a:ext>
            </a:extLst>
          </p:cNvPr>
          <p:cNvSpPr txBox="1">
            <a:spLocks/>
          </p:cNvSpPr>
          <p:nvPr/>
        </p:nvSpPr>
        <p:spPr>
          <a:xfrm>
            <a:off x="283889" y="216850"/>
            <a:ext cx="6145926" cy="1034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84225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8636" y="1563329"/>
            <a:ext cx="7154074" cy="4172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3961" y="226142"/>
            <a:ext cx="6327525" cy="163215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ZA" sz="2800" dirty="0"/>
              <a:t>Partnership programme for environmental learning and teacher education</a:t>
            </a:r>
            <a:endParaRPr lang="en-US" sz="2800" dirty="0">
              <a:solidFill>
                <a:srgbClr val="58621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958" y="1425677"/>
            <a:ext cx="1924652" cy="58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59" y="5176803"/>
            <a:ext cx="1258529" cy="40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675F7F05-9CE4-4FCB-BA0F-BD7FAAC9CBDB" descr="A16B4821-3767-4EB4-9F2E-C422D22B13DB@vans">
            <a:extLst>
              <a:ext uri="{FF2B5EF4-FFF2-40B4-BE49-F238E27FC236}">
                <a16:creationId xmlns:a16="http://schemas.microsoft.com/office/drawing/2014/main" id="{6B36B56E-3258-C043-BDF6-618413D4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165" y="2102695"/>
            <a:ext cx="1665593" cy="91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7477743-D82F-4DE7-B124-C0720C3B5D78" descr="6A24C57A-7359-4B8A-BF09-FE0731A513C5@vans">
            <a:extLst>
              <a:ext uri="{FF2B5EF4-FFF2-40B4-BE49-F238E27FC236}">
                <a16:creationId xmlns:a16="http://schemas.microsoft.com/office/drawing/2014/main" id="{D5B466D1-E33C-4642-989F-A73F47F63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926" y="5406403"/>
            <a:ext cx="1856684" cy="4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0A9FB7-3853-3C40-BFD5-65CAA62BDA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554" y="4282279"/>
            <a:ext cx="1392816" cy="1032438"/>
          </a:xfrm>
          <a:prstGeom prst="rect">
            <a:avLst/>
          </a:prstGeom>
        </p:spPr>
      </p:pic>
      <p:pic>
        <p:nvPicPr>
          <p:cNvPr id="9" name="25BDB133-4DC9-4E53-A82C-6EB655518CF3" descr="095EF9C6-B5B6-4A07-A495-1B5B64FA0185@vans">
            <a:extLst>
              <a:ext uri="{FF2B5EF4-FFF2-40B4-BE49-F238E27FC236}">
                <a16:creationId xmlns:a16="http://schemas.microsoft.com/office/drawing/2014/main" id="{D040A605-E4F7-5349-8288-C340512B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416" y="3071042"/>
            <a:ext cx="1200488" cy="115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" descr="Description: Description: cid:image001.gif@01C9F0D4.3E8D7240">
            <a:extLst>
              <a:ext uri="{FF2B5EF4-FFF2-40B4-BE49-F238E27FC236}">
                <a16:creationId xmlns:a16="http://schemas.microsoft.com/office/drawing/2014/main" id="{7A7F7AF3-08F2-BF4A-BEDA-B3F456AA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715" y="5078461"/>
            <a:ext cx="1291771" cy="5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8B9225-8F15-5446-9416-91025AEE57E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259" y="4989159"/>
            <a:ext cx="1036808" cy="651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56060-8860-604D-8943-58164016621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233" y="4392533"/>
            <a:ext cx="576052" cy="5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9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>
            <a:spLocks noGrp="1"/>
          </p:cNvSpPr>
          <p:nvPr>
            <p:ph type="subTitle" idx="1"/>
          </p:nvPr>
        </p:nvSpPr>
        <p:spPr>
          <a:xfrm>
            <a:off x="4975761" y="2271935"/>
            <a:ext cx="3709359" cy="63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Background</a:t>
            </a:r>
            <a:endParaRPr dirty="0"/>
          </a:p>
        </p:txBody>
      </p:sp>
      <p:sp>
        <p:nvSpPr>
          <p:cNvPr id="170" name="Google Shape;170;p1"/>
          <p:cNvSpPr txBox="1">
            <a:spLocks noGrp="1"/>
          </p:cNvSpPr>
          <p:nvPr>
            <p:ph type="body" idx="2"/>
          </p:nvPr>
        </p:nvSpPr>
        <p:spPr>
          <a:xfrm>
            <a:off x="4868884" y="2723816"/>
            <a:ext cx="4180212" cy="291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+mj-lt"/>
              <a:buAutoNum type="arabicPeriod"/>
            </a:pPr>
            <a:r>
              <a:rPr lang="en-US" sz="1600" dirty="0">
                <a:solidFill>
                  <a:srgbClr val="E1DCC1"/>
                </a:solidFill>
              </a:rPr>
              <a:t>Green Skills </a:t>
            </a:r>
            <a:r>
              <a:rPr lang="en-US" sz="1600" dirty="0"/>
              <a:t>Programme (South Africa)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+mj-lt"/>
              <a:buAutoNum type="arabicPeriod"/>
            </a:pPr>
            <a:r>
              <a:rPr lang="en-US" sz="1600" dirty="0"/>
              <a:t>Skills for a green economy 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+mj-lt"/>
              <a:buAutoNum type="arabicPeriod"/>
            </a:pPr>
            <a:r>
              <a:rPr lang="en-US" sz="1600" dirty="0"/>
              <a:t>To be developed in workplaces, VET spaces, universities and schools: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+mj-lt"/>
              <a:buAutoNum type="arabicPeriod"/>
            </a:pP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Foundation Building </a:t>
            </a:r>
            <a:r>
              <a:rPr lang="en-US" sz="1600" dirty="0"/>
              <a:t>with teachers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+mj-lt"/>
              <a:buAutoNum type="arabicPeriod"/>
            </a:pPr>
            <a:r>
              <a:rPr lang="en-US" sz="1600" dirty="0"/>
              <a:t>Fundisa for Change course 2021: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+mj-lt"/>
              <a:buAutoNum type="arabicPeriod"/>
            </a:pPr>
            <a:r>
              <a:rPr lang="en-US" sz="1600" dirty="0"/>
              <a:t>Subjects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Economics &amp; Business Studies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+mj-lt"/>
              <a:buAutoNum type="arabicPeriod"/>
            </a:pP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Dasguphta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Report </a:t>
            </a:r>
            <a:r>
              <a:rPr lang="en-US" sz="1600" dirty="0"/>
              <a:t>– key leverage points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+mj-lt"/>
              <a:buAutoNum type="arabicPeriod"/>
            </a:pPr>
            <a:endParaRPr lang="en-US"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0DBD1-0856-3D4D-A1DE-97FCC4D26C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849" y="1030345"/>
            <a:ext cx="770923" cy="7984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7B84FF-A3A8-FA42-BDE1-97C673D129BD}"/>
              </a:ext>
            </a:extLst>
          </p:cNvPr>
          <p:cNvSpPr txBox="1">
            <a:spLocks/>
          </p:cNvSpPr>
          <p:nvPr/>
        </p:nvSpPr>
        <p:spPr>
          <a:xfrm>
            <a:off x="328423" y="227100"/>
            <a:ext cx="6082209" cy="4886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ZA" sz="2800" dirty="0"/>
              <a:t>Acknowledgements</a:t>
            </a:r>
          </a:p>
          <a:p>
            <a:endParaRPr lang="en-ZA" sz="2800" dirty="0">
              <a:solidFill>
                <a:srgbClr val="586215"/>
              </a:solidFill>
            </a:endParaRPr>
          </a:p>
          <a:p>
            <a:endParaRPr lang="en-ZA" sz="2800" dirty="0">
              <a:solidFill>
                <a:srgbClr val="586215"/>
              </a:solidFill>
            </a:endParaRPr>
          </a:p>
          <a:p>
            <a:endParaRPr lang="en-ZA" sz="2800" dirty="0">
              <a:solidFill>
                <a:srgbClr val="586215"/>
              </a:solidFill>
            </a:endParaRPr>
          </a:p>
          <a:p>
            <a:endParaRPr lang="en-ZA" sz="2800" dirty="0">
              <a:solidFill>
                <a:srgbClr val="586215"/>
              </a:solidFill>
            </a:endParaRPr>
          </a:p>
          <a:p>
            <a:endParaRPr lang="en-ZA" sz="2800" dirty="0">
              <a:solidFill>
                <a:srgbClr val="586215"/>
              </a:solidFill>
            </a:endParaRPr>
          </a:p>
          <a:p>
            <a:endParaRPr lang="en-ZA" sz="2800" dirty="0">
              <a:solidFill>
                <a:srgbClr val="586215"/>
              </a:solidFill>
            </a:endParaRPr>
          </a:p>
          <a:p>
            <a:endParaRPr lang="en-ZA" sz="2800" dirty="0">
              <a:solidFill>
                <a:srgbClr val="586215"/>
              </a:solidFill>
            </a:endParaRPr>
          </a:p>
          <a:p>
            <a:endParaRPr lang="en-ZA" sz="2800" dirty="0">
              <a:solidFill>
                <a:srgbClr val="586215"/>
              </a:solidFill>
            </a:endParaRPr>
          </a:p>
          <a:p>
            <a:endParaRPr lang="en-US" sz="2800" dirty="0">
              <a:solidFill>
                <a:srgbClr val="586215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A0CA5-DB60-854F-9CA5-E8BE3C49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6102" y="1133265"/>
            <a:ext cx="3087898" cy="39801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F4C Educators</a:t>
            </a:r>
          </a:p>
          <a:p>
            <a:endParaRPr lang="en-US" dirty="0"/>
          </a:p>
          <a:p>
            <a:r>
              <a:rPr lang="en-US" dirty="0"/>
              <a:t>F4C Course:</a:t>
            </a:r>
          </a:p>
          <a:p>
            <a:pPr marL="5143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Ulisha</a:t>
            </a:r>
            <a:r>
              <a:rPr lang="en-US" dirty="0"/>
              <a:t> van der Merwe</a:t>
            </a:r>
          </a:p>
          <a:p>
            <a:pPr marL="5143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Presha Ramsarup</a:t>
            </a:r>
          </a:p>
          <a:p>
            <a:pPr marL="5143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Emmanuel </a:t>
            </a:r>
            <a:r>
              <a:rPr lang="en-US" dirty="0" err="1"/>
              <a:t>Ojo</a:t>
            </a:r>
            <a:endParaRPr lang="en-US" dirty="0"/>
          </a:p>
          <a:p>
            <a:pPr marL="5143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Danel</a:t>
            </a:r>
            <a:r>
              <a:rPr lang="en-US" dirty="0"/>
              <a:t> Kruger</a:t>
            </a:r>
          </a:p>
          <a:p>
            <a:pPr marL="5143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Heila Lotz-Sisitka</a:t>
            </a:r>
          </a:p>
          <a:p>
            <a:endParaRPr lang="en-US" dirty="0"/>
          </a:p>
          <a:p>
            <a:r>
              <a:rPr lang="en-US" dirty="0"/>
              <a:t>Research:</a:t>
            </a:r>
          </a:p>
          <a:p>
            <a:r>
              <a:rPr lang="en-US" dirty="0"/>
              <a:t>Garry Rosenberg</a:t>
            </a:r>
          </a:p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8A8D77F-902B-5A42-AE2D-D9158BB161DE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2"/>
          <a:srcRect t="5563" b="5563"/>
          <a:stretch>
            <a:fillRect/>
          </a:stretch>
        </p:blipFill>
        <p:spPr>
          <a:xfrm>
            <a:off x="328424" y="1555749"/>
            <a:ext cx="5727678" cy="3173567"/>
          </a:xfrm>
        </p:spPr>
      </p:pic>
    </p:spTree>
    <p:extLst>
      <p:ext uri="{BB962C8B-B14F-4D97-AF65-F5344CB8AC3E}">
        <p14:creationId xmlns:p14="http://schemas.microsoft.com/office/powerpoint/2010/main" val="355220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0D338-06CF-B74D-A8FF-48CE9545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79" y="239011"/>
            <a:ext cx="5938131" cy="70470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Fundisa for Change Course Curriculum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B1844ED-4060-4147-B073-F416D3BB756D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2BF2BA2-C0A8-B342-A59E-BCB17E5C2245}"/>
              </a:ext>
            </a:extLst>
          </p:cNvPr>
          <p:cNvSpPr>
            <a:spLocks noGrp="1"/>
          </p:cNvSpPr>
          <p:nvPr>
            <p:ph type="pic" idx="4"/>
          </p:nvPr>
        </p:nvSpPr>
        <p:spPr/>
      </p:sp>
      <p:pic>
        <p:nvPicPr>
          <p:cNvPr id="1030" name="Picture 6" descr="https://lh3.googleusercontent.com/b2J9_yP3aAt0s0vF8xAUGq7xcTEZ81G_mgn3UXxZiMRkOKv5zm_w7DW21xOPFpKo_rDjF8Lwh-MOt1nSPhJeoYqtaV17upfhe3gpsHxME2aZJlEHSCplNbwMibuePchGdrM8VaOj">
            <a:extLst>
              <a:ext uri="{FF2B5EF4-FFF2-40B4-BE49-F238E27FC236}">
                <a16:creationId xmlns:a16="http://schemas.microsoft.com/office/drawing/2014/main" id="{A86485D2-8730-BE4F-9D25-F0B1C14CC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35742"/>
            <a:ext cx="4355689" cy="55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ACF0E-D75F-C549-8A5F-9EFCBDC9A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5238" y="1445882"/>
            <a:ext cx="5106837" cy="5279383"/>
          </a:xfrm>
          <a:solidFill>
            <a:srgbClr val="B25750"/>
          </a:solidFill>
        </p:spPr>
        <p:txBody>
          <a:bodyPr/>
          <a:lstStyle/>
          <a:p>
            <a:r>
              <a:rPr lang="en-US" dirty="0"/>
              <a:t>CONTENT KNOWLEDGE</a:t>
            </a:r>
          </a:p>
          <a:p>
            <a:endParaRPr lang="en-US" dirty="0"/>
          </a:p>
          <a:p>
            <a:r>
              <a:rPr lang="en-US" dirty="0"/>
              <a:t>CAPS++ = Curriculum and Assessment Policy States (South African curriculum)</a:t>
            </a:r>
            <a:br>
              <a:rPr lang="en-US" dirty="0"/>
            </a:br>
            <a:endParaRPr lang="en-US" dirty="0"/>
          </a:p>
          <a:p>
            <a:r>
              <a:rPr lang="en-US" dirty="0"/>
              <a:t>Green Economy = Sustainable, low-carbon, inclusive, job-intensive (EDD, 2011)</a:t>
            </a:r>
          </a:p>
          <a:p>
            <a:endParaRPr lang="en-US" dirty="0"/>
          </a:p>
          <a:p>
            <a:r>
              <a:rPr lang="en-US" dirty="0"/>
              <a:t>Economy = Market + Home + Commons + State (Raworth, 2017)</a:t>
            </a:r>
          </a:p>
          <a:p>
            <a:endParaRPr lang="en-US" dirty="0"/>
          </a:p>
          <a:p>
            <a:r>
              <a:rPr lang="en-US" dirty="0"/>
              <a:t>Sustainable = SDGs; circular &amp; regenerative; within planet boundaries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34" y="113262"/>
            <a:ext cx="4580627" cy="55349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ZA" dirty="0"/>
              <a:t>Current Economic Failures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21714" y="1555750"/>
            <a:ext cx="3703142" cy="2206953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51202" name="Picture 2" descr="Image result for image south africans protest against unemployment">
            <a:extLst>
              <a:ext uri="{FF2B5EF4-FFF2-40B4-BE49-F238E27FC236}">
                <a16:creationId xmlns:a16="http://schemas.microsoft.com/office/drawing/2014/main" id="{195CDA70-D782-2740-948C-ED608E5151CA}"/>
              </a:ext>
            </a:extLst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0194" y="2139223"/>
            <a:ext cx="3699864" cy="42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Image result for image south africans protest against poverty">
            <a:extLst>
              <a:ext uri="{FF2B5EF4-FFF2-40B4-BE49-F238E27FC236}">
                <a16:creationId xmlns:a16="http://schemas.microsoft.com/office/drawing/2014/main" id="{2CBED9F0-AF46-B94F-8ED8-EAD963B99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935" y="3791908"/>
            <a:ext cx="4580627" cy="25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Image result for image south africans protest against poverty">
            <a:extLst>
              <a:ext uri="{FF2B5EF4-FFF2-40B4-BE49-F238E27FC236}">
                <a16:creationId xmlns:a16="http://schemas.microsoft.com/office/drawing/2014/main" id="{7AE54067-CA62-C846-8D8B-250AC012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34" y="1141257"/>
            <a:ext cx="4580627" cy="257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Image result for image south africans protest against unemployment">
            <a:extLst>
              <a:ext uri="{FF2B5EF4-FFF2-40B4-BE49-F238E27FC236}">
                <a16:creationId xmlns:a16="http://schemas.microsoft.com/office/drawing/2014/main" id="{5E6A25BA-562D-4B42-9C01-58F504EB2C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0193" y="839263"/>
            <a:ext cx="1629401" cy="13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A5C656-C191-B546-96EA-126DCD04F6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093" b="17827"/>
          <a:stretch/>
        </p:blipFill>
        <p:spPr>
          <a:xfrm>
            <a:off x="6799594" y="1137763"/>
            <a:ext cx="2070464" cy="12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6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Raworth planetary boundaries">
            <a:extLst>
              <a:ext uri="{FF2B5EF4-FFF2-40B4-BE49-F238E27FC236}">
                <a16:creationId xmlns:a16="http://schemas.microsoft.com/office/drawing/2014/main" id="{99323519-7FE3-4E4C-A790-123FD12B0E9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271" y="1219201"/>
            <a:ext cx="3991898" cy="37165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6812" y="219075"/>
            <a:ext cx="6253675" cy="736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ZA" dirty="0"/>
              <a:t>Sustainability – meeting needs within boundaries – a safe operating space:</a:t>
            </a:r>
          </a:p>
        </p:txBody>
      </p:sp>
      <p:pic>
        <p:nvPicPr>
          <p:cNvPr id="10" name="Picture Placeholder 11" descr="Image result for Raworth flow of energy and resources in economy">
            <a:extLst>
              <a:ext uri="{FF2B5EF4-FFF2-40B4-BE49-F238E27FC236}">
                <a16:creationId xmlns:a16="http://schemas.microsoft.com/office/drawing/2014/main" id="{17B41091-3960-9445-83C9-3ABA004E964D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464" y="1632155"/>
            <a:ext cx="3657601" cy="3195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6BA491-0109-2A49-801F-F9473ADAD6F1}"/>
              </a:ext>
            </a:extLst>
          </p:cNvPr>
          <p:cNvSpPr txBox="1"/>
          <p:nvPr/>
        </p:nvSpPr>
        <p:spPr>
          <a:xfrm>
            <a:off x="186812" y="5242509"/>
            <a:ext cx="836725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Raworth, K. 2017. Doughnut Economics: Thinking like a 21</a:t>
            </a:r>
            <a:r>
              <a:rPr lang="en-US" baseline="30000" dirty="0"/>
              <a:t>st</a:t>
            </a:r>
            <a:r>
              <a:rPr lang="en-US" dirty="0"/>
              <a:t> century economist. Random House Business Books, New York</a:t>
            </a:r>
          </a:p>
        </p:txBody>
      </p:sp>
    </p:spTree>
    <p:extLst>
      <p:ext uri="{BB962C8B-B14F-4D97-AF65-F5344CB8AC3E}">
        <p14:creationId xmlns:p14="http://schemas.microsoft.com/office/powerpoint/2010/main" val="109162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DE95-9708-0344-8687-C2588AE0A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" y="164258"/>
            <a:ext cx="6263422" cy="88779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Key Practices in Green Economies – with associated Jobs and Enterprises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74A452-FCBB-D247-8C36-0F63A74C1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815247"/>
              </p:ext>
            </p:extLst>
          </p:nvPr>
        </p:nvGraphicFramePr>
        <p:xfrm>
          <a:off x="953728" y="668593"/>
          <a:ext cx="8259097" cy="526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5D18FA43-DB14-9B49-83B0-1CB2BDB1605E}"/>
              </a:ext>
            </a:extLst>
          </p:cNvPr>
          <p:cNvSpPr/>
          <p:nvPr/>
        </p:nvSpPr>
        <p:spPr>
          <a:xfrm>
            <a:off x="402849" y="3815375"/>
            <a:ext cx="2175163" cy="1676400"/>
          </a:xfrm>
          <a:prstGeom prst="wedgeRoundRectCallout">
            <a:avLst>
              <a:gd name="adj1" fmla="val 109709"/>
              <a:gd name="adj2" fmla="val -8402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Designers in the motor industry or packaging industry, system engineers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59F9AD8-777E-7F46-9A32-2BC3C0979670}"/>
              </a:ext>
            </a:extLst>
          </p:cNvPr>
          <p:cNvSpPr/>
          <p:nvPr/>
        </p:nvSpPr>
        <p:spPr>
          <a:xfrm>
            <a:off x="6508955" y="4094923"/>
            <a:ext cx="2175163" cy="1676400"/>
          </a:xfrm>
          <a:prstGeom prst="wedgeRoundRectCallout">
            <a:avLst>
              <a:gd name="adj1" fmla="val -60293"/>
              <a:gd name="adj2" fmla="val -8954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Run a repair café, work as a sorter in a recycling business</a:t>
            </a:r>
          </a:p>
        </p:txBody>
      </p:sp>
    </p:spTree>
    <p:extLst>
      <p:ext uri="{BB962C8B-B14F-4D97-AF65-F5344CB8AC3E}">
        <p14:creationId xmlns:p14="http://schemas.microsoft.com/office/powerpoint/2010/main" val="379239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11F26C-2494-0040-8472-2C28FCCA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7" y="217722"/>
            <a:ext cx="6071048" cy="502696"/>
          </a:xfrm>
          <a:solidFill>
            <a:schemeClr val="accent5"/>
          </a:solidFill>
        </p:spPr>
        <p:txBody>
          <a:bodyPr/>
          <a:lstStyle/>
          <a:p>
            <a:r>
              <a:rPr lang="en-US" dirty="0"/>
              <a:t>Findings: Primary School - Economics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1A026B9-23A1-6C45-B914-39D4866C96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8869" y="903111"/>
            <a:ext cx="4945850" cy="489567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A4E14DE-2888-7F46-8F54-246F5F1263E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13572" y="3496903"/>
            <a:ext cx="4835146" cy="27794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F102828-3CAB-A84E-A07C-EA8AA8BEFF52}"/>
              </a:ext>
            </a:extLst>
          </p:cNvPr>
          <p:cNvSpPr/>
          <p:nvPr/>
        </p:nvSpPr>
        <p:spPr>
          <a:xfrm>
            <a:off x="270757" y="4275481"/>
            <a:ext cx="3671977" cy="1052052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E28FE0-8489-2840-B6CB-FF85B1F33B30}"/>
              </a:ext>
            </a:extLst>
          </p:cNvPr>
          <p:cNvSpPr/>
          <p:nvPr/>
        </p:nvSpPr>
        <p:spPr>
          <a:xfrm>
            <a:off x="4243908" y="4360596"/>
            <a:ext cx="3671977" cy="1052052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4F486C-6873-BB4F-BDFE-0B458B889E09}"/>
              </a:ext>
            </a:extLst>
          </p:cNvPr>
          <p:cNvSpPr/>
          <p:nvPr/>
        </p:nvSpPr>
        <p:spPr>
          <a:xfrm>
            <a:off x="270757" y="1466556"/>
            <a:ext cx="4537217" cy="72059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 result for Raworth planetary boundaries">
            <a:extLst>
              <a:ext uri="{FF2B5EF4-FFF2-40B4-BE49-F238E27FC236}">
                <a16:creationId xmlns:a16="http://schemas.microsoft.com/office/drawing/2014/main" id="{9D7AB605-E5A0-0443-814F-69814263058F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0835" y="973557"/>
            <a:ext cx="1619397" cy="14943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1F0E2491-E7EE-954C-9B4A-6EA77D83B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174671"/>
              </p:ext>
            </p:extLst>
          </p:nvPr>
        </p:nvGraphicFramePr>
        <p:xfrm>
          <a:off x="6464166" y="873928"/>
          <a:ext cx="2949677" cy="252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56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11F26C-2494-0040-8472-2C28FCCA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8" y="232215"/>
            <a:ext cx="5846122" cy="502696"/>
          </a:xfrm>
          <a:solidFill>
            <a:schemeClr val="accent5"/>
          </a:solidFill>
        </p:spPr>
        <p:txBody>
          <a:bodyPr/>
          <a:lstStyle/>
          <a:p>
            <a:r>
              <a:rPr lang="en-US" dirty="0"/>
              <a:t>Findings: Primary School - Economics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CECA2B-7275-DB4C-860A-E5D5BFB67C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0758" y="1038578"/>
            <a:ext cx="4247310" cy="433992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EF8E0C-A5E0-0A43-9101-39515A865CD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01469" y="1555090"/>
            <a:ext cx="4092575" cy="382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9792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ET SOLUTIONS MASTER SLIDE">
  <a:themeElements>
    <a:clrScheme name="FUNDISA">
      <a:dk1>
        <a:srgbClr val="3D3935"/>
      </a:dk1>
      <a:lt1>
        <a:srgbClr val="FFFFFF"/>
      </a:lt1>
      <a:dk2>
        <a:srgbClr val="FFFFFF"/>
      </a:dk2>
      <a:lt2>
        <a:srgbClr val="546223"/>
      </a:lt2>
      <a:accent1>
        <a:srgbClr val="B7BF3F"/>
      </a:accent1>
      <a:accent2>
        <a:srgbClr val="583D3E"/>
      </a:accent2>
      <a:accent3>
        <a:srgbClr val="5DAFA3"/>
      </a:accent3>
      <a:accent4>
        <a:srgbClr val="B24D36"/>
      </a:accent4>
      <a:accent5>
        <a:srgbClr val="BFBB98"/>
      </a:accent5>
      <a:accent6>
        <a:srgbClr val="8A8D4A"/>
      </a:accent6>
      <a:hlink>
        <a:srgbClr val="546224"/>
      </a:hlink>
      <a:folHlink>
        <a:srgbClr val="C1A0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556</Words>
  <Application>Microsoft Office PowerPoint</Application>
  <PresentationFormat>On-screen Show (4:3)</PresentationFormat>
  <Paragraphs>98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DIN</vt:lpstr>
      <vt:lpstr>Noto Sans Symbols</vt:lpstr>
      <vt:lpstr>INTERNET SOLUTIONS MASTER SLIDE</vt:lpstr>
      <vt:lpstr>Custom Design</vt:lpstr>
      <vt:lpstr>PowerPoint Presentation</vt:lpstr>
      <vt:lpstr>PowerPoint Presentation</vt:lpstr>
      <vt:lpstr>PowerPoint Presentation</vt:lpstr>
      <vt:lpstr>Fundisa for Change Course Curriculum</vt:lpstr>
      <vt:lpstr>Current Economic Failures</vt:lpstr>
      <vt:lpstr>Sustainability – meeting needs within boundaries – a safe operating space:</vt:lpstr>
      <vt:lpstr>Key Practices in Green Economies – with associated Jobs and Enterprises</vt:lpstr>
      <vt:lpstr>Findings: Primary School - Economics</vt:lpstr>
      <vt:lpstr>Findings: Primary School - Economics</vt:lpstr>
      <vt:lpstr>Findings: High School Business Studies</vt:lpstr>
      <vt:lpstr>Findings: High School Business Studies</vt:lpstr>
      <vt:lpstr>Findings: Teaching Practice - What Happens at the Grade 7 Market Day?</vt:lpstr>
      <vt:lpstr>PowerPoint Presentation</vt:lpstr>
      <vt:lpstr>PowerPoint Presentation</vt:lpstr>
      <vt:lpstr>Analysis – Business Studies &amp; Enterprise Development Programmes</vt:lpstr>
      <vt:lpstr>PowerPoint Presentation</vt:lpstr>
      <vt:lpstr>Partnership programme for environmental learning and teacher 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Worker Ant</dc:creator>
  <cp:lastModifiedBy>Danel  Janse van Rensburg</cp:lastModifiedBy>
  <cp:revision>71</cp:revision>
  <dcterms:created xsi:type="dcterms:W3CDTF">2011-11-16T08:25:47Z</dcterms:created>
  <dcterms:modified xsi:type="dcterms:W3CDTF">2021-06-22T16:22:39Z</dcterms:modified>
</cp:coreProperties>
</file>