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711" r:id="rId5"/>
    <p:sldId id="712" r:id="rId6"/>
    <p:sldId id="257" r:id="rId7"/>
    <p:sldId id="355" r:id="rId8"/>
    <p:sldId id="356" r:id="rId9"/>
    <p:sldId id="352" r:id="rId10"/>
    <p:sldId id="292" r:id="rId11"/>
    <p:sldId id="258" r:id="rId12"/>
    <p:sldId id="271" r:id="rId13"/>
    <p:sldId id="289" r:id="rId14"/>
    <p:sldId id="288" r:id="rId15"/>
    <p:sldId id="294" r:id="rId16"/>
    <p:sldId id="360"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5CADF5-2023-4792-9043-3A17A3BB6448}" v="14" dt="2024-02-13T18:33:14.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6" d="100"/>
          <a:sy n="86" d="100"/>
        </p:scale>
        <p:origin x="1291" y="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Nxumalo" userId="e3229921-680d-44c3-960e-3677763e696e" providerId="ADAL" clId="{2D5CADF5-2023-4792-9043-3A17A3BB6448}"/>
    <pc:docChg chg="undo custSel mod addSld delSld modSld">
      <pc:chgData name="Michael Nxumalo" userId="e3229921-680d-44c3-960e-3677763e696e" providerId="ADAL" clId="{2D5CADF5-2023-4792-9043-3A17A3BB6448}" dt="2024-02-13T18:36:26.436" v="1138"/>
      <pc:docMkLst>
        <pc:docMk/>
      </pc:docMkLst>
      <pc:sldChg chg="del">
        <pc:chgData name="Michael Nxumalo" userId="e3229921-680d-44c3-960e-3677763e696e" providerId="ADAL" clId="{2D5CADF5-2023-4792-9043-3A17A3BB6448}" dt="2024-02-13T18:22:08.566" v="825" actId="47"/>
        <pc:sldMkLst>
          <pc:docMk/>
          <pc:sldMk cId="462272815" sldId="287"/>
        </pc:sldMkLst>
      </pc:sldChg>
      <pc:sldChg chg="addSp delSp modSp mod">
        <pc:chgData name="Michael Nxumalo" userId="e3229921-680d-44c3-960e-3677763e696e" providerId="ADAL" clId="{2D5CADF5-2023-4792-9043-3A17A3BB6448}" dt="2024-02-13T18:22:00.247" v="824" actId="20577"/>
        <pc:sldMkLst>
          <pc:docMk/>
          <pc:sldMk cId="1285097173" sldId="288"/>
        </pc:sldMkLst>
        <pc:spChg chg="add mod">
          <ac:chgData name="Michael Nxumalo" userId="e3229921-680d-44c3-960e-3677763e696e" providerId="ADAL" clId="{2D5CADF5-2023-4792-9043-3A17A3BB6448}" dt="2024-02-13T17:58:40.713" v="433"/>
          <ac:spMkLst>
            <pc:docMk/>
            <pc:sldMk cId="1285097173" sldId="288"/>
            <ac:spMk id="2" creationId="{C6361981-BC7E-8C14-6517-A2688A304A63}"/>
          </ac:spMkLst>
        </pc:spChg>
        <pc:spChg chg="add mod">
          <ac:chgData name="Michael Nxumalo" userId="e3229921-680d-44c3-960e-3677763e696e" providerId="ADAL" clId="{2D5CADF5-2023-4792-9043-3A17A3BB6448}" dt="2024-02-13T17:58:49.526" v="435" actId="1076"/>
          <ac:spMkLst>
            <pc:docMk/>
            <pc:sldMk cId="1285097173" sldId="288"/>
            <ac:spMk id="3" creationId="{81004B01-CFC1-E723-DB5B-35DAC048FEC9}"/>
          </ac:spMkLst>
        </pc:spChg>
        <pc:spChg chg="add mod">
          <ac:chgData name="Michael Nxumalo" userId="e3229921-680d-44c3-960e-3677763e696e" providerId="ADAL" clId="{2D5CADF5-2023-4792-9043-3A17A3BB6448}" dt="2024-02-13T17:58:59.649" v="437" actId="1076"/>
          <ac:spMkLst>
            <pc:docMk/>
            <pc:sldMk cId="1285097173" sldId="288"/>
            <ac:spMk id="4" creationId="{3A2759F3-CCB3-6E86-1FB7-512EA7816B6F}"/>
          </ac:spMkLst>
        </pc:spChg>
        <pc:spChg chg="add mod">
          <ac:chgData name="Michael Nxumalo" userId="e3229921-680d-44c3-960e-3677763e696e" providerId="ADAL" clId="{2D5CADF5-2023-4792-9043-3A17A3BB6448}" dt="2024-02-13T17:59:44.532" v="447" actId="1076"/>
          <ac:spMkLst>
            <pc:docMk/>
            <pc:sldMk cId="1285097173" sldId="288"/>
            <ac:spMk id="5" creationId="{3F29A8DB-CA5A-8BA6-883A-0F0BE733FF1C}"/>
          </ac:spMkLst>
        </pc:spChg>
        <pc:spChg chg="add mod">
          <ac:chgData name="Michael Nxumalo" userId="e3229921-680d-44c3-960e-3677763e696e" providerId="ADAL" clId="{2D5CADF5-2023-4792-9043-3A17A3BB6448}" dt="2024-02-13T17:59:33.479" v="444" actId="1076"/>
          <ac:spMkLst>
            <pc:docMk/>
            <pc:sldMk cId="1285097173" sldId="288"/>
            <ac:spMk id="7" creationId="{23BB9150-B050-03A2-9677-6856E3C850B5}"/>
          </ac:spMkLst>
        </pc:spChg>
        <pc:spChg chg="add mod">
          <ac:chgData name="Michael Nxumalo" userId="e3229921-680d-44c3-960e-3677763e696e" providerId="ADAL" clId="{2D5CADF5-2023-4792-9043-3A17A3BB6448}" dt="2024-02-13T17:59:40.011" v="446" actId="1076"/>
          <ac:spMkLst>
            <pc:docMk/>
            <pc:sldMk cId="1285097173" sldId="288"/>
            <ac:spMk id="8" creationId="{83828425-7150-BA4C-8D7D-053DD965F015}"/>
          </ac:spMkLst>
        </pc:spChg>
        <pc:spChg chg="mod">
          <ac:chgData name="Michael Nxumalo" userId="e3229921-680d-44c3-960e-3677763e696e" providerId="ADAL" clId="{2D5CADF5-2023-4792-9043-3A17A3BB6448}" dt="2024-02-13T17:56:42.008" v="308" actId="1076"/>
          <ac:spMkLst>
            <pc:docMk/>
            <pc:sldMk cId="1285097173" sldId="288"/>
            <ac:spMk id="30" creationId="{5A7DD1A7-6F4B-4595-B72E-E6634B1EB762}"/>
          </ac:spMkLst>
        </pc:spChg>
        <pc:spChg chg="mod">
          <ac:chgData name="Michael Nxumalo" userId="e3229921-680d-44c3-960e-3677763e696e" providerId="ADAL" clId="{2D5CADF5-2023-4792-9043-3A17A3BB6448}" dt="2024-02-13T17:59:02.137" v="438" actId="1076"/>
          <ac:spMkLst>
            <pc:docMk/>
            <pc:sldMk cId="1285097173" sldId="288"/>
            <ac:spMk id="32" creationId="{C3E5C4F4-97D5-4C23-A0AA-61A935B88C5C}"/>
          </ac:spMkLst>
        </pc:spChg>
        <pc:spChg chg="del mod">
          <ac:chgData name="Michael Nxumalo" userId="e3229921-680d-44c3-960e-3677763e696e" providerId="ADAL" clId="{2D5CADF5-2023-4792-9043-3A17A3BB6448}" dt="2024-02-13T17:56:08.364" v="305" actId="478"/>
          <ac:spMkLst>
            <pc:docMk/>
            <pc:sldMk cId="1285097173" sldId="288"/>
            <ac:spMk id="33" creationId="{9D2F9BB1-8D0D-43B7-9370-52618E95D468}"/>
          </ac:spMkLst>
        </pc:spChg>
        <pc:spChg chg="mod">
          <ac:chgData name="Michael Nxumalo" userId="e3229921-680d-44c3-960e-3677763e696e" providerId="ADAL" clId="{2D5CADF5-2023-4792-9043-3A17A3BB6448}" dt="2024-02-13T18:22:00.247" v="824" actId="20577"/>
          <ac:spMkLst>
            <pc:docMk/>
            <pc:sldMk cId="1285097173" sldId="288"/>
            <ac:spMk id="56" creationId="{EBD59740-796E-45B8-A48A-6C36A193D857}"/>
          </ac:spMkLst>
        </pc:spChg>
        <pc:spChg chg="mod">
          <ac:chgData name="Michael Nxumalo" userId="e3229921-680d-44c3-960e-3677763e696e" providerId="ADAL" clId="{2D5CADF5-2023-4792-9043-3A17A3BB6448}" dt="2024-02-13T17:50:05.216" v="20" actId="20577"/>
          <ac:spMkLst>
            <pc:docMk/>
            <pc:sldMk cId="1285097173" sldId="288"/>
            <ac:spMk id="57" creationId="{B6691722-DD6C-4DD6-8279-3B907F67CF9E}"/>
          </ac:spMkLst>
        </pc:spChg>
        <pc:spChg chg="mod">
          <ac:chgData name="Michael Nxumalo" userId="e3229921-680d-44c3-960e-3677763e696e" providerId="ADAL" clId="{2D5CADF5-2023-4792-9043-3A17A3BB6448}" dt="2024-02-13T17:54:53.770" v="249" actId="255"/>
          <ac:spMkLst>
            <pc:docMk/>
            <pc:sldMk cId="1285097173" sldId="288"/>
            <ac:spMk id="60" creationId="{2D1CF15F-2317-4F07-A4E1-43925FEB5602}"/>
          </ac:spMkLst>
        </pc:spChg>
        <pc:spChg chg="mod">
          <ac:chgData name="Michael Nxumalo" userId="e3229921-680d-44c3-960e-3677763e696e" providerId="ADAL" clId="{2D5CADF5-2023-4792-9043-3A17A3BB6448}" dt="2024-02-13T17:55:31.437" v="299" actId="14100"/>
          <ac:spMkLst>
            <pc:docMk/>
            <pc:sldMk cId="1285097173" sldId="288"/>
            <ac:spMk id="62" creationId="{FA8B82ED-74D2-4455-8A9A-B4CC8554FD13}"/>
          </ac:spMkLst>
        </pc:spChg>
        <pc:spChg chg="mod">
          <ac:chgData name="Michael Nxumalo" userId="e3229921-680d-44c3-960e-3677763e696e" providerId="ADAL" clId="{2D5CADF5-2023-4792-9043-3A17A3BB6448}" dt="2024-02-13T17:59:13.414" v="440" actId="14100"/>
          <ac:spMkLst>
            <pc:docMk/>
            <pc:sldMk cId="1285097173" sldId="288"/>
            <ac:spMk id="63" creationId="{5248823D-7D9D-4970-B162-8D707E419669}"/>
          </ac:spMkLst>
        </pc:spChg>
        <pc:spChg chg="mod">
          <ac:chgData name="Michael Nxumalo" userId="e3229921-680d-44c3-960e-3677763e696e" providerId="ADAL" clId="{2D5CADF5-2023-4792-9043-3A17A3BB6448}" dt="2024-02-13T17:57:53.680" v="373" actId="20577"/>
          <ac:spMkLst>
            <pc:docMk/>
            <pc:sldMk cId="1285097173" sldId="288"/>
            <ac:spMk id="64" creationId="{31CCEB3F-71C3-43B8-8706-60FC16CE0F25}"/>
          </ac:spMkLst>
        </pc:spChg>
        <pc:spChg chg="mod">
          <ac:chgData name="Michael Nxumalo" userId="e3229921-680d-44c3-960e-3677763e696e" providerId="ADAL" clId="{2D5CADF5-2023-4792-9043-3A17A3BB6448}" dt="2024-02-13T17:58:14.526" v="398" actId="20577"/>
          <ac:spMkLst>
            <pc:docMk/>
            <pc:sldMk cId="1285097173" sldId="288"/>
            <ac:spMk id="67" creationId="{94766FFD-FBDC-4DA1-A8C1-DF036A69A06F}"/>
          </ac:spMkLst>
        </pc:spChg>
        <pc:spChg chg="mod">
          <ac:chgData name="Michael Nxumalo" userId="e3229921-680d-44c3-960e-3677763e696e" providerId="ADAL" clId="{2D5CADF5-2023-4792-9043-3A17A3BB6448}" dt="2024-02-13T17:57:38.284" v="357" actId="20577"/>
          <ac:spMkLst>
            <pc:docMk/>
            <pc:sldMk cId="1285097173" sldId="288"/>
            <ac:spMk id="68" creationId="{B2B08B7D-DB28-4D96-B81D-FA7171853F5C}"/>
          </ac:spMkLst>
        </pc:spChg>
        <pc:spChg chg="mod">
          <ac:chgData name="Michael Nxumalo" userId="e3229921-680d-44c3-960e-3677763e696e" providerId="ADAL" clId="{2D5CADF5-2023-4792-9043-3A17A3BB6448}" dt="2024-02-13T17:58:08.224" v="389" actId="20577"/>
          <ac:spMkLst>
            <pc:docMk/>
            <pc:sldMk cId="1285097173" sldId="288"/>
            <ac:spMk id="71" creationId="{391129E5-96F0-420E-B562-41F7A75CB80E}"/>
          </ac:spMkLst>
        </pc:spChg>
        <pc:spChg chg="mod">
          <ac:chgData name="Michael Nxumalo" userId="e3229921-680d-44c3-960e-3677763e696e" providerId="ADAL" clId="{2D5CADF5-2023-4792-9043-3A17A3BB6448}" dt="2024-02-13T17:57:46.518" v="365" actId="20577"/>
          <ac:spMkLst>
            <pc:docMk/>
            <pc:sldMk cId="1285097173" sldId="288"/>
            <ac:spMk id="72" creationId="{6A50BFBC-05B3-485F-98BB-DF63D51CBD95}"/>
          </ac:spMkLst>
        </pc:spChg>
        <pc:spChg chg="del">
          <ac:chgData name="Michael Nxumalo" userId="e3229921-680d-44c3-960e-3677763e696e" providerId="ADAL" clId="{2D5CADF5-2023-4792-9043-3A17A3BB6448}" dt="2024-02-13T17:56:11.163" v="306" actId="478"/>
          <ac:spMkLst>
            <pc:docMk/>
            <pc:sldMk cId="1285097173" sldId="288"/>
            <ac:spMk id="73" creationId="{63C042AB-689F-4498-A01B-535770315BDD}"/>
          </ac:spMkLst>
        </pc:spChg>
        <pc:spChg chg="del">
          <ac:chgData name="Michael Nxumalo" userId="e3229921-680d-44c3-960e-3677763e696e" providerId="ADAL" clId="{2D5CADF5-2023-4792-9043-3A17A3BB6448}" dt="2024-02-13T17:56:20.335" v="307" actId="478"/>
          <ac:spMkLst>
            <pc:docMk/>
            <pc:sldMk cId="1285097173" sldId="288"/>
            <ac:spMk id="74" creationId="{0AA70B8D-06D2-41CF-BEDF-C7A81FAE6B96}"/>
          </ac:spMkLst>
        </pc:spChg>
        <pc:spChg chg="mod">
          <ac:chgData name="Michael Nxumalo" userId="e3229921-680d-44c3-960e-3677763e696e" providerId="ADAL" clId="{2D5CADF5-2023-4792-9043-3A17A3BB6448}" dt="2024-02-13T17:57:30.290" v="348" actId="20577"/>
          <ac:spMkLst>
            <pc:docMk/>
            <pc:sldMk cId="1285097173" sldId="288"/>
            <ac:spMk id="81" creationId="{1E78BD49-AC25-4611-AD88-EB9D08968958}"/>
          </ac:spMkLst>
        </pc:spChg>
        <pc:spChg chg="mod">
          <ac:chgData name="Michael Nxumalo" userId="e3229921-680d-44c3-960e-3677763e696e" providerId="ADAL" clId="{2D5CADF5-2023-4792-9043-3A17A3BB6448}" dt="2024-02-13T17:58:01.734" v="381" actId="20577"/>
          <ac:spMkLst>
            <pc:docMk/>
            <pc:sldMk cId="1285097173" sldId="288"/>
            <ac:spMk id="82" creationId="{1826BBF7-5AFE-46B1-B52D-57327D9E4E41}"/>
          </ac:spMkLst>
        </pc:spChg>
        <pc:spChg chg="mod">
          <ac:chgData name="Michael Nxumalo" userId="e3229921-680d-44c3-960e-3677763e696e" providerId="ADAL" clId="{2D5CADF5-2023-4792-9043-3A17A3BB6448}" dt="2024-02-13T17:53:37.770" v="185" actId="113"/>
          <ac:spMkLst>
            <pc:docMk/>
            <pc:sldMk cId="1285097173" sldId="288"/>
            <ac:spMk id="88" creationId="{38EF1DE7-7EBA-4CF3-947B-B68564D0B108}"/>
          </ac:spMkLst>
        </pc:spChg>
        <pc:spChg chg="del">
          <ac:chgData name="Michael Nxumalo" userId="e3229921-680d-44c3-960e-3677763e696e" providerId="ADAL" clId="{2D5CADF5-2023-4792-9043-3A17A3BB6448}" dt="2024-02-13T17:55:59.374" v="303" actId="478"/>
          <ac:spMkLst>
            <pc:docMk/>
            <pc:sldMk cId="1285097173" sldId="288"/>
            <ac:spMk id="89" creationId="{0AD5F330-D2BF-4D57-87E7-137E08A63505}"/>
          </ac:spMkLst>
        </pc:spChg>
      </pc:sldChg>
      <pc:sldChg chg="addSp delSp modSp mod">
        <pc:chgData name="Michael Nxumalo" userId="e3229921-680d-44c3-960e-3677763e696e" providerId="ADAL" clId="{2D5CADF5-2023-4792-9043-3A17A3BB6448}" dt="2024-02-13T18:23:01.405" v="929" actId="20577"/>
        <pc:sldMkLst>
          <pc:docMk/>
          <pc:sldMk cId="3122687821" sldId="289"/>
        </pc:sldMkLst>
        <pc:spChg chg="add mod">
          <ac:chgData name="Michael Nxumalo" userId="e3229921-680d-44c3-960e-3677763e696e" providerId="ADAL" clId="{2D5CADF5-2023-4792-9043-3A17A3BB6448}" dt="2024-02-13T18:08:14.611" v="634" actId="20577"/>
          <ac:spMkLst>
            <pc:docMk/>
            <pc:sldMk cId="3122687821" sldId="289"/>
            <ac:spMk id="2" creationId="{751B334C-3B5C-D9A1-AB70-200F0E026515}"/>
          </ac:spMkLst>
        </pc:spChg>
        <pc:spChg chg="mod">
          <ac:chgData name="Michael Nxumalo" userId="e3229921-680d-44c3-960e-3677763e696e" providerId="ADAL" clId="{2D5CADF5-2023-4792-9043-3A17A3BB6448}" dt="2024-02-13T18:19:23.324" v="735" actId="20577"/>
          <ac:spMkLst>
            <pc:docMk/>
            <pc:sldMk cId="3122687821" sldId="289"/>
            <ac:spMk id="3" creationId="{E27822FE-3CA5-4494-B67C-C85CA7BF17ED}"/>
          </ac:spMkLst>
        </pc:spChg>
        <pc:spChg chg="add del mod">
          <ac:chgData name="Michael Nxumalo" userId="e3229921-680d-44c3-960e-3677763e696e" providerId="ADAL" clId="{2D5CADF5-2023-4792-9043-3A17A3BB6448}" dt="2024-02-13T18:17:55.683" v="688" actId="478"/>
          <ac:spMkLst>
            <pc:docMk/>
            <pc:sldMk cId="3122687821" sldId="289"/>
            <ac:spMk id="9" creationId="{AF6545C2-5CB3-A105-72AD-54A3867485DF}"/>
          </ac:spMkLst>
        </pc:spChg>
        <pc:spChg chg="add mod">
          <ac:chgData name="Michael Nxumalo" userId="e3229921-680d-44c3-960e-3677763e696e" providerId="ADAL" clId="{2D5CADF5-2023-4792-9043-3A17A3BB6448}" dt="2024-02-13T18:19:46.984" v="737" actId="1076"/>
          <ac:spMkLst>
            <pc:docMk/>
            <pc:sldMk cId="3122687821" sldId="289"/>
            <ac:spMk id="11" creationId="{69DE325D-D7F2-3852-7A52-F274C314B1B6}"/>
          </ac:spMkLst>
        </pc:spChg>
        <pc:spChg chg="mod">
          <ac:chgData name="Michael Nxumalo" userId="e3229921-680d-44c3-960e-3677763e696e" providerId="ADAL" clId="{2D5CADF5-2023-4792-9043-3A17A3BB6448}" dt="2024-02-13T18:19:06.502" v="716" actId="1076"/>
          <ac:spMkLst>
            <pc:docMk/>
            <pc:sldMk cId="3122687821" sldId="289"/>
            <ac:spMk id="18" creationId="{411E5F31-BD35-42D3-833A-46ED74DB604A}"/>
          </ac:spMkLst>
        </pc:spChg>
        <pc:spChg chg="mod">
          <ac:chgData name="Michael Nxumalo" userId="e3229921-680d-44c3-960e-3677763e696e" providerId="ADAL" clId="{2D5CADF5-2023-4792-9043-3A17A3BB6448}" dt="2024-02-13T18:19:02.932" v="715" actId="1076"/>
          <ac:spMkLst>
            <pc:docMk/>
            <pc:sldMk cId="3122687821" sldId="289"/>
            <ac:spMk id="19" creationId="{FD0EE8D1-4BFF-478C-9E41-141CD513B7EE}"/>
          </ac:spMkLst>
        </pc:spChg>
        <pc:spChg chg="mod">
          <ac:chgData name="Michael Nxumalo" userId="e3229921-680d-44c3-960e-3677763e696e" providerId="ADAL" clId="{2D5CADF5-2023-4792-9043-3A17A3BB6448}" dt="2024-02-13T18:08:41.679" v="637" actId="255"/>
          <ac:spMkLst>
            <pc:docMk/>
            <pc:sldMk cId="3122687821" sldId="289"/>
            <ac:spMk id="32" creationId="{FF3AB630-203A-48C1-BE8A-A562A8C68B30}"/>
          </ac:spMkLst>
        </pc:spChg>
        <pc:spChg chg="mod">
          <ac:chgData name="Michael Nxumalo" userId="e3229921-680d-44c3-960e-3677763e696e" providerId="ADAL" clId="{2D5CADF5-2023-4792-9043-3A17A3BB6448}" dt="2024-02-13T18:08:29.564" v="636" actId="255"/>
          <ac:spMkLst>
            <pc:docMk/>
            <pc:sldMk cId="3122687821" sldId="289"/>
            <ac:spMk id="33" creationId="{B8D748C7-4FAA-4B68-B1EB-4AB015DEB38D}"/>
          </ac:spMkLst>
        </pc:spChg>
        <pc:spChg chg="mod">
          <ac:chgData name="Michael Nxumalo" userId="e3229921-680d-44c3-960e-3677763e696e" providerId="ADAL" clId="{2D5CADF5-2023-4792-9043-3A17A3BB6448}" dt="2024-02-13T18:08:23.668" v="635" actId="255"/>
          <ac:spMkLst>
            <pc:docMk/>
            <pc:sldMk cId="3122687821" sldId="289"/>
            <ac:spMk id="34" creationId="{CD395006-AFEB-434B-B4AA-7B6FE36936C0}"/>
          </ac:spMkLst>
        </pc:spChg>
        <pc:spChg chg="mod">
          <ac:chgData name="Michael Nxumalo" userId="e3229921-680d-44c3-960e-3677763e696e" providerId="ADAL" clId="{2D5CADF5-2023-4792-9043-3A17A3BB6448}" dt="2024-02-13T18:06:38.450" v="583" actId="20577"/>
          <ac:spMkLst>
            <pc:docMk/>
            <pc:sldMk cId="3122687821" sldId="289"/>
            <ac:spMk id="35" creationId="{C449D105-BB8D-45C1-8413-28D2D0BC4FBC}"/>
          </ac:spMkLst>
        </pc:spChg>
        <pc:spChg chg="mod">
          <ac:chgData name="Michael Nxumalo" userId="e3229921-680d-44c3-960e-3677763e696e" providerId="ADAL" clId="{2D5CADF5-2023-4792-9043-3A17A3BB6448}" dt="2024-02-13T18:23:01.405" v="929" actId="20577"/>
          <ac:spMkLst>
            <pc:docMk/>
            <pc:sldMk cId="3122687821" sldId="289"/>
            <ac:spMk id="56" creationId="{EBD59740-796E-45B8-A48A-6C36A193D857}"/>
          </ac:spMkLst>
        </pc:spChg>
        <pc:spChg chg="mod">
          <ac:chgData name="Michael Nxumalo" userId="e3229921-680d-44c3-960e-3677763e696e" providerId="ADAL" clId="{2D5CADF5-2023-4792-9043-3A17A3BB6448}" dt="2024-02-13T17:49:23.468" v="1" actId="20577"/>
          <ac:spMkLst>
            <pc:docMk/>
            <pc:sldMk cId="3122687821" sldId="289"/>
            <ac:spMk id="57" creationId="{B6691722-DD6C-4DD6-8279-3B907F67CF9E}"/>
          </ac:spMkLst>
        </pc:spChg>
        <pc:spChg chg="mod">
          <ac:chgData name="Michael Nxumalo" userId="e3229921-680d-44c3-960e-3677763e696e" providerId="ADAL" clId="{2D5CADF5-2023-4792-9043-3A17A3BB6448}" dt="2024-02-13T18:08:57.974" v="639" actId="1076"/>
          <ac:spMkLst>
            <pc:docMk/>
            <pc:sldMk cId="3122687821" sldId="289"/>
            <ac:spMk id="101" creationId="{2ECA5359-5E8F-4179-B0E9-FF08CC8D6075}"/>
          </ac:spMkLst>
        </pc:spChg>
        <pc:spChg chg="mod">
          <ac:chgData name="Michael Nxumalo" userId="e3229921-680d-44c3-960e-3677763e696e" providerId="ADAL" clId="{2D5CADF5-2023-4792-9043-3A17A3BB6448}" dt="2024-02-13T18:08:53.405" v="638" actId="1076"/>
          <ac:spMkLst>
            <pc:docMk/>
            <pc:sldMk cId="3122687821" sldId="289"/>
            <ac:spMk id="102" creationId="{3015C624-61D4-4467-B116-E4F39B88EC46}"/>
          </ac:spMkLst>
        </pc:spChg>
        <pc:cxnChg chg="add mod">
          <ac:chgData name="Michael Nxumalo" userId="e3229921-680d-44c3-960e-3677763e696e" providerId="ADAL" clId="{2D5CADF5-2023-4792-9043-3A17A3BB6448}" dt="2024-02-13T18:06:10.956" v="542" actId="1076"/>
          <ac:cxnSpMkLst>
            <pc:docMk/>
            <pc:sldMk cId="3122687821" sldId="289"/>
            <ac:cxnSpMk id="5" creationId="{BB334494-A5FA-DB1D-FD50-36CED99B1387}"/>
          </ac:cxnSpMkLst>
        </pc:cxnChg>
        <pc:cxnChg chg="add mod">
          <ac:chgData name="Michael Nxumalo" userId="e3229921-680d-44c3-960e-3677763e696e" providerId="ADAL" clId="{2D5CADF5-2023-4792-9043-3A17A3BB6448}" dt="2024-02-13T18:19:54.167" v="738" actId="1076"/>
          <ac:cxnSpMkLst>
            <pc:docMk/>
            <pc:sldMk cId="3122687821" sldId="289"/>
            <ac:cxnSpMk id="6" creationId="{096D5759-8DA3-B7C7-7922-7026A080839C}"/>
          </ac:cxnSpMkLst>
        </pc:cxnChg>
        <pc:cxnChg chg="del mod">
          <ac:chgData name="Michael Nxumalo" userId="e3229921-680d-44c3-960e-3677763e696e" providerId="ADAL" clId="{2D5CADF5-2023-4792-9043-3A17A3BB6448}" dt="2024-02-13T18:16:47.687" v="644" actId="478"/>
          <ac:cxnSpMkLst>
            <pc:docMk/>
            <pc:sldMk cId="3122687821" sldId="289"/>
            <ac:cxnSpMk id="8" creationId="{B6290357-D604-4225-8F17-D029B7CDD6B7}"/>
          </ac:cxnSpMkLst>
        </pc:cxnChg>
        <pc:cxnChg chg="mod">
          <ac:chgData name="Michael Nxumalo" userId="e3229921-680d-44c3-960e-3677763e696e" providerId="ADAL" clId="{2D5CADF5-2023-4792-9043-3A17A3BB6448}" dt="2024-02-13T18:05:25.062" v="537" actId="14100"/>
          <ac:cxnSpMkLst>
            <pc:docMk/>
            <pc:sldMk cId="3122687821" sldId="289"/>
            <ac:cxnSpMk id="10" creationId="{606510E6-9297-4405-B930-7E1AE24F8317}"/>
          </ac:cxnSpMkLst>
        </pc:cxnChg>
      </pc:sldChg>
      <pc:sldChg chg="modSp mod">
        <pc:chgData name="Michael Nxumalo" userId="e3229921-680d-44c3-960e-3677763e696e" providerId="ADAL" clId="{2D5CADF5-2023-4792-9043-3A17A3BB6448}" dt="2024-02-13T18:26:48.977" v="1133" actId="20577"/>
        <pc:sldMkLst>
          <pc:docMk/>
          <pc:sldMk cId="2463019093" sldId="294"/>
        </pc:sldMkLst>
        <pc:spChg chg="mod">
          <ac:chgData name="Michael Nxumalo" userId="e3229921-680d-44c3-960e-3677763e696e" providerId="ADAL" clId="{2D5CADF5-2023-4792-9043-3A17A3BB6448}" dt="2024-02-13T18:26:48.977" v="1133" actId="20577"/>
          <ac:spMkLst>
            <pc:docMk/>
            <pc:sldMk cId="2463019093" sldId="294"/>
            <ac:spMk id="2" creationId="{63E453AA-AFE2-4026-8819-D3E39DA8E645}"/>
          </ac:spMkLst>
        </pc:spChg>
        <pc:spChg chg="mod">
          <ac:chgData name="Michael Nxumalo" userId="e3229921-680d-44c3-960e-3677763e696e" providerId="ADAL" clId="{2D5CADF5-2023-4792-9043-3A17A3BB6448}" dt="2024-02-13T18:26:30.323" v="1074" actId="255"/>
          <ac:spMkLst>
            <pc:docMk/>
            <pc:sldMk cId="2463019093" sldId="294"/>
            <ac:spMk id="3" creationId="{F6CD0499-C277-47BC-9BF7-67B931CAA7C8}"/>
          </ac:spMkLst>
        </pc:spChg>
      </pc:sldChg>
      <pc:sldChg chg="del">
        <pc:chgData name="Michael Nxumalo" userId="e3229921-680d-44c3-960e-3677763e696e" providerId="ADAL" clId="{2D5CADF5-2023-4792-9043-3A17A3BB6448}" dt="2024-02-13T17:51:20.309" v="36" actId="47"/>
        <pc:sldMkLst>
          <pc:docMk/>
          <pc:sldMk cId="3811089249" sldId="309"/>
        </pc:sldMkLst>
      </pc:sldChg>
      <pc:sldChg chg="del">
        <pc:chgData name="Michael Nxumalo" userId="e3229921-680d-44c3-960e-3677763e696e" providerId="ADAL" clId="{2D5CADF5-2023-4792-9043-3A17A3BB6448}" dt="2024-02-13T17:51:06.252" v="34" actId="47"/>
        <pc:sldMkLst>
          <pc:docMk/>
          <pc:sldMk cId="2470852433" sldId="357"/>
        </pc:sldMkLst>
      </pc:sldChg>
      <pc:sldChg chg="del">
        <pc:chgData name="Michael Nxumalo" userId="e3229921-680d-44c3-960e-3677763e696e" providerId="ADAL" clId="{2D5CADF5-2023-4792-9043-3A17A3BB6448}" dt="2024-02-13T17:51:16.648" v="35" actId="47"/>
        <pc:sldMkLst>
          <pc:docMk/>
          <pc:sldMk cId="1543359446" sldId="358"/>
        </pc:sldMkLst>
      </pc:sldChg>
      <pc:sldChg chg="modSp mod">
        <pc:chgData name="Michael Nxumalo" userId="e3229921-680d-44c3-960e-3677763e696e" providerId="ADAL" clId="{2D5CADF5-2023-4792-9043-3A17A3BB6448}" dt="2024-02-13T17:52:07.966" v="44" actId="14100"/>
        <pc:sldMkLst>
          <pc:docMk/>
          <pc:sldMk cId="0" sldId="360"/>
        </pc:sldMkLst>
        <pc:spChg chg="mod">
          <ac:chgData name="Michael Nxumalo" userId="e3229921-680d-44c3-960e-3677763e696e" providerId="ADAL" clId="{2D5CADF5-2023-4792-9043-3A17A3BB6448}" dt="2024-02-13T17:52:07.966" v="44" actId="14100"/>
          <ac:spMkLst>
            <pc:docMk/>
            <pc:sldMk cId="0" sldId="360"/>
            <ac:spMk id="24" creationId="{00000000-0000-0000-0000-000000000000}"/>
          </ac:spMkLst>
        </pc:spChg>
        <pc:graphicFrameChg chg="modGraphic">
          <ac:chgData name="Michael Nxumalo" userId="e3229921-680d-44c3-960e-3677763e696e" providerId="ADAL" clId="{2D5CADF5-2023-4792-9043-3A17A3BB6448}" dt="2024-02-13T17:51:58.024" v="43" actId="20577"/>
          <ac:graphicFrameMkLst>
            <pc:docMk/>
            <pc:sldMk cId="0" sldId="360"/>
            <ac:graphicFrameMk id="16" creationId="{00000000-0000-0000-0000-000000000000}"/>
          </ac:graphicFrameMkLst>
        </pc:graphicFrameChg>
      </pc:sldChg>
      <pc:sldChg chg="modSp mod">
        <pc:chgData name="Michael Nxumalo" userId="e3229921-680d-44c3-960e-3677763e696e" providerId="ADAL" clId="{2D5CADF5-2023-4792-9043-3A17A3BB6448}" dt="2024-02-13T18:01:11.964" v="489" actId="27636"/>
        <pc:sldMkLst>
          <pc:docMk/>
          <pc:sldMk cId="4072920480" sldId="711"/>
        </pc:sldMkLst>
        <pc:spChg chg="mod">
          <ac:chgData name="Michael Nxumalo" userId="e3229921-680d-44c3-960e-3677763e696e" providerId="ADAL" clId="{2D5CADF5-2023-4792-9043-3A17A3BB6448}" dt="2024-02-13T18:01:11.964" v="489" actId="27636"/>
          <ac:spMkLst>
            <pc:docMk/>
            <pc:sldMk cId="4072920480" sldId="711"/>
            <ac:spMk id="30" creationId="{74E017C8-E5CE-064B-A018-D3BBD97BED85}"/>
          </ac:spMkLst>
        </pc:spChg>
      </pc:sldChg>
      <pc:sldChg chg="addSp delSp modSp new mod">
        <pc:chgData name="Michael Nxumalo" userId="e3229921-680d-44c3-960e-3677763e696e" providerId="ADAL" clId="{2D5CADF5-2023-4792-9043-3A17A3BB6448}" dt="2024-02-13T18:03:48.904" v="529" actId="20577"/>
        <pc:sldMkLst>
          <pc:docMk/>
          <pc:sldMk cId="4259358305" sldId="712"/>
        </pc:sldMkLst>
        <pc:spChg chg="del">
          <ac:chgData name="Michael Nxumalo" userId="e3229921-680d-44c3-960e-3677763e696e" providerId="ADAL" clId="{2D5CADF5-2023-4792-9043-3A17A3BB6448}" dt="2024-02-13T18:03:17.140" v="526" actId="478"/>
          <ac:spMkLst>
            <pc:docMk/>
            <pc:sldMk cId="4259358305" sldId="712"/>
            <ac:spMk id="2" creationId="{B6D2FA6C-72FB-9DCC-23F5-F0E13C0FD212}"/>
          </ac:spMkLst>
        </pc:spChg>
        <pc:spChg chg="del">
          <ac:chgData name="Michael Nxumalo" userId="e3229921-680d-44c3-960e-3677763e696e" providerId="ADAL" clId="{2D5CADF5-2023-4792-9043-3A17A3BB6448}" dt="2024-02-13T18:02:20.731" v="491" actId="478"/>
          <ac:spMkLst>
            <pc:docMk/>
            <pc:sldMk cId="4259358305" sldId="712"/>
            <ac:spMk id="3" creationId="{8D3D5DE3-2CB0-CB63-3F1B-DEE2199159BE}"/>
          </ac:spMkLst>
        </pc:spChg>
        <pc:spChg chg="add mod">
          <ac:chgData name="Michael Nxumalo" userId="e3229921-680d-44c3-960e-3677763e696e" providerId="ADAL" clId="{2D5CADF5-2023-4792-9043-3A17A3BB6448}" dt="2024-02-13T18:03:48.904" v="529" actId="20577"/>
          <ac:spMkLst>
            <pc:docMk/>
            <pc:sldMk cId="4259358305" sldId="712"/>
            <ac:spMk id="6" creationId="{6CC789C0-8350-7F21-B9E1-B64350C14E8F}"/>
          </ac:spMkLst>
        </pc:spChg>
        <pc:spChg chg="add mod">
          <ac:chgData name="Michael Nxumalo" userId="e3229921-680d-44c3-960e-3677763e696e" providerId="ADAL" clId="{2D5CADF5-2023-4792-9043-3A17A3BB6448}" dt="2024-02-13T18:03:39.949" v="528" actId="20577"/>
          <ac:spMkLst>
            <pc:docMk/>
            <pc:sldMk cId="4259358305" sldId="712"/>
            <ac:spMk id="7" creationId="{662C5F94-1F5C-19FF-7915-EFBFB53AF2C6}"/>
          </ac:spMkLst>
        </pc:spChg>
        <pc:picChg chg="add mod">
          <ac:chgData name="Michael Nxumalo" userId="e3229921-680d-44c3-960e-3677763e696e" providerId="ADAL" clId="{2D5CADF5-2023-4792-9043-3A17A3BB6448}" dt="2024-02-13T18:03:28.529" v="527"/>
          <ac:picMkLst>
            <pc:docMk/>
            <pc:sldMk cId="4259358305" sldId="712"/>
            <ac:picMk id="8" creationId="{F44F4876-DCE3-A010-55E3-7B8AA0F6337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79FBC7-8207-4B9A-B6AD-C49F6C0B826C}" type="datetimeFigureOut">
              <a:rPr lang="en-ZA" smtClean="0"/>
              <a:t>2024/02/13</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DC026-3500-4F9D-A5FC-9713E7449A7C}" type="slidenum">
              <a:rPr lang="en-ZA" smtClean="0"/>
              <a:t>‹#›</a:t>
            </a:fld>
            <a:endParaRPr lang="en-ZA" dirty="0"/>
          </a:p>
        </p:txBody>
      </p:sp>
    </p:spTree>
    <p:extLst>
      <p:ext uri="{BB962C8B-B14F-4D97-AF65-F5344CB8AC3E}">
        <p14:creationId xmlns:p14="http://schemas.microsoft.com/office/powerpoint/2010/main" val="378676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You can safely remove this slide. This slide design was provided by SlideModel.com - You can download more templates, shapes and elements for PowerPoint from http://slidemodel.com</a:t>
            </a:r>
          </a:p>
        </p:txBody>
      </p:sp>
      <p:sp>
        <p:nvSpPr>
          <p:cNvPr id="4" name="Slide Number Placeholder 3"/>
          <p:cNvSpPr>
            <a:spLocks noGrp="1"/>
          </p:cNvSpPr>
          <p:nvPr>
            <p:ph type="sldNum" sz="quarter" idx="10"/>
          </p:nvPr>
        </p:nvSpPr>
        <p:spPr/>
        <p:txBody>
          <a:bodyPr/>
          <a:lstStyle/>
          <a:p>
            <a:fld id="{4209D849-5CF8-4DF1-8028-A4B26066DB56}"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92" y="228601"/>
            <a:ext cx="6854092" cy="406400"/>
          </a:xfrm>
        </p:spPr>
        <p:txBody>
          <a:bodyPr anchor="t">
            <a:normAutofit/>
          </a:bodyPr>
          <a:lstStyle>
            <a:lvl1pPr algn="l">
              <a:defRPr sz="1846" b="1"/>
            </a:lvl1pPr>
          </a:lstStyle>
          <a:p>
            <a:r>
              <a:rPr lang="en-US" dirty="0"/>
              <a:t>Click to edit Master title style</a:t>
            </a:r>
          </a:p>
        </p:txBody>
      </p:sp>
      <p:sp>
        <p:nvSpPr>
          <p:cNvPr id="3" name="Subtitle 2"/>
          <p:cNvSpPr>
            <a:spLocks noGrp="1"/>
          </p:cNvSpPr>
          <p:nvPr>
            <p:ph type="subTitle" idx="1"/>
          </p:nvPr>
        </p:nvSpPr>
        <p:spPr>
          <a:xfrm>
            <a:off x="148493" y="1032933"/>
            <a:ext cx="8839200" cy="355600"/>
          </a:xfrm>
        </p:spPr>
        <p:txBody>
          <a:bodyPr>
            <a:normAutofit/>
          </a:bodyPr>
          <a:lstStyle>
            <a:lvl1pPr marL="0" indent="0" algn="l">
              <a:buNone/>
              <a:defRPr sz="1477" b="1">
                <a:solidFill>
                  <a:schemeClr val="tx1">
                    <a:lumMod val="50000"/>
                    <a:lumOff val="50000"/>
                  </a:schemeClr>
                </a:solidFill>
              </a:defRPr>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dirty="0"/>
              <a:t>Click to edit Master subtitle style</a:t>
            </a:r>
          </a:p>
        </p:txBody>
      </p:sp>
      <p:sp>
        <p:nvSpPr>
          <p:cNvPr id="4" name="Date Placeholder 3"/>
          <p:cNvSpPr>
            <a:spLocks noGrp="1"/>
          </p:cNvSpPr>
          <p:nvPr>
            <p:ph type="dt" sz="half" idx="10"/>
          </p:nvPr>
        </p:nvSpPr>
        <p:spPr/>
        <p:txBody>
          <a:bodyPr/>
          <a:lstStyle/>
          <a:p>
            <a:fld id="{843EE7A0-E24B-43EF-BBCE-286007055B6F}" type="datetime1">
              <a:rPr lang="en-GB" smtClean="0"/>
              <a:t>13/02/2024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F32DF0-F359-4D4D-B63F-6D9D34568DD5}" type="slidenum">
              <a:rPr lang="en-GB" smtClean="0"/>
              <a:t>‹#›</a:t>
            </a:fld>
            <a:endParaRPr lang="en-GB" dirty="0"/>
          </a:p>
        </p:txBody>
      </p:sp>
      <p:sp>
        <p:nvSpPr>
          <p:cNvPr id="8" name="Text Placeholder 7"/>
          <p:cNvSpPr>
            <a:spLocks noGrp="1"/>
          </p:cNvSpPr>
          <p:nvPr>
            <p:ph type="body" sz="quarter" idx="13"/>
          </p:nvPr>
        </p:nvSpPr>
        <p:spPr>
          <a:xfrm>
            <a:off x="156308" y="1557339"/>
            <a:ext cx="8839199" cy="4047595"/>
          </a:xfrm>
        </p:spPr>
        <p:txBody>
          <a:bodyPr/>
          <a:lstStyle>
            <a:lvl1pPr marL="0" indent="0">
              <a:buFont typeface="Arial" panose="020B0604020202020204" pitchFamily="34" charse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75127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6308" y="228601"/>
            <a:ext cx="6658708" cy="372533"/>
          </a:xfrm>
        </p:spPr>
        <p:txBody>
          <a:bodyPr/>
          <a:lstStyle/>
          <a:p>
            <a:r>
              <a:rPr lang="en-US" dirty="0"/>
              <a:t>Click to edit Master title style</a:t>
            </a:r>
          </a:p>
        </p:txBody>
      </p:sp>
      <p:sp>
        <p:nvSpPr>
          <p:cNvPr id="3" name="Vertical Text Placeholder 2"/>
          <p:cNvSpPr>
            <a:spLocks noGrp="1"/>
          </p:cNvSpPr>
          <p:nvPr>
            <p:ph type="body" orient="vert" idx="1"/>
          </p:nvPr>
        </p:nvSpPr>
        <p:spPr>
          <a:xfrm>
            <a:off x="156309" y="1032933"/>
            <a:ext cx="8839199"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BCB99-4F6C-4F4A-9F51-1B15114E5390}" type="datetime1">
              <a:rPr lang="en-GB" smtClean="0"/>
              <a:t>13/02/2024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F32DF0-F359-4D4D-B63F-6D9D34568DD5}" type="slidenum">
              <a:rPr lang="en-GB" smtClean="0"/>
              <a:t>‹#›</a:t>
            </a:fld>
            <a:endParaRPr lang="en-GB" dirty="0"/>
          </a:p>
        </p:txBody>
      </p:sp>
    </p:spTree>
    <p:extLst>
      <p:ext uri="{BB962C8B-B14F-4D97-AF65-F5344CB8AC3E}">
        <p14:creationId xmlns:p14="http://schemas.microsoft.com/office/powerpoint/2010/main" val="147444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57847" y="999067"/>
            <a:ext cx="437661"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56308" y="999067"/>
            <a:ext cx="8268676"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C4BD236-7E00-4415-A327-97ECA46C0710}" type="datetime1">
              <a:rPr lang="en-GB" smtClean="0"/>
              <a:t>13/02/2024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F32DF0-F359-4D4D-B63F-6D9D34568DD5}" type="slidenum">
              <a:rPr lang="en-GB" smtClean="0"/>
              <a:t>‹#›</a:t>
            </a:fld>
            <a:endParaRPr lang="en-GB" dirty="0"/>
          </a:p>
        </p:txBody>
      </p:sp>
    </p:spTree>
    <p:extLst>
      <p:ext uri="{BB962C8B-B14F-4D97-AF65-F5344CB8AC3E}">
        <p14:creationId xmlns:p14="http://schemas.microsoft.com/office/powerpoint/2010/main" val="327907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C465E3-5E2F-4878-9744-E006BCD605CF}"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7093B-6957-4558-970E-EC1E33F5309E}" type="slidenum">
              <a:rPr lang="en-US" smtClean="0"/>
              <a:t>‹#›</a:t>
            </a:fld>
            <a:endParaRPr lang="en-US"/>
          </a:p>
        </p:txBody>
      </p:sp>
    </p:spTree>
    <p:extLst>
      <p:ext uri="{BB962C8B-B14F-4D97-AF65-F5344CB8AC3E}">
        <p14:creationId xmlns:p14="http://schemas.microsoft.com/office/powerpoint/2010/main" val="168630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457200" y="274640"/>
            <a:ext cx="8229600" cy="715961"/>
          </a:xfrm>
        </p:spPr>
        <p:txBody>
          <a:bodyPr>
            <a:normAutofit/>
          </a:bodyPr>
          <a:lstStyle>
            <a:lvl1pPr algn="l">
              <a:defRPr sz="2800">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0" y="990600"/>
            <a:ext cx="8229600" cy="508000"/>
          </a:xfrm>
        </p:spPr>
        <p:txBody>
          <a:bodyPr>
            <a:noAutofit/>
          </a:bodyPr>
          <a:lstStyle>
            <a:lvl1pPr marL="0" indent="0">
              <a:buNone/>
              <a:defRPr sz="140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271753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677" y="228601"/>
            <a:ext cx="6674339" cy="372533"/>
          </a:xfrm>
        </p:spPr>
        <p:txBody>
          <a:bodyPr/>
          <a:lstStyle/>
          <a:p>
            <a:r>
              <a:rPr lang="en-US" dirty="0"/>
              <a:t>Click to edit Master title style</a:t>
            </a:r>
          </a:p>
        </p:txBody>
      </p:sp>
      <p:sp>
        <p:nvSpPr>
          <p:cNvPr id="3" name="Content Placeholder 2"/>
          <p:cNvSpPr>
            <a:spLocks noGrp="1"/>
          </p:cNvSpPr>
          <p:nvPr>
            <p:ph idx="1"/>
          </p:nvPr>
        </p:nvSpPr>
        <p:spPr>
          <a:xfrm>
            <a:off x="140678" y="1032934"/>
            <a:ext cx="8831384"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40677" y="5700184"/>
            <a:ext cx="2057400" cy="302684"/>
          </a:xfrm>
        </p:spPr>
        <p:txBody>
          <a:bodyPr anchor="b"/>
          <a:lstStyle/>
          <a:p>
            <a:fld id="{B224EB9F-6512-49A9-ABC4-7F8353CFD575}" type="datetime1">
              <a:rPr lang="en-GB" smtClean="0"/>
              <a:t>13/02/2024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F32DF0-F359-4D4D-B63F-6D9D34568DD5}" type="slidenum">
              <a:rPr lang="en-GB" smtClean="0"/>
              <a:t>‹#›</a:t>
            </a:fld>
            <a:endParaRPr lang="en-GB" dirty="0"/>
          </a:p>
        </p:txBody>
      </p:sp>
    </p:spTree>
    <p:extLst>
      <p:ext uri="{BB962C8B-B14F-4D97-AF65-F5344CB8AC3E}">
        <p14:creationId xmlns:p14="http://schemas.microsoft.com/office/powerpoint/2010/main" val="354349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6309" y="228601"/>
            <a:ext cx="6822831" cy="364067"/>
          </a:xfrm>
        </p:spPr>
        <p:txBody>
          <a:bodyPr anchor="t">
            <a:normAutofit/>
          </a:bodyPr>
          <a:lstStyle>
            <a:lvl1pPr>
              <a:defRPr sz="1846"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56309" y="1032933"/>
            <a:ext cx="8839198" cy="4572000"/>
          </a:xfrm>
        </p:spPr>
        <p:txBody>
          <a:bodyPr>
            <a:normAutofit/>
          </a:bodyPr>
          <a:lstStyle>
            <a:lvl1pPr marL="0" indent="0">
              <a:buNone/>
              <a:defRPr sz="1292">
                <a:solidFill>
                  <a:schemeClr val="tx1">
                    <a:lumMod val="65000"/>
                    <a:lumOff val="35000"/>
                  </a:schemeClr>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B9EA372-A520-40E3-94B0-5C6C8F161A0C}" type="datetime1">
              <a:rPr lang="en-GB" smtClean="0"/>
              <a:t>13/02/2024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F32DF0-F359-4D4D-B63F-6D9D34568DD5}" type="slidenum">
              <a:rPr lang="en-GB" smtClean="0"/>
              <a:t>‹#›</a:t>
            </a:fld>
            <a:endParaRPr lang="en-GB" dirty="0"/>
          </a:p>
        </p:txBody>
      </p:sp>
    </p:spTree>
    <p:extLst>
      <p:ext uri="{BB962C8B-B14F-4D97-AF65-F5344CB8AC3E}">
        <p14:creationId xmlns:p14="http://schemas.microsoft.com/office/powerpoint/2010/main" val="134813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0677" y="228600"/>
            <a:ext cx="6674338" cy="364068"/>
          </a:xfrm>
        </p:spPr>
        <p:txBody>
          <a:bodyPr/>
          <a:lstStyle/>
          <a:p>
            <a:r>
              <a:rPr lang="en-US" dirty="0"/>
              <a:t>Click to edit Master title style</a:t>
            </a:r>
          </a:p>
        </p:txBody>
      </p:sp>
      <p:sp>
        <p:nvSpPr>
          <p:cNvPr id="3" name="Content Placeholder 2"/>
          <p:cNvSpPr>
            <a:spLocks noGrp="1"/>
          </p:cNvSpPr>
          <p:nvPr>
            <p:ph sz="half" idx="1"/>
          </p:nvPr>
        </p:nvSpPr>
        <p:spPr>
          <a:xfrm>
            <a:off x="140677" y="1032935"/>
            <a:ext cx="4374174" cy="4611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32935"/>
            <a:ext cx="4366357" cy="4611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0009B3F-0739-4387-9086-A05A3AD651BC}" type="datetime1">
              <a:rPr lang="en-GB" smtClean="0"/>
              <a:t>13/02/2024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9F32DF0-F359-4D4D-B63F-6D9D34568DD5}" type="slidenum">
              <a:rPr lang="en-GB" smtClean="0"/>
              <a:t>‹#›</a:t>
            </a:fld>
            <a:endParaRPr lang="en-GB" dirty="0"/>
          </a:p>
        </p:txBody>
      </p:sp>
    </p:spTree>
    <p:extLst>
      <p:ext uri="{BB962C8B-B14F-4D97-AF65-F5344CB8AC3E}">
        <p14:creationId xmlns:p14="http://schemas.microsoft.com/office/powerpoint/2010/main" val="384901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6308" y="228600"/>
            <a:ext cx="6758352" cy="406400"/>
          </a:xfrm>
        </p:spPr>
        <p:txBody>
          <a:bodyPr/>
          <a:lstStyle/>
          <a:p>
            <a:r>
              <a:rPr lang="en-US" dirty="0"/>
              <a:t>Click to edit Master title style</a:t>
            </a:r>
          </a:p>
        </p:txBody>
      </p:sp>
      <p:sp>
        <p:nvSpPr>
          <p:cNvPr id="3" name="Text Placeholder 2"/>
          <p:cNvSpPr>
            <a:spLocks noGrp="1"/>
          </p:cNvSpPr>
          <p:nvPr>
            <p:ph type="body" idx="1"/>
          </p:nvPr>
        </p:nvSpPr>
        <p:spPr>
          <a:xfrm>
            <a:off x="156309" y="1075267"/>
            <a:ext cx="4341874" cy="406400"/>
          </a:xfrm>
        </p:spPr>
        <p:txBody>
          <a:bodyPr anchor="t">
            <a:normAutofit/>
          </a:bodyPr>
          <a:lstStyle>
            <a:lvl1pPr marL="0" indent="0">
              <a:buNone/>
              <a:defRPr sz="1477"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156308" y="1718733"/>
            <a:ext cx="4341873" cy="3925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075267"/>
            <a:ext cx="4374173" cy="406400"/>
          </a:xfrm>
        </p:spPr>
        <p:txBody>
          <a:bodyPr anchor="t">
            <a:normAutofit/>
          </a:bodyPr>
          <a:lstStyle>
            <a:lvl1pPr marL="0" indent="0">
              <a:buNone/>
              <a:defRPr sz="1477"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6" name="Content Placeholder 5"/>
          <p:cNvSpPr>
            <a:spLocks noGrp="1"/>
          </p:cNvSpPr>
          <p:nvPr>
            <p:ph sz="quarter" idx="4"/>
          </p:nvPr>
        </p:nvSpPr>
        <p:spPr>
          <a:xfrm>
            <a:off x="4629150" y="1718733"/>
            <a:ext cx="4374172" cy="3925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BBA799E-ED89-4B6B-8712-979092999370}" type="datetime1">
              <a:rPr lang="en-GB" smtClean="0"/>
              <a:t>13/02/2024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9F32DF0-F359-4D4D-B63F-6D9D34568DD5}" type="slidenum">
              <a:rPr lang="en-GB" smtClean="0"/>
              <a:t>‹#›</a:t>
            </a:fld>
            <a:endParaRPr lang="en-GB" dirty="0"/>
          </a:p>
        </p:txBody>
      </p:sp>
    </p:spTree>
    <p:extLst>
      <p:ext uri="{BB962C8B-B14F-4D97-AF65-F5344CB8AC3E}">
        <p14:creationId xmlns:p14="http://schemas.microsoft.com/office/powerpoint/2010/main" val="3527572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308" y="228601"/>
            <a:ext cx="6658708" cy="37253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8CEA2F9-E6D5-47C5-8787-9660D1EF05E6}" type="datetime1">
              <a:rPr lang="en-GB" smtClean="0"/>
              <a:t>13/02/2024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9F32DF0-F359-4D4D-B63F-6D9D34568DD5}" type="slidenum">
              <a:rPr lang="en-GB" smtClean="0"/>
              <a:t>‹#›</a:t>
            </a:fld>
            <a:endParaRPr lang="en-GB" dirty="0"/>
          </a:p>
        </p:txBody>
      </p:sp>
    </p:spTree>
    <p:extLst>
      <p:ext uri="{BB962C8B-B14F-4D97-AF65-F5344CB8AC3E}">
        <p14:creationId xmlns:p14="http://schemas.microsoft.com/office/powerpoint/2010/main" val="273296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F6828-86C3-4908-B1A1-53206D6614B6}" type="datetime1">
              <a:rPr lang="en-GB" smtClean="0"/>
              <a:t>13/02/2024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9F32DF0-F359-4D4D-B63F-6D9D34568DD5}" type="slidenum">
              <a:rPr lang="en-GB" smtClean="0"/>
              <a:t>‹#›</a:t>
            </a:fld>
            <a:endParaRPr lang="en-GB" dirty="0"/>
          </a:p>
        </p:txBody>
      </p:sp>
    </p:spTree>
    <p:extLst>
      <p:ext uri="{BB962C8B-B14F-4D97-AF65-F5344CB8AC3E}">
        <p14:creationId xmlns:p14="http://schemas.microsoft.com/office/powerpoint/2010/main" val="275780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308" y="228600"/>
            <a:ext cx="6758352" cy="508000"/>
          </a:xfrm>
        </p:spPr>
        <p:txBody>
          <a:bodyPr anchor="t">
            <a:normAutofit/>
          </a:bodyPr>
          <a:lstStyle>
            <a:lvl1pPr>
              <a:defRPr sz="1846"/>
            </a:lvl1pPr>
          </a:lstStyle>
          <a:p>
            <a:r>
              <a:rPr lang="en-US" dirty="0"/>
              <a:t>Click to edit Master title style</a:t>
            </a:r>
          </a:p>
        </p:txBody>
      </p:sp>
      <p:sp>
        <p:nvSpPr>
          <p:cNvPr id="3" name="Content Placeholder 2"/>
          <p:cNvSpPr>
            <a:spLocks noGrp="1"/>
          </p:cNvSpPr>
          <p:nvPr>
            <p:ph idx="1"/>
          </p:nvPr>
        </p:nvSpPr>
        <p:spPr>
          <a:xfrm>
            <a:off x="3759202" y="987428"/>
            <a:ext cx="5236306" cy="4617506"/>
          </a:xfrm>
        </p:spPr>
        <p:txBody>
          <a:bodyPr>
            <a:normAutofit/>
          </a:bodyPr>
          <a:lstStyle>
            <a:lvl1pPr>
              <a:defRPr sz="1292"/>
            </a:lvl1pPr>
            <a:lvl2pPr>
              <a:defRPr sz="1292"/>
            </a:lvl2pPr>
            <a:lvl3pPr>
              <a:defRPr sz="1292"/>
            </a:lvl3pPr>
            <a:lvl4pPr>
              <a:defRPr sz="1292"/>
            </a:lvl4pPr>
            <a:lvl5pPr>
              <a:defRPr sz="1292"/>
            </a:lvl5pPr>
            <a:lvl6pPr>
              <a:defRPr sz="1846"/>
            </a:lvl6pPr>
            <a:lvl7pPr>
              <a:defRPr sz="1846"/>
            </a:lvl7pPr>
            <a:lvl8pPr>
              <a:defRPr sz="1846"/>
            </a:lvl8pPr>
            <a:lvl9pPr>
              <a:defRPr sz="184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6309" y="987428"/>
            <a:ext cx="3422711" cy="4617506"/>
          </a:xfrm>
        </p:spPr>
        <p:txBody>
          <a:bodyPr>
            <a:normAutofit/>
          </a:bodyPr>
          <a:lstStyle>
            <a:lvl1pPr marL="0" indent="0">
              <a:buNone/>
              <a:defRPr sz="1292"/>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dirty="0"/>
              <a:t>Click to edit Master text styles</a:t>
            </a:r>
          </a:p>
        </p:txBody>
      </p:sp>
      <p:sp>
        <p:nvSpPr>
          <p:cNvPr id="5" name="Date Placeholder 4"/>
          <p:cNvSpPr>
            <a:spLocks noGrp="1"/>
          </p:cNvSpPr>
          <p:nvPr>
            <p:ph type="dt" sz="half" idx="10"/>
          </p:nvPr>
        </p:nvSpPr>
        <p:spPr/>
        <p:txBody>
          <a:bodyPr/>
          <a:lstStyle/>
          <a:p>
            <a:fld id="{2A594ABC-BDD3-4342-85F5-03B300F37D58}" type="datetime1">
              <a:rPr lang="en-GB" smtClean="0"/>
              <a:t>13/02/2024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9F32DF0-F359-4D4D-B63F-6D9D34568DD5}" type="slidenum">
              <a:rPr lang="en-GB" smtClean="0"/>
              <a:t>‹#›</a:t>
            </a:fld>
            <a:endParaRPr lang="en-GB" dirty="0"/>
          </a:p>
        </p:txBody>
      </p:sp>
    </p:spTree>
    <p:extLst>
      <p:ext uri="{BB962C8B-B14F-4D97-AF65-F5344CB8AC3E}">
        <p14:creationId xmlns:p14="http://schemas.microsoft.com/office/powerpoint/2010/main" val="128201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308" y="228601"/>
            <a:ext cx="6758352" cy="406400"/>
          </a:xfrm>
        </p:spPr>
        <p:txBody>
          <a:bodyPr anchor="t">
            <a:normAutofit/>
          </a:bodyPr>
          <a:lstStyle>
            <a:lvl1pPr>
              <a:defRPr sz="1846"/>
            </a:lvl1pPr>
          </a:lstStyle>
          <a:p>
            <a:r>
              <a:rPr lang="en-US"/>
              <a:t>Click to edit Master title style</a:t>
            </a:r>
            <a:endParaRPr lang="en-US" dirty="0"/>
          </a:p>
        </p:txBody>
      </p:sp>
      <p:sp>
        <p:nvSpPr>
          <p:cNvPr id="3" name="Picture Placeholder 2"/>
          <p:cNvSpPr>
            <a:spLocks noGrp="1" noChangeAspect="1"/>
          </p:cNvSpPr>
          <p:nvPr>
            <p:ph type="pic" idx="1"/>
          </p:nvPr>
        </p:nvSpPr>
        <p:spPr>
          <a:xfrm>
            <a:off x="3751385" y="987428"/>
            <a:ext cx="5244123" cy="4625973"/>
          </a:xfrm>
        </p:spPr>
        <p:txBody>
          <a:bodyPr anchor="t">
            <a:normAutofit/>
          </a:bodyPr>
          <a:lstStyle>
            <a:lvl1pPr marL="0" indent="0">
              <a:buNone/>
              <a:defRPr sz="1292"/>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en-US" dirty="0"/>
              <a:t>Click icon to add picture</a:t>
            </a:r>
          </a:p>
        </p:txBody>
      </p:sp>
      <p:sp>
        <p:nvSpPr>
          <p:cNvPr id="4" name="Text Placeholder 3"/>
          <p:cNvSpPr>
            <a:spLocks noGrp="1"/>
          </p:cNvSpPr>
          <p:nvPr>
            <p:ph type="body" sz="half" idx="2"/>
          </p:nvPr>
        </p:nvSpPr>
        <p:spPr>
          <a:xfrm>
            <a:off x="156309" y="987428"/>
            <a:ext cx="3422711" cy="4625973"/>
          </a:xfrm>
        </p:spPr>
        <p:txBody>
          <a:bodyPr>
            <a:normAutofit/>
          </a:bodyPr>
          <a:lstStyle>
            <a:lvl1pPr marL="0" indent="0">
              <a:buNone/>
              <a:defRPr sz="1292"/>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a:t>Click to edit Master text styles</a:t>
            </a:r>
          </a:p>
        </p:txBody>
      </p:sp>
      <p:sp>
        <p:nvSpPr>
          <p:cNvPr id="5" name="Date Placeholder 4"/>
          <p:cNvSpPr>
            <a:spLocks noGrp="1"/>
          </p:cNvSpPr>
          <p:nvPr>
            <p:ph type="dt" sz="half" idx="10"/>
          </p:nvPr>
        </p:nvSpPr>
        <p:spPr/>
        <p:txBody>
          <a:bodyPr/>
          <a:lstStyle/>
          <a:p>
            <a:fld id="{86D7C393-38C8-4D5B-B879-924793C1D6F3}" type="datetime1">
              <a:rPr lang="en-GB" smtClean="0"/>
              <a:t>13/02/2024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9F32DF0-F359-4D4D-B63F-6D9D34568DD5}" type="slidenum">
              <a:rPr lang="en-GB" smtClean="0"/>
              <a:t>‹#›</a:t>
            </a:fld>
            <a:endParaRPr lang="en-GB" dirty="0"/>
          </a:p>
        </p:txBody>
      </p:sp>
    </p:spTree>
    <p:extLst>
      <p:ext uri="{BB962C8B-B14F-4D97-AF65-F5344CB8AC3E}">
        <p14:creationId xmlns:p14="http://schemas.microsoft.com/office/powerpoint/2010/main" val="286277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6308" y="228601"/>
            <a:ext cx="6658708" cy="37253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56309" y="1439334"/>
            <a:ext cx="8839201" cy="416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56309" y="5740400"/>
            <a:ext cx="2041768" cy="268818"/>
          </a:xfrm>
          <a:prstGeom prst="rect">
            <a:avLst/>
          </a:prstGeom>
        </p:spPr>
        <p:txBody>
          <a:bodyPr vert="horz" lIns="91440" tIns="45720" rIns="91440" bIns="45720" rtlCol="0" anchor="b"/>
          <a:lstStyle>
            <a:lvl1pPr algn="l">
              <a:defRPr sz="923">
                <a:solidFill>
                  <a:schemeClr val="accent5"/>
                </a:solidFill>
                <a:latin typeface="Arial" panose="020B0604020202020204" pitchFamily="34" charset="0"/>
                <a:cs typeface="Arial" panose="020B0604020202020204" pitchFamily="34" charset="0"/>
              </a:defRPr>
            </a:lvl1pPr>
          </a:lstStyle>
          <a:p>
            <a:fld id="{65E94D14-3D5E-46EB-9ECA-9BF484BA6D03}" type="datetime1">
              <a:rPr lang="en-GB" smtClean="0"/>
              <a:t>13/02/2024</a:t>
            </a:fld>
            <a:endParaRPr lang="en-GB" dirty="0"/>
          </a:p>
        </p:txBody>
      </p:sp>
      <p:sp>
        <p:nvSpPr>
          <p:cNvPr id="5" name="Footer Placeholder 4"/>
          <p:cNvSpPr>
            <a:spLocks noGrp="1"/>
          </p:cNvSpPr>
          <p:nvPr>
            <p:ph type="ftr" sz="quarter" idx="3"/>
          </p:nvPr>
        </p:nvSpPr>
        <p:spPr>
          <a:xfrm>
            <a:off x="2919536" y="5740400"/>
            <a:ext cx="3086100" cy="268818"/>
          </a:xfrm>
          <a:prstGeom prst="rect">
            <a:avLst/>
          </a:prstGeom>
        </p:spPr>
        <p:txBody>
          <a:bodyPr vert="horz" lIns="91440" tIns="45720" rIns="91440" bIns="45720" rtlCol="0" anchor="b"/>
          <a:lstStyle>
            <a:lvl1pPr algn="ctr">
              <a:defRPr sz="923">
                <a:solidFill>
                  <a:schemeClr val="accent5"/>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914661" y="5740400"/>
            <a:ext cx="2080847" cy="268818"/>
          </a:xfrm>
          <a:prstGeom prst="rect">
            <a:avLst/>
          </a:prstGeom>
        </p:spPr>
        <p:txBody>
          <a:bodyPr vert="horz" lIns="91440" tIns="45720" rIns="91440" bIns="45720" rtlCol="0" anchor="b"/>
          <a:lstStyle>
            <a:lvl1pPr algn="r">
              <a:defRPr sz="923">
                <a:solidFill>
                  <a:schemeClr val="accent5"/>
                </a:solidFill>
                <a:latin typeface="Arial" panose="020B0604020202020204" pitchFamily="34" charset="0"/>
                <a:cs typeface="Arial" panose="020B0604020202020204" pitchFamily="34" charset="0"/>
              </a:defRPr>
            </a:lvl1pPr>
          </a:lstStyle>
          <a:p>
            <a:fld id="{29F32DF0-F359-4D4D-B63F-6D9D34568DD5}" type="slidenum">
              <a:rPr lang="en-GB" smtClean="0"/>
              <a:pPr/>
              <a:t>‹#›</a:t>
            </a:fld>
            <a:endParaRPr lang="en-GB" dirty="0"/>
          </a:p>
        </p:txBody>
      </p:sp>
    </p:spTree>
    <p:extLst>
      <p:ext uri="{BB962C8B-B14F-4D97-AF65-F5344CB8AC3E}">
        <p14:creationId xmlns:p14="http://schemas.microsoft.com/office/powerpoint/2010/main" val="46077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844083" rtl="0" eaLnBrk="1" latinLnBrk="0" hangingPunct="1">
        <a:lnSpc>
          <a:spcPct val="90000"/>
        </a:lnSpc>
        <a:spcBef>
          <a:spcPct val="0"/>
        </a:spcBef>
        <a:buNone/>
        <a:defRPr sz="1846" b="1"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316531" indent="-316531" algn="l" defTabSz="844083" rtl="0" eaLnBrk="1" latinLnBrk="0" hangingPunct="1">
        <a:lnSpc>
          <a:spcPct val="90000"/>
        </a:lnSpc>
        <a:spcBef>
          <a:spcPts val="923"/>
        </a:spcBef>
        <a:buClr>
          <a:schemeClr val="accent1">
            <a:lumMod val="75000"/>
          </a:schemeClr>
        </a:buClr>
        <a:buSzPct val="100000"/>
        <a:buFont typeface="Wingdings" panose="05000000000000000000" pitchFamily="2" charset="2"/>
        <a:buChar char="v"/>
        <a:defRPr sz="1292"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38572" indent="-316531" algn="l" defTabSz="844083" rtl="0" eaLnBrk="1" latinLnBrk="0" hangingPunct="1">
        <a:lnSpc>
          <a:spcPct val="90000"/>
        </a:lnSpc>
        <a:spcBef>
          <a:spcPts val="462"/>
        </a:spcBef>
        <a:buClr>
          <a:schemeClr val="accent1">
            <a:lumMod val="75000"/>
          </a:schemeClr>
        </a:buClr>
        <a:buSzPct val="100000"/>
        <a:buFont typeface="+mj-lt"/>
        <a:buAutoNum type="arabicPeriod"/>
        <a:defRPr sz="1292"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60614" indent="-316531" algn="l" defTabSz="844083" rtl="0" eaLnBrk="1" latinLnBrk="0" hangingPunct="1">
        <a:lnSpc>
          <a:spcPct val="90000"/>
        </a:lnSpc>
        <a:spcBef>
          <a:spcPts val="462"/>
        </a:spcBef>
        <a:buClr>
          <a:schemeClr val="accent1">
            <a:lumMod val="75000"/>
          </a:schemeClr>
        </a:buClr>
        <a:buSzPct val="100000"/>
        <a:buFont typeface="Arial" panose="020B0604020202020204" pitchFamily="34" charset="0"/>
        <a:buChar char="•"/>
        <a:defRPr sz="1292"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582655" indent="-316531" algn="l" defTabSz="844083" rtl="0" eaLnBrk="1" latinLnBrk="0" hangingPunct="1">
        <a:lnSpc>
          <a:spcPct val="90000"/>
        </a:lnSpc>
        <a:spcBef>
          <a:spcPts val="462"/>
        </a:spcBef>
        <a:buClr>
          <a:schemeClr val="accent1">
            <a:lumMod val="75000"/>
          </a:schemeClr>
        </a:buClr>
        <a:buSzPct val="100000"/>
        <a:buFont typeface="+mj-lt"/>
        <a:buAutoNum type="alphaLcPeriod"/>
        <a:defRPr sz="1292"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04696" indent="-316531" algn="l" defTabSz="844083" rtl="0" eaLnBrk="1" latinLnBrk="0" hangingPunct="1">
        <a:lnSpc>
          <a:spcPct val="90000"/>
        </a:lnSpc>
        <a:spcBef>
          <a:spcPts val="462"/>
        </a:spcBef>
        <a:buClr>
          <a:schemeClr val="accent1">
            <a:lumMod val="75000"/>
          </a:schemeClr>
        </a:buClr>
        <a:buSzPct val="105000"/>
        <a:buFont typeface="Wingdings" panose="05000000000000000000" pitchFamily="2" charset="2"/>
        <a:buChar char="Ø"/>
        <a:defRPr sz="1292"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ael@nrf.ac.za" TargetMode="External"/><Relationship Id="rId2" Type="http://schemas.openxmlformats.org/officeDocument/2006/relationships/hyperlink" Target="http://www.nrf.ac.z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277902-5844-1A43-92C3-F20A6586560E}"/>
              </a:ext>
            </a:extLst>
          </p:cNvPr>
          <p:cNvSpPr>
            <a:spLocks noGrp="1"/>
          </p:cNvSpPr>
          <p:nvPr>
            <p:ph type="sldNum" sz="quarter" idx="12"/>
          </p:nvPr>
        </p:nvSpPr>
        <p:spPr/>
        <p:txBody>
          <a:bodyPr/>
          <a:lstStyle/>
          <a:p>
            <a:fld id="{29F32DF0-F359-4D4D-B63F-6D9D34568DD5}" type="slidenum">
              <a:rPr lang="en-GB" smtClean="0"/>
              <a:t>1</a:t>
            </a:fld>
            <a:endParaRPr lang="en-GB" dirty="0"/>
          </a:p>
        </p:txBody>
      </p:sp>
      <p:sp>
        <p:nvSpPr>
          <p:cNvPr id="6" name="TextBox 5">
            <a:extLst>
              <a:ext uri="{FF2B5EF4-FFF2-40B4-BE49-F238E27FC236}">
                <a16:creationId xmlns:a16="http://schemas.microsoft.com/office/drawing/2014/main" id="{AF5E6A69-E142-A240-B1D0-3F00AADD110D}"/>
              </a:ext>
            </a:extLst>
          </p:cNvPr>
          <p:cNvSpPr txBox="1"/>
          <p:nvPr/>
        </p:nvSpPr>
        <p:spPr>
          <a:xfrm>
            <a:off x="3746546" y="1948218"/>
            <a:ext cx="2261133" cy="334835"/>
          </a:xfrm>
          <a:prstGeom prst="rect">
            <a:avLst/>
          </a:prstGeom>
          <a:noFill/>
        </p:spPr>
        <p:txBody>
          <a:bodyPr wrap="square" rtlCol="0">
            <a:spAutoFit/>
          </a:bodyPr>
          <a:lstStyle/>
          <a:p>
            <a:r>
              <a:rPr lang="en-IN" sz="1576" b="1" dirty="0">
                <a:solidFill>
                  <a:schemeClr val="tx1">
                    <a:lumMod val="75000"/>
                    <a:lumOff val="25000"/>
                  </a:schemeClr>
                </a:solidFill>
                <a:latin typeface="Arial" panose="020B0604020202020204" pitchFamily="34" charset="0"/>
                <a:cs typeface="Arial" panose="020B0604020202020204" pitchFamily="34" charset="0"/>
              </a:rPr>
              <a:t>Michael Nxumalo</a:t>
            </a:r>
          </a:p>
        </p:txBody>
      </p:sp>
      <p:sp>
        <p:nvSpPr>
          <p:cNvPr id="7" name="TextBox 6">
            <a:extLst>
              <a:ext uri="{FF2B5EF4-FFF2-40B4-BE49-F238E27FC236}">
                <a16:creationId xmlns:a16="http://schemas.microsoft.com/office/drawing/2014/main" id="{7222FE28-7A8E-8A42-AB1D-92F429D25338}"/>
              </a:ext>
            </a:extLst>
          </p:cNvPr>
          <p:cNvSpPr txBox="1"/>
          <p:nvPr/>
        </p:nvSpPr>
        <p:spPr>
          <a:xfrm>
            <a:off x="3610220" y="2237219"/>
            <a:ext cx="2783595" cy="230832"/>
          </a:xfrm>
          <a:prstGeom prst="rect">
            <a:avLst/>
          </a:prstGeom>
          <a:noFill/>
        </p:spPr>
        <p:txBody>
          <a:bodyPr wrap="square" rtlCol="0">
            <a:spAutoFit/>
          </a:bodyPr>
          <a:lstStyle/>
          <a:p>
            <a:r>
              <a:rPr lang="en-IN" sz="900" i="1" dirty="0">
                <a:solidFill>
                  <a:schemeClr val="tx1">
                    <a:lumMod val="50000"/>
                    <a:lumOff val="50000"/>
                  </a:schemeClr>
                </a:solidFill>
                <a:latin typeface="Arial" panose="020B0604020202020204" pitchFamily="34" charset="0"/>
                <a:cs typeface="Arial" panose="020B0604020202020204" pitchFamily="34" charset="0"/>
              </a:rPr>
              <a:t>Director: Africa Collaborative Grants</a:t>
            </a:r>
          </a:p>
        </p:txBody>
      </p:sp>
      <p:cxnSp>
        <p:nvCxnSpPr>
          <p:cNvPr id="8" name="Straight Connector 7">
            <a:extLst>
              <a:ext uri="{FF2B5EF4-FFF2-40B4-BE49-F238E27FC236}">
                <a16:creationId xmlns:a16="http://schemas.microsoft.com/office/drawing/2014/main" id="{DBC0A85C-3E88-A445-9A2A-189D31F05F55}"/>
              </a:ext>
            </a:extLst>
          </p:cNvPr>
          <p:cNvCxnSpPr/>
          <p:nvPr/>
        </p:nvCxnSpPr>
        <p:spPr>
          <a:xfrm>
            <a:off x="2022344" y="3835221"/>
            <a:ext cx="506438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00BAB8-7CBF-3F4D-983A-B8391B66372C}"/>
              </a:ext>
            </a:extLst>
          </p:cNvPr>
          <p:cNvCxnSpPr>
            <a:cxnSpLocks/>
          </p:cNvCxnSpPr>
          <p:nvPr/>
        </p:nvCxnSpPr>
        <p:spPr>
          <a:xfrm>
            <a:off x="2706783" y="4174235"/>
            <a:ext cx="0" cy="60772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1D31A98-F525-824A-BA22-F9B27BE9B797}"/>
              </a:ext>
            </a:extLst>
          </p:cNvPr>
          <p:cNvSpPr txBox="1"/>
          <p:nvPr/>
        </p:nvSpPr>
        <p:spPr>
          <a:xfrm>
            <a:off x="1895298" y="4151037"/>
            <a:ext cx="754949" cy="213585"/>
          </a:xfrm>
          <a:prstGeom prst="rect">
            <a:avLst/>
          </a:prstGeom>
          <a:noFill/>
        </p:spPr>
        <p:txBody>
          <a:bodyPr wrap="square" rtlCol="0">
            <a:spAutoFit/>
          </a:bodyPr>
          <a:lstStyle/>
          <a:p>
            <a:pPr algn="r"/>
            <a:r>
              <a:rPr lang="en-IN" sz="788" b="1" dirty="0">
                <a:solidFill>
                  <a:schemeClr val="tx1">
                    <a:lumMod val="50000"/>
                    <a:lumOff val="50000"/>
                  </a:schemeClr>
                </a:solidFill>
                <a:latin typeface="Arial" panose="020B0604020202020204" pitchFamily="34" charset="0"/>
                <a:cs typeface="Arial" panose="020B0604020202020204" pitchFamily="34" charset="0"/>
              </a:rPr>
              <a:t>Address</a:t>
            </a:r>
          </a:p>
        </p:txBody>
      </p:sp>
      <p:sp>
        <p:nvSpPr>
          <p:cNvPr id="11" name="TextBox 10">
            <a:extLst>
              <a:ext uri="{FF2B5EF4-FFF2-40B4-BE49-F238E27FC236}">
                <a16:creationId xmlns:a16="http://schemas.microsoft.com/office/drawing/2014/main" id="{03FE5BE2-C55D-ED41-8CDC-2F9C6B897438}"/>
              </a:ext>
            </a:extLst>
          </p:cNvPr>
          <p:cNvSpPr txBox="1"/>
          <p:nvPr/>
        </p:nvSpPr>
        <p:spPr>
          <a:xfrm>
            <a:off x="3184633" y="4151036"/>
            <a:ext cx="1581126" cy="698589"/>
          </a:xfrm>
          <a:prstGeom prst="rect">
            <a:avLst/>
          </a:prstGeom>
          <a:noFill/>
        </p:spPr>
        <p:txBody>
          <a:bodyPr wrap="square" rtlCol="0">
            <a:spAutoFit/>
          </a:bodyPr>
          <a:lstStyle/>
          <a:p>
            <a:r>
              <a:rPr lang="en-US" sz="788" kern="0" dirty="0">
                <a:solidFill>
                  <a:schemeClr val="tx1">
                    <a:lumMod val="50000"/>
                    <a:lumOff val="50000"/>
                  </a:schemeClr>
                </a:solidFill>
                <a:latin typeface="Arial" pitchFamily="34" charset="0"/>
                <a:cs typeface="Arial" pitchFamily="34" charset="0"/>
              </a:rPr>
              <a:t>National Research Foundation</a:t>
            </a:r>
          </a:p>
          <a:p>
            <a:r>
              <a:rPr lang="en-US" sz="788" kern="0" dirty="0">
                <a:solidFill>
                  <a:schemeClr val="tx1">
                    <a:lumMod val="50000"/>
                    <a:lumOff val="50000"/>
                  </a:schemeClr>
                </a:solidFill>
                <a:latin typeface="Arial" pitchFamily="34" charset="0"/>
                <a:cs typeface="Arial" pitchFamily="34" charset="0"/>
              </a:rPr>
              <a:t>1 Meiring Naude Road</a:t>
            </a:r>
          </a:p>
          <a:p>
            <a:r>
              <a:rPr lang="en-US" sz="788" kern="0" dirty="0" err="1">
                <a:solidFill>
                  <a:schemeClr val="tx1">
                    <a:lumMod val="50000"/>
                    <a:lumOff val="50000"/>
                  </a:schemeClr>
                </a:solidFill>
                <a:latin typeface="Arial" pitchFamily="34" charset="0"/>
                <a:cs typeface="Arial" pitchFamily="34" charset="0"/>
              </a:rPr>
              <a:t>Brummeria</a:t>
            </a:r>
            <a:endParaRPr lang="en-US" sz="788" kern="0" dirty="0">
              <a:solidFill>
                <a:schemeClr val="tx1">
                  <a:lumMod val="50000"/>
                  <a:lumOff val="50000"/>
                </a:schemeClr>
              </a:solidFill>
              <a:latin typeface="Arial" pitchFamily="34" charset="0"/>
              <a:cs typeface="Arial" pitchFamily="34" charset="0"/>
            </a:endParaRPr>
          </a:p>
          <a:p>
            <a:r>
              <a:rPr lang="en-US" sz="788" kern="0" dirty="0">
                <a:solidFill>
                  <a:schemeClr val="tx1">
                    <a:lumMod val="50000"/>
                    <a:lumOff val="50000"/>
                  </a:schemeClr>
                </a:solidFill>
                <a:latin typeface="Arial" pitchFamily="34" charset="0"/>
                <a:cs typeface="Arial" pitchFamily="34" charset="0"/>
              </a:rPr>
              <a:t>Pretoria </a:t>
            </a:r>
          </a:p>
          <a:p>
            <a:r>
              <a:rPr lang="en-US" sz="788" kern="0" dirty="0">
                <a:solidFill>
                  <a:schemeClr val="tx1">
                    <a:lumMod val="50000"/>
                    <a:lumOff val="50000"/>
                  </a:schemeClr>
                </a:solidFill>
                <a:latin typeface="Arial" pitchFamily="34" charset="0"/>
                <a:cs typeface="Arial" pitchFamily="34" charset="0"/>
              </a:rPr>
              <a:t>South Africa </a:t>
            </a:r>
          </a:p>
        </p:txBody>
      </p:sp>
      <p:cxnSp>
        <p:nvCxnSpPr>
          <p:cNvPr id="12" name="Straight Connector 11">
            <a:extLst>
              <a:ext uri="{FF2B5EF4-FFF2-40B4-BE49-F238E27FC236}">
                <a16:creationId xmlns:a16="http://schemas.microsoft.com/office/drawing/2014/main" id="{38F7CB3F-FA07-DB44-B3AE-0E25C8535B19}"/>
              </a:ext>
            </a:extLst>
          </p:cNvPr>
          <p:cNvCxnSpPr>
            <a:cxnSpLocks/>
          </p:cNvCxnSpPr>
          <p:nvPr/>
        </p:nvCxnSpPr>
        <p:spPr>
          <a:xfrm>
            <a:off x="5333002" y="4174235"/>
            <a:ext cx="0" cy="60772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0177822-00DF-084E-AA91-CEBB7CEB0F3B}"/>
              </a:ext>
            </a:extLst>
          </p:cNvPr>
          <p:cNvSpPr txBox="1"/>
          <p:nvPr/>
        </p:nvSpPr>
        <p:spPr>
          <a:xfrm>
            <a:off x="4484494" y="4151037"/>
            <a:ext cx="785238" cy="213585"/>
          </a:xfrm>
          <a:prstGeom prst="rect">
            <a:avLst/>
          </a:prstGeom>
          <a:noFill/>
        </p:spPr>
        <p:txBody>
          <a:bodyPr wrap="square" rtlCol="0">
            <a:spAutoFit/>
          </a:bodyPr>
          <a:lstStyle/>
          <a:p>
            <a:pPr algn="r"/>
            <a:r>
              <a:rPr lang="en-IN" sz="788" b="1" dirty="0">
                <a:solidFill>
                  <a:schemeClr val="tx1">
                    <a:lumMod val="50000"/>
                    <a:lumOff val="50000"/>
                  </a:schemeClr>
                </a:solidFill>
                <a:latin typeface="Arial" panose="020B0604020202020204" pitchFamily="34" charset="0"/>
                <a:cs typeface="Arial" panose="020B0604020202020204" pitchFamily="34" charset="0"/>
              </a:rPr>
              <a:t>Contacts</a:t>
            </a:r>
          </a:p>
        </p:txBody>
      </p:sp>
      <p:sp>
        <p:nvSpPr>
          <p:cNvPr id="14" name="Rectangle 13">
            <a:extLst>
              <a:ext uri="{FF2B5EF4-FFF2-40B4-BE49-F238E27FC236}">
                <a16:creationId xmlns:a16="http://schemas.microsoft.com/office/drawing/2014/main" id="{1D4DA844-E5F0-E94A-B046-728C4AC20109}"/>
              </a:ext>
            </a:extLst>
          </p:cNvPr>
          <p:cNvSpPr/>
          <p:nvPr/>
        </p:nvSpPr>
        <p:spPr>
          <a:xfrm>
            <a:off x="5850293" y="4165891"/>
            <a:ext cx="1301473" cy="334835"/>
          </a:xfrm>
          <a:prstGeom prst="rect">
            <a:avLst/>
          </a:prstGeom>
        </p:spPr>
        <p:txBody>
          <a:bodyPr wrap="square" anchor="t">
            <a:spAutoFit/>
          </a:bodyPr>
          <a:lstStyle/>
          <a:p>
            <a:pPr>
              <a:defRPr/>
            </a:pPr>
            <a:r>
              <a:rPr lang="en-US" sz="788" kern="0" dirty="0">
                <a:solidFill>
                  <a:schemeClr val="tx1">
                    <a:lumMod val="50000"/>
                    <a:lumOff val="50000"/>
                  </a:schemeClr>
                </a:solidFill>
                <a:latin typeface="Arial" panose="020B0604020202020204" pitchFamily="34" charset="0"/>
                <a:cs typeface="Arial" panose="020B0604020202020204" pitchFamily="34" charset="0"/>
              </a:rPr>
              <a:t>+27 12 481 4011</a:t>
            </a:r>
          </a:p>
          <a:p>
            <a:pPr>
              <a:defRPr/>
            </a:pPr>
            <a:endParaRPr lang="en-US" sz="788" kern="0"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0A65F870-9147-4940-A578-1FA4EA22F666}"/>
              </a:ext>
            </a:extLst>
          </p:cNvPr>
          <p:cNvGrpSpPr/>
          <p:nvPr/>
        </p:nvGrpSpPr>
        <p:grpSpPr>
          <a:xfrm>
            <a:off x="5459823" y="4178337"/>
            <a:ext cx="252436" cy="252436"/>
            <a:chOff x="4279903" y="4437112"/>
            <a:chExt cx="711208" cy="711208"/>
          </a:xfrm>
        </p:grpSpPr>
        <p:sp>
          <p:nvSpPr>
            <p:cNvPr id="16" name="íṣlîḍè">
              <a:extLst>
                <a:ext uri="{FF2B5EF4-FFF2-40B4-BE49-F238E27FC236}">
                  <a16:creationId xmlns:a16="http://schemas.microsoft.com/office/drawing/2014/main" id="{AC31EC12-A31B-1F42-B6DE-4EB2A131952E}"/>
                </a:ext>
              </a:extLst>
            </p:cNvPr>
            <p:cNvSpPr/>
            <p:nvPr/>
          </p:nvSpPr>
          <p:spPr bwMode="auto">
            <a:xfrm>
              <a:off x="4279903" y="4437112"/>
              <a:ext cx="711208" cy="711208"/>
            </a:xfrm>
            <a:prstGeom prst="ellipse">
              <a:avLst/>
            </a:prstGeom>
            <a:solidFill>
              <a:schemeClr val="accent1"/>
            </a:solidFill>
            <a:ln w="50800" cmpd="sng">
              <a:noFill/>
            </a:ln>
          </p:spPr>
          <p:style>
            <a:lnRef idx="2">
              <a:schemeClr val="dk1"/>
            </a:lnRef>
            <a:fillRef idx="1">
              <a:schemeClr val="lt1"/>
            </a:fillRef>
            <a:effectRef idx="0">
              <a:schemeClr val="dk1"/>
            </a:effectRef>
            <a:fontRef idx="minor">
              <a:schemeClr val="dk1"/>
            </a:fontRef>
          </p:style>
          <p:txBody>
            <a:bodyPr wrap="none" rtlCol="0" anchor="ctr">
              <a:normAutofit fontScale="62500" lnSpcReduction="20000"/>
            </a:bodyPr>
            <a:lstStyle/>
            <a:p>
              <a:pPr algn="ctr"/>
              <a:endParaRPr lang="zh-CN" altLang="en-US" sz="1125" dirty="0">
                <a:solidFill>
                  <a:schemeClr val="tx1">
                    <a:lumMod val="50000"/>
                    <a:lumOff val="50000"/>
                  </a:schemeClr>
                </a:solidFill>
                <a:latin typeface="Open Sans"/>
              </a:endParaRPr>
            </a:p>
          </p:txBody>
        </p:sp>
        <p:grpSp>
          <p:nvGrpSpPr>
            <p:cNvPr id="17" name="Group 16">
              <a:extLst>
                <a:ext uri="{FF2B5EF4-FFF2-40B4-BE49-F238E27FC236}">
                  <a16:creationId xmlns:a16="http://schemas.microsoft.com/office/drawing/2014/main" id="{9E80BA27-8E52-B64E-A168-A94D29D2EC87}"/>
                </a:ext>
              </a:extLst>
            </p:cNvPr>
            <p:cNvGrpSpPr/>
            <p:nvPr/>
          </p:nvGrpSpPr>
          <p:grpSpPr>
            <a:xfrm>
              <a:off x="4475176" y="4633202"/>
              <a:ext cx="320662" cy="319028"/>
              <a:chOff x="-4170363" y="1123951"/>
              <a:chExt cx="5295900" cy="5268911"/>
            </a:xfrm>
            <a:solidFill>
              <a:schemeClr val="bg1"/>
            </a:solidFill>
          </p:grpSpPr>
          <p:sp>
            <p:nvSpPr>
              <p:cNvPr id="18" name="Freeform 10">
                <a:extLst>
                  <a:ext uri="{FF2B5EF4-FFF2-40B4-BE49-F238E27FC236}">
                    <a16:creationId xmlns:a16="http://schemas.microsoft.com/office/drawing/2014/main" id="{0C808B13-0006-B54E-9DBF-CE66A1F432E0}"/>
                  </a:ext>
                </a:extLst>
              </p:cNvPr>
              <p:cNvSpPr>
                <a:spLocks noEditPoints="1"/>
              </p:cNvSpPr>
              <p:nvPr/>
            </p:nvSpPr>
            <p:spPr bwMode="auto">
              <a:xfrm>
                <a:off x="-4170363" y="1441450"/>
                <a:ext cx="4964113" cy="4951412"/>
              </a:xfrm>
              <a:custGeom>
                <a:avLst/>
                <a:gdLst>
                  <a:gd name="T0" fmla="*/ 1768 w 2306"/>
                  <a:gd name="T1" fmla="*/ 1294 h 2306"/>
                  <a:gd name="T2" fmla="*/ 1428 w 2306"/>
                  <a:gd name="T3" fmla="*/ 1537 h 2306"/>
                  <a:gd name="T4" fmla="*/ 1337 w 2306"/>
                  <a:gd name="T5" fmla="*/ 1489 h 2306"/>
                  <a:gd name="T6" fmla="*/ 772 w 2306"/>
                  <a:gd name="T7" fmla="*/ 881 h 2306"/>
                  <a:gd name="T8" fmla="*/ 936 w 2306"/>
                  <a:gd name="T9" fmla="*/ 719 h 2306"/>
                  <a:gd name="T10" fmla="*/ 795 w 2306"/>
                  <a:gd name="T11" fmla="*/ 221 h 2306"/>
                  <a:gd name="T12" fmla="*/ 649 w 2306"/>
                  <a:gd name="T13" fmla="*/ 76 h 2306"/>
                  <a:gd name="T14" fmla="*/ 301 w 2306"/>
                  <a:gd name="T15" fmla="*/ 76 h 2306"/>
                  <a:gd name="T16" fmla="*/ 124 w 2306"/>
                  <a:gd name="T17" fmla="*/ 254 h 2306"/>
                  <a:gd name="T18" fmla="*/ 78 w 2306"/>
                  <a:gd name="T19" fmla="*/ 877 h 2306"/>
                  <a:gd name="T20" fmla="*/ 1283 w 2306"/>
                  <a:gd name="T21" fmla="*/ 2171 h 2306"/>
                  <a:gd name="T22" fmla="*/ 1770 w 2306"/>
                  <a:gd name="T23" fmla="*/ 2306 h 2306"/>
                  <a:gd name="T24" fmla="*/ 2070 w 2306"/>
                  <a:gd name="T25" fmla="*/ 2175 h 2306"/>
                  <a:gd name="T26" fmla="*/ 2228 w 2306"/>
                  <a:gd name="T27" fmla="*/ 2015 h 2306"/>
                  <a:gd name="T28" fmla="*/ 2226 w 2306"/>
                  <a:gd name="T29" fmla="*/ 1659 h 2306"/>
                  <a:gd name="T30" fmla="*/ 2128 w 2306"/>
                  <a:gd name="T31" fmla="*/ 1918 h 2306"/>
                  <a:gd name="T32" fmla="*/ 2065 w 2306"/>
                  <a:gd name="T33" fmla="*/ 1982 h 2306"/>
                  <a:gd name="T34" fmla="*/ 1771 w 2306"/>
                  <a:gd name="T35" fmla="*/ 2167 h 2306"/>
                  <a:gd name="T36" fmla="*/ 1344 w 2306"/>
                  <a:gd name="T37" fmla="*/ 2046 h 2306"/>
                  <a:gd name="T38" fmla="*/ 209 w 2306"/>
                  <a:gd name="T39" fmla="*/ 829 h 2306"/>
                  <a:gd name="T40" fmla="*/ 223 w 2306"/>
                  <a:gd name="T41" fmla="*/ 352 h 2306"/>
                  <a:gd name="T42" fmla="*/ 477 w 2306"/>
                  <a:gd name="T43" fmla="*/ 139 h 2306"/>
                  <a:gd name="T44" fmla="*/ 554 w 2306"/>
                  <a:gd name="T45" fmla="*/ 177 h 2306"/>
                  <a:gd name="T46" fmla="*/ 696 w 2306"/>
                  <a:gd name="T47" fmla="*/ 319 h 2306"/>
                  <a:gd name="T48" fmla="*/ 838 w 2306"/>
                  <a:gd name="T49" fmla="*/ 621 h 2306"/>
                  <a:gd name="T50" fmla="*/ 663 w 2306"/>
                  <a:gd name="T51" fmla="*/ 791 h 2306"/>
                  <a:gd name="T52" fmla="*/ 634 w 2306"/>
                  <a:gd name="T53" fmla="*/ 911 h 2306"/>
                  <a:gd name="T54" fmla="*/ 802 w 2306"/>
                  <a:gd name="T55" fmla="*/ 1188 h 2306"/>
                  <a:gd name="T56" fmla="*/ 1262 w 2306"/>
                  <a:gd name="T57" fmla="*/ 1606 h 2306"/>
                  <a:gd name="T58" fmla="*/ 1376 w 2306"/>
                  <a:gd name="T59" fmla="*/ 1668 h 2306"/>
                  <a:gd name="T60" fmla="*/ 1434 w 2306"/>
                  <a:gd name="T61" fmla="*/ 1684 h 2306"/>
                  <a:gd name="T62" fmla="*/ 1689 w 2306"/>
                  <a:gd name="T63" fmla="*/ 1472 h 2306"/>
                  <a:gd name="T64" fmla="*/ 1841 w 2306"/>
                  <a:gd name="T65" fmla="*/ 1471 h 2306"/>
                  <a:gd name="T66" fmla="*/ 2127 w 2306"/>
                  <a:gd name="T67" fmla="*/ 1757 h 2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6" h="2306">
                    <a:moveTo>
                      <a:pt x="1943" y="1374"/>
                    </a:moveTo>
                    <a:cubicBezTo>
                      <a:pt x="1893" y="1322"/>
                      <a:pt x="1832" y="1294"/>
                      <a:pt x="1768" y="1294"/>
                    </a:cubicBezTo>
                    <a:cubicBezTo>
                      <a:pt x="1705" y="1294"/>
                      <a:pt x="1644" y="1322"/>
                      <a:pt x="1591" y="1374"/>
                    </a:cubicBezTo>
                    <a:cubicBezTo>
                      <a:pt x="1428" y="1537"/>
                      <a:pt x="1428" y="1537"/>
                      <a:pt x="1428" y="1537"/>
                    </a:cubicBezTo>
                    <a:cubicBezTo>
                      <a:pt x="1415" y="1529"/>
                      <a:pt x="1401" y="1523"/>
                      <a:pt x="1388" y="1516"/>
                    </a:cubicBezTo>
                    <a:cubicBezTo>
                      <a:pt x="1370" y="1507"/>
                      <a:pt x="1352" y="1498"/>
                      <a:pt x="1337" y="1489"/>
                    </a:cubicBezTo>
                    <a:cubicBezTo>
                      <a:pt x="1184" y="1391"/>
                      <a:pt x="1045" y="1265"/>
                      <a:pt x="912" y="1101"/>
                    </a:cubicBezTo>
                    <a:cubicBezTo>
                      <a:pt x="847" y="1019"/>
                      <a:pt x="804" y="951"/>
                      <a:pt x="772" y="881"/>
                    </a:cubicBezTo>
                    <a:cubicBezTo>
                      <a:pt x="815" y="842"/>
                      <a:pt x="854" y="802"/>
                      <a:pt x="892" y="763"/>
                    </a:cubicBezTo>
                    <a:cubicBezTo>
                      <a:pt x="907" y="749"/>
                      <a:pt x="921" y="734"/>
                      <a:pt x="936" y="719"/>
                    </a:cubicBezTo>
                    <a:cubicBezTo>
                      <a:pt x="1044" y="611"/>
                      <a:pt x="1044" y="470"/>
                      <a:pt x="936" y="362"/>
                    </a:cubicBezTo>
                    <a:cubicBezTo>
                      <a:pt x="795" y="221"/>
                      <a:pt x="795" y="221"/>
                      <a:pt x="795" y="221"/>
                    </a:cubicBezTo>
                    <a:cubicBezTo>
                      <a:pt x="779" y="205"/>
                      <a:pt x="762" y="188"/>
                      <a:pt x="747" y="172"/>
                    </a:cubicBezTo>
                    <a:cubicBezTo>
                      <a:pt x="716" y="140"/>
                      <a:pt x="683" y="107"/>
                      <a:pt x="649" y="76"/>
                    </a:cubicBezTo>
                    <a:cubicBezTo>
                      <a:pt x="599" y="26"/>
                      <a:pt x="539" y="0"/>
                      <a:pt x="476" y="0"/>
                    </a:cubicBezTo>
                    <a:cubicBezTo>
                      <a:pt x="413" y="0"/>
                      <a:pt x="352" y="26"/>
                      <a:pt x="301" y="76"/>
                    </a:cubicBezTo>
                    <a:cubicBezTo>
                      <a:pt x="300" y="76"/>
                      <a:pt x="300" y="76"/>
                      <a:pt x="300" y="77"/>
                    </a:cubicBezTo>
                    <a:cubicBezTo>
                      <a:pt x="124" y="254"/>
                      <a:pt x="124" y="254"/>
                      <a:pt x="124" y="254"/>
                    </a:cubicBezTo>
                    <a:cubicBezTo>
                      <a:pt x="58" y="320"/>
                      <a:pt x="20" y="401"/>
                      <a:pt x="12" y="494"/>
                    </a:cubicBezTo>
                    <a:cubicBezTo>
                      <a:pt x="0" y="645"/>
                      <a:pt x="44" y="785"/>
                      <a:pt x="78" y="877"/>
                    </a:cubicBezTo>
                    <a:cubicBezTo>
                      <a:pt x="162" y="1103"/>
                      <a:pt x="287" y="1312"/>
                      <a:pt x="473" y="1537"/>
                    </a:cubicBezTo>
                    <a:cubicBezTo>
                      <a:pt x="700" y="1807"/>
                      <a:pt x="972" y="2020"/>
                      <a:pt x="1283" y="2171"/>
                    </a:cubicBezTo>
                    <a:cubicBezTo>
                      <a:pt x="1402" y="2227"/>
                      <a:pt x="1560" y="2294"/>
                      <a:pt x="1738" y="2305"/>
                    </a:cubicBezTo>
                    <a:cubicBezTo>
                      <a:pt x="1748" y="2305"/>
                      <a:pt x="1760" y="2306"/>
                      <a:pt x="1770" y="2306"/>
                    </a:cubicBezTo>
                    <a:cubicBezTo>
                      <a:pt x="1889" y="2306"/>
                      <a:pt x="1990" y="2263"/>
                      <a:pt x="2068" y="2178"/>
                    </a:cubicBezTo>
                    <a:cubicBezTo>
                      <a:pt x="2069" y="2177"/>
                      <a:pt x="2070" y="2176"/>
                      <a:pt x="2070" y="2175"/>
                    </a:cubicBezTo>
                    <a:cubicBezTo>
                      <a:pt x="2097" y="2143"/>
                      <a:pt x="2128" y="2113"/>
                      <a:pt x="2161" y="2082"/>
                    </a:cubicBezTo>
                    <a:cubicBezTo>
                      <a:pt x="2183" y="2061"/>
                      <a:pt x="2206" y="2038"/>
                      <a:pt x="2228" y="2015"/>
                    </a:cubicBezTo>
                    <a:cubicBezTo>
                      <a:pt x="2279" y="1962"/>
                      <a:pt x="2306" y="1900"/>
                      <a:pt x="2306" y="1836"/>
                    </a:cubicBezTo>
                    <a:cubicBezTo>
                      <a:pt x="2306" y="1772"/>
                      <a:pt x="2279" y="1711"/>
                      <a:pt x="2226" y="1659"/>
                    </a:cubicBezTo>
                    <a:lnTo>
                      <a:pt x="1943" y="1374"/>
                    </a:lnTo>
                    <a:close/>
                    <a:moveTo>
                      <a:pt x="2128" y="1918"/>
                    </a:moveTo>
                    <a:cubicBezTo>
                      <a:pt x="2127" y="1918"/>
                      <a:pt x="2127" y="1919"/>
                      <a:pt x="2128" y="1918"/>
                    </a:cubicBezTo>
                    <a:cubicBezTo>
                      <a:pt x="2108" y="1940"/>
                      <a:pt x="2087" y="1960"/>
                      <a:pt x="2065" y="1982"/>
                    </a:cubicBezTo>
                    <a:cubicBezTo>
                      <a:pt x="2031" y="2014"/>
                      <a:pt x="1997" y="2047"/>
                      <a:pt x="1965" y="2085"/>
                    </a:cubicBezTo>
                    <a:cubicBezTo>
                      <a:pt x="1913" y="2141"/>
                      <a:pt x="1851" y="2167"/>
                      <a:pt x="1771" y="2167"/>
                    </a:cubicBezTo>
                    <a:cubicBezTo>
                      <a:pt x="1763" y="2167"/>
                      <a:pt x="1755" y="2167"/>
                      <a:pt x="1747" y="2166"/>
                    </a:cubicBezTo>
                    <a:cubicBezTo>
                      <a:pt x="1593" y="2157"/>
                      <a:pt x="1451" y="2097"/>
                      <a:pt x="1344" y="2046"/>
                    </a:cubicBezTo>
                    <a:cubicBezTo>
                      <a:pt x="1051" y="1904"/>
                      <a:pt x="795" y="1703"/>
                      <a:pt x="581" y="1448"/>
                    </a:cubicBezTo>
                    <a:cubicBezTo>
                      <a:pt x="405" y="1236"/>
                      <a:pt x="287" y="1040"/>
                      <a:pt x="209" y="829"/>
                    </a:cubicBezTo>
                    <a:cubicBezTo>
                      <a:pt x="161" y="700"/>
                      <a:pt x="144" y="600"/>
                      <a:pt x="151" y="505"/>
                    </a:cubicBezTo>
                    <a:cubicBezTo>
                      <a:pt x="157" y="445"/>
                      <a:pt x="180" y="395"/>
                      <a:pt x="223" y="352"/>
                    </a:cubicBezTo>
                    <a:cubicBezTo>
                      <a:pt x="399" y="176"/>
                      <a:pt x="399" y="176"/>
                      <a:pt x="399" y="176"/>
                    </a:cubicBezTo>
                    <a:cubicBezTo>
                      <a:pt x="424" y="152"/>
                      <a:pt x="451" y="139"/>
                      <a:pt x="477" y="139"/>
                    </a:cubicBezTo>
                    <a:cubicBezTo>
                      <a:pt x="510" y="139"/>
                      <a:pt x="536" y="159"/>
                      <a:pt x="553" y="175"/>
                    </a:cubicBezTo>
                    <a:cubicBezTo>
                      <a:pt x="553" y="176"/>
                      <a:pt x="554" y="176"/>
                      <a:pt x="554" y="177"/>
                    </a:cubicBezTo>
                    <a:cubicBezTo>
                      <a:pt x="586" y="206"/>
                      <a:pt x="616" y="237"/>
                      <a:pt x="647" y="269"/>
                    </a:cubicBezTo>
                    <a:cubicBezTo>
                      <a:pt x="663" y="286"/>
                      <a:pt x="680" y="302"/>
                      <a:pt x="696" y="319"/>
                    </a:cubicBezTo>
                    <a:cubicBezTo>
                      <a:pt x="838" y="460"/>
                      <a:pt x="838" y="460"/>
                      <a:pt x="838" y="460"/>
                    </a:cubicBezTo>
                    <a:cubicBezTo>
                      <a:pt x="892" y="515"/>
                      <a:pt x="892" y="566"/>
                      <a:pt x="838" y="621"/>
                    </a:cubicBezTo>
                    <a:cubicBezTo>
                      <a:pt x="823" y="636"/>
                      <a:pt x="808" y="651"/>
                      <a:pt x="793" y="665"/>
                    </a:cubicBezTo>
                    <a:cubicBezTo>
                      <a:pt x="750" y="709"/>
                      <a:pt x="708" y="751"/>
                      <a:pt x="663" y="791"/>
                    </a:cubicBezTo>
                    <a:cubicBezTo>
                      <a:pt x="662" y="792"/>
                      <a:pt x="661" y="793"/>
                      <a:pt x="661" y="794"/>
                    </a:cubicBezTo>
                    <a:cubicBezTo>
                      <a:pt x="616" y="838"/>
                      <a:pt x="625" y="882"/>
                      <a:pt x="634" y="911"/>
                    </a:cubicBezTo>
                    <a:cubicBezTo>
                      <a:pt x="634" y="913"/>
                      <a:pt x="635" y="914"/>
                      <a:pt x="636" y="916"/>
                    </a:cubicBezTo>
                    <a:cubicBezTo>
                      <a:pt x="672" y="1005"/>
                      <a:pt x="724" y="1088"/>
                      <a:pt x="802" y="1188"/>
                    </a:cubicBezTo>
                    <a:cubicBezTo>
                      <a:pt x="803" y="1188"/>
                      <a:pt x="803" y="1188"/>
                      <a:pt x="803" y="1188"/>
                    </a:cubicBezTo>
                    <a:cubicBezTo>
                      <a:pt x="946" y="1364"/>
                      <a:pt x="1096" y="1501"/>
                      <a:pt x="1262" y="1606"/>
                    </a:cubicBezTo>
                    <a:cubicBezTo>
                      <a:pt x="1283" y="1619"/>
                      <a:pt x="1305" y="1630"/>
                      <a:pt x="1325" y="1641"/>
                    </a:cubicBezTo>
                    <a:cubicBezTo>
                      <a:pt x="1344" y="1650"/>
                      <a:pt x="1361" y="1659"/>
                      <a:pt x="1376" y="1668"/>
                    </a:cubicBezTo>
                    <a:cubicBezTo>
                      <a:pt x="1378" y="1669"/>
                      <a:pt x="1381" y="1670"/>
                      <a:pt x="1383" y="1672"/>
                    </a:cubicBezTo>
                    <a:cubicBezTo>
                      <a:pt x="1400" y="1680"/>
                      <a:pt x="1417" y="1684"/>
                      <a:pt x="1434" y="1684"/>
                    </a:cubicBezTo>
                    <a:cubicBezTo>
                      <a:pt x="1477" y="1684"/>
                      <a:pt x="1504" y="1658"/>
                      <a:pt x="1512" y="1649"/>
                    </a:cubicBezTo>
                    <a:cubicBezTo>
                      <a:pt x="1689" y="1472"/>
                      <a:pt x="1689" y="1472"/>
                      <a:pt x="1689" y="1472"/>
                    </a:cubicBezTo>
                    <a:cubicBezTo>
                      <a:pt x="1707" y="1455"/>
                      <a:pt x="1734" y="1433"/>
                      <a:pt x="1767" y="1433"/>
                    </a:cubicBezTo>
                    <a:cubicBezTo>
                      <a:pt x="1799" y="1433"/>
                      <a:pt x="1825" y="1453"/>
                      <a:pt x="1841" y="1471"/>
                    </a:cubicBezTo>
                    <a:cubicBezTo>
                      <a:pt x="1842" y="1472"/>
                      <a:pt x="1842" y="1472"/>
                      <a:pt x="1842" y="1472"/>
                    </a:cubicBezTo>
                    <a:cubicBezTo>
                      <a:pt x="2127" y="1757"/>
                      <a:pt x="2127" y="1757"/>
                      <a:pt x="2127" y="1757"/>
                    </a:cubicBezTo>
                    <a:cubicBezTo>
                      <a:pt x="2180" y="1809"/>
                      <a:pt x="2180" y="1864"/>
                      <a:pt x="2128" y="19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49" tIns="25724" rIns="51449" bIns="25724" numCol="1" anchor="t" anchorCtr="0" compatLnSpc="1">
                <a:prstTxWarp prst="textNoShape">
                  <a:avLst/>
                </a:prstTxWarp>
              </a:bodyPr>
              <a:lstStyle/>
              <a:p>
                <a:endParaRPr lang="en-IN" sz="1125">
                  <a:solidFill>
                    <a:schemeClr val="tx1">
                      <a:lumMod val="50000"/>
                      <a:lumOff val="50000"/>
                    </a:schemeClr>
                  </a:solidFill>
                  <a:latin typeface="Open Sans" panose="020B0606030504020204" pitchFamily="34" charset="0"/>
                </a:endParaRPr>
              </a:p>
            </p:txBody>
          </p:sp>
          <p:sp>
            <p:nvSpPr>
              <p:cNvPr id="19" name="Freeform 11">
                <a:extLst>
                  <a:ext uri="{FF2B5EF4-FFF2-40B4-BE49-F238E27FC236}">
                    <a16:creationId xmlns:a16="http://schemas.microsoft.com/office/drawing/2014/main" id="{4A397831-C9A1-1844-A0C2-C072B07E1479}"/>
                  </a:ext>
                </a:extLst>
              </p:cNvPr>
              <p:cNvSpPr>
                <a:spLocks/>
              </p:cNvSpPr>
              <p:nvPr/>
            </p:nvSpPr>
            <p:spPr bwMode="auto">
              <a:xfrm>
                <a:off x="-1441450" y="2079625"/>
                <a:ext cx="1612900" cy="1595437"/>
              </a:xfrm>
              <a:custGeom>
                <a:avLst/>
                <a:gdLst>
                  <a:gd name="T0" fmla="*/ 63 w 749"/>
                  <a:gd name="T1" fmla="*/ 143 h 743"/>
                  <a:gd name="T2" fmla="*/ 419 w 749"/>
                  <a:gd name="T3" fmla="*/ 328 h 743"/>
                  <a:gd name="T4" fmla="*/ 604 w 749"/>
                  <a:gd name="T5" fmla="*/ 685 h 743"/>
                  <a:gd name="T6" fmla="*/ 673 w 749"/>
                  <a:gd name="T7" fmla="*/ 743 h 743"/>
                  <a:gd name="T8" fmla="*/ 685 w 749"/>
                  <a:gd name="T9" fmla="*/ 742 h 743"/>
                  <a:gd name="T10" fmla="*/ 742 w 749"/>
                  <a:gd name="T11" fmla="*/ 661 h 743"/>
                  <a:gd name="T12" fmla="*/ 519 w 749"/>
                  <a:gd name="T13" fmla="*/ 230 h 743"/>
                  <a:gd name="T14" fmla="*/ 87 w 749"/>
                  <a:gd name="T15" fmla="*/ 6 h 743"/>
                  <a:gd name="T16" fmla="*/ 7 w 749"/>
                  <a:gd name="T17" fmla="*/ 63 h 743"/>
                  <a:gd name="T18" fmla="*/ 63 w 749"/>
                  <a:gd name="T19" fmla="*/ 1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9" h="743">
                    <a:moveTo>
                      <a:pt x="63" y="143"/>
                    </a:moveTo>
                    <a:cubicBezTo>
                      <a:pt x="198" y="166"/>
                      <a:pt x="321" y="230"/>
                      <a:pt x="419" y="328"/>
                    </a:cubicBezTo>
                    <a:cubicBezTo>
                      <a:pt x="518" y="426"/>
                      <a:pt x="581" y="549"/>
                      <a:pt x="604" y="685"/>
                    </a:cubicBezTo>
                    <a:cubicBezTo>
                      <a:pt x="610" y="719"/>
                      <a:pt x="640" y="743"/>
                      <a:pt x="673" y="743"/>
                    </a:cubicBezTo>
                    <a:cubicBezTo>
                      <a:pt x="677" y="743"/>
                      <a:pt x="681" y="742"/>
                      <a:pt x="685" y="742"/>
                    </a:cubicBezTo>
                    <a:cubicBezTo>
                      <a:pt x="723" y="735"/>
                      <a:pt x="749" y="699"/>
                      <a:pt x="742" y="661"/>
                    </a:cubicBezTo>
                    <a:cubicBezTo>
                      <a:pt x="714" y="497"/>
                      <a:pt x="637" y="348"/>
                      <a:pt x="519" y="230"/>
                    </a:cubicBezTo>
                    <a:cubicBezTo>
                      <a:pt x="400" y="111"/>
                      <a:pt x="251" y="34"/>
                      <a:pt x="87" y="6"/>
                    </a:cubicBezTo>
                    <a:cubicBezTo>
                      <a:pt x="49" y="0"/>
                      <a:pt x="13" y="25"/>
                      <a:pt x="7" y="63"/>
                    </a:cubicBezTo>
                    <a:cubicBezTo>
                      <a:pt x="0" y="100"/>
                      <a:pt x="25" y="137"/>
                      <a:pt x="63"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49" tIns="25724" rIns="51449" bIns="25724" numCol="1" anchor="t" anchorCtr="0" compatLnSpc="1">
                <a:prstTxWarp prst="textNoShape">
                  <a:avLst/>
                </a:prstTxWarp>
              </a:bodyPr>
              <a:lstStyle/>
              <a:p>
                <a:endParaRPr lang="en-IN" sz="1125">
                  <a:solidFill>
                    <a:schemeClr val="tx1">
                      <a:lumMod val="50000"/>
                      <a:lumOff val="50000"/>
                    </a:schemeClr>
                  </a:solidFill>
                  <a:latin typeface="Open Sans" panose="020B0606030504020204" pitchFamily="34" charset="0"/>
                </a:endParaRPr>
              </a:p>
            </p:txBody>
          </p:sp>
          <p:sp>
            <p:nvSpPr>
              <p:cNvPr id="20" name="Freeform 12">
                <a:extLst>
                  <a:ext uri="{FF2B5EF4-FFF2-40B4-BE49-F238E27FC236}">
                    <a16:creationId xmlns:a16="http://schemas.microsoft.com/office/drawing/2014/main" id="{FF7E3CEE-7234-4A40-8B3B-96699B9AD045}"/>
                  </a:ext>
                </a:extLst>
              </p:cNvPr>
              <p:cNvSpPr>
                <a:spLocks/>
              </p:cNvSpPr>
              <p:nvPr/>
            </p:nvSpPr>
            <p:spPr bwMode="auto">
              <a:xfrm>
                <a:off x="-1398588" y="1123951"/>
                <a:ext cx="2524125" cy="2503487"/>
              </a:xfrm>
              <a:custGeom>
                <a:avLst/>
                <a:gdLst>
                  <a:gd name="T0" fmla="*/ 1165 w 1172"/>
                  <a:gd name="T1" fmla="*/ 1086 h 1166"/>
                  <a:gd name="T2" fmla="*/ 797 w 1172"/>
                  <a:gd name="T3" fmla="*/ 375 h 1166"/>
                  <a:gd name="T4" fmla="*/ 86 w 1172"/>
                  <a:gd name="T5" fmla="*/ 7 h 1166"/>
                  <a:gd name="T6" fmla="*/ 6 w 1172"/>
                  <a:gd name="T7" fmla="*/ 64 h 1166"/>
                  <a:gd name="T8" fmla="*/ 64 w 1172"/>
                  <a:gd name="T9" fmla="*/ 144 h 1166"/>
                  <a:gd name="T10" fmla="*/ 699 w 1172"/>
                  <a:gd name="T11" fmla="*/ 474 h 1166"/>
                  <a:gd name="T12" fmla="*/ 1028 w 1172"/>
                  <a:gd name="T13" fmla="*/ 1109 h 1166"/>
                  <a:gd name="T14" fmla="*/ 1096 w 1172"/>
                  <a:gd name="T15" fmla="*/ 1166 h 1166"/>
                  <a:gd name="T16" fmla="*/ 1108 w 1172"/>
                  <a:gd name="T17" fmla="*/ 1165 h 1166"/>
                  <a:gd name="T18" fmla="*/ 1165 w 1172"/>
                  <a:gd name="T19" fmla="*/ 1086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1166">
                    <a:moveTo>
                      <a:pt x="1165" y="1086"/>
                    </a:moveTo>
                    <a:cubicBezTo>
                      <a:pt x="1119" y="816"/>
                      <a:pt x="992" y="571"/>
                      <a:pt x="797" y="375"/>
                    </a:cubicBezTo>
                    <a:cubicBezTo>
                      <a:pt x="601" y="180"/>
                      <a:pt x="356" y="53"/>
                      <a:pt x="86" y="7"/>
                    </a:cubicBezTo>
                    <a:cubicBezTo>
                      <a:pt x="49" y="0"/>
                      <a:pt x="13" y="26"/>
                      <a:pt x="6" y="64"/>
                    </a:cubicBezTo>
                    <a:cubicBezTo>
                      <a:pt x="0" y="102"/>
                      <a:pt x="25" y="138"/>
                      <a:pt x="64" y="144"/>
                    </a:cubicBezTo>
                    <a:cubicBezTo>
                      <a:pt x="304" y="185"/>
                      <a:pt x="524" y="299"/>
                      <a:pt x="699" y="474"/>
                    </a:cubicBezTo>
                    <a:cubicBezTo>
                      <a:pt x="873" y="648"/>
                      <a:pt x="987" y="868"/>
                      <a:pt x="1028" y="1109"/>
                    </a:cubicBezTo>
                    <a:cubicBezTo>
                      <a:pt x="1033" y="1143"/>
                      <a:pt x="1063" y="1166"/>
                      <a:pt x="1096" y="1166"/>
                    </a:cubicBezTo>
                    <a:cubicBezTo>
                      <a:pt x="1101" y="1166"/>
                      <a:pt x="1104" y="1166"/>
                      <a:pt x="1108" y="1165"/>
                    </a:cubicBezTo>
                    <a:cubicBezTo>
                      <a:pt x="1146" y="1160"/>
                      <a:pt x="1172" y="1124"/>
                      <a:pt x="1165" y="10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49" tIns="25724" rIns="51449" bIns="25724" numCol="1" anchor="t" anchorCtr="0" compatLnSpc="1">
                <a:prstTxWarp prst="textNoShape">
                  <a:avLst/>
                </a:prstTxWarp>
              </a:bodyPr>
              <a:lstStyle/>
              <a:p>
                <a:endParaRPr lang="en-IN" sz="1125">
                  <a:solidFill>
                    <a:schemeClr val="tx1">
                      <a:lumMod val="50000"/>
                      <a:lumOff val="50000"/>
                    </a:schemeClr>
                  </a:solidFill>
                  <a:latin typeface="Open Sans" panose="020B0606030504020204" pitchFamily="34" charset="0"/>
                </a:endParaRPr>
              </a:p>
            </p:txBody>
          </p:sp>
        </p:grpSp>
      </p:grpSp>
      <p:sp>
        <p:nvSpPr>
          <p:cNvPr id="21" name="Rectangle 20">
            <a:extLst>
              <a:ext uri="{FF2B5EF4-FFF2-40B4-BE49-F238E27FC236}">
                <a16:creationId xmlns:a16="http://schemas.microsoft.com/office/drawing/2014/main" id="{83410C8D-3842-544F-9130-2B96FB5F944F}"/>
              </a:ext>
            </a:extLst>
          </p:cNvPr>
          <p:cNvSpPr/>
          <p:nvPr/>
        </p:nvSpPr>
        <p:spPr>
          <a:xfrm>
            <a:off x="5850293" y="4533200"/>
            <a:ext cx="1301473" cy="334835"/>
          </a:xfrm>
          <a:prstGeom prst="rect">
            <a:avLst/>
          </a:prstGeom>
        </p:spPr>
        <p:txBody>
          <a:bodyPr wrap="square" anchor="t">
            <a:spAutoFit/>
          </a:bodyPr>
          <a:lstStyle/>
          <a:p>
            <a:pPr>
              <a:defRPr/>
            </a:pPr>
            <a:r>
              <a:rPr lang="en-US" sz="788" kern="0" dirty="0">
                <a:solidFill>
                  <a:schemeClr val="tx1">
                    <a:lumMod val="50000"/>
                    <a:lumOff val="50000"/>
                  </a:schemeClr>
                </a:solidFill>
                <a:latin typeface="Arial" panose="020B0604020202020204" pitchFamily="34" charset="0"/>
                <a:cs typeface="Arial" panose="020B0604020202020204" pitchFamily="34" charset="0"/>
                <a:hlinkClick r:id="rId2"/>
              </a:rPr>
              <a:t>www.nrf.ac.za</a:t>
            </a:r>
            <a:r>
              <a:rPr lang="en-US" sz="788" kern="0" dirty="0">
                <a:solidFill>
                  <a:schemeClr val="tx1">
                    <a:lumMod val="50000"/>
                    <a:lumOff val="50000"/>
                  </a:schemeClr>
                </a:solidFill>
                <a:latin typeface="Arial" panose="020B0604020202020204" pitchFamily="34" charset="0"/>
                <a:cs typeface="Arial" panose="020B0604020202020204" pitchFamily="34" charset="0"/>
              </a:rPr>
              <a:t> </a:t>
            </a:r>
          </a:p>
          <a:p>
            <a:pPr>
              <a:defRPr/>
            </a:pPr>
            <a:r>
              <a:rPr lang="en-US" sz="788" kern="0" dirty="0">
                <a:solidFill>
                  <a:schemeClr val="tx1">
                    <a:lumMod val="50000"/>
                    <a:lumOff val="50000"/>
                  </a:schemeClr>
                </a:solidFill>
                <a:latin typeface="Arial" panose="020B0604020202020204" pitchFamily="34" charset="0"/>
                <a:cs typeface="Arial" panose="020B0604020202020204" pitchFamily="34" charset="0"/>
                <a:hlinkClick r:id="rId3"/>
              </a:rPr>
              <a:t>aldol@nrf.ac.za</a:t>
            </a:r>
            <a:r>
              <a:rPr lang="en-US" sz="788" kern="0" dirty="0">
                <a:solidFill>
                  <a:schemeClr val="tx1">
                    <a:lumMod val="50000"/>
                    <a:lumOff val="50000"/>
                  </a:schemeClr>
                </a:solidFill>
                <a:latin typeface="Arial" panose="020B0604020202020204" pitchFamily="34" charset="0"/>
                <a:cs typeface="Arial" panose="020B0604020202020204" pitchFamily="34" charset="0"/>
              </a:rPr>
              <a:t> </a:t>
            </a:r>
          </a:p>
        </p:txBody>
      </p:sp>
      <p:grpSp>
        <p:nvGrpSpPr>
          <p:cNvPr id="22" name="Group 21">
            <a:extLst>
              <a:ext uri="{FF2B5EF4-FFF2-40B4-BE49-F238E27FC236}">
                <a16:creationId xmlns:a16="http://schemas.microsoft.com/office/drawing/2014/main" id="{F1BF70EE-1A14-844D-B1A9-3DBB61672263}"/>
              </a:ext>
            </a:extLst>
          </p:cNvPr>
          <p:cNvGrpSpPr/>
          <p:nvPr/>
        </p:nvGrpSpPr>
        <p:grpSpPr>
          <a:xfrm>
            <a:off x="5459823" y="4554177"/>
            <a:ext cx="252436" cy="252436"/>
            <a:chOff x="7592271" y="4437112"/>
            <a:chExt cx="711208" cy="711208"/>
          </a:xfrm>
        </p:grpSpPr>
        <p:sp>
          <p:nvSpPr>
            <p:cNvPr id="23" name="íṣlîḍè">
              <a:extLst>
                <a:ext uri="{FF2B5EF4-FFF2-40B4-BE49-F238E27FC236}">
                  <a16:creationId xmlns:a16="http://schemas.microsoft.com/office/drawing/2014/main" id="{794DEEA5-037C-434A-8786-E8232EA4D51F}"/>
                </a:ext>
              </a:extLst>
            </p:cNvPr>
            <p:cNvSpPr/>
            <p:nvPr/>
          </p:nvSpPr>
          <p:spPr bwMode="auto">
            <a:xfrm>
              <a:off x="7592271" y="4437112"/>
              <a:ext cx="711208" cy="711208"/>
            </a:xfrm>
            <a:prstGeom prst="ellipse">
              <a:avLst/>
            </a:prstGeom>
            <a:solidFill>
              <a:schemeClr val="accent1"/>
            </a:solidFill>
            <a:ln w="50800" cmpd="sng">
              <a:noFill/>
            </a:ln>
          </p:spPr>
          <p:style>
            <a:lnRef idx="2">
              <a:schemeClr val="dk1"/>
            </a:lnRef>
            <a:fillRef idx="1">
              <a:schemeClr val="lt1"/>
            </a:fillRef>
            <a:effectRef idx="0">
              <a:schemeClr val="dk1"/>
            </a:effectRef>
            <a:fontRef idx="minor">
              <a:schemeClr val="dk1"/>
            </a:fontRef>
          </p:style>
          <p:txBody>
            <a:bodyPr wrap="none" rtlCol="0" anchor="ctr">
              <a:normAutofit fontScale="62500" lnSpcReduction="20000"/>
            </a:bodyPr>
            <a:lstStyle/>
            <a:p>
              <a:pPr algn="ctr"/>
              <a:endParaRPr lang="zh-CN" altLang="en-US" sz="1125" dirty="0">
                <a:solidFill>
                  <a:schemeClr val="tx1">
                    <a:lumMod val="50000"/>
                    <a:lumOff val="50000"/>
                  </a:schemeClr>
                </a:solidFill>
                <a:latin typeface="Open Sans"/>
              </a:endParaRPr>
            </a:p>
          </p:txBody>
        </p:sp>
        <p:sp>
          <p:nvSpPr>
            <p:cNvPr id="24" name="Freeform 16">
              <a:extLst>
                <a:ext uri="{FF2B5EF4-FFF2-40B4-BE49-F238E27FC236}">
                  <a16:creationId xmlns:a16="http://schemas.microsoft.com/office/drawing/2014/main" id="{8768105A-92C5-9F46-A4E2-6593E11D0D61}"/>
                </a:ext>
              </a:extLst>
            </p:cNvPr>
            <p:cNvSpPr>
              <a:spLocks noEditPoints="1"/>
            </p:cNvSpPr>
            <p:nvPr/>
          </p:nvSpPr>
          <p:spPr bwMode="auto">
            <a:xfrm>
              <a:off x="7775194" y="4620470"/>
              <a:ext cx="345363" cy="344493"/>
            </a:xfrm>
            <a:custGeom>
              <a:avLst/>
              <a:gdLst>
                <a:gd name="T0" fmla="*/ 1171 w 2342"/>
                <a:gd name="T1" fmla="*/ 0 h 2342"/>
                <a:gd name="T2" fmla="*/ 0 w 2342"/>
                <a:gd name="T3" fmla="*/ 1171 h 2342"/>
                <a:gd name="T4" fmla="*/ 1171 w 2342"/>
                <a:gd name="T5" fmla="*/ 2342 h 2342"/>
                <a:gd name="T6" fmla="*/ 2342 w 2342"/>
                <a:gd name="T7" fmla="*/ 1171 h 2342"/>
                <a:gd name="T8" fmla="*/ 2236 w 2342"/>
                <a:gd name="T9" fmla="*/ 1118 h 2342"/>
                <a:gd name="T10" fmla="*/ 1708 w 2342"/>
                <a:gd name="T11" fmla="*/ 609 h 2342"/>
                <a:gd name="T12" fmla="*/ 2236 w 2342"/>
                <a:gd name="T13" fmla="*/ 1118 h 2342"/>
                <a:gd name="T14" fmla="*/ 1677 w 2342"/>
                <a:gd name="T15" fmla="*/ 1224 h 2342"/>
                <a:gd name="T16" fmla="*/ 1224 w 2342"/>
                <a:gd name="T17" fmla="*/ 1608 h 2342"/>
                <a:gd name="T18" fmla="*/ 1874 w 2342"/>
                <a:gd name="T19" fmla="*/ 370 h 2342"/>
                <a:gd name="T20" fmla="*/ 1613 w 2342"/>
                <a:gd name="T21" fmla="*/ 364 h 2342"/>
                <a:gd name="T22" fmla="*/ 1874 w 2342"/>
                <a:gd name="T23" fmla="*/ 370 h 2342"/>
                <a:gd name="T24" fmla="*/ 1520 w 2342"/>
                <a:gd name="T25" fmla="*/ 411 h 2342"/>
                <a:gd name="T26" fmla="*/ 1224 w 2342"/>
                <a:gd name="T27" fmla="*/ 633 h 2342"/>
                <a:gd name="T28" fmla="*/ 1611 w 2342"/>
                <a:gd name="T29" fmla="*/ 654 h 2342"/>
                <a:gd name="T30" fmla="*/ 1224 w 2342"/>
                <a:gd name="T31" fmla="*/ 1119 h 2342"/>
                <a:gd name="T32" fmla="*/ 1611 w 2342"/>
                <a:gd name="T33" fmla="*/ 654 h 2342"/>
                <a:gd name="T34" fmla="*/ 665 w 2342"/>
                <a:gd name="T35" fmla="*/ 1118 h 2342"/>
                <a:gd name="T36" fmla="*/ 1118 w 2342"/>
                <a:gd name="T37" fmla="*/ 737 h 2342"/>
                <a:gd name="T38" fmla="*/ 1119 w 2342"/>
                <a:gd name="T39" fmla="*/ 121 h 2342"/>
                <a:gd name="T40" fmla="*/ 763 w 2342"/>
                <a:gd name="T41" fmla="*/ 553 h 2342"/>
                <a:gd name="T42" fmla="*/ 1119 w 2342"/>
                <a:gd name="T43" fmla="*/ 121 h 2342"/>
                <a:gd name="T44" fmla="*/ 729 w 2342"/>
                <a:gd name="T45" fmla="*/ 364 h 2342"/>
                <a:gd name="T46" fmla="*/ 469 w 2342"/>
                <a:gd name="T47" fmla="*/ 370 h 2342"/>
                <a:gd name="T48" fmla="*/ 393 w 2342"/>
                <a:gd name="T49" fmla="*/ 443 h 2342"/>
                <a:gd name="T50" fmla="*/ 560 w 2342"/>
                <a:gd name="T51" fmla="*/ 1118 h 2342"/>
                <a:gd name="T52" fmla="*/ 393 w 2342"/>
                <a:gd name="T53" fmla="*/ 443 h 2342"/>
                <a:gd name="T54" fmla="*/ 560 w 2342"/>
                <a:gd name="T55" fmla="*/ 1224 h 2342"/>
                <a:gd name="T56" fmla="*/ 395 w 2342"/>
                <a:gd name="T57" fmla="*/ 1901 h 2342"/>
                <a:gd name="T58" fmla="*/ 471 w 2342"/>
                <a:gd name="T59" fmla="*/ 1974 h 2342"/>
                <a:gd name="T60" fmla="*/ 729 w 2342"/>
                <a:gd name="T61" fmla="*/ 1978 h 2342"/>
                <a:gd name="T62" fmla="*/ 471 w 2342"/>
                <a:gd name="T63" fmla="*/ 1974 h 2342"/>
                <a:gd name="T64" fmla="*/ 823 w 2342"/>
                <a:gd name="T65" fmla="*/ 1931 h 2342"/>
                <a:gd name="T66" fmla="*/ 1119 w 2342"/>
                <a:gd name="T67" fmla="*/ 1713 h 2342"/>
                <a:gd name="T68" fmla="*/ 732 w 2342"/>
                <a:gd name="T69" fmla="*/ 1692 h 2342"/>
                <a:gd name="T70" fmla="*/ 1119 w 2342"/>
                <a:gd name="T71" fmla="*/ 1224 h 2342"/>
                <a:gd name="T72" fmla="*/ 732 w 2342"/>
                <a:gd name="T73" fmla="*/ 1692 h 2342"/>
                <a:gd name="T74" fmla="*/ 1224 w 2342"/>
                <a:gd name="T75" fmla="*/ 1713 h 2342"/>
                <a:gd name="T76" fmla="*/ 1520 w 2342"/>
                <a:gd name="T77" fmla="*/ 1931 h 2342"/>
                <a:gd name="T78" fmla="*/ 1460 w 2342"/>
                <a:gd name="T79" fmla="*/ 2198 h 2342"/>
                <a:gd name="T80" fmla="*/ 1674 w 2342"/>
                <a:gd name="T81" fmla="*/ 1837 h 2342"/>
                <a:gd name="T82" fmla="*/ 1460 w 2342"/>
                <a:gd name="T83" fmla="*/ 2198 h 2342"/>
                <a:gd name="T84" fmla="*/ 1708 w 2342"/>
                <a:gd name="T85" fmla="*/ 1736 h 2342"/>
                <a:gd name="T86" fmla="*/ 2237 w 2342"/>
                <a:gd name="T87" fmla="*/ 1224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42" h="2342">
                  <a:moveTo>
                    <a:pt x="1999" y="343"/>
                  </a:moveTo>
                  <a:cubicBezTo>
                    <a:pt x="1778" y="122"/>
                    <a:pt x="1484" y="0"/>
                    <a:pt x="1171" y="0"/>
                  </a:cubicBezTo>
                  <a:cubicBezTo>
                    <a:pt x="858" y="0"/>
                    <a:pt x="564" y="122"/>
                    <a:pt x="343" y="343"/>
                  </a:cubicBezTo>
                  <a:cubicBezTo>
                    <a:pt x="122" y="564"/>
                    <a:pt x="0" y="858"/>
                    <a:pt x="0" y="1171"/>
                  </a:cubicBezTo>
                  <a:cubicBezTo>
                    <a:pt x="0" y="1484"/>
                    <a:pt x="122" y="1778"/>
                    <a:pt x="343" y="1999"/>
                  </a:cubicBezTo>
                  <a:cubicBezTo>
                    <a:pt x="564" y="2220"/>
                    <a:pt x="858" y="2342"/>
                    <a:pt x="1171" y="2342"/>
                  </a:cubicBezTo>
                  <a:cubicBezTo>
                    <a:pt x="1484" y="2342"/>
                    <a:pt x="1778" y="2220"/>
                    <a:pt x="1999" y="1999"/>
                  </a:cubicBezTo>
                  <a:cubicBezTo>
                    <a:pt x="2220" y="1778"/>
                    <a:pt x="2342" y="1484"/>
                    <a:pt x="2342" y="1171"/>
                  </a:cubicBezTo>
                  <a:cubicBezTo>
                    <a:pt x="2342" y="858"/>
                    <a:pt x="2220" y="564"/>
                    <a:pt x="1999" y="343"/>
                  </a:cubicBezTo>
                  <a:close/>
                  <a:moveTo>
                    <a:pt x="2236" y="1118"/>
                  </a:moveTo>
                  <a:cubicBezTo>
                    <a:pt x="1782" y="1118"/>
                    <a:pt x="1782" y="1118"/>
                    <a:pt x="1782" y="1118"/>
                  </a:cubicBezTo>
                  <a:cubicBezTo>
                    <a:pt x="1778" y="938"/>
                    <a:pt x="1752" y="764"/>
                    <a:pt x="1708" y="609"/>
                  </a:cubicBezTo>
                  <a:cubicBezTo>
                    <a:pt x="1794" y="565"/>
                    <a:pt x="1875" y="509"/>
                    <a:pt x="1949" y="443"/>
                  </a:cubicBezTo>
                  <a:cubicBezTo>
                    <a:pt x="2117" y="622"/>
                    <a:pt x="2223" y="858"/>
                    <a:pt x="2236" y="1118"/>
                  </a:cubicBezTo>
                  <a:close/>
                  <a:moveTo>
                    <a:pt x="1224" y="1224"/>
                  </a:moveTo>
                  <a:cubicBezTo>
                    <a:pt x="1677" y="1224"/>
                    <a:pt x="1677" y="1224"/>
                    <a:pt x="1677" y="1224"/>
                  </a:cubicBezTo>
                  <a:cubicBezTo>
                    <a:pt x="1674" y="1390"/>
                    <a:pt x="1651" y="1549"/>
                    <a:pt x="1611" y="1692"/>
                  </a:cubicBezTo>
                  <a:cubicBezTo>
                    <a:pt x="1488" y="1642"/>
                    <a:pt x="1358" y="1614"/>
                    <a:pt x="1224" y="1608"/>
                  </a:cubicBezTo>
                  <a:lnTo>
                    <a:pt x="1224" y="1224"/>
                  </a:lnTo>
                  <a:close/>
                  <a:moveTo>
                    <a:pt x="1874" y="370"/>
                  </a:moveTo>
                  <a:cubicBezTo>
                    <a:pt x="1813" y="424"/>
                    <a:pt x="1746" y="470"/>
                    <a:pt x="1675" y="508"/>
                  </a:cubicBezTo>
                  <a:cubicBezTo>
                    <a:pt x="1657" y="457"/>
                    <a:pt x="1636" y="409"/>
                    <a:pt x="1613" y="364"/>
                  </a:cubicBezTo>
                  <a:cubicBezTo>
                    <a:pt x="1568" y="275"/>
                    <a:pt x="1516" y="201"/>
                    <a:pt x="1459" y="144"/>
                  </a:cubicBezTo>
                  <a:cubicBezTo>
                    <a:pt x="1615" y="188"/>
                    <a:pt x="1756" y="266"/>
                    <a:pt x="1874" y="370"/>
                  </a:cubicBezTo>
                  <a:close/>
                  <a:moveTo>
                    <a:pt x="1224" y="121"/>
                  </a:moveTo>
                  <a:cubicBezTo>
                    <a:pt x="1333" y="145"/>
                    <a:pt x="1436" y="246"/>
                    <a:pt x="1520" y="411"/>
                  </a:cubicBezTo>
                  <a:cubicBezTo>
                    <a:pt x="1542" y="455"/>
                    <a:pt x="1562" y="503"/>
                    <a:pt x="1580" y="553"/>
                  </a:cubicBezTo>
                  <a:cubicBezTo>
                    <a:pt x="1467" y="599"/>
                    <a:pt x="1347" y="626"/>
                    <a:pt x="1224" y="633"/>
                  </a:cubicBezTo>
                  <a:lnTo>
                    <a:pt x="1224" y="121"/>
                  </a:lnTo>
                  <a:close/>
                  <a:moveTo>
                    <a:pt x="1611" y="654"/>
                  </a:moveTo>
                  <a:cubicBezTo>
                    <a:pt x="1651" y="795"/>
                    <a:pt x="1673" y="953"/>
                    <a:pt x="1677" y="1119"/>
                  </a:cubicBezTo>
                  <a:cubicBezTo>
                    <a:pt x="1224" y="1119"/>
                    <a:pt x="1224" y="1119"/>
                    <a:pt x="1224" y="1119"/>
                  </a:cubicBezTo>
                  <a:cubicBezTo>
                    <a:pt x="1224" y="738"/>
                    <a:pt x="1224" y="738"/>
                    <a:pt x="1224" y="738"/>
                  </a:cubicBezTo>
                  <a:cubicBezTo>
                    <a:pt x="1358" y="732"/>
                    <a:pt x="1489" y="703"/>
                    <a:pt x="1611" y="654"/>
                  </a:cubicBezTo>
                  <a:close/>
                  <a:moveTo>
                    <a:pt x="1118" y="1118"/>
                  </a:moveTo>
                  <a:cubicBezTo>
                    <a:pt x="665" y="1118"/>
                    <a:pt x="665" y="1118"/>
                    <a:pt x="665" y="1118"/>
                  </a:cubicBezTo>
                  <a:cubicBezTo>
                    <a:pt x="668" y="953"/>
                    <a:pt x="691" y="795"/>
                    <a:pt x="730" y="653"/>
                  </a:cubicBezTo>
                  <a:cubicBezTo>
                    <a:pt x="853" y="703"/>
                    <a:pt x="984" y="732"/>
                    <a:pt x="1118" y="737"/>
                  </a:cubicBezTo>
                  <a:cubicBezTo>
                    <a:pt x="1118" y="1118"/>
                    <a:pt x="1118" y="1118"/>
                    <a:pt x="1118" y="1118"/>
                  </a:cubicBezTo>
                  <a:close/>
                  <a:moveTo>
                    <a:pt x="1119" y="121"/>
                  </a:moveTo>
                  <a:cubicBezTo>
                    <a:pt x="1119" y="633"/>
                    <a:pt x="1119" y="633"/>
                    <a:pt x="1119" y="633"/>
                  </a:cubicBezTo>
                  <a:cubicBezTo>
                    <a:pt x="995" y="626"/>
                    <a:pt x="875" y="599"/>
                    <a:pt x="763" y="553"/>
                  </a:cubicBezTo>
                  <a:cubicBezTo>
                    <a:pt x="780" y="503"/>
                    <a:pt x="800" y="455"/>
                    <a:pt x="823" y="411"/>
                  </a:cubicBezTo>
                  <a:cubicBezTo>
                    <a:pt x="906" y="246"/>
                    <a:pt x="1009" y="145"/>
                    <a:pt x="1119" y="121"/>
                  </a:cubicBezTo>
                  <a:close/>
                  <a:moveTo>
                    <a:pt x="883" y="144"/>
                  </a:moveTo>
                  <a:cubicBezTo>
                    <a:pt x="826" y="201"/>
                    <a:pt x="775" y="275"/>
                    <a:pt x="729" y="364"/>
                  </a:cubicBezTo>
                  <a:cubicBezTo>
                    <a:pt x="707" y="409"/>
                    <a:pt x="686" y="457"/>
                    <a:pt x="668" y="508"/>
                  </a:cubicBezTo>
                  <a:cubicBezTo>
                    <a:pt x="597" y="470"/>
                    <a:pt x="530" y="424"/>
                    <a:pt x="469" y="370"/>
                  </a:cubicBezTo>
                  <a:cubicBezTo>
                    <a:pt x="587" y="266"/>
                    <a:pt x="728" y="188"/>
                    <a:pt x="883" y="144"/>
                  </a:cubicBezTo>
                  <a:close/>
                  <a:moveTo>
                    <a:pt x="393" y="443"/>
                  </a:moveTo>
                  <a:cubicBezTo>
                    <a:pt x="467" y="509"/>
                    <a:pt x="548" y="564"/>
                    <a:pt x="635" y="609"/>
                  </a:cubicBezTo>
                  <a:cubicBezTo>
                    <a:pt x="590" y="764"/>
                    <a:pt x="564" y="938"/>
                    <a:pt x="560" y="1118"/>
                  </a:cubicBezTo>
                  <a:cubicBezTo>
                    <a:pt x="106" y="1118"/>
                    <a:pt x="106" y="1118"/>
                    <a:pt x="106" y="1118"/>
                  </a:cubicBezTo>
                  <a:cubicBezTo>
                    <a:pt x="119" y="858"/>
                    <a:pt x="226" y="622"/>
                    <a:pt x="393" y="443"/>
                  </a:cubicBezTo>
                  <a:close/>
                  <a:moveTo>
                    <a:pt x="106" y="1224"/>
                  </a:moveTo>
                  <a:cubicBezTo>
                    <a:pt x="560" y="1224"/>
                    <a:pt x="560" y="1224"/>
                    <a:pt x="560" y="1224"/>
                  </a:cubicBezTo>
                  <a:cubicBezTo>
                    <a:pt x="565" y="1406"/>
                    <a:pt x="591" y="1580"/>
                    <a:pt x="636" y="1736"/>
                  </a:cubicBezTo>
                  <a:cubicBezTo>
                    <a:pt x="549" y="1780"/>
                    <a:pt x="469" y="1835"/>
                    <a:pt x="395" y="1901"/>
                  </a:cubicBezTo>
                  <a:cubicBezTo>
                    <a:pt x="226" y="1722"/>
                    <a:pt x="119" y="1485"/>
                    <a:pt x="106" y="1224"/>
                  </a:cubicBezTo>
                  <a:close/>
                  <a:moveTo>
                    <a:pt x="471" y="1974"/>
                  </a:moveTo>
                  <a:cubicBezTo>
                    <a:pt x="532" y="1921"/>
                    <a:pt x="598" y="1875"/>
                    <a:pt x="668" y="1837"/>
                  </a:cubicBezTo>
                  <a:cubicBezTo>
                    <a:pt x="687" y="1886"/>
                    <a:pt x="707" y="1934"/>
                    <a:pt x="729" y="1978"/>
                  </a:cubicBezTo>
                  <a:cubicBezTo>
                    <a:pt x="775" y="2067"/>
                    <a:pt x="826" y="2141"/>
                    <a:pt x="883" y="2198"/>
                  </a:cubicBezTo>
                  <a:cubicBezTo>
                    <a:pt x="729" y="2154"/>
                    <a:pt x="588" y="2077"/>
                    <a:pt x="471" y="1974"/>
                  </a:cubicBezTo>
                  <a:close/>
                  <a:moveTo>
                    <a:pt x="1119" y="2221"/>
                  </a:moveTo>
                  <a:cubicBezTo>
                    <a:pt x="1009" y="2197"/>
                    <a:pt x="906" y="2096"/>
                    <a:pt x="823" y="1931"/>
                  </a:cubicBezTo>
                  <a:cubicBezTo>
                    <a:pt x="801" y="1888"/>
                    <a:pt x="781" y="1841"/>
                    <a:pt x="764" y="1792"/>
                  </a:cubicBezTo>
                  <a:cubicBezTo>
                    <a:pt x="876" y="1746"/>
                    <a:pt x="996" y="1718"/>
                    <a:pt x="1119" y="1713"/>
                  </a:cubicBezTo>
                  <a:cubicBezTo>
                    <a:pt x="1119" y="2221"/>
                    <a:pt x="1119" y="2221"/>
                    <a:pt x="1119" y="2221"/>
                  </a:cubicBezTo>
                  <a:close/>
                  <a:moveTo>
                    <a:pt x="732" y="1692"/>
                  </a:moveTo>
                  <a:cubicBezTo>
                    <a:pt x="692" y="1549"/>
                    <a:pt x="669" y="1390"/>
                    <a:pt x="665" y="1224"/>
                  </a:cubicBezTo>
                  <a:cubicBezTo>
                    <a:pt x="1119" y="1224"/>
                    <a:pt x="1119" y="1224"/>
                    <a:pt x="1119" y="1224"/>
                  </a:cubicBezTo>
                  <a:cubicBezTo>
                    <a:pt x="1119" y="1608"/>
                    <a:pt x="1119" y="1608"/>
                    <a:pt x="1119" y="1608"/>
                  </a:cubicBezTo>
                  <a:cubicBezTo>
                    <a:pt x="985" y="1613"/>
                    <a:pt x="854" y="1642"/>
                    <a:pt x="732" y="1692"/>
                  </a:cubicBezTo>
                  <a:close/>
                  <a:moveTo>
                    <a:pt x="1224" y="2221"/>
                  </a:moveTo>
                  <a:cubicBezTo>
                    <a:pt x="1224" y="1713"/>
                    <a:pt x="1224" y="1713"/>
                    <a:pt x="1224" y="1713"/>
                  </a:cubicBezTo>
                  <a:cubicBezTo>
                    <a:pt x="1347" y="1719"/>
                    <a:pt x="1467" y="1746"/>
                    <a:pt x="1579" y="1792"/>
                  </a:cubicBezTo>
                  <a:cubicBezTo>
                    <a:pt x="1562" y="1841"/>
                    <a:pt x="1542" y="1888"/>
                    <a:pt x="1520" y="1931"/>
                  </a:cubicBezTo>
                  <a:cubicBezTo>
                    <a:pt x="1437" y="2096"/>
                    <a:pt x="1334" y="2197"/>
                    <a:pt x="1224" y="2221"/>
                  </a:cubicBezTo>
                  <a:close/>
                  <a:moveTo>
                    <a:pt x="1460" y="2198"/>
                  </a:moveTo>
                  <a:cubicBezTo>
                    <a:pt x="1517" y="2141"/>
                    <a:pt x="1568" y="2067"/>
                    <a:pt x="1614" y="1977"/>
                  </a:cubicBezTo>
                  <a:cubicBezTo>
                    <a:pt x="1636" y="1933"/>
                    <a:pt x="1656" y="1886"/>
                    <a:pt x="1674" y="1837"/>
                  </a:cubicBezTo>
                  <a:cubicBezTo>
                    <a:pt x="1745" y="1874"/>
                    <a:pt x="1811" y="1920"/>
                    <a:pt x="1872" y="1974"/>
                  </a:cubicBezTo>
                  <a:cubicBezTo>
                    <a:pt x="1755" y="2077"/>
                    <a:pt x="1614" y="2154"/>
                    <a:pt x="1460" y="2198"/>
                  </a:cubicBezTo>
                  <a:close/>
                  <a:moveTo>
                    <a:pt x="1948" y="1901"/>
                  </a:moveTo>
                  <a:cubicBezTo>
                    <a:pt x="1875" y="1836"/>
                    <a:pt x="1794" y="1780"/>
                    <a:pt x="1708" y="1736"/>
                  </a:cubicBezTo>
                  <a:cubicBezTo>
                    <a:pt x="1753" y="1580"/>
                    <a:pt x="1779" y="1405"/>
                    <a:pt x="1783" y="1224"/>
                  </a:cubicBezTo>
                  <a:cubicBezTo>
                    <a:pt x="2237" y="1224"/>
                    <a:pt x="2237" y="1224"/>
                    <a:pt x="2237" y="1224"/>
                  </a:cubicBezTo>
                  <a:cubicBezTo>
                    <a:pt x="2224" y="1485"/>
                    <a:pt x="2117" y="1722"/>
                    <a:pt x="1948" y="1901"/>
                  </a:cubicBezTo>
                  <a:close/>
                </a:path>
              </a:pathLst>
            </a:custGeom>
            <a:solidFill>
              <a:schemeClr val="bg1"/>
            </a:solidFill>
            <a:ln>
              <a:noFill/>
            </a:ln>
          </p:spPr>
          <p:txBody>
            <a:bodyPr vert="horz" wrap="square" lIns="51449" tIns="25724" rIns="51449" bIns="25724" numCol="1" anchor="t" anchorCtr="0" compatLnSpc="1">
              <a:prstTxWarp prst="textNoShape">
                <a:avLst/>
              </a:prstTxWarp>
            </a:bodyPr>
            <a:lstStyle/>
            <a:p>
              <a:endParaRPr lang="en-IN" sz="1125">
                <a:solidFill>
                  <a:schemeClr val="tx1">
                    <a:lumMod val="50000"/>
                    <a:lumOff val="50000"/>
                  </a:schemeClr>
                </a:solidFill>
                <a:latin typeface="Open Sans" panose="020B0606030504020204" pitchFamily="34" charset="0"/>
              </a:endParaRPr>
            </a:p>
          </p:txBody>
        </p:sp>
      </p:grpSp>
      <p:grpSp>
        <p:nvGrpSpPr>
          <p:cNvPr id="25" name="Group 24">
            <a:extLst>
              <a:ext uri="{FF2B5EF4-FFF2-40B4-BE49-F238E27FC236}">
                <a16:creationId xmlns:a16="http://schemas.microsoft.com/office/drawing/2014/main" id="{039E5A9D-7054-ED44-9ECF-5856DE6A4DE1}"/>
              </a:ext>
            </a:extLst>
          </p:cNvPr>
          <p:cNvGrpSpPr/>
          <p:nvPr/>
        </p:nvGrpSpPr>
        <p:grpSpPr>
          <a:xfrm>
            <a:off x="2838829" y="4177783"/>
            <a:ext cx="252436" cy="252436"/>
            <a:chOff x="909836" y="4437112"/>
            <a:chExt cx="711208" cy="711208"/>
          </a:xfrm>
        </p:grpSpPr>
        <p:sp>
          <p:nvSpPr>
            <p:cNvPr id="26" name="íṣlîḍè">
              <a:extLst>
                <a:ext uri="{FF2B5EF4-FFF2-40B4-BE49-F238E27FC236}">
                  <a16:creationId xmlns:a16="http://schemas.microsoft.com/office/drawing/2014/main" id="{CE0C84D4-EEAD-8B49-A0C1-668CFB9331C3}"/>
                </a:ext>
              </a:extLst>
            </p:cNvPr>
            <p:cNvSpPr/>
            <p:nvPr/>
          </p:nvSpPr>
          <p:spPr bwMode="auto">
            <a:xfrm>
              <a:off x="909836" y="4437112"/>
              <a:ext cx="711208" cy="711208"/>
            </a:xfrm>
            <a:prstGeom prst="ellipse">
              <a:avLst/>
            </a:prstGeom>
            <a:solidFill>
              <a:schemeClr val="accent1"/>
            </a:solidFill>
            <a:ln w="50800" cmpd="sng">
              <a:noFill/>
            </a:ln>
          </p:spPr>
          <p:style>
            <a:lnRef idx="2">
              <a:schemeClr val="dk1"/>
            </a:lnRef>
            <a:fillRef idx="1">
              <a:schemeClr val="lt1"/>
            </a:fillRef>
            <a:effectRef idx="0">
              <a:schemeClr val="dk1"/>
            </a:effectRef>
            <a:fontRef idx="minor">
              <a:schemeClr val="dk1"/>
            </a:fontRef>
          </p:style>
          <p:txBody>
            <a:bodyPr wrap="none" rtlCol="0" anchor="ctr">
              <a:normAutofit fontScale="62500" lnSpcReduction="20000"/>
            </a:bodyPr>
            <a:lstStyle/>
            <a:p>
              <a:pPr algn="ctr"/>
              <a:endParaRPr lang="zh-CN" altLang="en-US" sz="1125" dirty="0">
                <a:solidFill>
                  <a:schemeClr val="tx1">
                    <a:lumMod val="50000"/>
                    <a:lumOff val="50000"/>
                  </a:schemeClr>
                </a:solidFill>
                <a:latin typeface="Open Sans"/>
              </a:endParaRPr>
            </a:p>
          </p:txBody>
        </p:sp>
        <p:grpSp>
          <p:nvGrpSpPr>
            <p:cNvPr id="27" name="Group 26">
              <a:extLst>
                <a:ext uri="{FF2B5EF4-FFF2-40B4-BE49-F238E27FC236}">
                  <a16:creationId xmlns:a16="http://schemas.microsoft.com/office/drawing/2014/main" id="{97DC2B4E-C27D-144B-B8F8-BEBFF07B78BC}"/>
                </a:ext>
              </a:extLst>
            </p:cNvPr>
            <p:cNvGrpSpPr/>
            <p:nvPr/>
          </p:nvGrpSpPr>
          <p:grpSpPr>
            <a:xfrm>
              <a:off x="1135823" y="4609000"/>
              <a:ext cx="259234" cy="367433"/>
              <a:chOff x="-2689225" y="1136650"/>
              <a:chExt cx="3708401" cy="5256212"/>
            </a:xfrm>
            <a:solidFill>
              <a:schemeClr val="bg1"/>
            </a:solidFill>
          </p:grpSpPr>
          <p:sp>
            <p:nvSpPr>
              <p:cNvPr id="28" name="Freeform 5">
                <a:extLst>
                  <a:ext uri="{FF2B5EF4-FFF2-40B4-BE49-F238E27FC236}">
                    <a16:creationId xmlns:a16="http://schemas.microsoft.com/office/drawing/2014/main" id="{416BDC6E-3E58-D74B-9305-59D27F782F43}"/>
                  </a:ext>
                </a:extLst>
              </p:cNvPr>
              <p:cNvSpPr>
                <a:spLocks noEditPoints="1"/>
              </p:cNvSpPr>
              <p:nvPr/>
            </p:nvSpPr>
            <p:spPr bwMode="auto">
              <a:xfrm>
                <a:off x="-2689225" y="1136650"/>
                <a:ext cx="3708401" cy="5256212"/>
              </a:xfrm>
              <a:custGeom>
                <a:avLst/>
                <a:gdLst>
                  <a:gd name="T0" fmla="*/ 861 w 1722"/>
                  <a:gd name="T1" fmla="*/ 0 h 2448"/>
                  <a:gd name="T2" fmla="*/ 0 w 1722"/>
                  <a:gd name="T3" fmla="*/ 861 h 2448"/>
                  <a:gd name="T4" fmla="*/ 129 w 1722"/>
                  <a:gd name="T5" fmla="*/ 1313 h 2448"/>
                  <a:gd name="T6" fmla="*/ 812 w 1722"/>
                  <a:gd name="T7" fmla="*/ 2414 h 2448"/>
                  <a:gd name="T8" fmla="*/ 873 w 1722"/>
                  <a:gd name="T9" fmla="*/ 2448 h 2448"/>
                  <a:gd name="T10" fmla="*/ 874 w 1722"/>
                  <a:gd name="T11" fmla="*/ 2448 h 2448"/>
                  <a:gd name="T12" fmla="*/ 934 w 1722"/>
                  <a:gd name="T13" fmla="*/ 2413 h 2448"/>
                  <a:gd name="T14" fmla="*/ 1600 w 1722"/>
                  <a:gd name="T15" fmla="*/ 1302 h 2448"/>
                  <a:gd name="T16" fmla="*/ 1722 w 1722"/>
                  <a:gd name="T17" fmla="*/ 861 h 2448"/>
                  <a:gd name="T18" fmla="*/ 861 w 1722"/>
                  <a:gd name="T19" fmla="*/ 0 h 2448"/>
                  <a:gd name="T20" fmla="*/ 1477 w 1722"/>
                  <a:gd name="T21" fmla="*/ 1228 h 2448"/>
                  <a:gd name="T22" fmla="*/ 872 w 1722"/>
                  <a:gd name="T23" fmla="*/ 2239 h 2448"/>
                  <a:gd name="T24" fmla="*/ 251 w 1722"/>
                  <a:gd name="T25" fmla="*/ 1238 h 2448"/>
                  <a:gd name="T26" fmla="*/ 143 w 1722"/>
                  <a:gd name="T27" fmla="*/ 861 h 2448"/>
                  <a:gd name="T28" fmla="*/ 861 w 1722"/>
                  <a:gd name="T29" fmla="*/ 142 h 2448"/>
                  <a:gd name="T30" fmla="*/ 1579 w 1722"/>
                  <a:gd name="T31" fmla="*/ 861 h 2448"/>
                  <a:gd name="T32" fmla="*/ 1477 w 1722"/>
                  <a:gd name="T33" fmla="*/ 1228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2" h="2448">
                    <a:moveTo>
                      <a:pt x="861" y="0"/>
                    </a:moveTo>
                    <a:cubicBezTo>
                      <a:pt x="386" y="0"/>
                      <a:pt x="0" y="386"/>
                      <a:pt x="0" y="861"/>
                    </a:cubicBezTo>
                    <a:cubicBezTo>
                      <a:pt x="0" y="1021"/>
                      <a:pt x="45" y="1177"/>
                      <a:pt x="129" y="1313"/>
                    </a:cubicBezTo>
                    <a:cubicBezTo>
                      <a:pt x="812" y="2414"/>
                      <a:pt x="812" y="2414"/>
                      <a:pt x="812" y="2414"/>
                    </a:cubicBezTo>
                    <a:cubicBezTo>
                      <a:pt x="825" y="2435"/>
                      <a:pt x="848" y="2448"/>
                      <a:pt x="873" y="2448"/>
                    </a:cubicBezTo>
                    <a:cubicBezTo>
                      <a:pt x="873" y="2448"/>
                      <a:pt x="873" y="2448"/>
                      <a:pt x="874" y="2448"/>
                    </a:cubicBezTo>
                    <a:cubicBezTo>
                      <a:pt x="899" y="2448"/>
                      <a:pt x="922" y="2435"/>
                      <a:pt x="934" y="2413"/>
                    </a:cubicBezTo>
                    <a:cubicBezTo>
                      <a:pt x="1600" y="1302"/>
                      <a:pt x="1600" y="1302"/>
                      <a:pt x="1600" y="1302"/>
                    </a:cubicBezTo>
                    <a:cubicBezTo>
                      <a:pt x="1680" y="1169"/>
                      <a:pt x="1722" y="1016"/>
                      <a:pt x="1722" y="861"/>
                    </a:cubicBezTo>
                    <a:cubicBezTo>
                      <a:pt x="1722" y="386"/>
                      <a:pt x="1336" y="0"/>
                      <a:pt x="861" y="0"/>
                    </a:cubicBezTo>
                    <a:close/>
                    <a:moveTo>
                      <a:pt x="1477" y="1228"/>
                    </a:moveTo>
                    <a:cubicBezTo>
                      <a:pt x="872" y="2239"/>
                      <a:pt x="872" y="2239"/>
                      <a:pt x="872" y="2239"/>
                    </a:cubicBezTo>
                    <a:cubicBezTo>
                      <a:pt x="251" y="1238"/>
                      <a:pt x="251" y="1238"/>
                      <a:pt x="251" y="1238"/>
                    </a:cubicBezTo>
                    <a:cubicBezTo>
                      <a:pt x="181" y="1125"/>
                      <a:pt x="143" y="994"/>
                      <a:pt x="143" y="861"/>
                    </a:cubicBezTo>
                    <a:cubicBezTo>
                      <a:pt x="143" y="465"/>
                      <a:pt x="466" y="142"/>
                      <a:pt x="861" y="142"/>
                    </a:cubicBezTo>
                    <a:cubicBezTo>
                      <a:pt x="1256" y="142"/>
                      <a:pt x="1579" y="465"/>
                      <a:pt x="1579" y="861"/>
                    </a:cubicBezTo>
                    <a:cubicBezTo>
                      <a:pt x="1579" y="990"/>
                      <a:pt x="1543" y="1117"/>
                      <a:pt x="1477"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49" tIns="25724" rIns="51449" bIns="25724" numCol="1" anchor="t" anchorCtr="0" compatLnSpc="1">
                <a:prstTxWarp prst="textNoShape">
                  <a:avLst/>
                </a:prstTxWarp>
              </a:bodyPr>
              <a:lstStyle/>
              <a:p>
                <a:endParaRPr lang="en-IN" sz="1125">
                  <a:solidFill>
                    <a:schemeClr val="tx1">
                      <a:lumMod val="50000"/>
                      <a:lumOff val="50000"/>
                    </a:schemeClr>
                  </a:solidFill>
                  <a:latin typeface="Open Sans" panose="020B0606030504020204" pitchFamily="34" charset="0"/>
                </a:endParaRPr>
              </a:p>
            </p:txBody>
          </p:sp>
          <p:sp>
            <p:nvSpPr>
              <p:cNvPr id="29" name="Freeform 6">
                <a:extLst>
                  <a:ext uri="{FF2B5EF4-FFF2-40B4-BE49-F238E27FC236}">
                    <a16:creationId xmlns:a16="http://schemas.microsoft.com/office/drawing/2014/main" id="{A2B96D31-DF49-4447-8791-E9B3D60149B7}"/>
                  </a:ext>
                </a:extLst>
              </p:cNvPr>
              <p:cNvSpPr>
                <a:spLocks noEditPoints="1"/>
              </p:cNvSpPr>
              <p:nvPr/>
            </p:nvSpPr>
            <p:spPr bwMode="auto">
              <a:xfrm>
                <a:off x="-1760538" y="2060575"/>
                <a:ext cx="1852613" cy="1849437"/>
              </a:xfrm>
              <a:custGeom>
                <a:avLst/>
                <a:gdLst>
                  <a:gd name="T0" fmla="*/ 430 w 860"/>
                  <a:gd name="T1" fmla="*/ 0 h 861"/>
                  <a:gd name="T2" fmla="*/ 0 w 860"/>
                  <a:gd name="T3" fmla="*/ 431 h 861"/>
                  <a:gd name="T4" fmla="*/ 430 w 860"/>
                  <a:gd name="T5" fmla="*/ 861 h 861"/>
                  <a:gd name="T6" fmla="*/ 860 w 860"/>
                  <a:gd name="T7" fmla="*/ 431 h 861"/>
                  <a:gd name="T8" fmla="*/ 430 w 860"/>
                  <a:gd name="T9" fmla="*/ 0 h 861"/>
                  <a:gd name="T10" fmla="*/ 430 w 860"/>
                  <a:gd name="T11" fmla="*/ 718 h 861"/>
                  <a:gd name="T12" fmla="*/ 142 w 860"/>
                  <a:gd name="T13" fmla="*/ 431 h 861"/>
                  <a:gd name="T14" fmla="*/ 430 w 860"/>
                  <a:gd name="T15" fmla="*/ 143 h 861"/>
                  <a:gd name="T16" fmla="*/ 717 w 860"/>
                  <a:gd name="T17" fmla="*/ 431 h 861"/>
                  <a:gd name="T18" fmla="*/ 430 w 860"/>
                  <a:gd name="T19" fmla="*/ 718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0" h="861">
                    <a:moveTo>
                      <a:pt x="430" y="0"/>
                    </a:moveTo>
                    <a:cubicBezTo>
                      <a:pt x="193" y="0"/>
                      <a:pt x="0" y="193"/>
                      <a:pt x="0" y="431"/>
                    </a:cubicBezTo>
                    <a:cubicBezTo>
                      <a:pt x="0" y="666"/>
                      <a:pt x="190" y="861"/>
                      <a:pt x="430" y="861"/>
                    </a:cubicBezTo>
                    <a:cubicBezTo>
                      <a:pt x="673" y="861"/>
                      <a:pt x="860" y="664"/>
                      <a:pt x="860" y="431"/>
                    </a:cubicBezTo>
                    <a:cubicBezTo>
                      <a:pt x="860" y="193"/>
                      <a:pt x="667" y="0"/>
                      <a:pt x="430" y="0"/>
                    </a:cubicBezTo>
                    <a:close/>
                    <a:moveTo>
                      <a:pt x="430" y="718"/>
                    </a:moveTo>
                    <a:cubicBezTo>
                      <a:pt x="271" y="718"/>
                      <a:pt x="142" y="589"/>
                      <a:pt x="142" y="431"/>
                    </a:cubicBezTo>
                    <a:cubicBezTo>
                      <a:pt x="142" y="272"/>
                      <a:pt x="272" y="143"/>
                      <a:pt x="430" y="143"/>
                    </a:cubicBezTo>
                    <a:cubicBezTo>
                      <a:pt x="588" y="143"/>
                      <a:pt x="717" y="272"/>
                      <a:pt x="717" y="431"/>
                    </a:cubicBezTo>
                    <a:cubicBezTo>
                      <a:pt x="717" y="587"/>
                      <a:pt x="592" y="718"/>
                      <a:pt x="430" y="7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49" tIns="25724" rIns="51449" bIns="25724" numCol="1" anchor="t" anchorCtr="0" compatLnSpc="1">
                <a:prstTxWarp prst="textNoShape">
                  <a:avLst/>
                </a:prstTxWarp>
              </a:bodyPr>
              <a:lstStyle/>
              <a:p>
                <a:endParaRPr lang="en-IN" sz="1125">
                  <a:solidFill>
                    <a:schemeClr val="tx1">
                      <a:lumMod val="50000"/>
                      <a:lumOff val="50000"/>
                    </a:schemeClr>
                  </a:solidFill>
                  <a:latin typeface="Open Sans" panose="020B0606030504020204" pitchFamily="34" charset="0"/>
                </a:endParaRPr>
              </a:p>
            </p:txBody>
          </p:sp>
        </p:grpSp>
      </p:grpSp>
      <p:sp>
        <p:nvSpPr>
          <p:cNvPr id="30" name="Title 1">
            <a:extLst>
              <a:ext uri="{FF2B5EF4-FFF2-40B4-BE49-F238E27FC236}">
                <a16:creationId xmlns:a16="http://schemas.microsoft.com/office/drawing/2014/main" id="{74E017C8-E5CE-064B-A018-D3BBD97BED85}"/>
              </a:ext>
            </a:extLst>
          </p:cNvPr>
          <p:cNvSpPr txBox="1">
            <a:spLocks/>
          </p:cNvSpPr>
          <p:nvPr/>
        </p:nvSpPr>
        <p:spPr>
          <a:xfrm>
            <a:off x="1501842" y="2741374"/>
            <a:ext cx="6831378" cy="749784"/>
          </a:xfrm>
          <a:prstGeom prst="rect">
            <a:avLst/>
          </a:prstGeom>
        </p:spPr>
        <p:txBody>
          <a:bodyPr vert="horz" lIns="68580" tIns="34290" rIns="68580" bIns="34290" rtlCol="0" anchor="ctr">
            <a:normAutofit fontScale="92500"/>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GB" sz="2400" b="1" dirty="0">
                <a:solidFill>
                  <a:srgbClr val="FF0000"/>
                </a:solidFill>
              </a:rPr>
              <a:t>FUTURE EARTH GLOBAL SECRETARIAT HUB,</a:t>
            </a:r>
          </a:p>
          <a:p>
            <a:pPr algn="ctr"/>
            <a:r>
              <a:rPr lang="en-GB" sz="2400" b="1" dirty="0">
                <a:solidFill>
                  <a:srgbClr val="00B050"/>
                </a:solidFill>
                <a:latin typeface="Arial" pitchFamily="34" charset="0"/>
                <a:cs typeface="Arial" pitchFamily="34" charset="0"/>
              </a:rPr>
              <a:t>AFRICA</a:t>
            </a:r>
            <a:endParaRPr lang="en-ZA" sz="240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407292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EBD59740-796E-45B8-A48A-6C36A193D857}"/>
              </a:ext>
            </a:extLst>
          </p:cNvPr>
          <p:cNvSpPr txBox="1"/>
          <p:nvPr/>
        </p:nvSpPr>
        <p:spPr>
          <a:xfrm>
            <a:off x="113989" y="1535919"/>
            <a:ext cx="2499977" cy="2054409"/>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sz="1350" dirty="0">
                <a:solidFill>
                  <a:srgbClr val="3E3F50"/>
                </a:solidFill>
                <a:latin typeface="Corbel" panose="020B0503020204020204" pitchFamily="34" charset="0"/>
              </a:rPr>
              <a:t>Regional nodes coordinate activities compatible with the FE research agenda in each region</a:t>
            </a:r>
          </a:p>
          <a:p>
            <a:pPr defTabSz="685800">
              <a:defRPr/>
            </a:pPr>
            <a:endParaRPr lang="en-US" sz="600" dirty="0">
              <a:solidFill>
                <a:srgbClr val="3E3F50"/>
              </a:solidFill>
              <a:latin typeface="Corbel" panose="020B0503020204020204" pitchFamily="34" charset="0"/>
            </a:endParaRPr>
          </a:p>
          <a:p>
            <a:pPr marL="214313" indent="-214313" defTabSz="685800">
              <a:buFont typeface="Arial" panose="020B0604020202020204" pitchFamily="34" charset="0"/>
              <a:buChar char="•"/>
              <a:defRPr/>
            </a:pPr>
            <a:r>
              <a:rPr lang="en-US" sz="1350" dirty="0">
                <a:solidFill>
                  <a:srgbClr val="3E3F50"/>
                </a:solidFill>
                <a:latin typeface="Corbel" panose="020B0503020204020204" pitchFamily="34" charset="0"/>
              </a:rPr>
              <a:t>The Global Secretariat Hub will play a convening and coordinating role at a high level and LC will coordinate activities between nodes</a:t>
            </a:r>
          </a:p>
        </p:txBody>
      </p:sp>
      <p:sp>
        <p:nvSpPr>
          <p:cNvPr id="57" name="TextBox 56">
            <a:extLst>
              <a:ext uri="{FF2B5EF4-FFF2-40B4-BE49-F238E27FC236}">
                <a16:creationId xmlns:a16="http://schemas.microsoft.com/office/drawing/2014/main" id="{B6691722-DD6C-4DD6-8279-3B907F67CF9E}"/>
              </a:ext>
            </a:extLst>
          </p:cNvPr>
          <p:cNvSpPr txBox="1"/>
          <p:nvPr/>
        </p:nvSpPr>
        <p:spPr>
          <a:xfrm>
            <a:off x="203468" y="951343"/>
            <a:ext cx="4042747" cy="415498"/>
          </a:xfrm>
          <a:prstGeom prst="rect">
            <a:avLst/>
          </a:prstGeom>
          <a:noFill/>
        </p:spPr>
        <p:txBody>
          <a:bodyPr wrap="square" rtlCol="0">
            <a:spAutoFit/>
          </a:bodyPr>
          <a:lstStyle/>
          <a:p>
            <a:pPr defTabSz="685800">
              <a:defRPr/>
            </a:pPr>
            <a:r>
              <a:rPr lang="en-US" sz="2100" b="1" dirty="0">
                <a:latin typeface="Avenir Book" panose="02000503020000020003" pitchFamily="2" charset="0"/>
              </a:rPr>
              <a:t>Model: Regional Nodes</a:t>
            </a:r>
            <a:endParaRPr lang="en-GB" sz="2100" b="1" dirty="0">
              <a:latin typeface="Avenir Book" panose="02000503020000020003" pitchFamily="2" charset="0"/>
            </a:endParaRPr>
          </a:p>
        </p:txBody>
      </p:sp>
      <p:sp>
        <p:nvSpPr>
          <p:cNvPr id="3" name="Oval 2">
            <a:extLst>
              <a:ext uri="{FF2B5EF4-FFF2-40B4-BE49-F238E27FC236}">
                <a16:creationId xmlns:a16="http://schemas.microsoft.com/office/drawing/2014/main" id="{E27822FE-3CA5-4494-B67C-C85CA7BF17ED}"/>
              </a:ext>
            </a:extLst>
          </p:cNvPr>
          <p:cNvSpPr/>
          <p:nvPr/>
        </p:nvSpPr>
        <p:spPr>
          <a:xfrm>
            <a:off x="3458122" y="77225"/>
            <a:ext cx="1749507" cy="1647313"/>
          </a:xfrm>
          <a:prstGeom prst="ellipse">
            <a:avLst/>
          </a:prstGeom>
          <a:solidFill>
            <a:srgbClr val="92D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Global Secretariat Hub Hosted by the NRF</a:t>
            </a:r>
            <a:endParaRPr lang="en-GB" sz="1350" dirty="0">
              <a:solidFill>
                <a:prstClr val="white"/>
              </a:solidFill>
              <a:latin typeface="Calibri" panose="020F0502020204030204"/>
            </a:endParaRPr>
          </a:p>
        </p:txBody>
      </p:sp>
      <p:sp>
        <p:nvSpPr>
          <p:cNvPr id="32" name="Oval 31">
            <a:extLst>
              <a:ext uri="{FF2B5EF4-FFF2-40B4-BE49-F238E27FC236}">
                <a16:creationId xmlns:a16="http://schemas.microsoft.com/office/drawing/2014/main" id="{FF3AB630-203A-48C1-BE8A-A562A8C68B30}"/>
              </a:ext>
            </a:extLst>
          </p:cNvPr>
          <p:cNvSpPr/>
          <p:nvPr/>
        </p:nvSpPr>
        <p:spPr>
          <a:xfrm>
            <a:off x="2697576" y="2885160"/>
            <a:ext cx="952257" cy="952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dirty="0">
                <a:solidFill>
                  <a:prstClr val="white"/>
                </a:solidFill>
                <a:latin typeface="Calibri" panose="020F0502020204030204"/>
              </a:rPr>
              <a:t>North Africa</a:t>
            </a:r>
            <a:endParaRPr lang="en-GB" sz="1200" dirty="0">
              <a:solidFill>
                <a:prstClr val="white"/>
              </a:solidFill>
              <a:latin typeface="Calibri" panose="020F0502020204030204"/>
            </a:endParaRPr>
          </a:p>
        </p:txBody>
      </p:sp>
      <p:sp>
        <p:nvSpPr>
          <p:cNvPr id="33" name="Oval 32">
            <a:extLst>
              <a:ext uri="{FF2B5EF4-FFF2-40B4-BE49-F238E27FC236}">
                <a16:creationId xmlns:a16="http://schemas.microsoft.com/office/drawing/2014/main" id="{B8D748C7-4FAA-4B68-B1EB-4AB015DEB38D}"/>
              </a:ext>
            </a:extLst>
          </p:cNvPr>
          <p:cNvSpPr/>
          <p:nvPr/>
        </p:nvSpPr>
        <p:spPr>
          <a:xfrm>
            <a:off x="3823464" y="2851190"/>
            <a:ext cx="952257" cy="952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dirty="0">
                <a:solidFill>
                  <a:prstClr val="white"/>
                </a:solidFill>
                <a:latin typeface="Calibri" panose="020F0502020204030204"/>
              </a:rPr>
              <a:t>East Africa</a:t>
            </a:r>
            <a:endParaRPr lang="en-GB" sz="1200" dirty="0">
              <a:solidFill>
                <a:prstClr val="white"/>
              </a:solidFill>
              <a:latin typeface="Calibri" panose="020F0502020204030204"/>
            </a:endParaRPr>
          </a:p>
        </p:txBody>
      </p:sp>
      <p:sp>
        <p:nvSpPr>
          <p:cNvPr id="34" name="Oval 33">
            <a:extLst>
              <a:ext uri="{FF2B5EF4-FFF2-40B4-BE49-F238E27FC236}">
                <a16:creationId xmlns:a16="http://schemas.microsoft.com/office/drawing/2014/main" id="{CD395006-AFEB-434B-B4AA-7B6FE36936C0}"/>
              </a:ext>
            </a:extLst>
          </p:cNvPr>
          <p:cNvSpPr/>
          <p:nvPr/>
        </p:nvSpPr>
        <p:spPr>
          <a:xfrm>
            <a:off x="4826641" y="2871135"/>
            <a:ext cx="952257" cy="952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dirty="0" err="1">
                <a:solidFill>
                  <a:prstClr val="white"/>
                </a:solidFill>
                <a:latin typeface="Calibri" panose="020F0502020204030204"/>
              </a:rPr>
              <a:t>CentraAfrica</a:t>
            </a:r>
            <a:endParaRPr lang="en-GB" sz="1200" dirty="0">
              <a:solidFill>
                <a:prstClr val="white"/>
              </a:solidFill>
              <a:latin typeface="Calibri" panose="020F0502020204030204"/>
            </a:endParaRPr>
          </a:p>
        </p:txBody>
      </p:sp>
      <p:sp>
        <p:nvSpPr>
          <p:cNvPr id="35" name="Oval 34">
            <a:extLst>
              <a:ext uri="{FF2B5EF4-FFF2-40B4-BE49-F238E27FC236}">
                <a16:creationId xmlns:a16="http://schemas.microsoft.com/office/drawing/2014/main" id="{C449D105-BB8D-45C1-8413-28D2D0BC4FBC}"/>
              </a:ext>
            </a:extLst>
          </p:cNvPr>
          <p:cNvSpPr/>
          <p:nvPr/>
        </p:nvSpPr>
        <p:spPr>
          <a:xfrm>
            <a:off x="5919839" y="2906546"/>
            <a:ext cx="952257" cy="952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75" dirty="0">
                <a:solidFill>
                  <a:prstClr val="white"/>
                </a:solidFill>
                <a:latin typeface="Calibri" panose="020F0502020204030204"/>
              </a:rPr>
              <a:t>West Africa</a:t>
            </a:r>
            <a:endParaRPr lang="en-GB" sz="975" dirty="0">
              <a:solidFill>
                <a:prstClr val="white"/>
              </a:solidFill>
              <a:latin typeface="Calibri" panose="020F0502020204030204"/>
            </a:endParaRPr>
          </a:p>
        </p:txBody>
      </p:sp>
      <p:cxnSp>
        <p:nvCxnSpPr>
          <p:cNvPr id="10" name="Straight Connector 9">
            <a:extLst>
              <a:ext uri="{FF2B5EF4-FFF2-40B4-BE49-F238E27FC236}">
                <a16:creationId xmlns:a16="http://schemas.microsoft.com/office/drawing/2014/main" id="{606510E6-9297-4405-B930-7E1AE24F8317}"/>
              </a:ext>
            </a:extLst>
          </p:cNvPr>
          <p:cNvCxnSpPr>
            <a:cxnSpLocks/>
          </p:cNvCxnSpPr>
          <p:nvPr/>
        </p:nvCxnSpPr>
        <p:spPr>
          <a:xfrm>
            <a:off x="3220406" y="2700085"/>
            <a:ext cx="4281225" cy="407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31D8ECF7-197C-4292-B698-A115D60843D9}"/>
              </a:ext>
            </a:extLst>
          </p:cNvPr>
          <p:cNvCxnSpPr>
            <a:endCxn id="32" idx="0"/>
          </p:cNvCxnSpPr>
          <p:nvPr/>
        </p:nvCxnSpPr>
        <p:spPr>
          <a:xfrm>
            <a:off x="3173703" y="2723898"/>
            <a:ext cx="0" cy="16126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a:extLst>
              <a:ext uri="{FF2B5EF4-FFF2-40B4-BE49-F238E27FC236}">
                <a16:creationId xmlns:a16="http://schemas.microsoft.com/office/drawing/2014/main" id="{C5929623-5B8F-47B3-8DC0-37C0E62AEEAA}"/>
              </a:ext>
            </a:extLst>
          </p:cNvPr>
          <p:cNvCxnSpPr/>
          <p:nvPr/>
        </p:nvCxnSpPr>
        <p:spPr>
          <a:xfrm>
            <a:off x="4306911" y="2704898"/>
            <a:ext cx="0" cy="16126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F0F5B621-20BF-46FE-8441-44A6CAD1301A}"/>
              </a:ext>
            </a:extLst>
          </p:cNvPr>
          <p:cNvCxnSpPr/>
          <p:nvPr/>
        </p:nvCxnSpPr>
        <p:spPr>
          <a:xfrm>
            <a:off x="5207629" y="2738566"/>
            <a:ext cx="0" cy="16126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1" name="Oval 50">
            <a:extLst>
              <a:ext uri="{FF2B5EF4-FFF2-40B4-BE49-F238E27FC236}">
                <a16:creationId xmlns:a16="http://schemas.microsoft.com/office/drawing/2014/main" id="{5085194C-CC73-4B74-8FB4-710E06C455DB}"/>
              </a:ext>
            </a:extLst>
          </p:cNvPr>
          <p:cNvSpPr/>
          <p:nvPr/>
        </p:nvSpPr>
        <p:spPr>
          <a:xfrm>
            <a:off x="4136648" y="4274824"/>
            <a:ext cx="806121" cy="748813"/>
          </a:xfrm>
          <a:prstGeom prst="ellipse">
            <a:avLst/>
          </a:prstGeom>
          <a:solidFill>
            <a:srgbClr val="FFC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Univs</a:t>
            </a:r>
            <a:endParaRPr lang="en-GB" sz="1350" dirty="0">
              <a:solidFill>
                <a:prstClr val="white"/>
              </a:solidFill>
              <a:latin typeface="Calibri" panose="020F0502020204030204"/>
            </a:endParaRPr>
          </a:p>
        </p:txBody>
      </p:sp>
      <p:sp>
        <p:nvSpPr>
          <p:cNvPr id="52" name="Oval 51">
            <a:extLst>
              <a:ext uri="{FF2B5EF4-FFF2-40B4-BE49-F238E27FC236}">
                <a16:creationId xmlns:a16="http://schemas.microsoft.com/office/drawing/2014/main" id="{69FADE56-F179-4D68-A24C-BD15BC3F89F1}"/>
              </a:ext>
            </a:extLst>
          </p:cNvPr>
          <p:cNvSpPr/>
          <p:nvPr/>
        </p:nvSpPr>
        <p:spPr>
          <a:xfrm>
            <a:off x="4804903" y="4261544"/>
            <a:ext cx="806121" cy="755687"/>
          </a:xfrm>
          <a:prstGeom prst="ellipse">
            <a:avLst/>
          </a:prstGeom>
          <a:solidFill>
            <a:srgbClr val="FFC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KANS</a:t>
            </a:r>
            <a:endParaRPr lang="en-GB" sz="1350" dirty="0">
              <a:solidFill>
                <a:prstClr val="white"/>
              </a:solidFill>
              <a:latin typeface="Calibri" panose="020F0502020204030204"/>
            </a:endParaRPr>
          </a:p>
        </p:txBody>
      </p:sp>
      <p:sp>
        <p:nvSpPr>
          <p:cNvPr id="53" name="Oval 52">
            <a:extLst>
              <a:ext uri="{FF2B5EF4-FFF2-40B4-BE49-F238E27FC236}">
                <a16:creationId xmlns:a16="http://schemas.microsoft.com/office/drawing/2014/main" id="{740D33E3-BFB5-496C-BFEA-A9D9E93B3EF1}"/>
              </a:ext>
            </a:extLst>
          </p:cNvPr>
          <p:cNvSpPr/>
          <p:nvPr/>
        </p:nvSpPr>
        <p:spPr>
          <a:xfrm>
            <a:off x="4385372" y="4902431"/>
            <a:ext cx="844457" cy="794022"/>
          </a:xfrm>
          <a:prstGeom prst="ellipse">
            <a:avLst/>
          </a:prstGeom>
          <a:solidFill>
            <a:srgbClr val="FFC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GRNs</a:t>
            </a:r>
            <a:endParaRPr lang="en-GB" sz="1350" dirty="0">
              <a:solidFill>
                <a:prstClr val="white"/>
              </a:solidFill>
              <a:latin typeface="Calibri" panose="020F0502020204030204"/>
            </a:endParaRPr>
          </a:p>
        </p:txBody>
      </p:sp>
      <p:sp>
        <p:nvSpPr>
          <p:cNvPr id="54" name="Oval 53">
            <a:extLst>
              <a:ext uri="{FF2B5EF4-FFF2-40B4-BE49-F238E27FC236}">
                <a16:creationId xmlns:a16="http://schemas.microsoft.com/office/drawing/2014/main" id="{21E3ECBC-6214-45AE-A74D-F672E61CFB71}"/>
              </a:ext>
            </a:extLst>
          </p:cNvPr>
          <p:cNvSpPr/>
          <p:nvPr/>
        </p:nvSpPr>
        <p:spPr>
          <a:xfrm>
            <a:off x="3744940" y="4938338"/>
            <a:ext cx="755687" cy="755687"/>
          </a:xfrm>
          <a:prstGeom prst="ellipse">
            <a:avLst/>
          </a:prstGeom>
          <a:solidFill>
            <a:srgbClr val="FFC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75" dirty="0">
                <a:solidFill>
                  <a:prstClr val="white"/>
                </a:solidFill>
                <a:latin typeface="Calibri" panose="020F0502020204030204"/>
              </a:rPr>
              <a:t>Nat. Committees</a:t>
            </a:r>
            <a:endParaRPr lang="en-GB" sz="975" dirty="0">
              <a:solidFill>
                <a:prstClr val="white"/>
              </a:solidFill>
              <a:latin typeface="Calibri" panose="020F0502020204030204"/>
            </a:endParaRPr>
          </a:p>
        </p:txBody>
      </p:sp>
      <p:sp>
        <p:nvSpPr>
          <p:cNvPr id="55" name="Oval 54">
            <a:extLst>
              <a:ext uri="{FF2B5EF4-FFF2-40B4-BE49-F238E27FC236}">
                <a16:creationId xmlns:a16="http://schemas.microsoft.com/office/drawing/2014/main" id="{119727DB-6698-4830-970A-1EDE1C7E62D4}"/>
              </a:ext>
            </a:extLst>
          </p:cNvPr>
          <p:cNvSpPr/>
          <p:nvPr/>
        </p:nvSpPr>
        <p:spPr>
          <a:xfrm>
            <a:off x="5014177" y="4800801"/>
            <a:ext cx="883873" cy="840141"/>
          </a:xfrm>
          <a:prstGeom prst="ellipse">
            <a:avLst/>
          </a:prstGeom>
          <a:solidFill>
            <a:srgbClr val="FFC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Think-tanks</a:t>
            </a:r>
            <a:endParaRPr lang="en-GB" sz="1350" dirty="0">
              <a:solidFill>
                <a:prstClr val="white"/>
              </a:solidFill>
              <a:latin typeface="Calibri" panose="020F0502020204030204"/>
            </a:endParaRPr>
          </a:p>
        </p:txBody>
      </p:sp>
      <p:sp>
        <p:nvSpPr>
          <p:cNvPr id="18" name="Arrow: Down 17">
            <a:extLst>
              <a:ext uri="{FF2B5EF4-FFF2-40B4-BE49-F238E27FC236}">
                <a16:creationId xmlns:a16="http://schemas.microsoft.com/office/drawing/2014/main" id="{411E5F31-BD35-42D3-833A-46ED74DB604A}"/>
              </a:ext>
            </a:extLst>
          </p:cNvPr>
          <p:cNvSpPr/>
          <p:nvPr/>
        </p:nvSpPr>
        <p:spPr>
          <a:xfrm>
            <a:off x="6802372" y="967612"/>
            <a:ext cx="624261" cy="1260300"/>
          </a:xfrm>
          <a:prstGeom prst="downArrow">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a:defRPr/>
            </a:pPr>
            <a:r>
              <a:rPr lang="en-US" sz="1350" dirty="0">
                <a:solidFill>
                  <a:prstClr val="black"/>
                </a:solidFill>
                <a:latin typeface="Calibri" panose="020F0502020204030204"/>
              </a:rPr>
              <a:t>Strategy</a:t>
            </a:r>
            <a:endParaRPr lang="en-GB" sz="1350" dirty="0">
              <a:solidFill>
                <a:prstClr val="black"/>
              </a:solidFill>
              <a:latin typeface="Calibri" panose="020F0502020204030204"/>
            </a:endParaRPr>
          </a:p>
        </p:txBody>
      </p:sp>
      <p:sp>
        <p:nvSpPr>
          <p:cNvPr id="101" name="Arrow: Down 100">
            <a:extLst>
              <a:ext uri="{FF2B5EF4-FFF2-40B4-BE49-F238E27FC236}">
                <a16:creationId xmlns:a16="http://schemas.microsoft.com/office/drawing/2014/main" id="{2ECA5359-5E8F-4179-B0E9-FF08CC8D6075}"/>
              </a:ext>
            </a:extLst>
          </p:cNvPr>
          <p:cNvSpPr/>
          <p:nvPr/>
        </p:nvSpPr>
        <p:spPr>
          <a:xfrm rot="10800000">
            <a:off x="7882619" y="2641827"/>
            <a:ext cx="624261" cy="1260300"/>
          </a:xfrm>
          <a:prstGeom prst="downArrow">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9" name="TextBox 18">
            <a:extLst>
              <a:ext uri="{FF2B5EF4-FFF2-40B4-BE49-F238E27FC236}">
                <a16:creationId xmlns:a16="http://schemas.microsoft.com/office/drawing/2014/main" id="{FD0EE8D1-4BFF-478C-9E41-141CD513B7EE}"/>
              </a:ext>
            </a:extLst>
          </p:cNvPr>
          <p:cNvSpPr txBox="1"/>
          <p:nvPr/>
        </p:nvSpPr>
        <p:spPr>
          <a:xfrm>
            <a:off x="6472246" y="2327577"/>
            <a:ext cx="1563423"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Implementation</a:t>
            </a:r>
            <a:endParaRPr lang="en-GB" sz="1350" dirty="0">
              <a:solidFill>
                <a:prstClr val="black"/>
              </a:solidFill>
              <a:latin typeface="Calibri" panose="020F0502020204030204"/>
            </a:endParaRPr>
          </a:p>
        </p:txBody>
      </p:sp>
      <p:sp>
        <p:nvSpPr>
          <p:cNvPr id="102" name="TextBox 101">
            <a:extLst>
              <a:ext uri="{FF2B5EF4-FFF2-40B4-BE49-F238E27FC236}">
                <a16:creationId xmlns:a16="http://schemas.microsoft.com/office/drawing/2014/main" id="{3015C624-61D4-4467-B116-E4F39B88EC46}"/>
              </a:ext>
            </a:extLst>
          </p:cNvPr>
          <p:cNvSpPr txBox="1"/>
          <p:nvPr/>
        </p:nvSpPr>
        <p:spPr>
          <a:xfrm rot="16200000">
            <a:off x="7713418" y="3175952"/>
            <a:ext cx="944584"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Feedback</a:t>
            </a:r>
            <a:endParaRPr lang="en-GB" sz="1350" dirty="0">
              <a:solidFill>
                <a:prstClr val="black"/>
              </a:solidFill>
              <a:latin typeface="Calibri" panose="020F0502020204030204"/>
            </a:endParaRPr>
          </a:p>
        </p:txBody>
      </p:sp>
      <p:sp>
        <p:nvSpPr>
          <p:cNvPr id="103" name="Oval 102">
            <a:extLst>
              <a:ext uri="{FF2B5EF4-FFF2-40B4-BE49-F238E27FC236}">
                <a16:creationId xmlns:a16="http://schemas.microsoft.com/office/drawing/2014/main" id="{6345BDF8-2782-4B70-AEE0-C5E3540E7CDA}"/>
              </a:ext>
            </a:extLst>
          </p:cNvPr>
          <p:cNvSpPr/>
          <p:nvPr/>
        </p:nvSpPr>
        <p:spPr>
          <a:xfrm>
            <a:off x="2331504" y="4490749"/>
            <a:ext cx="1142611" cy="1035175"/>
          </a:xfrm>
          <a:prstGeom prst="ellipse">
            <a:avLst/>
          </a:prstGeom>
          <a:solidFill>
            <a:srgbClr val="92D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Funders</a:t>
            </a:r>
            <a:endParaRPr lang="en-GB" sz="1350" dirty="0">
              <a:solidFill>
                <a:prstClr val="white"/>
              </a:solidFill>
              <a:latin typeface="Calibri" panose="020F0502020204030204"/>
            </a:endParaRPr>
          </a:p>
        </p:txBody>
      </p:sp>
      <p:cxnSp>
        <p:nvCxnSpPr>
          <p:cNvPr id="21" name="Straight Connector 20">
            <a:extLst>
              <a:ext uri="{FF2B5EF4-FFF2-40B4-BE49-F238E27FC236}">
                <a16:creationId xmlns:a16="http://schemas.microsoft.com/office/drawing/2014/main" id="{C29CAE53-F839-4104-B506-F3E8B47A0145}"/>
              </a:ext>
            </a:extLst>
          </p:cNvPr>
          <p:cNvCxnSpPr/>
          <p:nvPr/>
        </p:nvCxnSpPr>
        <p:spPr>
          <a:xfrm>
            <a:off x="335157" y="4084854"/>
            <a:ext cx="8793425"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4" name="Straight Connector 103">
            <a:extLst>
              <a:ext uri="{FF2B5EF4-FFF2-40B4-BE49-F238E27FC236}">
                <a16:creationId xmlns:a16="http://schemas.microsoft.com/office/drawing/2014/main" id="{0C165CAB-48CD-4EE6-9974-01F8BE672B90}"/>
              </a:ext>
            </a:extLst>
          </p:cNvPr>
          <p:cNvCxnSpPr/>
          <p:nvPr/>
        </p:nvCxnSpPr>
        <p:spPr>
          <a:xfrm>
            <a:off x="212243" y="5857409"/>
            <a:ext cx="8793425"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6" name="Arrow: Down 105">
            <a:extLst>
              <a:ext uri="{FF2B5EF4-FFF2-40B4-BE49-F238E27FC236}">
                <a16:creationId xmlns:a16="http://schemas.microsoft.com/office/drawing/2014/main" id="{9CD2F65E-A7D2-4C32-93E8-B64A234AA6B9}"/>
              </a:ext>
            </a:extLst>
          </p:cNvPr>
          <p:cNvSpPr/>
          <p:nvPr/>
        </p:nvSpPr>
        <p:spPr>
          <a:xfrm rot="16200000">
            <a:off x="2372586" y="3289271"/>
            <a:ext cx="381216" cy="2019989"/>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defRPr/>
            </a:pPr>
            <a:endParaRPr lang="en-GB" sz="1350">
              <a:solidFill>
                <a:prstClr val="black"/>
              </a:solidFill>
              <a:latin typeface="Calibri" panose="020F0502020204030204"/>
            </a:endParaRPr>
          </a:p>
        </p:txBody>
      </p:sp>
      <p:cxnSp>
        <p:nvCxnSpPr>
          <p:cNvPr id="60" name="Straight Connector 59">
            <a:extLst>
              <a:ext uri="{FF2B5EF4-FFF2-40B4-BE49-F238E27FC236}">
                <a16:creationId xmlns:a16="http://schemas.microsoft.com/office/drawing/2014/main" id="{6A88A6A1-E237-4653-B863-661AA8649137}"/>
              </a:ext>
            </a:extLst>
          </p:cNvPr>
          <p:cNvCxnSpPr/>
          <p:nvPr/>
        </p:nvCxnSpPr>
        <p:spPr>
          <a:xfrm>
            <a:off x="6419479" y="2730340"/>
            <a:ext cx="0" cy="16126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Straight Connector 82">
            <a:extLst>
              <a:ext uri="{FF2B5EF4-FFF2-40B4-BE49-F238E27FC236}">
                <a16:creationId xmlns:a16="http://schemas.microsoft.com/office/drawing/2014/main" id="{7FDBDD44-A448-463B-9C4B-1B643120D05A}"/>
              </a:ext>
            </a:extLst>
          </p:cNvPr>
          <p:cNvCxnSpPr>
            <a:cxnSpLocks/>
          </p:cNvCxnSpPr>
          <p:nvPr/>
        </p:nvCxnSpPr>
        <p:spPr>
          <a:xfrm>
            <a:off x="3173703" y="3969685"/>
            <a:ext cx="3936550" cy="481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5" name="Straight Connector 84">
            <a:extLst>
              <a:ext uri="{FF2B5EF4-FFF2-40B4-BE49-F238E27FC236}">
                <a16:creationId xmlns:a16="http://schemas.microsoft.com/office/drawing/2014/main" id="{80E91D9C-FE48-4C30-B2B5-27A1F53B34F9}"/>
              </a:ext>
            </a:extLst>
          </p:cNvPr>
          <p:cNvCxnSpPr>
            <a:cxnSpLocks/>
          </p:cNvCxnSpPr>
          <p:nvPr/>
        </p:nvCxnSpPr>
        <p:spPr>
          <a:xfrm>
            <a:off x="4868545" y="3974496"/>
            <a:ext cx="0" cy="26146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7" name="Arrow: Down 86">
            <a:extLst>
              <a:ext uri="{FF2B5EF4-FFF2-40B4-BE49-F238E27FC236}">
                <a16:creationId xmlns:a16="http://schemas.microsoft.com/office/drawing/2014/main" id="{7BC0496E-095B-450C-9364-3D44D16FE2B4}"/>
              </a:ext>
            </a:extLst>
          </p:cNvPr>
          <p:cNvSpPr/>
          <p:nvPr/>
        </p:nvSpPr>
        <p:spPr>
          <a:xfrm rot="16200000">
            <a:off x="2372586" y="4656808"/>
            <a:ext cx="381216" cy="2019989"/>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defRPr/>
            </a:pPr>
            <a:endParaRPr lang="en-GB" sz="1350">
              <a:solidFill>
                <a:prstClr val="black"/>
              </a:solidFill>
              <a:latin typeface="Calibri" panose="020F0502020204030204"/>
            </a:endParaRPr>
          </a:p>
        </p:txBody>
      </p:sp>
      <p:sp>
        <p:nvSpPr>
          <p:cNvPr id="7" name="TextBox 6">
            <a:extLst>
              <a:ext uri="{FF2B5EF4-FFF2-40B4-BE49-F238E27FC236}">
                <a16:creationId xmlns:a16="http://schemas.microsoft.com/office/drawing/2014/main" id="{F5C5561C-8626-4F36-BCE8-B9EEEA9F4DFC}"/>
              </a:ext>
            </a:extLst>
          </p:cNvPr>
          <p:cNvSpPr txBox="1"/>
          <p:nvPr/>
        </p:nvSpPr>
        <p:spPr>
          <a:xfrm>
            <a:off x="6279245" y="4522665"/>
            <a:ext cx="2294777" cy="923330"/>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Each region will have a consortium of multi-sectoral partners who will implement the FE mandate</a:t>
            </a:r>
            <a:endParaRPr lang="en-GB" sz="1350" dirty="0">
              <a:solidFill>
                <a:prstClr val="black"/>
              </a:solidFill>
              <a:latin typeface="Calibri" panose="020F0502020204030204"/>
            </a:endParaRPr>
          </a:p>
        </p:txBody>
      </p:sp>
      <p:sp>
        <p:nvSpPr>
          <p:cNvPr id="36" name="Oval 35">
            <a:extLst>
              <a:ext uri="{FF2B5EF4-FFF2-40B4-BE49-F238E27FC236}">
                <a16:creationId xmlns:a16="http://schemas.microsoft.com/office/drawing/2014/main" id="{2FC08026-A637-4F89-9CF1-DD89BAA6D8EB}"/>
              </a:ext>
            </a:extLst>
          </p:cNvPr>
          <p:cNvSpPr/>
          <p:nvPr/>
        </p:nvSpPr>
        <p:spPr>
          <a:xfrm>
            <a:off x="3497128" y="4360763"/>
            <a:ext cx="749087" cy="682998"/>
          </a:xfrm>
          <a:prstGeom prst="ellipse">
            <a:avLst/>
          </a:prstGeom>
          <a:solidFill>
            <a:srgbClr val="FFC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Gov.</a:t>
            </a:r>
            <a:endParaRPr lang="en-GB" sz="1350" dirty="0">
              <a:solidFill>
                <a:prstClr val="white"/>
              </a:solidFill>
              <a:latin typeface="Calibri" panose="020F0502020204030204"/>
            </a:endParaRPr>
          </a:p>
        </p:txBody>
      </p:sp>
      <p:sp>
        <p:nvSpPr>
          <p:cNvPr id="37" name="Oval 36">
            <a:extLst>
              <a:ext uri="{FF2B5EF4-FFF2-40B4-BE49-F238E27FC236}">
                <a16:creationId xmlns:a16="http://schemas.microsoft.com/office/drawing/2014/main" id="{976FD4DB-3CDA-430E-A588-CD4675C05CAB}"/>
              </a:ext>
            </a:extLst>
          </p:cNvPr>
          <p:cNvSpPr/>
          <p:nvPr/>
        </p:nvSpPr>
        <p:spPr>
          <a:xfrm>
            <a:off x="5430355" y="4255139"/>
            <a:ext cx="825876" cy="755687"/>
          </a:xfrm>
          <a:prstGeom prst="ellipse">
            <a:avLst/>
          </a:prstGeom>
          <a:solidFill>
            <a:srgbClr val="FFC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NGOs</a:t>
            </a:r>
            <a:endParaRPr lang="en-GB" sz="1350" dirty="0">
              <a:solidFill>
                <a:prstClr val="white"/>
              </a:solidFill>
              <a:latin typeface="Calibri" panose="020F0502020204030204"/>
            </a:endParaRPr>
          </a:p>
        </p:txBody>
      </p:sp>
      <p:pic>
        <p:nvPicPr>
          <p:cNvPr id="38" name="Picture 37">
            <a:extLst>
              <a:ext uri="{FF2B5EF4-FFF2-40B4-BE49-F238E27FC236}">
                <a16:creationId xmlns:a16="http://schemas.microsoft.com/office/drawing/2014/main" id="{3F7A1A92-46C4-46BA-9C05-BA94CF5C1E60}"/>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532629" y="-49573"/>
            <a:ext cx="2611371" cy="968735"/>
          </a:xfrm>
          <a:prstGeom prst="rect">
            <a:avLst/>
          </a:prstGeom>
        </p:spPr>
      </p:pic>
      <p:sp>
        <p:nvSpPr>
          <p:cNvPr id="2" name="Oval 1">
            <a:extLst>
              <a:ext uri="{FF2B5EF4-FFF2-40B4-BE49-F238E27FC236}">
                <a16:creationId xmlns:a16="http://schemas.microsoft.com/office/drawing/2014/main" id="{751B334C-3B5C-D9A1-AB70-200F0E026515}"/>
              </a:ext>
            </a:extLst>
          </p:cNvPr>
          <p:cNvSpPr/>
          <p:nvPr/>
        </p:nvSpPr>
        <p:spPr>
          <a:xfrm>
            <a:off x="6955706" y="2926890"/>
            <a:ext cx="952257" cy="952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dirty="0">
                <a:solidFill>
                  <a:prstClr val="white"/>
                </a:solidFill>
                <a:latin typeface="Calibri" panose="020F0502020204030204"/>
              </a:rPr>
              <a:t>Southern Africa</a:t>
            </a:r>
            <a:endParaRPr lang="en-GB" sz="1200" dirty="0">
              <a:solidFill>
                <a:prstClr val="white"/>
              </a:solidFill>
              <a:latin typeface="Calibri" panose="020F0502020204030204"/>
            </a:endParaRPr>
          </a:p>
        </p:txBody>
      </p:sp>
      <p:cxnSp>
        <p:nvCxnSpPr>
          <p:cNvPr id="5" name="Straight Connector 4">
            <a:extLst>
              <a:ext uri="{FF2B5EF4-FFF2-40B4-BE49-F238E27FC236}">
                <a16:creationId xmlns:a16="http://schemas.microsoft.com/office/drawing/2014/main" id="{BB334494-A5FA-DB1D-FD50-36CED99B1387}"/>
              </a:ext>
            </a:extLst>
          </p:cNvPr>
          <p:cNvCxnSpPr/>
          <p:nvPr/>
        </p:nvCxnSpPr>
        <p:spPr>
          <a:xfrm>
            <a:off x="7517813" y="2759911"/>
            <a:ext cx="0" cy="16126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Straight Connector 5">
            <a:extLst>
              <a:ext uri="{FF2B5EF4-FFF2-40B4-BE49-F238E27FC236}">
                <a16:creationId xmlns:a16="http://schemas.microsoft.com/office/drawing/2014/main" id="{096D5759-8DA3-B7C7-7922-7026A080839C}"/>
              </a:ext>
            </a:extLst>
          </p:cNvPr>
          <p:cNvCxnSpPr>
            <a:cxnSpLocks/>
          </p:cNvCxnSpPr>
          <p:nvPr/>
        </p:nvCxnSpPr>
        <p:spPr>
          <a:xfrm>
            <a:off x="5207629" y="2438621"/>
            <a:ext cx="0" cy="26146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69DE325D-D7F2-3852-7A52-F274C314B1B6}"/>
              </a:ext>
            </a:extLst>
          </p:cNvPr>
          <p:cNvSpPr/>
          <p:nvPr/>
        </p:nvSpPr>
        <p:spPr>
          <a:xfrm>
            <a:off x="4122783" y="1970524"/>
            <a:ext cx="2074731" cy="5006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LEADERSHCNENTRE</a:t>
            </a:r>
            <a:endParaRPr lang="en-ZA" sz="1400" dirty="0"/>
          </a:p>
        </p:txBody>
      </p:sp>
    </p:spTree>
    <p:extLst>
      <p:ext uri="{BB962C8B-B14F-4D97-AF65-F5344CB8AC3E}">
        <p14:creationId xmlns:p14="http://schemas.microsoft.com/office/powerpoint/2010/main" val="312268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0FC19F9-6003-44F8-82D6-0A863988D7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2819" y="857250"/>
            <a:ext cx="5138362" cy="5143500"/>
          </a:xfrm>
          <a:prstGeom prst="rect">
            <a:avLst/>
          </a:prstGeom>
        </p:spPr>
      </p:pic>
      <p:sp>
        <p:nvSpPr>
          <p:cNvPr id="56" name="TextBox 55">
            <a:extLst>
              <a:ext uri="{FF2B5EF4-FFF2-40B4-BE49-F238E27FC236}">
                <a16:creationId xmlns:a16="http://schemas.microsoft.com/office/drawing/2014/main" id="{EBD59740-796E-45B8-A48A-6C36A193D857}"/>
              </a:ext>
            </a:extLst>
          </p:cNvPr>
          <p:cNvSpPr txBox="1"/>
          <p:nvPr/>
        </p:nvSpPr>
        <p:spPr>
          <a:xfrm>
            <a:off x="141155" y="1930456"/>
            <a:ext cx="1963024" cy="3508653"/>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sz="1350" dirty="0">
                <a:solidFill>
                  <a:srgbClr val="44546A">
                    <a:lumMod val="75000"/>
                  </a:srgbClr>
                </a:solidFill>
                <a:latin typeface="Corbel" panose="020B0503020204020204" pitchFamily="34" charset="0"/>
              </a:rPr>
              <a:t>Regional Nodes coordinate activities compatible with the FE research agenda in each region</a:t>
            </a:r>
          </a:p>
          <a:p>
            <a:pPr defTabSz="685800">
              <a:defRPr/>
            </a:pPr>
            <a:endParaRPr lang="en-US" sz="750" dirty="0">
              <a:solidFill>
                <a:srgbClr val="44546A">
                  <a:lumMod val="75000"/>
                </a:srgbClr>
              </a:solidFill>
              <a:latin typeface="Corbel" panose="020B0503020204020204" pitchFamily="34" charset="0"/>
            </a:endParaRPr>
          </a:p>
          <a:p>
            <a:pPr defTabSz="685800">
              <a:defRPr/>
            </a:pPr>
            <a:endParaRPr lang="en-US" sz="750" dirty="0">
              <a:solidFill>
                <a:srgbClr val="44546A">
                  <a:lumMod val="75000"/>
                </a:srgbClr>
              </a:solidFill>
              <a:latin typeface="Corbel" panose="020B0503020204020204" pitchFamily="34" charset="0"/>
            </a:endParaRPr>
          </a:p>
          <a:p>
            <a:pPr defTabSz="685800">
              <a:defRPr/>
            </a:pPr>
            <a:endParaRPr lang="en-US" sz="750" dirty="0">
              <a:solidFill>
                <a:srgbClr val="44546A">
                  <a:lumMod val="75000"/>
                </a:srgbClr>
              </a:solidFill>
              <a:latin typeface="Corbel" panose="020B0503020204020204" pitchFamily="34" charset="0"/>
            </a:endParaRPr>
          </a:p>
          <a:p>
            <a:pPr defTabSz="685800">
              <a:defRPr/>
            </a:pPr>
            <a:endParaRPr lang="en-US" sz="750" dirty="0">
              <a:solidFill>
                <a:srgbClr val="44546A">
                  <a:lumMod val="75000"/>
                </a:srgbClr>
              </a:solidFill>
              <a:latin typeface="Corbel" panose="020B0503020204020204" pitchFamily="34" charset="0"/>
            </a:endParaRPr>
          </a:p>
          <a:p>
            <a:pPr marL="214313" indent="-214313" defTabSz="685800">
              <a:buFont typeface="Arial" panose="020B0604020202020204" pitchFamily="34" charset="0"/>
              <a:buChar char="•"/>
              <a:defRPr/>
            </a:pPr>
            <a:r>
              <a:rPr lang="en-US" sz="1350" dirty="0">
                <a:solidFill>
                  <a:srgbClr val="44546A">
                    <a:lumMod val="75000"/>
                  </a:srgbClr>
                </a:solidFill>
                <a:latin typeface="Corbel" panose="020B0503020204020204" pitchFamily="34" charset="0"/>
              </a:rPr>
              <a:t>The Global Secretariat Hub will play a convening and coordinating role at a high level. Leadership Centre Coordinates activities</a:t>
            </a:r>
          </a:p>
          <a:p>
            <a:pPr defTabSz="685800">
              <a:defRPr/>
            </a:pPr>
            <a:endParaRPr lang="en-US" sz="750" dirty="0">
              <a:solidFill>
                <a:srgbClr val="44546A">
                  <a:lumMod val="75000"/>
                </a:srgbClr>
              </a:solidFill>
              <a:latin typeface="Corbel" panose="020B0503020204020204" pitchFamily="34" charset="0"/>
            </a:endParaRPr>
          </a:p>
          <a:p>
            <a:pPr defTabSz="685800">
              <a:defRPr/>
            </a:pPr>
            <a:endParaRPr lang="en-US" sz="750" dirty="0">
              <a:solidFill>
                <a:srgbClr val="44546A">
                  <a:lumMod val="75000"/>
                </a:srgbClr>
              </a:solidFill>
              <a:latin typeface="Corbel" panose="020B0503020204020204" pitchFamily="34" charset="0"/>
            </a:endParaRPr>
          </a:p>
          <a:p>
            <a:pPr defTabSz="685800">
              <a:defRPr/>
            </a:pPr>
            <a:endParaRPr lang="en-US" sz="750" dirty="0">
              <a:solidFill>
                <a:srgbClr val="44546A">
                  <a:lumMod val="75000"/>
                </a:srgbClr>
              </a:solidFill>
              <a:latin typeface="Corbel" panose="020B0503020204020204" pitchFamily="34" charset="0"/>
            </a:endParaRPr>
          </a:p>
          <a:p>
            <a:pPr defTabSz="685800">
              <a:defRPr/>
            </a:pPr>
            <a:endParaRPr lang="en-US" sz="750" dirty="0">
              <a:solidFill>
                <a:srgbClr val="44546A">
                  <a:lumMod val="75000"/>
                </a:srgbClr>
              </a:solidFill>
              <a:latin typeface="Corbel" panose="020B0503020204020204" pitchFamily="34" charset="0"/>
            </a:endParaRPr>
          </a:p>
        </p:txBody>
      </p:sp>
      <p:sp>
        <p:nvSpPr>
          <p:cNvPr id="57" name="TextBox 56">
            <a:extLst>
              <a:ext uri="{FF2B5EF4-FFF2-40B4-BE49-F238E27FC236}">
                <a16:creationId xmlns:a16="http://schemas.microsoft.com/office/drawing/2014/main" id="{B6691722-DD6C-4DD6-8279-3B907F67CF9E}"/>
              </a:ext>
            </a:extLst>
          </p:cNvPr>
          <p:cNvSpPr txBox="1"/>
          <p:nvPr/>
        </p:nvSpPr>
        <p:spPr>
          <a:xfrm>
            <a:off x="321206" y="1213737"/>
            <a:ext cx="2105757" cy="738664"/>
          </a:xfrm>
          <a:prstGeom prst="rect">
            <a:avLst/>
          </a:prstGeom>
          <a:noFill/>
        </p:spPr>
        <p:txBody>
          <a:bodyPr wrap="square" rtlCol="0">
            <a:spAutoFit/>
          </a:bodyPr>
          <a:lstStyle/>
          <a:p>
            <a:pPr defTabSz="685800">
              <a:defRPr/>
            </a:pPr>
            <a:r>
              <a:rPr lang="en-US" sz="2100" dirty="0">
                <a:solidFill>
                  <a:srgbClr val="44546A">
                    <a:lumMod val="75000"/>
                  </a:srgbClr>
                </a:solidFill>
                <a:latin typeface="Corbel" panose="020B0503020204020204" pitchFamily="34" charset="0"/>
              </a:rPr>
              <a:t>Model: Regional Nodes</a:t>
            </a:r>
            <a:endParaRPr lang="en-GB" sz="2100" dirty="0">
              <a:solidFill>
                <a:srgbClr val="44546A">
                  <a:lumMod val="75000"/>
                </a:srgbClr>
              </a:solidFill>
              <a:latin typeface="Corbel" panose="020B0503020204020204" pitchFamily="34" charset="0"/>
            </a:endParaRPr>
          </a:p>
        </p:txBody>
      </p:sp>
      <p:sp>
        <p:nvSpPr>
          <p:cNvPr id="60" name="Oval 59">
            <a:extLst>
              <a:ext uri="{FF2B5EF4-FFF2-40B4-BE49-F238E27FC236}">
                <a16:creationId xmlns:a16="http://schemas.microsoft.com/office/drawing/2014/main" id="{2D1CF15F-2317-4F07-A4E1-43925FEB5602}"/>
              </a:ext>
            </a:extLst>
          </p:cNvPr>
          <p:cNvSpPr/>
          <p:nvPr/>
        </p:nvSpPr>
        <p:spPr>
          <a:xfrm>
            <a:off x="4216893" y="863251"/>
            <a:ext cx="1319843" cy="1243053"/>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600" dirty="0">
                <a:solidFill>
                  <a:prstClr val="white"/>
                </a:solidFill>
                <a:latin typeface="Calibri" panose="020F0502020204030204"/>
              </a:rPr>
              <a:t>HOST: NORTH AFRICA</a:t>
            </a:r>
            <a:endParaRPr lang="en-GB" sz="1600" dirty="0">
              <a:solidFill>
                <a:prstClr val="white"/>
              </a:solidFill>
              <a:latin typeface="Calibri" panose="020F0502020204030204"/>
            </a:endParaRPr>
          </a:p>
        </p:txBody>
      </p:sp>
      <p:sp>
        <p:nvSpPr>
          <p:cNvPr id="61" name="Oval 60">
            <a:extLst>
              <a:ext uri="{FF2B5EF4-FFF2-40B4-BE49-F238E27FC236}">
                <a16:creationId xmlns:a16="http://schemas.microsoft.com/office/drawing/2014/main" id="{0D39E0E5-B48B-4F49-A5A5-6E2525F9526A}"/>
              </a:ext>
            </a:extLst>
          </p:cNvPr>
          <p:cNvSpPr/>
          <p:nvPr/>
        </p:nvSpPr>
        <p:spPr>
          <a:xfrm>
            <a:off x="6116608" y="1080467"/>
            <a:ext cx="774409" cy="758297"/>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825" dirty="0">
                <a:solidFill>
                  <a:prstClr val="white"/>
                </a:solidFill>
                <a:latin typeface="Calibri" panose="020F0502020204030204"/>
              </a:rPr>
              <a:t>MENA Regional Center</a:t>
            </a:r>
            <a:endParaRPr lang="en-GB" sz="825" dirty="0">
              <a:solidFill>
                <a:prstClr val="white"/>
              </a:solidFill>
              <a:latin typeface="Calibri" panose="020F0502020204030204"/>
            </a:endParaRPr>
          </a:p>
        </p:txBody>
      </p:sp>
      <p:sp>
        <p:nvSpPr>
          <p:cNvPr id="62" name="Oval 61">
            <a:extLst>
              <a:ext uri="{FF2B5EF4-FFF2-40B4-BE49-F238E27FC236}">
                <a16:creationId xmlns:a16="http://schemas.microsoft.com/office/drawing/2014/main" id="{FA8B82ED-74D2-4455-8A9A-B4CC8554FD13}"/>
              </a:ext>
            </a:extLst>
          </p:cNvPr>
          <p:cNvSpPr/>
          <p:nvPr/>
        </p:nvSpPr>
        <p:spPr>
          <a:xfrm>
            <a:off x="4286511" y="4293148"/>
            <a:ext cx="1154460" cy="1151267"/>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600" b="1" dirty="0">
                <a:solidFill>
                  <a:prstClr val="white"/>
                </a:solidFill>
                <a:latin typeface="Calibri" panose="020F0502020204030204"/>
              </a:rPr>
              <a:t>HOST: S. AFRICA</a:t>
            </a:r>
            <a:endParaRPr lang="en-GB" sz="1600" b="1" dirty="0">
              <a:solidFill>
                <a:prstClr val="white"/>
              </a:solidFill>
              <a:latin typeface="Calibri" panose="020F0502020204030204"/>
            </a:endParaRPr>
          </a:p>
        </p:txBody>
      </p:sp>
      <p:sp>
        <p:nvSpPr>
          <p:cNvPr id="63" name="Oval 62">
            <a:extLst>
              <a:ext uri="{FF2B5EF4-FFF2-40B4-BE49-F238E27FC236}">
                <a16:creationId xmlns:a16="http://schemas.microsoft.com/office/drawing/2014/main" id="{5248823D-7D9D-4970-B162-8D707E419669}"/>
              </a:ext>
            </a:extLst>
          </p:cNvPr>
          <p:cNvSpPr/>
          <p:nvPr/>
        </p:nvSpPr>
        <p:spPr>
          <a:xfrm>
            <a:off x="3993685" y="5063240"/>
            <a:ext cx="526094" cy="515148"/>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prstClr val="white"/>
                </a:solidFill>
                <a:latin typeface="Calibri" panose="020F0502020204030204"/>
              </a:rPr>
              <a:t>Actor</a:t>
            </a:r>
            <a:endParaRPr lang="en-GB" sz="900" dirty="0">
              <a:solidFill>
                <a:prstClr val="white"/>
              </a:solidFill>
              <a:latin typeface="Calibri" panose="020F0502020204030204"/>
            </a:endParaRPr>
          </a:p>
        </p:txBody>
      </p:sp>
      <p:sp>
        <p:nvSpPr>
          <p:cNvPr id="64" name="Oval 63">
            <a:extLst>
              <a:ext uri="{FF2B5EF4-FFF2-40B4-BE49-F238E27FC236}">
                <a16:creationId xmlns:a16="http://schemas.microsoft.com/office/drawing/2014/main" id="{31CCEB3F-71C3-43B8-8706-60FC16CE0F25}"/>
              </a:ext>
            </a:extLst>
          </p:cNvPr>
          <p:cNvSpPr/>
          <p:nvPr/>
        </p:nvSpPr>
        <p:spPr>
          <a:xfrm>
            <a:off x="5255594" y="3201003"/>
            <a:ext cx="526094" cy="515148"/>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prstClr val="white"/>
                </a:solidFill>
                <a:latin typeface="Calibri" panose="020F0502020204030204"/>
              </a:rPr>
              <a:t>Actor</a:t>
            </a:r>
            <a:endParaRPr lang="en-GB" sz="900" dirty="0">
              <a:solidFill>
                <a:prstClr val="white"/>
              </a:solidFill>
              <a:latin typeface="Calibri" panose="020F0502020204030204"/>
            </a:endParaRPr>
          </a:p>
        </p:txBody>
      </p:sp>
      <p:sp>
        <p:nvSpPr>
          <p:cNvPr id="67" name="Oval 66">
            <a:extLst>
              <a:ext uri="{FF2B5EF4-FFF2-40B4-BE49-F238E27FC236}">
                <a16:creationId xmlns:a16="http://schemas.microsoft.com/office/drawing/2014/main" id="{94766FFD-FBDC-4DA1-A8C1-DF036A69A06F}"/>
              </a:ext>
            </a:extLst>
          </p:cNvPr>
          <p:cNvSpPr/>
          <p:nvPr/>
        </p:nvSpPr>
        <p:spPr>
          <a:xfrm>
            <a:off x="2740932" y="2811298"/>
            <a:ext cx="583865" cy="571717"/>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prstClr val="white"/>
                </a:solidFill>
                <a:latin typeface="Calibri" panose="020F0502020204030204"/>
              </a:rPr>
              <a:t>Actor</a:t>
            </a:r>
            <a:endParaRPr lang="en-GB" sz="900" dirty="0">
              <a:solidFill>
                <a:prstClr val="white"/>
              </a:solidFill>
              <a:latin typeface="Calibri" panose="020F0502020204030204"/>
            </a:endParaRPr>
          </a:p>
        </p:txBody>
      </p:sp>
      <p:sp>
        <p:nvSpPr>
          <p:cNvPr id="68" name="Oval 67">
            <a:extLst>
              <a:ext uri="{FF2B5EF4-FFF2-40B4-BE49-F238E27FC236}">
                <a16:creationId xmlns:a16="http://schemas.microsoft.com/office/drawing/2014/main" id="{B2B08B7D-DB28-4D96-B81D-FA7171853F5C}"/>
              </a:ext>
            </a:extLst>
          </p:cNvPr>
          <p:cNvSpPr/>
          <p:nvPr/>
        </p:nvSpPr>
        <p:spPr>
          <a:xfrm>
            <a:off x="4943283" y="5418830"/>
            <a:ext cx="526094" cy="515148"/>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prstClr val="white"/>
                </a:solidFill>
                <a:latin typeface="Calibri" panose="020F0502020204030204"/>
              </a:rPr>
              <a:t>Actor</a:t>
            </a:r>
            <a:endParaRPr lang="en-GB" sz="900" dirty="0">
              <a:solidFill>
                <a:prstClr val="white"/>
              </a:solidFill>
              <a:latin typeface="Calibri" panose="020F0502020204030204"/>
            </a:endParaRPr>
          </a:p>
        </p:txBody>
      </p:sp>
      <p:sp>
        <p:nvSpPr>
          <p:cNvPr id="71" name="Oval 70">
            <a:extLst>
              <a:ext uri="{FF2B5EF4-FFF2-40B4-BE49-F238E27FC236}">
                <a16:creationId xmlns:a16="http://schemas.microsoft.com/office/drawing/2014/main" id="{391129E5-96F0-420E-B562-41F7A75CB80E}"/>
              </a:ext>
            </a:extLst>
          </p:cNvPr>
          <p:cNvSpPr/>
          <p:nvPr/>
        </p:nvSpPr>
        <p:spPr>
          <a:xfrm>
            <a:off x="3845529" y="1646914"/>
            <a:ext cx="526094" cy="515148"/>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prstClr val="white"/>
                </a:solidFill>
                <a:latin typeface="Calibri" panose="020F0502020204030204"/>
              </a:rPr>
              <a:t>Actor</a:t>
            </a:r>
            <a:endParaRPr lang="en-GB" sz="900" dirty="0">
              <a:solidFill>
                <a:prstClr val="white"/>
              </a:solidFill>
              <a:latin typeface="Calibri" panose="020F0502020204030204"/>
            </a:endParaRPr>
          </a:p>
        </p:txBody>
      </p:sp>
      <p:sp>
        <p:nvSpPr>
          <p:cNvPr id="72" name="Oval 71">
            <a:extLst>
              <a:ext uri="{FF2B5EF4-FFF2-40B4-BE49-F238E27FC236}">
                <a16:creationId xmlns:a16="http://schemas.microsoft.com/office/drawing/2014/main" id="{6A50BFBC-05B3-485F-98BB-DF63D51CBD95}"/>
              </a:ext>
            </a:extLst>
          </p:cNvPr>
          <p:cNvSpPr/>
          <p:nvPr/>
        </p:nvSpPr>
        <p:spPr>
          <a:xfrm>
            <a:off x="5832618" y="3557443"/>
            <a:ext cx="526094" cy="515148"/>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prstClr val="white"/>
                </a:solidFill>
                <a:latin typeface="Calibri" panose="020F0502020204030204"/>
              </a:rPr>
              <a:t>Actor</a:t>
            </a:r>
            <a:endParaRPr lang="en-GB" sz="900" dirty="0">
              <a:solidFill>
                <a:prstClr val="white"/>
              </a:solidFill>
              <a:latin typeface="Calibri" panose="020F0502020204030204"/>
            </a:endParaRPr>
          </a:p>
        </p:txBody>
      </p:sp>
      <p:sp>
        <p:nvSpPr>
          <p:cNvPr id="76" name="TextBox 75">
            <a:extLst>
              <a:ext uri="{FF2B5EF4-FFF2-40B4-BE49-F238E27FC236}">
                <a16:creationId xmlns:a16="http://schemas.microsoft.com/office/drawing/2014/main" id="{3BDBA20F-0340-4F51-A760-07FF543744C2}"/>
              </a:ext>
            </a:extLst>
          </p:cNvPr>
          <p:cNvSpPr txBox="1"/>
          <p:nvPr/>
        </p:nvSpPr>
        <p:spPr>
          <a:xfrm>
            <a:off x="2952055" y="4429143"/>
            <a:ext cx="1475509" cy="369332"/>
          </a:xfrm>
          <a:prstGeom prst="rect">
            <a:avLst/>
          </a:prstGeom>
          <a:noFill/>
        </p:spPr>
        <p:txBody>
          <a:bodyPr wrap="square" rtlCol="0">
            <a:spAutoFit/>
          </a:bodyPr>
          <a:lstStyle/>
          <a:p>
            <a:pPr defTabSz="685800">
              <a:defRPr/>
            </a:pPr>
            <a:r>
              <a:rPr lang="en-US" sz="900" i="1" dirty="0">
                <a:solidFill>
                  <a:prstClr val="black"/>
                </a:solidFill>
                <a:latin typeface="Calibri" panose="020F0502020204030204"/>
              </a:rPr>
              <a:t>Southern Africa Regional interests</a:t>
            </a:r>
            <a:endParaRPr lang="en-GB" sz="900" i="1" dirty="0">
              <a:solidFill>
                <a:prstClr val="black"/>
              </a:solidFill>
              <a:latin typeface="Calibri" panose="020F0502020204030204"/>
            </a:endParaRPr>
          </a:p>
        </p:txBody>
      </p:sp>
      <p:cxnSp>
        <p:nvCxnSpPr>
          <p:cNvPr id="78" name="Straight Arrow Connector 77">
            <a:extLst>
              <a:ext uri="{FF2B5EF4-FFF2-40B4-BE49-F238E27FC236}">
                <a16:creationId xmlns:a16="http://schemas.microsoft.com/office/drawing/2014/main" id="{9D3DC8D8-E4AA-4461-BE88-E6FF32DD4F2C}"/>
              </a:ext>
            </a:extLst>
          </p:cNvPr>
          <p:cNvCxnSpPr>
            <a:endCxn id="61" idx="2"/>
          </p:cNvCxnSpPr>
          <p:nvPr/>
        </p:nvCxnSpPr>
        <p:spPr>
          <a:xfrm>
            <a:off x="5536735" y="1630265"/>
            <a:ext cx="5798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8845E6C-6A5E-4A28-9079-DB512BD2D045}"/>
              </a:ext>
            </a:extLst>
          </p:cNvPr>
          <p:cNvCxnSpPr/>
          <p:nvPr/>
        </p:nvCxnSpPr>
        <p:spPr>
          <a:xfrm flipH="1">
            <a:off x="5585881" y="1727154"/>
            <a:ext cx="596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1E78BD49-AC25-4611-AD88-EB9D08968958}"/>
              </a:ext>
            </a:extLst>
          </p:cNvPr>
          <p:cNvSpPr/>
          <p:nvPr/>
        </p:nvSpPr>
        <p:spPr>
          <a:xfrm>
            <a:off x="4519780" y="5428909"/>
            <a:ext cx="526094" cy="515148"/>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prstClr val="white"/>
                </a:solidFill>
                <a:latin typeface="Calibri" panose="020F0502020204030204"/>
              </a:rPr>
              <a:t>Actor</a:t>
            </a:r>
            <a:endParaRPr lang="en-GB" sz="900" dirty="0">
              <a:solidFill>
                <a:prstClr val="white"/>
              </a:solidFill>
              <a:latin typeface="Calibri" panose="020F0502020204030204"/>
            </a:endParaRPr>
          </a:p>
        </p:txBody>
      </p:sp>
      <p:sp>
        <p:nvSpPr>
          <p:cNvPr id="82" name="Oval 81">
            <a:extLst>
              <a:ext uri="{FF2B5EF4-FFF2-40B4-BE49-F238E27FC236}">
                <a16:creationId xmlns:a16="http://schemas.microsoft.com/office/drawing/2014/main" id="{1826BBF7-5AFE-46B1-B52D-57327D9E4E41}"/>
              </a:ext>
            </a:extLst>
          </p:cNvPr>
          <p:cNvSpPr/>
          <p:nvPr/>
        </p:nvSpPr>
        <p:spPr>
          <a:xfrm>
            <a:off x="4664906" y="1907063"/>
            <a:ext cx="653958" cy="640352"/>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prstClr val="white"/>
                </a:solidFill>
                <a:latin typeface="Calibri" panose="020F0502020204030204"/>
              </a:rPr>
              <a:t>Actor</a:t>
            </a:r>
            <a:endParaRPr lang="en-GB" sz="900" dirty="0">
              <a:solidFill>
                <a:prstClr val="white"/>
              </a:solidFill>
              <a:latin typeface="Calibri" panose="020F0502020204030204"/>
            </a:endParaRPr>
          </a:p>
        </p:txBody>
      </p:sp>
      <p:sp>
        <p:nvSpPr>
          <p:cNvPr id="85" name="TextBox 84">
            <a:extLst>
              <a:ext uri="{FF2B5EF4-FFF2-40B4-BE49-F238E27FC236}">
                <a16:creationId xmlns:a16="http://schemas.microsoft.com/office/drawing/2014/main" id="{A46E662E-8DF8-4054-BB19-BDE95F802A35}"/>
              </a:ext>
            </a:extLst>
          </p:cNvPr>
          <p:cNvSpPr txBox="1"/>
          <p:nvPr/>
        </p:nvSpPr>
        <p:spPr>
          <a:xfrm>
            <a:off x="5883885" y="1904488"/>
            <a:ext cx="1475509" cy="369332"/>
          </a:xfrm>
          <a:prstGeom prst="rect">
            <a:avLst/>
          </a:prstGeom>
          <a:noFill/>
        </p:spPr>
        <p:txBody>
          <a:bodyPr wrap="square" rtlCol="0">
            <a:spAutoFit/>
          </a:bodyPr>
          <a:lstStyle/>
          <a:p>
            <a:pPr defTabSz="685800">
              <a:defRPr/>
            </a:pPr>
            <a:r>
              <a:rPr lang="en-US" sz="900" i="1" dirty="0">
                <a:solidFill>
                  <a:prstClr val="black"/>
                </a:solidFill>
                <a:latin typeface="Calibri" panose="020F0502020204030204"/>
              </a:rPr>
              <a:t>North Africa Regional interests</a:t>
            </a:r>
            <a:endParaRPr lang="en-GB" sz="900" i="1" dirty="0">
              <a:solidFill>
                <a:prstClr val="black"/>
              </a:solidFill>
              <a:latin typeface="Calibri" panose="020F0502020204030204"/>
            </a:endParaRPr>
          </a:p>
        </p:txBody>
      </p:sp>
      <p:sp>
        <p:nvSpPr>
          <p:cNvPr id="88" name="Oval 87">
            <a:extLst>
              <a:ext uri="{FF2B5EF4-FFF2-40B4-BE49-F238E27FC236}">
                <a16:creationId xmlns:a16="http://schemas.microsoft.com/office/drawing/2014/main" id="{38EF1DE7-7EBA-4CF3-947B-B68564D0B108}"/>
              </a:ext>
            </a:extLst>
          </p:cNvPr>
          <p:cNvSpPr/>
          <p:nvPr/>
        </p:nvSpPr>
        <p:spPr>
          <a:xfrm>
            <a:off x="3251077" y="2292415"/>
            <a:ext cx="1475509" cy="1444811"/>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600" b="1" dirty="0">
                <a:solidFill>
                  <a:prstClr val="white"/>
                </a:solidFill>
                <a:latin typeface="Calibri" panose="020F0502020204030204"/>
              </a:rPr>
              <a:t>HOST: WEST AFRICA</a:t>
            </a:r>
            <a:endParaRPr lang="en-GB" sz="1600" b="1" dirty="0">
              <a:solidFill>
                <a:prstClr val="white"/>
              </a:solidFill>
              <a:latin typeface="Calibri" panose="020F0502020204030204"/>
            </a:endParaRPr>
          </a:p>
        </p:txBody>
      </p:sp>
      <p:sp>
        <p:nvSpPr>
          <p:cNvPr id="90" name="TextBox 89">
            <a:extLst>
              <a:ext uri="{FF2B5EF4-FFF2-40B4-BE49-F238E27FC236}">
                <a16:creationId xmlns:a16="http://schemas.microsoft.com/office/drawing/2014/main" id="{816E34F6-774A-4CC2-B4F9-0A5A0DD922F2}"/>
              </a:ext>
            </a:extLst>
          </p:cNvPr>
          <p:cNvSpPr txBox="1"/>
          <p:nvPr/>
        </p:nvSpPr>
        <p:spPr>
          <a:xfrm>
            <a:off x="6135217" y="3703259"/>
            <a:ext cx="1475509" cy="369332"/>
          </a:xfrm>
          <a:prstGeom prst="rect">
            <a:avLst/>
          </a:prstGeom>
          <a:noFill/>
        </p:spPr>
        <p:txBody>
          <a:bodyPr wrap="square" rtlCol="0">
            <a:spAutoFit/>
          </a:bodyPr>
          <a:lstStyle/>
          <a:p>
            <a:pPr defTabSz="685800">
              <a:defRPr/>
            </a:pPr>
            <a:r>
              <a:rPr lang="en-US" sz="900" i="1" dirty="0">
                <a:solidFill>
                  <a:prstClr val="black"/>
                </a:solidFill>
                <a:latin typeface="Calibri" panose="020F0502020204030204"/>
              </a:rPr>
              <a:t>East Africa Regional interests</a:t>
            </a:r>
            <a:endParaRPr lang="en-GB" sz="900" i="1" dirty="0">
              <a:solidFill>
                <a:prstClr val="black"/>
              </a:solidFill>
              <a:latin typeface="Calibri" panose="020F0502020204030204"/>
            </a:endParaRPr>
          </a:p>
        </p:txBody>
      </p:sp>
      <p:sp>
        <p:nvSpPr>
          <p:cNvPr id="92" name="TextBox 91">
            <a:extLst>
              <a:ext uri="{FF2B5EF4-FFF2-40B4-BE49-F238E27FC236}">
                <a16:creationId xmlns:a16="http://schemas.microsoft.com/office/drawing/2014/main" id="{564964A8-2F62-4017-BDE8-444F82264AA9}"/>
              </a:ext>
            </a:extLst>
          </p:cNvPr>
          <p:cNvSpPr txBox="1"/>
          <p:nvPr/>
        </p:nvSpPr>
        <p:spPr>
          <a:xfrm>
            <a:off x="2185722" y="3379676"/>
            <a:ext cx="1475509" cy="369332"/>
          </a:xfrm>
          <a:prstGeom prst="rect">
            <a:avLst/>
          </a:prstGeom>
          <a:noFill/>
        </p:spPr>
        <p:txBody>
          <a:bodyPr wrap="square" rtlCol="0">
            <a:spAutoFit/>
          </a:bodyPr>
          <a:lstStyle/>
          <a:p>
            <a:pPr defTabSz="685800">
              <a:defRPr/>
            </a:pPr>
            <a:r>
              <a:rPr lang="en-US" sz="900" i="1" dirty="0">
                <a:solidFill>
                  <a:prstClr val="black"/>
                </a:solidFill>
                <a:latin typeface="Calibri" panose="020F0502020204030204"/>
              </a:rPr>
              <a:t>West and Central Africa Regional interests</a:t>
            </a:r>
            <a:endParaRPr lang="en-GB" sz="900" i="1" dirty="0">
              <a:solidFill>
                <a:prstClr val="black"/>
              </a:solidFill>
              <a:latin typeface="Calibri" panose="020F0502020204030204"/>
            </a:endParaRPr>
          </a:p>
        </p:txBody>
      </p:sp>
      <p:sp>
        <p:nvSpPr>
          <p:cNvPr id="30" name="Oval 29">
            <a:extLst>
              <a:ext uri="{FF2B5EF4-FFF2-40B4-BE49-F238E27FC236}">
                <a16:creationId xmlns:a16="http://schemas.microsoft.com/office/drawing/2014/main" id="{5A7DD1A7-6F4B-4595-B72E-E6634B1EB762}"/>
              </a:ext>
            </a:extLst>
          </p:cNvPr>
          <p:cNvSpPr/>
          <p:nvPr/>
        </p:nvSpPr>
        <p:spPr>
          <a:xfrm>
            <a:off x="5632942" y="2426344"/>
            <a:ext cx="1360611" cy="1174952"/>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600" dirty="0">
                <a:solidFill>
                  <a:prstClr val="white"/>
                </a:solidFill>
                <a:latin typeface="Segoe UI" panose="020B0502040204020203" pitchFamily="34" charset="0"/>
              </a:rPr>
              <a:t>HOST: EAST AFRICA</a:t>
            </a:r>
            <a:endParaRPr lang="en-US" sz="1600" dirty="0">
              <a:solidFill>
                <a:prstClr val="white"/>
              </a:solidFill>
              <a:latin typeface="Arial" panose="020B0604020202020204" pitchFamily="34" charset="0"/>
            </a:endParaRPr>
          </a:p>
        </p:txBody>
      </p:sp>
      <p:sp>
        <p:nvSpPr>
          <p:cNvPr id="32" name="Oval 31">
            <a:extLst>
              <a:ext uri="{FF2B5EF4-FFF2-40B4-BE49-F238E27FC236}">
                <a16:creationId xmlns:a16="http://schemas.microsoft.com/office/drawing/2014/main" id="{C3E5C4F4-97D5-4C23-A0AA-61A935B88C5C}"/>
              </a:ext>
            </a:extLst>
          </p:cNvPr>
          <p:cNvSpPr/>
          <p:nvPr/>
        </p:nvSpPr>
        <p:spPr>
          <a:xfrm>
            <a:off x="2625885" y="2227239"/>
            <a:ext cx="709013" cy="694262"/>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prstClr val="white"/>
                </a:solidFill>
                <a:latin typeface="Calibri" panose="020F0502020204030204"/>
              </a:rPr>
              <a:t>Actor</a:t>
            </a:r>
            <a:endParaRPr lang="en-GB" sz="900" dirty="0">
              <a:solidFill>
                <a:prstClr val="white"/>
              </a:solidFill>
              <a:latin typeface="Calibri" panose="020F0502020204030204"/>
            </a:endParaRPr>
          </a:p>
        </p:txBody>
      </p:sp>
      <p:pic>
        <p:nvPicPr>
          <p:cNvPr id="29" name="Picture 28">
            <a:extLst>
              <a:ext uri="{FF2B5EF4-FFF2-40B4-BE49-F238E27FC236}">
                <a16:creationId xmlns:a16="http://schemas.microsoft.com/office/drawing/2014/main" id="{A43C1BAF-4C06-4281-B47B-AAAE89FCAA67}"/>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6532629" y="-49573"/>
            <a:ext cx="2611371" cy="968735"/>
          </a:xfrm>
          <a:prstGeom prst="rect">
            <a:avLst/>
          </a:prstGeom>
        </p:spPr>
      </p:pic>
      <p:sp>
        <p:nvSpPr>
          <p:cNvPr id="2" name="Oval 1">
            <a:extLst>
              <a:ext uri="{FF2B5EF4-FFF2-40B4-BE49-F238E27FC236}">
                <a16:creationId xmlns:a16="http://schemas.microsoft.com/office/drawing/2014/main" id="{C6361981-BC7E-8C14-6517-A2688A304A63}"/>
              </a:ext>
            </a:extLst>
          </p:cNvPr>
          <p:cNvSpPr/>
          <p:nvPr/>
        </p:nvSpPr>
        <p:spPr>
          <a:xfrm>
            <a:off x="5985018" y="3709843"/>
            <a:ext cx="526094" cy="515148"/>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prstClr val="white"/>
                </a:solidFill>
                <a:latin typeface="Calibri" panose="020F0502020204030204"/>
              </a:rPr>
              <a:t>Actor</a:t>
            </a:r>
            <a:endParaRPr lang="en-GB" sz="900" dirty="0">
              <a:solidFill>
                <a:prstClr val="white"/>
              </a:solidFill>
              <a:latin typeface="Calibri" panose="020F0502020204030204"/>
            </a:endParaRPr>
          </a:p>
        </p:txBody>
      </p:sp>
      <p:sp>
        <p:nvSpPr>
          <p:cNvPr id="3" name="Oval 2">
            <a:extLst>
              <a:ext uri="{FF2B5EF4-FFF2-40B4-BE49-F238E27FC236}">
                <a16:creationId xmlns:a16="http://schemas.microsoft.com/office/drawing/2014/main" id="{81004B01-CFC1-E723-DB5B-35DAC048FEC9}"/>
              </a:ext>
            </a:extLst>
          </p:cNvPr>
          <p:cNvSpPr/>
          <p:nvPr/>
        </p:nvSpPr>
        <p:spPr>
          <a:xfrm>
            <a:off x="5273688" y="2601083"/>
            <a:ext cx="526094" cy="515148"/>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prstClr val="white"/>
                </a:solidFill>
                <a:latin typeface="Calibri" panose="020F0502020204030204"/>
              </a:rPr>
              <a:t>Actor</a:t>
            </a:r>
            <a:endParaRPr lang="en-GB" sz="900" dirty="0">
              <a:solidFill>
                <a:prstClr val="white"/>
              </a:solidFill>
              <a:latin typeface="Calibri" panose="020F0502020204030204"/>
            </a:endParaRPr>
          </a:p>
        </p:txBody>
      </p:sp>
      <p:sp>
        <p:nvSpPr>
          <p:cNvPr id="4" name="Oval 3">
            <a:extLst>
              <a:ext uri="{FF2B5EF4-FFF2-40B4-BE49-F238E27FC236}">
                <a16:creationId xmlns:a16="http://schemas.microsoft.com/office/drawing/2014/main" id="{3A2759F3-CCB3-6E86-1FB7-512EA7816B6F}"/>
              </a:ext>
            </a:extLst>
          </p:cNvPr>
          <p:cNvSpPr/>
          <p:nvPr/>
        </p:nvSpPr>
        <p:spPr>
          <a:xfrm>
            <a:off x="3043531" y="3219701"/>
            <a:ext cx="583865" cy="571717"/>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prstClr val="white"/>
                </a:solidFill>
                <a:latin typeface="Calibri" panose="020F0502020204030204"/>
              </a:rPr>
              <a:t>Actor</a:t>
            </a:r>
            <a:endParaRPr lang="en-GB" sz="900" dirty="0">
              <a:solidFill>
                <a:prstClr val="white"/>
              </a:solidFill>
              <a:latin typeface="Calibri" panose="020F0502020204030204"/>
            </a:endParaRPr>
          </a:p>
        </p:txBody>
      </p:sp>
      <p:sp>
        <p:nvSpPr>
          <p:cNvPr id="5" name="Oval 4">
            <a:extLst>
              <a:ext uri="{FF2B5EF4-FFF2-40B4-BE49-F238E27FC236}">
                <a16:creationId xmlns:a16="http://schemas.microsoft.com/office/drawing/2014/main" id="{3F29A8DB-CA5A-8BA6-883A-0F0BE733FF1C}"/>
              </a:ext>
            </a:extLst>
          </p:cNvPr>
          <p:cNvSpPr/>
          <p:nvPr/>
        </p:nvSpPr>
        <p:spPr>
          <a:xfrm>
            <a:off x="5328141" y="4769709"/>
            <a:ext cx="526094" cy="515148"/>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prstClr val="white"/>
                </a:solidFill>
                <a:latin typeface="Calibri" panose="020F0502020204030204"/>
              </a:rPr>
              <a:t>Actor</a:t>
            </a:r>
            <a:endParaRPr lang="en-GB" sz="900" dirty="0">
              <a:solidFill>
                <a:prstClr val="white"/>
              </a:solidFill>
              <a:latin typeface="Calibri" panose="020F0502020204030204"/>
            </a:endParaRPr>
          </a:p>
        </p:txBody>
      </p:sp>
      <p:sp>
        <p:nvSpPr>
          <p:cNvPr id="7" name="Oval 6">
            <a:extLst>
              <a:ext uri="{FF2B5EF4-FFF2-40B4-BE49-F238E27FC236}">
                <a16:creationId xmlns:a16="http://schemas.microsoft.com/office/drawing/2014/main" id="{23BB9150-B050-03A2-9677-6856E3C850B5}"/>
              </a:ext>
            </a:extLst>
          </p:cNvPr>
          <p:cNvSpPr/>
          <p:nvPr/>
        </p:nvSpPr>
        <p:spPr>
          <a:xfrm>
            <a:off x="3796384" y="1157351"/>
            <a:ext cx="526094" cy="515148"/>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prstClr val="white"/>
                </a:solidFill>
                <a:latin typeface="Calibri" panose="020F0502020204030204"/>
              </a:rPr>
              <a:t>Actor</a:t>
            </a:r>
            <a:endParaRPr lang="en-GB" sz="900" dirty="0">
              <a:solidFill>
                <a:prstClr val="white"/>
              </a:solidFill>
              <a:latin typeface="Calibri" panose="020F0502020204030204"/>
            </a:endParaRPr>
          </a:p>
        </p:txBody>
      </p:sp>
      <p:sp>
        <p:nvSpPr>
          <p:cNvPr id="8" name="Oval 7">
            <a:extLst>
              <a:ext uri="{FF2B5EF4-FFF2-40B4-BE49-F238E27FC236}">
                <a16:creationId xmlns:a16="http://schemas.microsoft.com/office/drawing/2014/main" id="{83828425-7150-BA4C-8D7D-053DD965F015}"/>
              </a:ext>
            </a:extLst>
          </p:cNvPr>
          <p:cNvSpPr/>
          <p:nvPr/>
        </p:nvSpPr>
        <p:spPr>
          <a:xfrm>
            <a:off x="3425436" y="1480102"/>
            <a:ext cx="526094" cy="515148"/>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prstClr val="white"/>
                </a:solidFill>
                <a:latin typeface="Calibri" panose="020F0502020204030204"/>
              </a:rPr>
              <a:t>Actor</a:t>
            </a:r>
            <a:endParaRPr lang="en-GB" sz="900" dirty="0">
              <a:solidFill>
                <a:prstClr val="white"/>
              </a:solidFill>
              <a:latin typeface="Calibri" panose="020F0502020204030204"/>
            </a:endParaRPr>
          </a:p>
        </p:txBody>
      </p:sp>
    </p:spTree>
    <p:extLst>
      <p:ext uri="{BB962C8B-B14F-4D97-AF65-F5344CB8AC3E}">
        <p14:creationId xmlns:p14="http://schemas.microsoft.com/office/powerpoint/2010/main" val="128509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53AA-AFE2-4026-8819-D3E39DA8E645}"/>
              </a:ext>
            </a:extLst>
          </p:cNvPr>
          <p:cNvSpPr>
            <a:spLocks noGrp="1"/>
          </p:cNvSpPr>
          <p:nvPr>
            <p:ph type="title"/>
          </p:nvPr>
        </p:nvSpPr>
        <p:spPr>
          <a:xfrm>
            <a:off x="342902" y="919162"/>
            <a:ext cx="8610598" cy="736101"/>
          </a:xfrm>
        </p:spPr>
        <p:txBody>
          <a:bodyPr>
            <a:noAutofit/>
          </a:bodyPr>
          <a:lstStyle/>
          <a:p>
            <a:r>
              <a:rPr lang="en-US" sz="3200" dirty="0">
                <a:solidFill>
                  <a:schemeClr val="tx1"/>
                </a:solidFill>
                <a:effectLst>
                  <a:outerShdw blurRad="38100" dist="38100" dir="2700000" algn="tl">
                    <a:srgbClr val="000000">
                      <a:alpha val="43137"/>
                    </a:srgbClr>
                  </a:outerShdw>
                </a:effectLst>
                <a:latin typeface="Avenir Book" panose="02000503020000020003" pitchFamily="2" charset="0"/>
              </a:rPr>
              <a:t>Things to consider about partners</a:t>
            </a:r>
          </a:p>
        </p:txBody>
      </p:sp>
      <p:sp>
        <p:nvSpPr>
          <p:cNvPr id="3" name="Content Placeholder 2">
            <a:extLst>
              <a:ext uri="{FF2B5EF4-FFF2-40B4-BE49-F238E27FC236}">
                <a16:creationId xmlns:a16="http://schemas.microsoft.com/office/drawing/2014/main" id="{F6CD0499-C277-47BC-9BF7-67B931CAA7C8}"/>
              </a:ext>
            </a:extLst>
          </p:cNvPr>
          <p:cNvSpPr>
            <a:spLocks noGrp="1"/>
          </p:cNvSpPr>
          <p:nvPr>
            <p:ph idx="1"/>
          </p:nvPr>
        </p:nvSpPr>
        <p:spPr>
          <a:xfrm>
            <a:off x="342902" y="1844824"/>
            <a:ext cx="8458196" cy="4339096"/>
          </a:xfrm>
        </p:spPr>
        <p:txBody>
          <a:bodyPr>
            <a:noAutofit/>
          </a:bodyPr>
          <a:lstStyle/>
          <a:p>
            <a:pPr marL="0" indent="0" algn="just">
              <a:lnSpc>
                <a:spcPct val="150000"/>
              </a:lnSpc>
              <a:buNone/>
            </a:pPr>
            <a:r>
              <a:rPr lang="en-US" sz="2000" dirty="0">
                <a:solidFill>
                  <a:schemeClr val="tx2">
                    <a:lumMod val="75000"/>
                  </a:schemeClr>
                </a:solidFill>
              </a:rPr>
              <a:t>Each potential stakeholder</a:t>
            </a:r>
          </a:p>
          <a:p>
            <a:pPr algn="just">
              <a:lnSpc>
                <a:spcPct val="150000"/>
              </a:lnSpc>
            </a:pPr>
            <a:r>
              <a:rPr lang="en-US" sz="2000" dirty="0">
                <a:solidFill>
                  <a:schemeClr val="tx2">
                    <a:lumMod val="75000"/>
                  </a:schemeClr>
                </a:solidFill>
              </a:rPr>
              <a:t>has mandates that aligns with that of Future Earth’s</a:t>
            </a:r>
          </a:p>
          <a:p>
            <a:pPr algn="just">
              <a:lnSpc>
                <a:spcPct val="150000"/>
              </a:lnSpc>
            </a:pPr>
            <a:r>
              <a:rPr lang="en-US" sz="2000" dirty="0">
                <a:solidFill>
                  <a:schemeClr val="tx2">
                    <a:lumMod val="75000"/>
                  </a:schemeClr>
                </a:solidFill>
              </a:rPr>
              <a:t>as existing projects or initiatives that aligns well with Future Earth’s mechanisms to address global challenges</a:t>
            </a:r>
          </a:p>
          <a:p>
            <a:pPr algn="just">
              <a:lnSpc>
                <a:spcPct val="150000"/>
              </a:lnSpc>
            </a:pPr>
            <a:r>
              <a:rPr lang="en-US" sz="2000" dirty="0">
                <a:solidFill>
                  <a:schemeClr val="tx2">
                    <a:lumMod val="75000"/>
                  </a:schemeClr>
                </a:solidFill>
              </a:rPr>
              <a:t>the principle of collaboration, and </a:t>
            </a:r>
            <a:r>
              <a:rPr lang="en-US" sz="2000" dirty="0" err="1">
                <a:solidFill>
                  <a:schemeClr val="tx2">
                    <a:lumMod val="75000"/>
                  </a:schemeClr>
                </a:solidFill>
              </a:rPr>
              <a:t>transdisciplinarity</a:t>
            </a:r>
            <a:r>
              <a:rPr lang="en-US" sz="2000" dirty="0">
                <a:solidFill>
                  <a:schemeClr val="tx2">
                    <a:lumMod val="75000"/>
                  </a:schemeClr>
                </a:solidFill>
              </a:rPr>
              <a:t>, is critical</a:t>
            </a:r>
          </a:p>
          <a:p>
            <a:pPr algn="just">
              <a:lnSpc>
                <a:spcPct val="150000"/>
              </a:lnSpc>
            </a:pPr>
            <a:r>
              <a:rPr lang="en-US" sz="2000" dirty="0">
                <a:solidFill>
                  <a:schemeClr val="tx2">
                    <a:lumMod val="75000"/>
                  </a:schemeClr>
                </a:solidFill>
              </a:rPr>
              <a:t>has (potential) partners and donors who play significant role in the global sustainable development landscape.</a:t>
            </a:r>
          </a:p>
        </p:txBody>
      </p:sp>
      <p:pic>
        <p:nvPicPr>
          <p:cNvPr id="4" name="Picture 3">
            <a:extLst>
              <a:ext uri="{FF2B5EF4-FFF2-40B4-BE49-F238E27FC236}">
                <a16:creationId xmlns:a16="http://schemas.microsoft.com/office/drawing/2014/main" id="{86B16B3A-9C86-4A8C-A7BC-22AFEC37072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532629" y="-49573"/>
            <a:ext cx="2611371" cy="968735"/>
          </a:xfrm>
          <a:prstGeom prst="rect">
            <a:avLst/>
          </a:prstGeom>
        </p:spPr>
      </p:pic>
    </p:spTree>
    <p:extLst>
      <p:ext uri="{BB962C8B-B14F-4D97-AF65-F5344CB8AC3E}">
        <p14:creationId xmlns:p14="http://schemas.microsoft.com/office/powerpoint/2010/main" val="2463019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435389983"/>
              </p:ext>
            </p:extLst>
          </p:nvPr>
        </p:nvGraphicFramePr>
        <p:xfrm>
          <a:off x="179513" y="1556792"/>
          <a:ext cx="8640955" cy="3640050"/>
        </p:xfrm>
        <a:graphic>
          <a:graphicData uri="http://schemas.openxmlformats.org/drawingml/2006/table">
            <a:tbl>
              <a:tblPr firstRow="1" bandRow="1">
                <a:tableStyleId>{5C22544A-7EE6-4342-B048-85BDC9FD1C3A}</a:tableStyleId>
              </a:tblPr>
              <a:tblGrid>
                <a:gridCol w="1234423">
                  <a:extLst>
                    <a:ext uri="{9D8B030D-6E8A-4147-A177-3AD203B41FA5}">
                      <a16:colId xmlns:a16="http://schemas.microsoft.com/office/drawing/2014/main" val="20000"/>
                    </a:ext>
                  </a:extLst>
                </a:gridCol>
                <a:gridCol w="617211">
                  <a:extLst>
                    <a:ext uri="{9D8B030D-6E8A-4147-A177-3AD203B41FA5}">
                      <a16:colId xmlns:a16="http://schemas.microsoft.com/office/drawing/2014/main" val="20001"/>
                    </a:ext>
                  </a:extLst>
                </a:gridCol>
                <a:gridCol w="617211">
                  <a:extLst>
                    <a:ext uri="{9D8B030D-6E8A-4147-A177-3AD203B41FA5}">
                      <a16:colId xmlns:a16="http://schemas.microsoft.com/office/drawing/2014/main" val="20002"/>
                    </a:ext>
                  </a:extLst>
                </a:gridCol>
                <a:gridCol w="617211">
                  <a:extLst>
                    <a:ext uri="{9D8B030D-6E8A-4147-A177-3AD203B41FA5}">
                      <a16:colId xmlns:a16="http://schemas.microsoft.com/office/drawing/2014/main" val="20003"/>
                    </a:ext>
                  </a:extLst>
                </a:gridCol>
                <a:gridCol w="617211">
                  <a:extLst>
                    <a:ext uri="{9D8B030D-6E8A-4147-A177-3AD203B41FA5}">
                      <a16:colId xmlns:a16="http://schemas.microsoft.com/office/drawing/2014/main" val="20004"/>
                    </a:ext>
                  </a:extLst>
                </a:gridCol>
                <a:gridCol w="617211">
                  <a:extLst>
                    <a:ext uri="{9D8B030D-6E8A-4147-A177-3AD203B41FA5}">
                      <a16:colId xmlns:a16="http://schemas.microsoft.com/office/drawing/2014/main" val="20005"/>
                    </a:ext>
                  </a:extLst>
                </a:gridCol>
                <a:gridCol w="617211">
                  <a:extLst>
                    <a:ext uri="{9D8B030D-6E8A-4147-A177-3AD203B41FA5}">
                      <a16:colId xmlns:a16="http://schemas.microsoft.com/office/drawing/2014/main" val="20006"/>
                    </a:ext>
                  </a:extLst>
                </a:gridCol>
                <a:gridCol w="617211">
                  <a:extLst>
                    <a:ext uri="{9D8B030D-6E8A-4147-A177-3AD203B41FA5}">
                      <a16:colId xmlns:a16="http://schemas.microsoft.com/office/drawing/2014/main" val="20007"/>
                    </a:ext>
                  </a:extLst>
                </a:gridCol>
                <a:gridCol w="617211">
                  <a:extLst>
                    <a:ext uri="{9D8B030D-6E8A-4147-A177-3AD203B41FA5}">
                      <a16:colId xmlns:a16="http://schemas.microsoft.com/office/drawing/2014/main" val="20008"/>
                    </a:ext>
                  </a:extLst>
                </a:gridCol>
                <a:gridCol w="617211">
                  <a:extLst>
                    <a:ext uri="{9D8B030D-6E8A-4147-A177-3AD203B41FA5}">
                      <a16:colId xmlns:a16="http://schemas.microsoft.com/office/drawing/2014/main" val="20009"/>
                    </a:ext>
                  </a:extLst>
                </a:gridCol>
                <a:gridCol w="617211">
                  <a:extLst>
                    <a:ext uri="{9D8B030D-6E8A-4147-A177-3AD203B41FA5}">
                      <a16:colId xmlns:a16="http://schemas.microsoft.com/office/drawing/2014/main" val="20010"/>
                    </a:ext>
                  </a:extLst>
                </a:gridCol>
                <a:gridCol w="617211">
                  <a:extLst>
                    <a:ext uri="{9D8B030D-6E8A-4147-A177-3AD203B41FA5}">
                      <a16:colId xmlns:a16="http://schemas.microsoft.com/office/drawing/2014/main" val="20011"/>
                    </a:ext>
                  </a:extLst>
                </a:gridCol>
                <a:gridCol w="617211">
                  <a:extLst>
                    <a:ext uri="{9D8B030D-6E8A-4147-A177-3AD203B41FA5}">
                      <a16:colId xmlns:a16="http://schemas.microsoft.com/office/drawing/2014/main" val="20012"/>
                    </a:ext>
                  </a:extLst>
                </a:gridCol>
              </a:tblGrid>
              <a:tr h="603800">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endParaRPr lang="en-US" sz="1100" b="0" dirty="0">
                        <a:solidFill>
                          <a:schemeClr val="bg1"/>
                        </a:solidFill>
                        <a:latin typeface="Arial" pitchFamily="34" charset="0"/>
                        <a:cs typeface="Arial" pitchFamily="34" charset="0"/>
                      </a:endParaRPr>
                    </a:p>
                  </a:txBody>
                  <a:tcPr anchor="ctr">
                    <a:solidFill>
                      <a:srgbClr val="FFC000"/>
                    </a:solidFill>
                  </a:tcPr>
                </a:tc>
                <a:tc>
                  <a:txBody>
                    <a:bodyPr/>
                    <a:lstStyle/>
                    <a:p>
                      <a:pPr algn="ctr"/>
                      <a:r>
                        <a:rPr lang="en-US" sz="1100" b="0" dirty="0">
                          <a:latin typeface="Arial" pitchFamily="34" charset="0"/>
                          <a:cs typeface="Arial" pitchFamily="34" charset="0"/>
                        </a:rPr>
                        <a:t>May ‘22</a:t>
                      </a:r>
                    </a:p>
                  </a:txBody>
                  <a:tcPr anchor="ctr"/>
                </a:tc>
                <a:tc>
                  <a:txBody>
                    <a:bodyPr/>
                    <a:lstStyle/>
                    <a:p>
                      <a:pPr algn="ctr"/>
                      <a:r>
                        <a:rPr lang="en-US" sz="1100" b="0" dirty="0">
                          <a:latin typeface="Arial" pitchFamily="34" charset="0"/>
                          <a:cs typeface="Arial" pitchFamily="34" charset="0"/>
                        </a:rPr>
                        <a:t>July ‘22</a:t>
                      </a:r>
                    </a:p>
                  </a:txBody>
                  <a:tcPr anchor="ctr"/>
                </a:tc>
                <a:tc>
                  <a:txBody>
                    <a:bodyPr/>
                    <a:lstStyle/>
                    <a:p>
                      <a:pPr algn="ctr"/>
                      <a:r>
                        <a:rPr lang="en-US" sz="1100" b="0" dirty="0">
                          <a:latin typeface="Arial" pitchFamily="34" charset="0"/>
                          <a:cs typeface="Arial" pitchFamily="34" charset="0"/>
                        </a:rPr>
                        <a:t>Sep ‘22</a:t>
                      </a:r>
                    </a:p>
                  </a:txBody>
                  <a:tcPr anchor="ctr"/>
                </a:tc>
                <a:tc>
                  <a:txBody>
                    <a:bodyPr/>
                    <a:lstStyle/>
                    <a:p>
                      <a:pPr algn="ctr"/>
                      <a:r>
                        <a:rPr lang="en-US" sz="1100" b="0" dirty="0">
                          <a:latin typeface="Arial" pitchFamily="34" charset="0"/>
                          <a:cs typeface="Arial" pitchFamily="34" charset="0"/>
                        </a:rPr>
                        <a:t>Nov ‘22</a:t>
                      </a:r>
                    </a:p>
                  </a:txBody>
                  <a:tcPr anchor="ctr"/>
                </a:tc>
                <a:tc>
                  <a:txBody>
                    <a:bodyPr/>
                    <a:lstStyle/>
                    <a:p>
                      <a:pPr algn="ctr"/>
                      <a:r>
                        <a:rPr lang="en-US" sz="1100" b="0" dirty="0">
                          <a:latin typeface="Arial" pitchFamily="34" charset="0"/>
                          <a:cs typeface="Arial" pitchFamily="34" charset="0"/>
                        </a:rPr>
                        <a:t>Jan ‘23</a:t>
                      </a:r>
                    </a:p>
                  </a:txBody>
                  <a:tcPr anchor="ctr"/>
                </a:tc>
                <a:tc>
                  <a:txBody>
                    <a:bodyPr/>
                    <a:lstStyle/>
                    <a:p>
                      <a:pPr algn="ctr"/>
                      <a:r>
                        <a:rPr lang="en-US" sz="1100" b="0" dirty="0">
                          <a:latin typeface="Arial" pitchFamily="34" charset="0"/>
                          <a:cs typeface="Arial" pitchFamily="34" charset="0"/>
                        </a:rPr>
                        <a:t>Mar ‘23</a:t>
                      </a:r>
                    </a:p>
                  </a:txBody>
                  <a:tcPr anchor="ctr"/>
                </a:tc>
                <a:tc>
                  <a:txBody>
                    <a:bodyPr/>
                    <a:lstStyle/>
                    <a:p>
                      <a:pPr algn="ctr"/>
                      <a:r>
                        <a:rPr lang="en-US" sz="1100" b="0" dirty="0">
                          <a:latin typeface="Arial" pitchFamily="34" charset="0"/>
                          <a:cs typeface="Arial" pitchFamily="34" charset="0"/>
                        </a:rPr>
                        <a:t>May ‘23</a:t>
                      </a:r>
                    </a:p>
                  </a:txBody>
                  <a:tcPr anchor="ctr"/>
                </a:tc>
                <a:tc>
                  <a:txBody>
                    <a:bodyPr/>
                    <a:lstStyle/>
                    <a:p>
                      <a:pPr algn="ctr"/>
                      <a:r>
                        <a:rPr lang="en-US" sz="1100" b="0" dirty="0">
                          <a:latin typeface="Arial" pitchFamily="34" charset="0"/>
                          <a:cs typeface="Arial" pitchFamily="34" charset="0"/>
                        </a:rPr>
                        <a:t>Jul ‘23</a:t>
                      </a:r>
                    </a:p>
                  </a:txBody>
                  <a:tcPr anchor="ctr"/>
                </a:tc>
                <a:tc>
                  <a:txBody>
                    <a:bodyPr/>
                    <a:lstStyle/>
                    <a:p>
                      <a:pPr algn="ctr"/>
                      <a:r>
                        <a:rPr lang="en-US" sz="1100" b="0" dirty="0">
                          <a:latin typeface="Arial" pitchFamily="34" charset="0"/>
                          <a:cs typeface="Arial" pitchFamily="34" charset="0"/>
                        </a:rPr>
                        <a:t>Sep ‘23</a:t>
                      </a:r>
                    </a:p>
                  </a:txBody>
                  <a:tcPr anchor="ctr"/>
                </a:tc>
                <a:tc>
                  <a:txBody>
                    <a:bodyPr/>
                    <a:lstStyle/>
                    <a:p>
                      <a:pPr algn="ctr"/>
                      <a:r>
                        <a:rPr lang="en-US" sz="1100" b="0" dirty="0">
                          <a:latin typeface="Arial" pitchFamily="34" charset="0"/>
                          <a:cs typeface="Arial" pitchFamily="34" charset="0"/>
                        </a:rPr>
                        <a:t>Nov ‘23</a:t>
                      </a:r>
                    </a:p>
                  </a:txBody>
                  <a:tcPr anchor="ctr"/>
                </a:tc>
                <a:tc>
                  <a:txBody>
                    <a:bodyPr/>
                    <a:lstStyle/>
                    <a:p>
                      <a:pPr algn="ctr"/>
                      <a:r>
                        <a:rPr lang="en-US" sz="1100" b="0" dirty="0">
                          <a:latin typeface="Arial" pitchFamily="34" charset="0"/>
                          <a:cs typeface="Arial" pitchFamily="34" charset="0"/>
                        </a:rPr>
                        <a:t>Jan ‘24</a:t>
                      </a:r>
                    </a:p>
                  </a:txBody>
                  <a:tcPr anchor="ctr"/>
                </a:tc>
                <a:tc>
                  <a:txBody>
                    <a:bodyPr/>
                    <a:lstStyle/>
                    <a:p>
                      <a:pPr algn="ctr"/>
                      <a:r>
                        <a:rPr lang="en-US" sz="1100" b="0" dirty="0">
                          <a:latin typeface="Arial" pitchFamily="34" charset="0"/>
                          <a:cs typeface="Arial" pitchFamily="34" charset="0"/>
                        </a:rPr>
                        <a:t>Mar/April ‘24</a:t>
                      </a:r>
                    </a:p>
                  </a:txBody>
                  <a:tcPr anchor="ctr"/>
                </a:tc>
                <a:extLst>
                  <a:ext uri="{0D108BD9-81ED-4DB2-BD59-A6C34878D82A}">
                    <a16:rowId xmlns:a16="http://schemas.microsoft.com/office/drawing/2014/main" val="10000"/>
                  </a:ext>
                </a:extLst>
              </a:tr>
              <a:tr h="603800">
                <a:tc>
                  <a:txBody>
                    <a:bodyPr/>
                    <a:lstStyle/>
                    <a:p>
                      <a:pPr algn="ctr"/>
                      <a:r>
                        <a:rPr lang="en-US" sz="1000" dirty="0">
                          <a:latin typeface="Arial" pitchFamily="34" charset="0"/>
                          <a:cs typeface="Arial" pitchFamily="34" charset="0"/>
                        </a:rPr>
                        <a:t>Pre-launch</a:t>
                      </a: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extLst>
                  <a:ext uri="{0D108BD9-81ED-4DB2-BD59-A6C34878D82A}">
                    <a16:rowId xmlns:a16="http://schemas.microsoft.com/office/drawing/2014/main" val="10001"/>
                  </a:ext>
                </a:extLst>
              </a:tr>
              <a:tr h="603800">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1000" dirty="0">
                          <a:latin typeface="Arial" pitchFamily="34" charset="0"/>
                          <a:cs typeface="Arial" pitchFamily="34" charset="0"/>
                        </a:rPr>
                        <a:t>Review &amp; Consultation</a:t>
                      </a: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extLst>
                  <a:ext uri="{0D108BD9-81ED-4DB2-BD59-A6C34878D82A}">
                    <a16:rowId xmlns:a16="http://schemas.microsoft.com/office/drawing/2014/main" val="10002"/>
                  </a:ext>
                </a:extLst>
              </a:tr>
              <a:tr h="603800">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1000" dirty="0">
                          <a:latin typeface="Arial" pitchFamily="34" charset="0"/>
                          <a:cs typeface="Arial" pitchFamily="34" charset="0"/>
                        </a:rPr>
                        <a:t>Full Governance Structure</a:t>
                      </a: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extLst>
                  <a:ext uri="{0D108BD9-81ED-4DB2-BD59-A6C34878D82A}">
                    <a16:rowId xmlns:a16="http://schemas.microsoft.com/office/drawing/2014/main" val="10003"/>
                  </a:ext>
                </a:extLst>
              </a:tr>
              <a:tr h="603800">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1000" dirty="0">
                          <a:latin typeface="Arial" pitchFamily="34" charset="0"/>
                          <a:cs typeface="Arial" pitchFamily="34" charset="0"/>
                        </a:rPr>
                        <a:t>Formal Launch incl. Nodes</a:t>
                      </a: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extLst>
                  <a:ext uri="{0D108BD9-81ED-4DB2-BD59-A6C34878D82A}">
                    <a16:rowId xmlns:a16="http://schemas.microsoft.com/office/drawing/2014/main" val="10004"/>
                  </a:ext>
                </a:extLst>
              </a:tr>
              <a:tr h="621050">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1000" dirty="0">
                          <a:latin typeface="Arial" pitchFamily="34" charset="0"/>
                          <a:cs typeface="Arial" pitchFamily="34" charset="0"/>
                        </a:rPr>
                        <a:t>Support FE Secretariat Functions</a:t>
                      </a: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extLst>
                  <a:ext uri="{0D108BD9-81ED-4DB2-BD59-A6C34878D82A}">
                    <a16:rowId xmlns:a16="http://schemas.microsoft.com/office/drawing/2014/main" val="10005"/>
                  </a:ext>
                </a:extLst>
              </a:tr>
            </a:tbl>
          </a:graphicData>
        </a:graphic>
      </p:graphicFrame>
      <p:sp>
        <p:nvSpPr>
          <p:cNvPr id="13" name="Rounded Rectangle 12"/>
          <p:cNvSpPr/>
          <p:nvPr/>
        </p:nvSpPr>
        <p:spPr>
          <a:xfrm>
            <a:off x="1442659" y="2289604"/>
            <a:ext cx="1221023" cy="290489"/>
          </a:xfrm>
          <a:prstGeom prst="roundRect">
            <a:avLst/>
          </a:prstGeom>
          <a:solidFill>
            <a:srgbClr val="00B050"/>
          </a:solidFill>
          <a:ln>
            <a:noFill/>
          </a:ln>
          <a:effectLst>
            <a:outerShdw blurRad="44450" dir="5400000" algn="ctr">
              <a:srgbClr val="000000">
                <a:alpha val="2000"/>
              </a:srgbClr>
            </a:outerShdw>
          </a:effectLst>
          <a:scene3d>
            <a:camera prst="orthographicFront">
              <a:rot lat="0" lon="0" rev="0"/>
            </a:camera>
            <a:lightRig rig="balanced" dir="t"/>
          </a:scene3d>
          <a:sp3d prstMaterial="plastic">
            <a:bevelT w="5080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effectLst>
                  <a:outerShdw blurRad="38100" dist="38100" dir="2700000" algn="tl">
                    <a:srgbClr val="000000">
                      <a:alpha val="43137"/>
                    </a:srgbClr>
                  </a:outerShdw>
                </a:effectLst>
                <a:latin typeface="Arial" pitchFamily="34" charset="0"/>
                <a:cs typeface="Arial" pitchFamily="34" charset="0"/>
              </a:rPr>
              <a:t> </a:t>
            </a:r>
          </a:p>
        </p:txBody>
      </p:sp>
      <p:sp>
        <p:nvSpPr>
          <p:cNvPr id="22" name="Rounded Rectangle 21"/>
          <p:cNvSpPr/>
          <p:nvPr/>
        </p:nvSpPr>
        <p:spPr>
          <a:xfrm>
            <a:off x="2663682" y="2924945"/>
            <a:ext cx="2468033" cy="290489"/>
          </a:xfrm>
          <a:prstGeom prst="roundRect">
            <a:avLst/>
          </a:prstGeom>
          <a:solidFill>
            <a:srgbClr val="00B050"/>
          </a:solidFill>
          <a:ln>
            <a:noFill/>
          </a:ln>
          <a:effectLst>
            <a:outerShdw blurRad="44450" dir="5400000" algn="ctr">
              <a:srgbClr val="000000">
                <a:alpha val="2000"/>
              </a:srgbClr>
            </a:outerShdw>
          </a:effectLst>
          <a:scene3d>
            <a:camera prst="orthographicFront">
              <a:rot lat="0" lon="0" rev="0"/>
            </a:camera>
            <a:lightRig rig="balanced" dir="t"/>
          </a:scene3d>
          <a:sp3d prstMaterial="plastic">
            <a:bevelT w="5080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effectLst>
                  <a:outerShdw blurRad="38100" dist="38100" dir="2700000" algn="tl">
                    <a:srgbClr val="000000">
                      <a:alpha val="43137"/>
                    </a:srgbClr>
                  </a:outerShdw>
                </a:effectLst>
                <a:latin typeface="Arial" pitchFamily="34" charset="0"/>
                <a:cs typeface="Arial" pitchFamily="34" charset="0"/>
              </a:rPr>
              <a:t>. </a:t>
            </a:r>
          </a:p>
        </p:txBody>
      </p:sp>
      <p:sp>
        <p:nvSpPr>
          <p:cNvPr id="23" name="Rounded Rectangle 22"/>
          <p:cNvSpPr/>
          <p:nvPr/>
        </p:nvSpPr>
        <p:spPr>
          <a:xfrm>
            <a:off x="6372201" y="3538997"/>
            <a:ext cx="1221023" cy="290489"/>
          </a:xfrm>
          <a:prstGeom prst="roundRect">
            <a:avLst/>
          </a:prstGeom>
          <a:solidFill>
            <a:srgbClr val="00B050"/>
          </a:solidFill>
          <a:ln>
            <a:solidFill>
              <a:srgbClr val="92D050"/>
            </a:solidFill>
          </a:ln>
          <a:effectLst>
            <a:outerShdw blurRad="44450" dir="5400000" algn="ctr">
              <a:srgbClr val="000000">
                <a:alpha val="2000"/>
              </a:srgbClr>
            </a:outerShdw>
          </a:effectLst>
          <a:scene3d>
            <a:camera prst="orthographicFront">
              <a:rot lat="0" lon="0" rev="0"/>
            </a:camera>
            <a:lightRig rig="balanced" dir="t"/>
          </a:scene3d>
          <a:sp3d prstMaterial="plastic">
            <a:bevelT w="5080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effectLst>
                  <a:outerShdw blurRad="38100" dist="38100" dir="2700000" algn="tl">
                    <a:srgbClr val="000000">
                      <a:alpha val="43137"/>
                    </a:srgbClr>
                  </a:outerShdw>
                </a:effectLst>
                <a:highlight>
                  <a:srgbClr val="33CC33"/>
                </a:highlight>
                <a:latin typeface="Arial" pitchFamily="34" charset="0"/>
                <a:cs typeface="Arial" pitchFamily="34" charset="0"/>
              </a:rPr>
              <a:t> </a:t>
            </a:r>
          </a:p>
        </p:txBody>
      </p:sp>
      <p:sp>
        <p:nvSpPr>
          <p:cNvPr id="24" name="Rounded Rectangle 23"/>
          <p:cNvSpPr/>
          <p:nvPr/>
        </p:nvSpPr>
        <p:spPr>
          <a:xfrm>
            <a:off x="8202967" y="4120137"/>
            <a:ext cx="592302" cy="290489"/>
          </a:xfrm>
          <a:prstGeom prst="roundRect">
            <a:avLst/>
          </a:prstGeom>
          <a:solidFill>
            <a:srgbClr val="00B050"/>
          </a:solidFill>
          <a:ln>
            <a:noFill/>
          </a:ln>
          <a:effectLst>
            <a:outerShdw blurRad="44450" dir="5400000" algn="ctr">
              <a:srgbClr val="000000">
                <a:alpha val="2000"/>
              </a:srgbClr>
            </a:outerShdw>
          </a:effectLst>
          <a:scene3d>
            <a:camera prst="orthographicFront">
              <a:rot lat="0" lon="0" rev="0"/>
            </a:camera>
            <a:lightRig rig="balanced" dir="t"/>
          </a:scene3d>
          <a:sp3d prstMaterial="plastic">
            <a:bevelT w="5080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effectLst>
                  <a:outerShdw blurRad="38100" dist="38100" dir="2700000" algn="tl">
                    <a:srgbClr val="000000">
                      <a:alpha val="43137"/>
                    </a:srgbClr>
                  </a:outerShdw>
                </a:effectLst>
                <a:latin typeface="Arial" pitchFamily="34" charset="0"/>
                <a:cs typeface="Arial" pitchFamily="34" charset="0"/>
              </a:rPr>
              <a:t> </a:t>
            </a:r>
          </a:p>
        </p:txBody>
      </p:sp>
      <p:sp>
        <p:nvSpPr>
          <p:cNvPr id="25" name="Rounded Rectangle 24"/>
          <p:cNvSpPr/>
          <p:nvPr/>
        </p:nvSpPr>
        <p:spPr>
          <a:xfrm>
            <a:off x="1422231" y="4757767"/>
            <a:ext cx="7373038" cy="290489"/>
          </a:xfrm>
          <a:prstGeom prst="roundRect">
            <a:avLst/>
          </a:prstGeom>
          <a:solidFill>
            <a:srgbClr val="00B050"/>
          </a:solidFill>
          <a:ln>
            <a:noFill/>
          </a:ln>
          <a:effectLst>
            <a:outerShdw blurRad="44450" dir="5400000" algn="ctr">
              <a:srgbClr val="000000">
                <a:alpha val="2000"/>
              </a:srgbClr>
            </a:outerShdw>
          </a:effectLst>
          <a:scene3d>
            <a:camera prst="orthographicFront">
              <a:rot lat="0" lon="0" rev="0"/>
            </a:camera>
            <a:lightRig rig="balanced" dir="t"/>
          </a:scene3d>
          <a:sp3d prstMaterial="plastic">
            <a:bevelT w="5080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effectLst>
                  <a:outerShdw blurRad="38100" dist="38100" dir="2700000" algn="tl">
                    <a:srgbClr val="000000">
                      <a:alpha val="43137"/>
                    </a:srgbClr>
                  </a:outerShdw>
                </a:effectLst>
                <a:latin typeface="Arial" pitchFamily="34" charset="0"/>
                <a:cs typeface="Arial" pitchFamily="34" charset="0"/>
              </a:rPr>
              <a:t> </a:t>
            </a:r>
          </a:p>
        </p:txBody>
      </p:sp>
      <p:sp>
        <p:nvSpPr>
          <p:cNvPr id="17" name="TextBox 16">
            <a:extLst>
              <a:ext uri="{FF2B5EF4-FFF2-40B4-BE49-F238E27FC236}">
                <a16:creationId xmlns:a16="http://schemas.microsoft.com/office/drawing/2014/main" id="{317F8077-236B-42C7-9DD6-8B141CFD2ADE}"/>
              </a:ext>
            </a:extLst>
          </p:cNvPr>
          <p:cNvSpPr txBox="1"/>
          <p:nvPr/>
        </p:nvSpPr>
        <p:spPr>
          <a:xfrm>
            <a:off x="113711" y="921793"/>
            <a:ext cx="6771794" cy="584775"/>
          </a:xfrm>
          <a:prstGeom prst="rect">
            <a:avLst/>
          </a:prstGeom>
          <a:noFill/>
        </p:spPr>
        <p:txBody>
          <a:bodyPr wrap="square" rtlCol="0">
            <a:spAutoFit/>
          </a:bodyPr>
          <a:lstStyle/>
          <a:p>
            <a:pPr defTabSz="685800"/>
            <a:r>
              <a:rPr lang="en-US" sz="3200" b="1" dirty="0">
                <a:effectLst>
                  <a:outerShdw blurRad="38100" dist="38100" dir="2700000" algn="tl">
                    <a:srgbClr val="000000">
                      <a:alpha val="43137"/>
                    </a:srgbClr>
                  </a:outerShdw>
                </a:effectLst>
                <a:latin typeface="Avenir Book" panose="02000503020000020003" pitchFamily="2" charset="0"/>
              </a:rPr>
              <a:t>Next Steps</a:t>
            </a:r>
            <a:endParaRPr lang="en-GB" sz="3200" b="1" dirty="0">
              <a:effectLst>
                <a:outerShdw blurRad="38100" dist="38100" dir="2700000" algn="tl">
                  <a:srgbClr val="000000">
                    <a:alpha val="43137"/>
                  </a:srgbClr>
                </a:outerShdw>
              </a:effectLst>
              <a:latin typeface="Avenir Book" panose="02000503020000020003" pitchFamily="2" charset="0"/>
            </a:endParaRPr>
          </a:p>
        </p:txBody>
      </p:sp>
      <p:pic>
        <p:nvPicPr>
          <p:cNvPr id="9" name="Picture 8">
            <a:extLst>
              <a:ext uri="{FF2B5EF4-FFF2-40B4-BE49-F238E27FC236}">
                <a16:creationId xmlns:a16="http://schemas.microsoft.com/office/drawing/2014/main" id="{07FADB58-948D-47FF-B8B6-DBF314DB1C9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532629" y="-49573"/>
            <a:ext cx="2611371" cy="9687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D5A9-6CAD-42A3-8068-BE84BB64F925}"/>
              </a:ext>
            </a:extLst>
          </p:cNvPr>
          <p:cNvSpPr>
            <a:spLocks noGrp="1"/>
          </p:cNvSpPr>
          <p:nvPr>
            <p:ph type="title"/>
          </p:nvPr>
        </p:nvSpPr>
        <p:spPr>
          <a:xfrm>
            <a:off x="3517032" y="2617318"/>
            <a:ext cx="4090268" cy="520203"/>
          </a:xfrm>
        </p:spPr>
        <p:txBody>
          <a:bodyPr>
            <a:noAutofit/>
          </a:bodyPr>
          <a:lstStyle/>
          <a:p>
            <a:r>
              <a:rPr lang="en-US" sz="4400" dirty="0">
                <a:effectLst>
                  <a:outerShdw blurRad="38100" dist="38100" dir="2700000" algn="tl">
                    <a:srgbClr val="000000">
                      <a:alpha val="43137"/>
                    </a:srgbClr>
                  </a:outerShdw>
                </a:effectLst>
                <a:latin typeface="Avenir Book" panose="02000503020000020003" pitchFamily="2" charset="0"/>
              </a:rPr>
              <a:t>Thank you</a:t>
            </a:r>
          </a:p>
        </p:txBody>
      </p:sp>
      <p:pic>
        <p:nvPicPr>
          <p:cNvPr id="5" name="Picture 4">
            <a:extLst>
              <a:ext uri="{FF2B5EF4-FFF2-40B4-BE49-F238E27FC236}">
                <a16:creationId xmlns:a16="http://schemas.microsoft.com/office/drawing/2014/main" id="{97775469-8758-4141-9979-82D5AB5E4E22}"/>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532629" y="-49573"/>
            <a:ext cx="2611371" cy="968735"/>
          </a:xfrm>
          <a:prstGeom prst="rect">
            <a:avLst/>
          </a:prstGeom>
        </p:spPr>
      </p:pic>
    </p:spTree>
    <p:extLst>
      <p:ext uri="{BB962C8B-B14F-4D97-AF65-F5344CB8AC3E}">
        <p14:creationId xmlns:p14="http://schemas.microsoft.com/office/powerpoint/2010/main" val="33415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BC3670-0DC5-68F9-6C7A-7EDFFB548651}"/>
              </a:ext>
            </a:extLst>
          </p:cNvPr>
          <p:cNvSpPr>
            <a:spLocks noGrp="1"/>
          </p:cNvSpPr>
          <p:nvPr>
            <p:ph type="sldNum" sz="quarter" idx="12"/>
          </p:nvPr>
        </p:nvSpPr>
        <p:spPr/>
        <p:txBody>
          <a:bodyPr/>
          <a:lstStyle/>
          <a:p>
            <a:fld id="{29F32DF0-F359-4D4D-B63F-6D9D34568DD5}" type="slidenum">
              <a:rPr lang="en-GB" smtClean="0"/>
              <a:t>2</a:t>
            </a:fld>
            <a:endParaRPr lang="en-GB" dirty="0"/>
          </a:p>
        </p:txBody>
      </p:sp>
      <p:sp>
        <p:nvSpPr>
          <p:cNvPr id="6" name="TextBox 5">
            <a:extLst>
              <a:ext uri="{FF2B5EF4-FFF2-40B4-BE49-F238E27FC236}">
                <a16:creationId xmlns:a16="http://schemas.microsoft.com/office/drawing/2014/main" id="{6CC789C0-8350-7F21-B9E1-B64350C14E8F}"/>
              </a:ext>
            </a:extLst>
          </p:cNvPr>
          <p:cNvSpPr txBox="1"/>
          <p:nvPr/>
        </p:nvSpPr>
        <p:spPr>
          <a:xfrm>
            <a:off x="301841" y="2064814"/>
            <a:ext cx="8211844" cy="2554545"/>
          </a:xfrm>
          <a:prstGeom prst="rect">
            <a:avLst/>
          </a:prstGeom>
          <a:noFill/>
        </p:spPr>
        <p:txBody>
          <a:bodyPr wrap="square">
            <a:spAutoFit/>
          </a:bodyPr>
          <a:lstStyle/>
          <a:p>
            <a:pPr algn="ctr"/>
            <a:r>
              <a:rPr lang="en-US" sz="4000" dirty="0"/>
              <a:t>Future Earth is a global network of scientists, researchers, and innovators collaborating for a more sustainable planet!</a:t>
            </a:r>
            <a:endParaRPr lang="en-ZA" sz="4000" dirty="0"/>
          </a:p>
        </p:txBody>
      </p:sp>
      <p:sp>
        <p:nvSpPr>
          <p:cNvPr id="7" name="TextBox 6">
            <a:extLst>
              <a:ext uri="{FF2B5EF4-FFF2-40B4-BE49-F238E27FC236}">
                <a16:creationId xmlns:a16="http://schemas.microsoft.com/office/drawing/2014/main" id="{662C5F94-1F5C-19FF-7915-EFBFB53AF2C6}"/>
              </a:ext>
            </a:extLst>
          </p:cNvPr>
          <p:cNvSpPr txBox="1"/>
          <p:nvPr/>
        </p:nvSpPr>
        <p:spPr>
          <a:xfrm>
            <a:off x="179365" y="1149990"/>
            <a:ext cx="6048819" cy="545534"/>
          </a:xfrm>
          <a:prstGeom prst="rect">
            <a:avLst/>
          </a:prstGeom>
          <a:noFill/>
          <a:effectLst/>
        </p:spPr>
        <p:txBody>
          <a:bodyPr wrap="square" rtlCol="0">
            <a:spAutoFit/>
          </a:bodyPr>
          <a:lstStyle/>
          <a:p>
            <a:pPr defTabSz="685800">
              <a:lnSpc>
                <a:spcPct val="90000"/>
              </a:lnSpc>
              <a:spcBef>
                <a:spcPts val="750"/>
              </a:spcBef>
              <a:defRPr/>
            </a:pPr>
            <a:r>
              <a:rPr lang="en-US" sz="3200" b="1" dirty="0">
                <a:effectLst>
                  <a:outerShdw blurRad="38100" dist="38100" dir="2700000" algn="tl">
                    <a:srgbClr val="000000">
                      <a:alpha val="43137"/>
                    </a:srgbClr>
                  </a:outerShdw>
                </a:effectLst>
                <a:latin typeface="Avenir Book" panose="02000503020000020003" pitchFamily="2" charset="0"/>
              </a:rPr>
              <a:t>What is Future Earth?</a:t>
            </a:r>
          </a:p>
        </p:txBody>
      </p:sp>
      <p:pic>
        <p:nvPicPr>
          <p:cNvPr id="8" name="Picture 7">
            <a:extLst>
              <a:ext uri="{FF2B5EF4-FFF2-40B4-BE49-F238E27FC236}">
                <a16:creationId xmlns:a16="http://schemas.microsoft.com/office/drawing/2014/main" id="{F44F4876-DCE3-A010-55E3-7B8AA0F6337E}"/>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532629" y="-49573"/>
            <a:ext cx="2611371" cy="968735"/>
          </a:xfrm>
          <a:prstGeom prst="rect">
            <a:avLst/>
          </a:prstGeom>
        </p:spPr>
      </p:pic>
    </p:spTree>
    <p:extLst>
      <p:ext uri="{BB962C8B-B14F-4D97-AF65-F5344CB8AC3E}">
        <p14:creationId xmlns:p14="http://schemas.microsoft.com/office/powerpoint/2010/main" val="425935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7D930DC-5273-42AE-88BD-D5D7458A2A56}"/>
              </a:ext>
            </a:extLst>
          </p:cNvPr>
          <p:cNvSpPr txBox="1"/>
          <p:nvPr/>
        </p:nvSpPr>
        <p:spPr>
          <a:xfrm>
            <a:off x="179365" y="1149990"/>
            <a:ext cx="6048819" cy="545534"/>
          </a:xfrm>
          <a:prstGeom prst="rect">
            <a:avLst/>
          </a:prstGeom>
          <a:noFill/>
          <a:effectLst/>
        </p:spPr>
        <p:txBody>
          <a:bodyPr wrap="square" rtlCol="0">
            <a:spAutoFit/>
          </a:bodyPr>
          <a:lstStyle/>
          <a:p>
            <a:pPr defTabSz="685800">
              <a:lnSpc>
                <a:spcPct val="90000"/>
              </a:lnSpc>
              <a:spcBef>
                <a:spcPts val="750"/>
              </a:spcBef>
              <a:defRPr/>
            </a:pPr>
            <a:r>
              <a:rPr lang="en-US" sz="3200" b="1" dirty="0">
                <a:effectLst>
                  <a:outerShdw blurRad="38100" dist="38100" dir="2700000" algn="tl">
                    <a:srgbClr val="000000">
                      <a:alpha val="43137"/>
                    </a:srgbClr>
                  </a:outerShdw>
                </a:effectLst>
                <a:latin typeface="Avenir Book" panose="02000503020000020003" pitchFamily="2" charset="0"/>
              </a:rPr>
              <a:t>Context</a:t>
            </a:r>
          </a:p>
        </p:txBody>
      </p:sp>
      <p:sp>
        <p:nvSpPr>
          <p:cNvPr id="5" name="Content Placeholder 4">
            <a:extLst>
              <a:ext uri="{FF2B5EF4-FFF2-40B4-BE49-F238E27FC236}">
                <a16:creationId xmlns:a16="http://schemas.microsoft.com/office/drawing/2014/main" id="{E4540E10-DEAB-4876-867A-80996B55A405}"/>
              </a:ext>
            </a:extLst>
          </p:cNvPr>
          <p:cNvSpPr>
            <a:spLocks noGrp="1"/>
          </p:cNvSpPr>
          <p:nvPr>
            <p:ph idx="1"/>
          </p:nvPr>
        </p:nvSpPr>
        <p:spPr>
          <a:xfrm>
            <a:off x="179364" y="1695524"/>
            <a:ext cx="8713116" cy="1733476"/>
          </a:xfrm>
        </p:spPr>
        <p:txBody>
          <a:bodyPr/>
          <a:lstStyle/>
          <a:p>
            <a:pPr marL="0" indent="0" algn="just">
              <a:buNone/>
            </a:pPr>
            <a:r>
              <a:rPr lang="en-ZA" sz="1800" dirty="0">
                <a:solidFill>
                  <a:srgbClr val="000000"/>
                </a:solidFill>
                <a:latin typeface="Calibri" panose="020F0502020204030204" pitchFamily="34" charset="0"/>
                <a:ea typeface="Calibri" panose="020F0502020204030204" pitchFamily="34" charset="0"/>
              </a:rPr>
              <a:t>Future Earth’s strategy is to develop the knowledge and tools that government, communities, and companies need to meet the United Nations 17 Sustainable Development Goals (SDGs) that comprise the Global 2030 Agenda. By understanding connections among environmental, social, and economic systems, Future Earth works to facilitate research and innovation, building and mobilising networks and shaping the narrative to turn knowledge into action. </a:t>
            </a:r>
            <a:endParaRPr lang="en-ZA" dirty="0"/>
          </a:p>
        </p:txBody>
      </p:sp>
      <p:pic>
        <p:nvPicPr>
          <p:cNvPr id="9" name="Picture 8">
            <a:extLst>
              <a:ext uri="{FF2B5EF4-FFF2-40B4-BE49-F238E27FC236}">
                <a16:creationId xmlns:a16="http://schemas.microsoft.com/office/drawing/2014/main" id="{867E05A6-6CE9-4F00-81D7-87ADFE66F356}"/>
              </a:ext>
            </a:extLst>
          </p:cNvPr>
          <p:cNvPicPr/>
          <p:nvPr/>
        </p:nvPicPr>
        <p:blipFill>
          <a:blip r:embed="rId2"/>
          <a:stretch>
            <a:fillRect/>
          </a:stretch>
        </p:blipFill>
        <p:spPr>
          <a:xfrm>
            <a:off x="755576" y="3284985"/>
            <a:ext cx="6624736" cy="2715766"/>
          </a:xfrm>
          <a:prstGeom prst="rect">
            <a:avLst/>
          </a:prstGeom>
        </p:spPr>
      </p:pic>
      <p:pic>
        <p:nvPicPr>
          <p:cNvPr id="6" name="Picture 5">
            <a:extLst>
              <a:ext uri="{FF2B5EF4-FFF2-40B4-BE49-F238E27FC236}">
                <a16:creationId xmlns:a16="http://schemas.microsoft.com/office/drawing/2014/main" id="{834ACDD8-7D82-4C46-8EBE-80946286A665}"/>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532629" y="-49573"/>
            <a:ext cx="2611371" cy="968735"/>
          </a:xfrm>
          <a:prstGeom prst="rect">
            <a:avLst/>
          </a:prstGeom>
        </p:spPr>
      </p:pic>
    </p:spTree>
    <p:extLst>
      <p:ext uri="{BB962C8B-B14F-4D97-AF65-F5344CB8AC3E}">
        <p14:creationId xmlns:p14="http://schemas.microsoft.com/office/powerpoint/2010/main" val="152006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7D930DC-5273-42AE-88BD-D5D7458A2A56}"/>
              </a:ext>
            </a:extLst>
          </p:cNvPr>
          <p:cNvSpPr txBox="1"/>
          <p:nvPr/>
        </p:nvSpPr>
        <p:spPr>
          <a:xfrm>
            <a:off x="175628" y="980728"/>
            <a:ext cx="6048819" cy="545534"/>
          </a:xfrm>
          <a:prstGeom prst="rect">
            <a:avLst/>
          </a:prstGeom>
          <a:noFill/>
          <a:effectLst/>
        </p:spPr>
        <p:txBody>
          <a:bodyPr wrap="square" rtlCol="0">
            <a:spAutoFit/>
          </a:bodyPr>
          <a:lstStyle/>
          <a:p>
            <a:pPr defTabSz="685800">
              <a:lnSpc>
                <a:spcPct val="90000"/>
              </a:lnSpc>
              <a:spcBef>
                <a:spcPts val="750"/>
              </a:spcBef>
              <a:defRPr/>
            </a:pPr>
            <a:r>
              <a:rPr lang="en-US" sz="3200" b="1" dirty="0">
                <a:effectLst>
                  <a:outerShdw blurRad="38100" dist="38100" dir="2700000" algn="tl">
                    <a:srgbClr val="000000">
                      <a:alpha val="43137"/>
                    </a:srgbClr>
                  </a:outerShdw>
                </a:effectLst>
                <a:latin typeface="Avenir Book" panose="02000503020000020003" pitchFamily="2" charset="0"/>
              </a:rPr>
              <a:t>Context (cont.)</a:t>
            </a:r>
          </a:p>
        </p:txBody>
      </p:sp>
      <p:sp>
        <p:nvSpPr>
          <p:cNvPr id="5" name="Content Placeholder 4">
            <a:extLst>
              <a:ext uri="{FF2B5EF4-FFF2-40B4-BE49-F238E27FC236}">
                <a16:creationId xmlns:a16="http://schemas.microsoft.com/office/drawing/2014/main" id="{E4540E10-DEAB-4876-867A-80996B55A405}"/>
              </a:ext>
            </a:extLst>
          </p:cNvPr>
          <p:cNvSpPr>
            <a:spLocks noGrp="1"/>
          </p:cNvSpPr>
          <p:nvPr>
            <p:ph idx="1"/>
          </p:nvPr>
        </p:nvSpPr>
        <p:spPr>
          <a:xfrm>
            <a:off x="179365" y="1508068"/>
            <a:ext cx="3620548" cy="4225188"/>
          </a:xfrm>
        </p:spPr>
        <p:txBody>
          <a:bodyPr>
            <a:normAutofit fontScale="92500" lnSpcReduction="20000"/>
          </a:bodyPr>
          <a:lstStyle/>
          <a:p>
            <a:pPr marL="0" marR="393700" indent="0" algn="just">
              <a:lnSpc>
                <a:spcPct val="111000"/>
              </a:lnSpc>
              <a:spcAft>
                <a:spcPts val="560"/>
              </a:spcAft>
              <a:buNone/>
            </a:pPr>
            <a:r>
              <a:rPr lang="en-ZA" sz="1800" dirty="0">
                <a:solidFill>
                  <a:srgbClr val="000000"/>
                </a:solidFill>
                <a:latin typeface="Calibri" panose="020F0502020204030204" pitchFamily="34" charset="0"/>
                <a:ea typeface="Calibri" panose="020F0502020204030204" pitchFamily="34" charset="0"/>
              </a:rPr>
              <a:t>For Africa, Future Earth is a critical platform for sustainability research that can shape policies and offer tangible solutions that impact communities on the ground and, in the context of Africa’s youth bulge, to support the development of early career professionals thus, enabling researchers to work increasingly across geographies, communities (academic, public, and private) and disciplines to deliver pertinent and relevant evidence-based information in support of sustainability is at the core of the NRF’s mission and objectives.  </a:t>
            </a:r>
          </a:p>
          <a:p>
            <a:pPr marL="0" indent="0">
              <a:buNone/>
            </a:pPr>
            <a:endParaRPr lang="en-ZA" dirty="0"/>
          </a:p>
        </p:txBody>
      </p:sp>
      <p:grpSp>
        <p:nvGrpSpPr>
          <p:cNvPr id="6" name="Group 5">
            <a:extLst>
              <a:ext uri="{FF2B5EF4-FFF2-40B4-BE49-F238E27FC236}">
                <a16:creationId xmlns:a16="http://schemas.microsoft.com/office/drawing/2014/main" id="{88E8CF2A-0CD4-460A-9ABC-4F6F84263DFE}"/>
              </a:ext>
            </a:extLst>
          </p:cNvPr>
          <p:cNvGrpSpPr/>
          <p:nvPr/>
        </p:nvGrpSpPr>
        <p:grpSpPr>
          <a:xfrm>
            <a:off x="3635896" y="1508068"/>
            <a:ext cx="5578874" cy="3721132"/>
            <a:chOff x="296474" y="0"/>
            <a:chExt cx="5232069" cy="3502748"/>
          </a:xfrm>
        </p:grpSpPr>
        <p:sp>
          <p:nvSpPr>
            <p:cNvPr id="7" name="Rectangle 6">
              <a:extLst>
                <a:ext uri="{FF2B5EF4-FFF2-40B4-BE49-F238E27FC236}">
                  <a16:creationId xmlns:a16="http://schemas.microsoft.com/office/drawing/2014/main" id="{F6DED965-645F-424A-8E6D-B52B74D71051}"/>
                </a:ext>
              </a:extLst>
            </p:cNvPr>
            <p:cNvSpPr/>
            <p:nvPr/>
          </p:nvSpPr>
          <p:spPr>
            <a:xfrm>
              <a:off x="5486400" y="3169566"/>
              <a:ext cx="42143"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000000"/>
                  </a:solidFill>
                  <a:latin typeface="Calibri" panose="020F0502020204030204" pitchFamily="34" charset="0"/>
                  <a:ea typeface="Calibri" panose="020F0502020204030204" pitchFamily="34" charset="0"/>
                </a:rPr>
                <a:t> </a:t>
              </a:r>
            </a:p>
          </p:txBody>
        </p:sp>
        <p:sp>
          <p:nvSpPr>
            <p:cNvPr id="10" name="Rectangle 9">
              <a:extLst>
                <a:ext uri="{FF2B5EF4-FFF2-40B4-BE49-F238E27FC236}">
                  <a16:creationId xmlns:a16="http://schemas.microsoft.com/office/drawing/2014/main" id="{1A73DE16-D1FC-4CC0-878D-6AF3FF59A313}"/>
                </a:ext>
              </a:extLst>
            </p:cNvPr>
            <p:cNvSpPr/>
            <p:nvPr/>
          </p:nvSpPr>
          <p:spPr>
            <a:xfrm>
              <a:off x="323366" y="3314704"/>
              <a:ext cx="78101" cy="188044"/>
            </a:xfrm>
            <a:prstGeom prst="rect">
              <a:avLst/>
            </a:prstGeom>
            <a:ln>
              <a:noFill/>
            </a:ln>
          </p:spPr>
          <p:txBody>
            <a:bodyPr vert="horz" lIns="0" tIns="0" rIns="0" bIns="0" rtlCol="0">
              <a:noAutofit/>
            </a:bodyPr>
            <a:lstStyle/>
            <a:p>
              <a:pPr marL="6350" indent="-6350">
                <a:lnSpc>
                  <a:spcPct val="107000"/>
                </a:lnSpc>
                <a:spcAft>
                  <a:spcPts val="800"/>
                </a:spcAft>
              </a:pPr>
              <a:endParaRPr lang="en-ZA" sz="1100" dirty="0">
                <a:solidFill>
                  <a:srgbClr val="000000"/>
                </a:solidFill>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E2E58452-072D-4A25-B65D-66B1D2B8ACB8}"/>
                </a:ext>
              </a:extLst>
            </p:cNvPr>
            <p:cNvSpPr/>
            <p:nvPr/>
          </p:nvSpPr>
          <p:spPr>
            <a:xfrm>
              <a:off x="381298" y="3314704"/>
              <a:ext cx="42517" cy="188044"/>
            </a:xfrm>
            <a:prstGeom prst="rect">
              <a:avLst/>
            </a:prstGeom>
            <a:ln>
              <a:noFill/>
            </a:ln>
          </p:spPr>
          <p:txBody>
            <a:bodyPr vert="horz" lIns="0" tIns="0" rIns="0" bIns="0" rtlCol="0">
              <a:noAutofit/>
            </a:bodyPr>
            <a:lstStyle/>
            <a:p>
              <a:pPr marL="6350" indent="-6350">
                <a:lnSpc>
                  <a:spcPct val="107000"/>
                </a:lnSpc>
                <a:spcAft>
                  <a:spcPts val="800"/>
                </a:spcAft>
              </a:pPr>
              <a:endParaRPr lang="en-ZA" sz="1100" dirty="0">
                <a:solidFill>
                  <a:srgbClr val="000000"/>
                </a:solidFill>
                <a:latin typeface="Calibri" panose="020F050202020403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15F13556-0C3D-40AE-94FE-DE1BC5FD2F0B}"/>
                </a:ext>
              </a:extLst>
            </p:cNvPr>
            <p:cNvSpPr/>
            <p:nvPr/>
          </p:nvSpPr>
          <p:spPr>
            <a:xfrm>
              <a:off x="412831" y="3314704"/>
              <a:ext cx="34814" cy="188044"/>
            </a:xfrm>
            <a:prstGeom prst="rect">
              <a:avLst/>
            </a:prstGeom>
            <a:ln>
              <a:noFill/>
            </a:ln>
          </p:spPr>
          <p:txBody>
            <a:bodyPr vert="horz" lIns="0" tIns="0" rIns="0" bIns="0" rtlCol="0">
              <a:noAutofit/>
            </a:bodyPr>
            <a:lstStyle/>
            <a:p>
              <a:pPr marL="6350" indent="-6350">
                <a:lnSpc>
                  <a:spcPct val="107000"/>
                </a:lnSpc>
                <a:spcAft>
                  <a:spcPts val="800"/>
                </a:spcAft>
              </a:pPr>
              <a:r>
                <a:rPr lang="en-ZA" sz="900" i="1">
                  <a:solidFill>
                    <a:srgbClr val="44546A"/>
                  </a:solidFill>
                  <a:latin typeface="Calibri" panose="020F0502020204030204" pitchFamily="34" charset="0"/>
                  <a:ea typeface="Calibri" panose="020F0502020204030204" pitchFamily="34" charset="0"/>
                </a:rPr>
                <a:t> </a:t>
              </a:r>
              <a:endParaRPr lang="en-ZA" sz="1100">
                <a:solidFill>
                  <a:srgbClr val="000000"/>
                </a:solidFill>
                <a:latin typeface="Calibri" panose="020F050202020403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E53BD6E6-AAE8-4F9A-A88D-9E2479B0B73F}"/>
                </a:ext>
              </a:extLst>
            </p:cNvPr>
            <p:cNvSpPr/>
            <p:nvPr/>
          </p:nvSpPr>
          <p:spPr>
            <a:xfrm>
              <a:off x="438671" y="3314704"/>
              <a:ext cx="441958" cy="188044"/>
            </a:xfrm>
            <a:prstGeom prst="rect">
              <a:avLst/>
            </a:prstGeom>
            <a:ln>
              <a:noFill/>
            </a:ln>
          </p:spPr>
          <p:txBody>
            <a:bodyPr vert="horz" lIns="0" tIns="0" rIns="0" bIns="0" rtlCol="0">
              <a:noAutofit/>
            </a:bodyPr>
            <a:lstStyle/>
            <a:p>
              <a:pPr marL="6350" indent="-6350">
                <a:lnSpc>
                  <a:spcPct val="107000"/>
                </a:lnSpc>
                <a:spcAft>
                  <a:spcPts val="800"/>
                </a:spcAft>
              </a:pPr>
              <a:r>
                <a:rPr lang="en-ZA" sz="900" i="1" dirty="0">
                  <a:solidFill>
                    <a:srgbClr val="44546A"/>
                  </a:solidFill>
                  <a:latin typeface="Calibri" panose="020F0502020204030204" pitchFamily="34" charset="0"/>
                  <a:ea typeface="Calibri" panose="020F0502020204030204" pitchFamily="34" charset="0"/>
                </a:rPr>
                <a:t>African</a:t>
              </a:r>
              <a:endParaRPr lang="en-ZA" sz="1100" dirty="0">
                <a:solidFill>
                  <a:srgbClr val="000000"/>
                </a:solidFill>
                <a:latin typeface="Calibri" panose="020F050202020403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C083E751-62C7-4D37-AFFF-08736037B2D6}"/>
                </a:ext>
              </a:extLst>
            </p:cNvPr>
            <p:cNvSpPr/>
            <p:nvPr/>
          </p:nvSpPr>
          <p:spPr>
            <a:xfrm>
              <a:off x="770185" y="3314704"/>
              <a:ext cx="47138" cy="188044"/>
            </a:xfrm>
            <a:prstGeom prst="rect">
              <a:avLst/>
            </a:prstGeom>
            <a:ln>
              <a:noFill/>
            </a:ln>
          </p:spPr>
          <p:txBody>
            <a:bodyPr vert="horz" lIns="0" tIns="0" rIns="0" bIns="0" rtlCol="0">
              <a:noAutofit/>
            </a:bodyPr>
            <a:lstStyle/>
            <a:p>
              <a:pPr marL="6350" indent="-6350">
                <a:lnSpc>
                  <a:spcPct val="107000"/>
                </a:lnSpc>
                <a:spcAft>
                  <a:spcPts val="800"/>
                </a:spcAft>
              </a:pPr>
              <a:r>
                <a:rPr lang="en-ZA" sz="900" i="1">
                  <a:solidFill>
                    <a:srgbClr val="44546A"/>
                  </a:solidFill>
                  <a:latin typeface="Calibri" panose="020F0502020204030204" pitchFamily="34" charset="0"/>
                  <a:ea typeface="Calibri" panose="020F0502020204030204" pitchFamily="34" charset="0"/>
                </a:rPr>
                <a:t>-</a:t>
              </a:r>
              <a:endParaRPr lang="en-ZA" sz="1100">
                <a:solidFill>
                  <a:srgbClr val="000000"/>
                </a:solidFill>
                <a:latin typeface="Calibri" panose="020F0502020204030204" pitchFamily="34" charset="0"/>
                <a:ea typeface="Calibri" panose="020F0502020204030204" pitchFamily="34" charset="0"/>
              </a:endParaRPr>
            </a:p>
          </p:txBody>
        </p:sp>
        <p:sp>
          <p:nvSpPr>
            <p:cNvPr id="15" name="Rectangle 14">
              <a:extLst>
                <a:ext uri="{FF2B5EF4-FFF2-40B4-BE49-F238E27FC236}">
                  <a16:creationId xmlns:a16="http://schemas.microsoft.com/office/drawing/2014/main" id="{BDAC8233-3A52-4DD1-8D71-C790210C9869}"/>
                </a:ext>
              </a:extLst>
            </p:cNvPr>
            <p:cNvSpPr/>
            <p:nvPr/>
          </p:nvSpPr>
          <p:spPr>
            <a:xfrm>
              <a:off x="805179" y="3314704"/>
              <a:ext cx="1526657" cy="188044"/>
            </a:xfrm>
            <a:prstGeom prst="rect">
              <a:avLst/>
            </a:prstGeom>
            <a:ln>
              <a:noFill/>
            </a:ln>
          </p:spPr>
          <p:txBody>
            <a:bodyPr vert="horz" lIns="0" tIns="0" rIns="0" bIns="0" rtlCol="0">
              <a:noAutofit/>
            </a:bodyPr>
            <a:lstStyle/>
            <a:p>
              <a:pPr marL="6350" indent="-6350">
                <a:lnSpc>
                  <a:spcPct val="107000"/>
                </a:lnSpc>
                <a:spcAft>
                  <a:spcPts val="800"/>
                </a:spcAft>
              </a:pPr>
              <a:r>
                <a:rPr lang="en-ZA" sz="900" i="1" dirty="0">
                  <a:solidFill>
                    <a:srgbClr val="44546A"/>
                  </a:solidFill>
                  <a:latin typeface="Calibri" panose="020F0502020204030204" pitchFamily="34" charset="0"/>
                  <a:ea typeface="Calibri" panose="020F0502020204030204" pitchFamily="34" charset="0"/>
                </a:rPr>
                <a:t>focused research themes</a:t>
              </a:r>
              <a:endParaRPr lang="en-ZA" sz="1100" dirty="0">
                <a:solidFill>
                  <a:srgbClr val="000000"/>
                </a:solidFill>
                <a:latin typeface="Calibri" panose="020F0502020204030204" pitchFamily="34" charset="0"/>
                <a:ea typeface="Calibri" panose="020F0502020204030204" pitchFamily="34" charset="0"/>
              </a:endParaRPr>
            </a:p>
          </p:txBody>
        </p:sp>
        <p:sp>
          <p:nvSpPr>
            <p:cNvPr id="16" name="Rectangle 15">
              <a:extLst>
                <a:ext uri="{FF2B5EF4-FFF2-40B4-BE49-F238E27FC236}">
                  <a16:creationId xmlns:a16="http://schemas.microsoft.com/office/drawing/2014/main" id="{670B029E-FFBC-4573-A4A6-D344AB97C629}"/>
                </a:ext>
              </a:extLst>
            </p:cNvPr>
            <p:cNvSpPr/>
            <p:nvPr/>
          </p:nvSpPr>
          <p:spPr>
            <a:xfrm>
              <a:off x="1952755" y="3314704"/>
              <a:ext cx="34814" cy="188044"/>
            </a:xfrm>
            <a:prstGeom prst="rect">
              <a:avLst/>
            </a:prstGeom>
            <a:ln>
              <a:noFill/>
            </a:ln>
          </p:spPr>
          <p:txBody>
            <a:bodyPr vert="horz" lIns="0" tIns="0" rIns="0" bIns="0" rtlCol="0">
              <a:noAutofit/>
            </a:bodyPr>
            <a:lstStyle/>
            <a:p>
              <a:pPr marL="6350" indent="-6350">
                <a:lnSpc>
                  <a:spcPct val="107000"/>
                </a:lnSpc>
                <a:spcAft>
                  <a:spcPts val="800"/>
                </a:spcAft>
              </a:pPr>
              <a:r>
                <a:rPr lang="en-ZA" sz="900" i="1">
                  <a:solidFill>
                    <a:srgbClr val="44546A"/>
                  </a:solidFill>
                  <a:latin typeface="Calibri" panose="020F0502020204030204" pitchFamily="34" charset="0"/>
                  <a:ea typeface="Calibri" panose="020F0502020204030204" pitchFamily="34" charset="0"/>
                </a:rPr>
                <a:t> </a:t>
              </a:r>
              <a:endParaRPr lang="en-ZA" sz="1100">
                <a:solidFill>
                  <a:srgbClr val="000000"/>
                </a:solidFill>
                <a:latin typeface="Calibri" panose="020F0502020204030204" pitchFamily="34" charset="0"/>
                <a:ea typeface="Calibri" panose="020F0502020204030204" pitchFamily="34" charset="0"/>
              </a:endParaRPr>
            </a:p>
          </p:txBody>
        </p:sp>
        <p:sp>
          <p:nvSpPr>
            <p:cNvPr id="17" name="Shape 4337">
              <a:extLst>
                <a:ext uri="{FF2B5EF4-FFF2-40B4-BE49-F238E27FC236}">
                  <a16:creationId xmlns:a16="http://schemas.microsoft.com/office/drawing/2014/main" id="{065E9095-0DC4-4DBF-AEEC-8236CD75B6FF}"/>
                </a:ext>
              </a:extLst>
            </p:cNvPr>
            <p:cNvSpPr/>
            <p:nvPr/>
          </p:nvSpPr>
          <p:spPr>
            <a:xfrm>
              <a:off x="296474" y="0"/>
              <a:ext cx="1794532" cy="1794526"/>
            </a:xfrm>
            <a:custGeom>
              <a:avLst/>
              <a:gdLst/>
              <a:ahLst/>
              <a:cxnLst/>
              <a:rect l="0" t="0" r="0" b="0"/>
              <a:pathLst>
                <a:path w="1794532" h="1794526">
                  <a:moveTo>
                    <a:pt x="897265" y="0"/>
                  </a:moveTo>
                  <a:cubicBezTo>
                    <a:pt x="1392811" y="0"/>
                    <a:pt x="1794532" y="401719"/>
                    <a:pt x="1794532" y="897264"/>
                  </a:cubicBezTo>
                  <a:cubicBezTo>
                    <a:pt x="1794532" y="1392808"/>
                    <a:pt x="1392811" y="1794526"/>
                    <a:pt x="897265" y="1794526"/>
                  </a:cubicBezTo>
                  <a:cubicBezTo>
                    <a:pt x="401720" y="1794526"/>
                    <a:pt x="0" y="1392808"/>
                    <a:pt x="0" y="897264"/>
                  </a:cubicBezTo>
                  <a:cubicBezTo>
                    <a:pt x="0" y="401719"/>
                    <a:pt x="401720" y="0"/>
                    <a:pt x="897265" y="0"/>
                  </a:cubicBezTo>
                  <a:close/>
                </a:path>
              </a:pathLst>
            </a:custGeom>
            <a:ln w="0" cap="flat">
              <a:miter lim="127000"/>
            </a:ln>
          </p:spPr>
          <p:style>
            <a:lnRef idx="0">
              <a:srgbClr val="000000">
                <a:alpha val="0"/>
              </a:srgbClr>
            </a:lnRef>
            <a:fillRef idx="1">
              <a:srgbClr val="4471C4">
                <a:alpha val="50196"/>
              </a:srgbClr>
            </a:fillRef>
            <a:effectRef idx="0">
              <a:scrgbClr r="0" g="0" b="0"/>
            </a:effectRef>
            <a:fontRef idx="none"/>
          </p:style>
          <p:txBody>
            <a:bodyPr/>
            <a:lstStyle/>
            <a:p>
              <a:endParaRPr lang="en-ZA"/>
            </a:p>
          </p:txBody>
        </p:sp>
        <p:sp>
          <p:nvSpPr>
            <p:cNvPr id="18" name="Shape 4338">
              <a:extLst>
                <a:ext uri="{FF2B5EF4-FFF2-40B4-BE49-F238E27FC236}">
                  <a16:creationId xmlns:a16="http://schemas.microsoft.com/office/drawing/2014/main" id="{2A1016CE-7C52-4F24-80D8-053F3DF25668}"/>
                </a:ext>
              </a:extLst>
            </p:cNvPr>
            <p:cNvSpPr/>
            <p:nvPr/>
          </p:nvSpPr>
          <p:spPr>
            <a:xfrm>
              <a:off x="296474" y="0"/>
              <a:ext cx="1794531" cy="1794527"/>
            </a:xfrm>
            <a:custGeom>
              <a:avLst/>
              <a:gdLst/>
              <a:ahLst/>
              <a:cxnLst/>
              <a:rect l="0" t="0" r="0" b="0"/>
              <a:pathLst>
                <a:path w="1794531" h="1794527">
                  <a:moveTo>
                    <a:pt x="0" y="897263"/>
                  </a:moveTo>
                  <a:cubicBezTo>
                    <a:pt x="0" y="401719"/>
                    <a:pt x="401719" y="0"/>
                    <a:pt x="897266" y="0"/>
                  </a:cubicBezTo>
                  <a:cubicBezTo>
                    <a:pt x="1392812" y="0"/>
                    <a:pt x="1794531" y="401719"/>
                    <a:pt x="1794531" y="897263"/>
                  </a:cubicBezTo>
                  <a:cubicBezTo>
                    <a:pt x="1794531" y="1392808"/>
                    <a:pt x="1392812" y="1794527"/>
                    <a:pt x="897266" y="1794527"/>
                  </a:cubicBezTo>
                  <a:cubicBezTo>
                    <a:pt x="401719" y="1794527"/>
                    <a:pt x="0" y="1392808"/>
                    <a:pt x="0" y="897263"/>
                  </a:cubicBezTo>
                  <a:close/>
                </a:path>
              </a:pathLst>
            </a:custGeom>
            <a:ln w="12700" cap="flat">
              <a:miter lim="101600"/>
            </a:ln>
          </p:spPr>
          <p:style>
            <a:lnRef idx="1">
              <a:srgbClr val="FFFFFF"/>
            </a:lnRef>
            <a:fillRef idx="0">
              <a:srgbClr val="000000">
                <a:alpha val="0"/>
              </a:srgbClr>
            </a:fillRef>
            <a:effectRef idx="0">
              <a:scrgbClr r="0" g="0" b="0"/>
            </a:effectRef>
            <a:fontRef idx="none"/>
          </p:style>
          <p:txBody>
            <a:bodyPr/>
            <a:lstStyle/>
            <a:p>
              <a:endParaRPr lang="en-ZA"/>
            </a:p>
          </p:txBody>
        </p:sp>
        <p:sp>
          <p:nvSpPr>
            <p:cNvPr id="19" name="Rectangle 18">
              <a:extLst>
                <a:ext uri="{FF2B5EF4-FFF2-40B4-BE49-F238E27FC236}">
                  <a16:creationId xmlns:a16="http://schemas.microsoft.com/office/drawing/2014/main" id="{2880245E-EC42-4975-A5A4-2B40A16DFBDB}"/>
                </a:ext>
              </a:extLst>
            </p:cNvPr>
            <p:cNvSpPr/>
            <p:nvPr/>
          </p:nvSpPr>
          <p:spPr>
            <a:xfrm>
              <a:off x="809431" y="359311"/>
              <a:ext cx="1064185"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dirty="0">
                  <a:solidFill>
                    <a:srgbClr val="FFFFFF"/>
                  </a:solidFill>
                  <a:latin typeface="Calibri" panose="020F0502020204030204" pitchFamily="34" charset="0"/>
                  <a:ea typeface="Calibri" panose="020F0502020204030204" pitchFamily="34" charset="0"/>
                </a:rPr>
                <a:t>Environment, </a:t>
              </a:r>
              <a:endParaRPr lang="en-ZA" sz="1100" dirty="0">
                <a:solidFill>
                  <a:srgbClr val="000000"/>
                </a:solidFill>
                <a:latin typeface="Calibri" panose="020F050202020403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510825D9-E285-4A6E-BF16-BA3EAD286372}"/>
                </a:ext>
              </a:extLst>
            </p:cNvPr>
            <p:cNvSpPr/>
            <p:nvPr/>
          </p:nvSpPr>
          <p:spPr>
            <a:xfrm>
              <a:off x="853309" y="511711"/>
              <a:ext cx="947935"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Ecology and </a:t>
              </a:r>
              <a:endParaRPr lang="en-ZA" sz="1100">
                <a:solidFill>
                  <a:srgbClr val="000000"/>
                </a:solidFill>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F9C282BC-7F88-4701-BB25-B4D4A6B34717}"/>
                </a:ext>
              </a:extLst>
            </p:cNvPr>
            <p:cNvSpPr/>
            <p:nvPr/>
          </p:nvSpPr>
          <p:spPr>
            <a:xfrm>
              <a:off x="861120" y="667159"/>
              <a:ext cx="885410"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dirty="0">
                  <a:solidFill>
                    <a:srgbClr val="FFFFFF"/>
                  </a:solidFill>
                  <a:latin typeface="Calibri" panose="020F0502020204030204" pitchFamily="34" charset="0"/>
                  <a:ea typeface="Calibri" panose="020F0502020204030204" pitchFamily="34" charset="0"/>
                </a:rPr>
                <a:t>Biodiversity</a:t>
              </a:r>
              <a:endParaRPr lang="en-ZA" sz="1100" dirty="0">
                <a:solidFill>
                  <a:srgbClr val="000000"/>
                </a:solidFill>
                <a:latin typeface="Calibri" panose="020F050202020403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B1A08129-397A-4789-8FC1-D7E52E1E2CA0}"/>
                </a:ext>
              </a:extLst>
            </p:cNvPr>
            <p:cNvSpPr/>
            <p:nvPr/>
          </p:nvSpPr>
          <p:spPr>
            <a:xfrm>
              <a:off x="772410" y="880520"/>
              <a:ext cx="1121396"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Water systems</a:t>
              </a:r>
              <a:endParaRPr lang="en-ZA" sz="1100">
                <a:solidFill>
                  <a:srgbClr val="000000"/>
                </a:solidFill>
                <a:latin typeface="Calibri" panose="020F050202020403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76B3681F-9DE2-40A1-ACDA-899B7DF4EEE0}"/>
                </a:ext>
              </a:extLst>
            </p:cNvPr>
            <p:cNvSpPr/>
            <p:nvPr/>
          </p:nvSpPr>
          <p:spPr>
            <a:xfrm>
              <a:off x="647252" y="1093878"/>
              <a:ext cx="1495990"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dirty="0">
                  <a:solidFill>
                    <a:srgbClr val="FFFFFF"/>
                  </a:solidFill>
                  <a:latin typeface="Calibri" panose="020F0502020204030204" pitchFamily="34" charset="0"/>
                  <a:ea typeface="Calibri" panose="020F0502020204030204" pitchFamily="34" charset="0"/>
                </a:rPr>
                <a:t>Water, energy, and </a:t>
              </a:r>
              <a:endParaRPr lang="en-ZA" sz="1100" dirty="0">
                <a:solidFill>
                  <a:srgbClr val="000000"/>
                </a:solidFill>
                <a:latin typeface="Calibri" panose="020F0502020204030204" pitchFamily="34" charset="0"/>
                <a:ea typeface="Calibri" panose="020F0502020204030204" pitchFamily="34" charset="0"/>
              </a:endParaRPr>
            </a:p>
          </p:txBody>
        </p:sp>
        <p:sp>
          <p:nvSpPr>
            <p:cNvPr id="24" name="Rectangle 23">
              <a:extLst>
                <a:ext uri="{FF2B5EF4-FFF2-40B4-BE49-F238E27FC236}">
                  <a16:creationId xmlns:a16="http://schemas.microsoft.com/office/drawing/2014/main" id="{76657849-E1B5-4849-85B1-FE8D6A74E07F}"/>
                </a:ext>
              </a:extLst>
            </p:cNvPr>
            <p:cNvSpPr/>
            <p:nvPr/>
          </p:nvSpPr>
          <p:spPr>
            <a:xfrm>
              <a:off x="688527" y="1246278"/>
              <a:ext cx="789766"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food (WEF</a:t>
              </a:r>
              <a:endParaRPr lang="en-ZA" sz="1100">
                <a:solidFill>
                  <a:srgbClr val="000000"/>
                </a:solidFill>
                <a:latin typeface="Calibri" panose="020F0502020204030204" pitchFamily="34" charset="0"/>
                <a:ea typeface="Calibri" panose="020F0502020204030204" pitchFamily="34" charset="0"/>
              </a:endParaRPr>
            </a:p>
          </p:txBody>
        </p:sp>
        <p:sp>
          <p:nvSpPr>
            <p:cNvPr id="25" name="Rectangle 24">
              <a:extLst>
                <a:ext uri="{FF2B5EF4-FFF2-40B4-BE49-F238E27FC236}">
                  <a16:creationId xmlns:a16="http://schemas.microsoft.com/office/drawing/2014/main" id="{1EFE1551-4117-411E-A735-8377A4809E70}"/>
                </a:ext>
              </a:extLst>
            </p:cNvPr>
            <p:cNvSpPr/>
            <p:nvPr/>
          </p:nvSpPr>
          <p:spPr>
            <a:xfrm>
              <a:off x="1282442" y="1246278"/>
              <a:ext cx="57062"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a:t>
              </a:r>
              <a:endParaRPr lang="en-ZA" sz="1100">
                <a:solidFill>
                  <a:srgbClr val="000000"/>
                </a:solidFill>
                <a:latin typeface="Calibri" panose="020F0502020204030204" pitchFamily="34" charset="0"/>
                <a:ea typeface="Calibri" panose="020F0502020204030204" pitchFamily="34" charset="0"/>
              </a:endParaRPr>
            </a:p>
          </p:txBody>
        </p:sp>
        <p:sp>
          <p:nvSpPr>
            <p:cNvPr id="26" name="Rectangle 25">
              <a:extLst>
                <a:ext uri="{FF2B5EF4-FFF2-40B4-BE49-F238E27FC236}">
                  <a16:creationId xmlns:a16="http://schemas.microsoft.com/office/drawing/2014/main" id="{AB5663F9-86B0-4251-BF7E-61487EAB5B1C}"/>
                </a:ext>
              </a:extLst>
            </p:cNvPr>
            <p:cNvSpPr/>
            <p:nvPr/>
          </p:nvSpPr>
          <p:spPr>
            <a:xfrm>
              <a:off x="1325241" y="1246278"/>
              <a:ext cx="497333"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dirty="0">
                  <a:solidFill>
                    <a:srgbClr val="FFFFFF"/>
                  </a:solidFill>
                  <a:latin typeface="Calibri" panose="020F0502020204030204" pitchFamily="34" charset="0"/>
                  <a:ea typeface="Calibri" panose="020F0502020204030204" pitchFamily="34" charset="0"/>
                </a:rPr>
                <a:t>nexus)</a:t>
              </a:r>
              <a:endParaRPr lang="en-ZA" sz="1100" dirty="0">
                <a:solidFill>
                  <a:srgbClr val="000000"/>
                </a:solidFill>
                <a:latin typeface="Calibri" panose="020F0502020204030204" pitchFamily="34" charset="0"/>
                <a:ea typeface="Calibri" panose="020F0502020204030204" pitchFamily="34" charset="0"/>
              </a:endParaRPr>
            </a:p>
          </p:txBody>
        </p:sp>
        <p:sp>
          <p:nvSpPr>
            <p:cNvPr id="27" name="Shape 4347">
              <a:extLst>
                <a:ext uri="{FF2B5EF4-FFF2-40B4-BE49-F238E27FC236}">
                  <a16:creationId xmlns:a16="http://schemas.microsoft.com/office/drawing/2014/main" id="{D5EB0708-0618-4D27-9329-120540A32AEB}"/>
                </a:ext>
              </a:extLst>
            </p:cNvPr>
            <p:cNvSpPr/>
            <p:nvPr/>
          </p:nvSpPr>
          <p:spPr>
            <a:xfrm>
              <a:off x="986375" y="1503959"/>
              <a:ext cx="1794532" cy="1794528"/>
            </a:xfrm>
            <a:custGeom>
              <a:avLst/>
              <a:gdLst/>
              <a:ahLst/>
              <a:cxnLst/>
              <a:rect l="0" t="0" r="0" b="0"/>
              <a:pathLst>
                <a:path w="1794532" h="1794528">
                  <a:moveTo>
                    <a:pt x="897265" y="0"/>
                  </a:moveTo>
                  <a:cubicBezTo>
                    <a:pt x="1392812" y="0"/>
                    <a:pt x="1794532" y="401719"/>
                    <a:pt x="1794532" y="897264"/>
                  </a:cubicBezTo>
                  <a:cubicBezTo>
                    <a:pt x="1794532" y="1392809"/>
                    <a:pt x="1392812" y="1794528"/>
                    <a:pt x="897265" y="1794528"/>
                  </a:cubicBezTo>
                  <a:cubicBezTo>
                    <a:pt x="401720" y="1794528"/>
                    <a:pt x="0" y="1392809"/>
                    <a:pt x="0" y="897264"/>
                  </a:cubicBezTo>
                  <a:cubicBezTo>
                    <a:pt x="0" y="401719"/>
                    <a:pt x="401720" y="0"/>
                    <a:pt x="897265" y="0"/>
                  </a:cubicBezTo>
                  <a:close/>
                </a:path>
              </a:pathLst>
            </a:custGeom>
            <a:ln w="0" cap="flat">
              <a:miter lim="101600"/>
            </a:ln>
          </p:spPr>
          <p:style>
            <a:lnRef idx="0">
              <a:srgbClr val="000000">
                <a:alpha val="0"/>
              </a:srgbClr>
            </a:lnRef>
            <a:fillRef idx="1">
              <a:srgbClr val="4471C4">
                <a:alpha val="50196"/>
              </a:srgbClr>
            </a:fillRef>
            <a:effectRef idx="0">
              <a:scrgbClr r="0" g="0" b="0"/>
            </a:effectRef>
            <a:fontRef idx="none"/>
          </p:style>
          <p:txBody>
            <a:bodyPr/>
            <a:lstStyle/>
            <a:p>
              <a:endParaRPr lang="en-ZA"/>
            </a:p>
          </p:txBody>
        </p:sp>
        <p:sp>
          <p:nvSpPr>
            <p:cNvPr id="28" name="Shape 4348">
              <a:extLst>
                <a:ext uri="{FF2B5EF4-FFF2-40B4-BE49-F238E27FC236}">
                  <a16:creationId xmlns:a16="http://schemas.microsoft.com/office/drawing/2014/main" id="{851A6D3F-2678-4C0E-AC0D-AA04DAF00C81}"/>
                </a:ext>
              </a:extLst>
            </p:cNvPr>
            <p:cNvSpPr/>
            <p:nvPr/>
          </p:nvSpPr>
          <p:spPr>
            <a:xfrm>
              <a:off x="986375" y="1503959"/>
              <a:ext cx="1794531" cy="1794527"/>
            </a:xfrm>
            <a:custGeom>
              <a:avLst/>
              <a:gdLst/>
              <a:ahLst/>
              <a:cxnLst/>
              <a:rect l="0" t="0" r="0" b="0"/>
              <a:pathLst>
                <a:path w="1794531" h="1794527">
                  <a:moveTo>
                    <a:pt x="0" y="897263"/>
                  </a:moveTo>
                  <a:cubicBezTo>
                    <a:pt x="0" y="401719"/>
                    <a:pt x="401719" y="0"/>
                    <a:pt x="897265" y="0"/>
                  </a:cubicBezTo>
                  <a:cubicBezTo>
                    <a:pt x="1392812" y="0"/>
                    <a:pt x="1794531" y="401719"/>
                    <a:pt x="1794531" y="897263"/>
                  </a:cubicBezTo>
                  <a:cubicBezTo>
                    <a:pt x="1794531" y="1392808"/>
                    <a:pt x="1392812" y="1794527"/>
                    <a:pt x="897265" y="1794527"/>
                  </a:cubicBezTo>
                  <a:cubicBezTo>
                    <a:pt x="401719" y="1794527"/>
                    <a:pt x="0" y="1392808"/>
                    <a:pt x="0" y="897263"/>
                  </a:cubicBezTo>
                  <a:close/>
                </a:path>
              </a:pathLst>
            </a:custGeom>
            <a:ln w="12700" cap="flat">
              <a:miter lim="101600"/>
            </a:ln>
          </p:spPr>
          <p:style>
            <a:lnRef idx="1">
              <a:srgbClr val="FFFFFF"/>
            </a:lnRef>
            <a:fillRef idx="0">
              <a:srgbClr val="000000">
                <a:alpha val="0"/>
              </a:srgbClr>
            </a:fillRef>
            <a:effectRef idx="0">
              <a:scrgbClr r="0" g="0" b="0"/>
            </a:effectRef>
            <a:fontRef idx="none"/>
          </p:style>
          <p:txBody>
            <a:bodyPr/>
            <a:lstStyle/>
            <a:p>
              <a:endParaRPr lang="en-ZA"/>
            </a:p>
          </p:txBody>
        </p:sp>
        <p:sp>
          <p:nvSpPr>
            <p:cNvPr id="29" name="Rectangle 28">
              <a:extLst>
                <a:ext uri="{FF2B5EF4-FFF2-40B4-BE49-F238E27FC236}">
                  <a16:creationId xmlns:a16="http://schemas.microsoft.com/office/drawing/2014/main" id="{3A8C0B1E-A884-4F41-96EE-D62319453D3A}"/>
                </a:ext>
              </a:extLst>
            </p:cNvPr>
            <p:cNvSpPr/>
            <p:nvPr/>
          </p:nvSpPr>
          <p:spPr>
            <a:xfrm>
              <a:off x="1553750" y="2047903"/>
              <a:ext cx="919703"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Agricultural </a:t>
              </a:r>
              <a:endParaRPr lang="en-ZA" sz="1100">
                <a:solidFill>
                  <a:srgbClr val="000000"/>
                </a:solidFill>
                <a:latin typeface="Calibri" panose="020F0502020204030204" pitchFamily="34" charset="0"/>
                <a:ea typeface="Calibri" panose="020F0502020204030204" pitchFamily="34" charset="0"/>
              </a:endParaRPr>
            </a:p>
          </p:txBody>
        </p:sp>
        <p:sp>
          <p:nvSpPr>
            <p:cNvPr id="30" name="Rectangle 29">
              <a:extLst>
                <a:ext uri="{FF2B5EF4-FFF2-40B4-BE49-F238E27FC236}">
                  <a16:creationId xmlns:a16="http://schemas.microsoft.com/office/drawing/2014/main" id="{3567D319-ABFA-4FA6-AD81-BEA15D7517DB}"/>
                </a:ext>
              </a:extLst>
            </p:cNvPr>
            <p:cNvSpPr/>
            <p:nvPr/>
          </p:nvSpPr>
          <p:spPr>
            <a:xfrm>
              <a:off x="1375759" y="2200303"/>
              <a:ext cx="1351508"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multidisciplinarity</a:t>
              </a:r>
              <a:endParaRPr lang="en-ZA" sz="1100">
                <a:solidFill>
                  <a:srgbClr val="000000"/>
                </a:solidFill>
                <a:latin typeface="Calibri" panose="020F0502020204030204" pitchFamily="34" charset="0"/>
                <a:ea typeface="Calibri" panose="020F0502020204030204" pitchFamily="34" charset="0"/>
              </a:endParaRPr>
            </a:p>
          </p:txBody>
        </p:sp>
        <p:sp>
          <p:nvSpPr>
            <p:cNvPr id="31" name="Rectangle 30">
              <a:extLst>
                <a:ext uri="{FF2B5EF4-FFF2-40B4-BE49-F238E27FC236}">
                  <a16:creationId xmlns:a16="http://schemas.microsoft.com/office/drawing/2014/main" id="{CAC63CEA-2C12-4C1B-B1A0-6B81EC066CAA}"/>
                </a:ext>
              </a:extLst>
            </p:cNvPr>
            <p:cNvSpPr/>
            <p:nvPr/>
          </p:nvSpPr>
          <p:spPr>
            <a:xfrm>
              <a:off x="1497933" y="2413662"/>
              <a:ext cx="1068288"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Food systems </a:t>
              </a:r>
              <a:endParaRPr lang="en-ZA" sz="1100">
                <a:solidFill>
                  <a:srgbClr val="000000"/>
                </a:solidFill>
                <a:latin typeface="Calibri" panose="020F0502020204030204" pitchFamily="34" charset="0"/>
                <a:ea typeface="Calibri" panose="020F0502020204030204" pitchFamily="34" charset="0"/>
              </a:endParaRPr>
            </a:p>
          </p:txBody>
        </p:sp>
        <p:sp>
          <p:nvSpPr>
            <p:cNvPr id="32" name="Rectangle 31">
              <a:extLst>
                <a:ext uri="{FF2B5EF4-FFF2-40B4-BE49-F238E27FC236}">
                  <a16:creationId xmlns:a16="http://schemas.microsoft.com/office/drawing/2014/main" id="{F435C16E-1AD3-4ED7-89DD-876286FEF722}"/>
                </a:ext>
              </a:extLst>
            </p:cNvPr>
            <p:cNvSpPr/>
            <p:nvPr/>
          </p:nvSpPr>
          <p:spPr>
            <a:xfrm>
              <a:off x="1453737" y="2569111"/>
              <a:ext cx="1228322"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transformation  </a:t>
              </a:r>
              <a:endParaRPr lang="en-ZA" sz="1100">
                <a:solidFill>
                  <a:srgbClr val="000000"/>
                </a:solidFill>
                <a:latin typeface="Calibri" panose="020F0502020204030204" pitchFamily="34" charset="0"/>
                <a:ea typeface="Calibri" panose="020F0502020204030204" pitchFamily="34" charset="0"/>
              </a:endParaRPr>
            </a:p>
          </p:txBody>
        </p:sp>
        <p:sp>
          <p:nvSpPr>
            <p:cNvPr id="33" name="Shape 4353">
              <a:extLst>
                <a:ext uri="{FF2B5EF4-FFF2-40B4-BE49-F238E27FC236}">
                  <a16:creationId xmlns:a16="http://schemas.microsoft.com/office/drawing/2014/main" id="{6502FC7D-9044-4F44-A1DB-BE895BCF8B71}"/>
                </a:ext>
              </a:extLst>
            </p:cNvPr>
            <p:cNvSpPr/>
            <p:nvPr/>
          </p:nvSpPr>
          <p:spPr>
            <a:xfrm>
              <a:off x="1806335" y="72372"/>
              <a:ext cx="1794531" cy="1794528"/>
            </a:xfrm>
            <a:custGeom>
              <a:avLst/>
              <a:gdLst/>
              <a:ahLst/>
              <a:cxnLst/>
              <a:rect l="0" t="0" r="0" b="0"/>
              <a:pathLst>
                <a:path w="1794531" h="1794528">
                  <a:moveTo>
                    <a:pt x="897265" y="0"/>
                  </a:moveTo>
                  <a:cubicBezTo>
                    <a:pt x="1392812" y="0"/>
                    <a:pt x="1794531" y="401719"/>
                    <a:pt x="1794531" y="897264"/>
                  </a:cubicBezTo>
                  <a:cubicBezTo>
                    <a:pt x="1794531" y="1392809"/>
                    <a:pt x="1392812" y="1794528"/>
                    <a:pt x="897265" y="1794528"/>
                  </a:cubicBezTo>
                  <a:cubicBezTo>
                    <a:pt x="401719" y="1794528"/>
                    <a:pt x="0" y="1392809"/>
                    <a:pt x="0" y="897264"/>
                  </a:cubicBezTo>
                  <a:cubicBezTo>
                    <a:pt x="0" y="401719"/>
                    <a:pt x="401719" y="0"/>
                    <a:pt x="897265" y="0"/>
                  </a:cubicBezTo>
                  <a:close/>
                </a:path>
              </a:pathLst>
            </a:custGeom>
            <a:ln w="0" cap="flat">
              <a:miter lim="101600"/>
            </a:ln>
          </p:spPr>
          <p:style>
            <a:lnRef idx="0">
              <a:srgbClr val="000000">
                <a:alpha val="0"/>
              </a:srgbClr>
            </a:lnRef>
            <a:fillRef idx="1">
              <a:srgbClr val="4471C4">
                <a:alpha val="50196"/>
              </a:srgbClr>
            </a:fillRef>
            <a:effectRef idx="0">
              <a:scrgbClr r="0" g="0" b="0"/>
            </a:effectRef>
            <a:fontRef idx="none"/>
          </p:style>
          <p:txBody>
            <a:bodyPr/>
            <a:lstStyle/>
            <a:p>
              <a:endParaRPr lang="en-ZA"/>
            </a:p>
          </p:txBody>
        </p:sp>
        <p:sp>
          <p:nvSpPr>
            <p:cNvPr id="34" name="Shape 4354">
              <a:extLst>
                <a:ext uri="{FF2B5EF4-FFF2-40B4-BE49-F238E27FC236}">
                  <a16:creationId xmlns:a16="http://schemas.microsoft.com/office/drawing/2014/main" id="{A8F6F678-7CDA-440C-AD34-20F89547AFF7}"/>
                </a:ext>
              </a:extLst>
            </p:cNvPr>
            <p:cNvSpPr/>
            <p:nvPr/>
          </p:nvSpPr>
          <p:spPr>
            <a:xfrm>
              <a:off x="1806335" y="72372"/>
              <a:ext cx="1794531" cy="1794527"/>
            </a:xfrm>
            <a:custGeom>
              <a:avLst/>
              <a:gdLst/>
              <a:ahLst/>
              <a:cxnLst/>
              <a:rect l="0" t="0" r="0" b="0"/>
              <a:pathLst>
                <a:path w="1794531" h="1794527">
                  <a:moveTo>
                    <a:pt x="0" y="897263"/>
                  </a:moveTo>
                  <a:cubicBezTo>
                    <a:pt x="0" y="401719"/>
                    <a:pt x="401719" y="0"/>
                    <a:pt x="897266" y="0"/>
                  </a:cubicBezTo>
                  <a:cubicBezTo>
                    <a:pt x="1392812" y="0"/>
                    <a:pt x="1794531" y="401719"/>
                    <a:pt x="1794531" y="897263"/>
                  </a:cubicBezTo>
                  <a:cubicBezTo>
                    <a:pt x="1794531" y="1392808"/>
                    <a:pt x="1392812" y="1794527"/>
                    <a:pt x="897266" y="1794527"/>
                  </a:cubicBezTo>
                  <a:cubicBezTo>
                    <a:pt x="401719" y="1794527"/>
                    <a:pt x="0" y="1392808"/>
                    <a:pt x="0" y="897263"/>
                  </a:cubicBezTo>
                  <a:close/>
                </a:path>
              </a:pathLst>
            </a:custGeom>
            <a:ln w="12700" cap="flat">
              <a:miter lim="101600"/>
            </a:ln>
          </p:spPr>
          <p:style>
            <a:lnRef idx="1">
              <a:srgbClr val="FFFFFF"/>
            </a:lnRef>
            <a:fillRef idx="0">
              <a:srgbClr val="000000">
                <a:alpha val="0"/>
              </a:srgbClr>
            </a:fillRef>
            <a:effectRef idx="0">
              <a:scrgbClr r="0" g="0" b="0"/>
            </a:effectRef>
            <a:fontRef idx="none"/>
          </p:style>
          <p:txBody>
            <a:bodyPr/>
            <a:lstStyle/>
            <a:p>
              <a:endParaRPr lang="en-ZA"/>
            </a:p>
          </p:txBody>
        </p:sp>
        <p:sp>
          <p:nvSpPr>
            <p:cNvPr id="35" name="Rectangle 34">
              <a:extLst>
                <a:ext uri="{FF2B5EF4-FFF2-40B4-BE49-F238E27FC236}">
                  <a16:creationId xmlns:a16="http://schemas.microsoft.com/office/drawing/2014/main" id="{28D6CFC9-E1DA-43A6-8ACB-A6FDA4480268}"/>
                </a:ext>
              </a:extLst>
            </p:cNvPr>
            <p:cNvSpPr/>
            <p:nvPr/>
          </p:nvSpPr>
          <p:spPr>
            <a:xfrm>
              <a:off x="2267063" y="584863"/>
              <a:ext cx="1161861"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Climate change</a:t>
              </a:r>
              <a:endParaRPr lang="en-ZA" sz="1100">
                <a:solidFill>
                  <a:srgbClr val="000000"/>
                </a:solidFill>
                <a:latin typeface="Calibri" panose="020F0502020204030204" pitchFamily="34" charset="0"/>
                <a:ea typeface="Calibri" panose="020F0502020204030204" pitchFamily="34" charset="0"/>
              </a:endParaRPr>
            </a:p>
          </p:txBody>
        </p:sp>
        <p:sp>
          <p:nvSpPr>
            <p:cNvPr id="36" name="Rectangle 35">
              <a:extLst>
                <a:ext uri="{FF2B5EF4-FFF2-40B4-BE49-F238E27FC236}">
                  <a16:creationId xmlns:a16="http://schemas.microsoft.com/office/drawing/2014/main" id="{BA755525-1B87-47C3-8E54-8F01596CD54D}"/>
                </a:ext>
              </a:extLst>
            </p:cNvPr>
            <p:cNvSpPr/>
            <p:nvPr/>
          </p:nvSpPr>
          <p:spPr>
            <a:xfrm>
              <a:off x="2153144" y="798223"/>
              <a:ext cx="1506582"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Sustainable Oceans </a:t>
              </a:r>
              <a:endParaRPr lang="en-ZA" sz="1100">
                <a:solidFill>
                  <a:srgbClr val="000000"/>
                </a:solidFill>
                <a:latin typeface="Calibri" panose="020F0502020204030204" pitchFamily="34" charset="0"/>
                <a:ea typeface="Calibri" panose="020F0502020204030204" pitchFamily="34" charset="0"/>
              </a:endParaRPr>
            </a:p>
          </p:txBody>
        </p:sp>
        <p:sp>
          <p:nvSpPr>
            <p:cNvPr id="37" name="Rectangle 36">
              <a:extLst>
                <a:ext uri="{FF2B5EF4-FFF2-40B4-BE49-F238E27FC236}">
                  <a16:creationId xmlns:a16="http://schemas.microsoft.com/office/drawing/2014/main" id="{EC1F3A1E-DA5F-4194-92A2-4A358CEC2665}"/>
                </a:ext>
              </a:extLst>
            </p:cNvPr>
            <p:cNvSpPr/>
            <p:nvPr/>
          </p:nvSpPr>
          <p:spPr>
            <a:xfrm>
              <a:off x="2142667" y="1011583"/>
              <a:ext cx="1534069"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Earth and planetary </a:t>
              </a:r>
              <a:endParaRPr lang="en-ZA" sz="1100">
                <a:solidFill>
                  <a:srgbClr val="000000"/>
                </a:solidFill>
                <a:latin typeface="Calibri" panose="020F0502020204030204" pitchFamily="34" charset="0"/>
                <a:ea typeface="Calibri" panose="020F0502020204030204" pitchFamily="34" charset="0"/>
              </a:endParaRPr>
            </a:p>
          </p:txBody>
        </p:sp>
        <p:sp>
          <p:nvSpPr>
            <p:cNvPr id="38" name="Rectangle 37">
              <a:extLst>
                <a:ext uri="{FF2B5EF4-FFF2-40B4-BE49-F238E27FC236}">
                  <a16:creationId xmlns:a16="http://schemas.microsoft.com/office/drawing/2014/main" id="{1A279A6E-8D0D-4F75-8921-547058B4DB5C}"/>
                </a:ext>
              </a:extLst>
            </p:cNvPr>
            <p:cNvSpPr/>
            <p:nvPr/>
          </p:nvSpPr>
          <p:spPr>
            <a:xfrm>
              <a:off x="2467660" y="1163983"/>
              <a:ext cx="627774"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sciences</a:t>
              </a:r>
              <a:endParaRPr lang="en-ZA" sz="1100">
                <a:solidFill>
                  <a:srgbClr val="000000"/>
                </a:solidFill>
                <a:latin typeface="Calibri" panose="020F0502020204030204" pitchFamily="34" charset="0"/>
                <a:ea typeface="Calibri" panose="020F0502020204030204" pitchFamily="34" charset="0"/>
              </a:endParaRPr>
            </a:p>
          </p:txBody>
        </p:sp>
        <p:sp>
          <p:nvSpPr>
            <p:cNvPr id="39" name="Shape 4359">
              <a:extLst>
                <a:ext uri="{FF2B5EF4-FFF2-40B4-BE49-F238E27FC236}">
                  <a16:creationId xmlns:a16="http://schemas.microsoft.com/office/drawing/2014/main" id="{CD55B656-7DC6-4BF8-AAAC-018CFCB091AA}"/>
                </a:ext>
              </a:extLst>
            </p:cNvPr>
            <p:cNvSpPr/>
            <p:nvPr/>
          </p:nvSpPr>
          <p:spPr>
            <a:xfrm>
              <a:off x="2610475" y="1503959"/>
              <a:ext cx="1794532" cy="1794528"/>
            </a:xfrm>
            <a:custGeom>
              <a:avLst/>
              <a:gdLst/>
              <a:ahLst/>
              <a:cxnLst/>
              <a:rect l="0" t="0" r="0" b="0"/>
              <a:pathLst>
                <a:path w="1794532" h="1794528">
                  <a:moveTo>
                    <a:pt x="897265" y="0"/>
                  </a:moveTo>
                  <a:cubicBezTo>
                    <a:pt x="1392812" y="0"/>
                    <a:pt x="1794532" y="401719"/>
                    <a:pt x="1794532" y="897264"/>
                  </a:cubicBezTo>
                  <a:cubicBezTo>
                    <a:pt x="1794532" y="1392809"/>
                    <a:pt x="1392812" y="1794528"/>
                    <a:pt x="897265" y="1794528"/>
                  </a:cubicBezTo>
                  <a:cubicBezTo>
                    <a:pt x="401720" y="1794528"/>
                    <a:pt x="0" y="1392809"/>
                    <a:pt x="0" y="897264"/>
                  </a:cubicBezTo>
                  <a:cubicBezTo>
                    <a:pt x="0" y="401719"/>
                    <a:pt x="401720" y="0"/>
                    <a:pt x="897265" y="0"/>
                  </a:cubicBezTo>
                  <a:close/>
                </a:path>
              </a:pathLst>
            </a:custGeom>
            <a:ln w="0" cap="flat">
              <a:miter lim="101600"/>
            </a:ln>
          </p:spPr>
          <p:style>
            <a:lnRef idx="0">
              <a:srgbClr val="000000">
                <a:alpha val="0"/>
              </a:srgbClr>
            </a:lnRef>
            <a:fillRef idx="1">
              <a:srgbClr val="4471C4">
                <a:alpha val="50196"/>
              </a:srgbClr>
            </a:fillRef>
            <a:effectRef idx="0">
              <a:scrgbClr r="0" g="0" b="0"/>
            </a:effectRef>
            <a:fontRef idx="none"/>
          </p:style>
          <p:txBody>
            <a:bodyPr/>
            <a:lstStyle/>
            <a:p>
              <a:endParaRPr lang="en-ZA"/>
            </a:p>
          </p:txBody>
        </p:sp>
        <p:sp>
          <p:nvSpPr>
            <p:cNvPr id="40" name="Shape 4360">
              <a:extLst>
                <a:ext uri="{FF2B5EF4-FFF2-40B4-BE49-F238E27FC236}">
                  <a16:creationId xmlns:a16="http://schemas.microsoft.com/office/drawing/2014/main" id="{2A2D28D7-EF8E-40FA-ACB8-296DFF2A2580}"/>
                </a:ext>
              </a:extLst>
            </p:cNvPr>
            <p:cNvSpPr/>
            <p:nvPr/>
          </p:nvSpPr>
          <p:spPr>
            <a:xfrm>
              <a:off x="2610475" y="1503959"/>
              <a:ext cx="1794531" cy="1794527"/>
            </a:xfrm>
            <a:custGeom>
              <a:avLst/>
              <a:gdLst/>
              <a:ahLst/>
              <a:cxnLst/>
              <a:rect l="0" t="0" r="0" b="0"/>
              <a:pathLst>
                <a:path w="1794531" h="1794527">
                  <a:moveTo>
                    <a:pt x="0" y="897263"/>
                  </a:moveTo>
                  <a:cubicBezTo>
                    <a:pt x="0" y="401719"/>
                    <a:pt x="401719" y="0"/>
                    <a:pt x="897265" y="0"/>
                  </a:cubicBezTo>
                  <a:cubicBezTo>
                    <a:pt x="1392812" y="0"/>
                    <a:pt x="1794531" y="401719"/>
                    <a:pt x="1794531" y="897263"/>
                  </a:cubicBezTo>
                  <a:cubicBezTo>
                    <a:pt x="1794531" y="1392808"/>
                    <a:pt x="1392812" y="1794527"/>
                    <a:pt x="897265" y="1794527"/>
                  </a:cubicBezTo>
                  <a:cubicBezTo>
                    <a:pt x="401719" y="1794527"/>
                    <a:pt x="0" y="1392808"/>
                    <a:pt x="0" y="897263"/>
                  </a:cubicBezTo>
                  <a:close/>
                </a:path>
              </a:pathLst>
            </a:custGeom>
            <a:ln w="12700" cap="flat">
              <a:miter lim="101600"/>
            </a:ln>
          </p:spPr>
          <p:style>
            <a:lnRef idx="1">
              <a:srgbClr val="FFFFFF"/>
            </a:lnRef>
            <a:fillRef idx="0">
              <a:srgbClr val="000000">
                <a:alpha val="0"/>
              </a:srgbClr>
            </a:fillRef>
            <a:effectRef idx="0">
              <a:scrgbClr r="0" g="0" b="0"/>
            </a:effectRef>
            <a:fontRef idx="none"/>
          </p:style>
          <p:txBody>
            <a:bodyPr/>
            <a:lstStyle/>
            <a:p>
              <a:endParaRPr lang="en-ZA"/>
            </a:p>
          </p:txBody>
        </p:sp>
        <p:sp>
          <p:nvSpPr>
            <p:cNvPr id="41" name="Rectangle 40">
              <a:extLst>
                <a:ext uri="{FF2B5EF4-FFF2-40B4-BE49-F238E27FC236}">
                  <a16:creationId xmlns:a16="http://schemas.microsoft.com/office/drawing/2014/main" id="{52DA7D44-2849-481E-8367-7BD701A65823}"/>
                </a:ext>
              </a:extLst>
            </p:cNvPr>
            <p:cNvSpPr/>
            <p:nvPr/>
          </p:nvSpPr>
          <p:spPr>
            <a:xfrm>
              <a:off x="3117493" y="1785775"/>
              <a:ext cx="1080315"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Biosciences &amp; </a:t>
              </a:r>
              <a:endParaRPr lang="en-ZA" sz="1100">
                <a:solidFill>
                  <a:srgbClr val="000000"/>
                </a:solidFill>
                <a:latin typeface="Calibri" panose="020F0502020204030204" pitchFamily="34" charset="0"/>
                <a:ea typeface="Calibri" panose="020F0502020204030204" pitchFamily="34" charset="0"/>
              </a:endParaRPr>
            </a:p>
          </p:txBody>
        </p:sp>
        <p:sp>
          <p:nvSpPr>
            <p:cNvPr id="42" name="Rectangle 41">
              <a:extLst>
                <a:ext uri="{FF2B5EF4-FFF2-40B4-BE49-F238E27FC236}">
                  <a16:creationId xmlns:a16="http://schemas.microsoft.com/office/drawing/2014/main" id="{06196744-1F23-458B-A614-CDA2F8761A01}"/>
                </a:ext>
              </a:extLst>
            </p:cNvPr>
            <p:cNvSpPr/>
            <p:nvPr/>
          </p:nvSpPr>
          <p:spPr>
            <a:xfrm>
              <a:off x="3101555" y="1938175"/>
              <a:ext cx="1081043"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Biotechnology</a:t>
              </a:r>
              <a:endParaRPr lang="en-ZA" sz="1100">
                <a:solidFill>
                  <a:srgbClr val="000000"/>
                </a:solidFill>
                <a:latin typeface="Calibri" panose="020F0502020204030204" pitchFamily="34" charset="0"/>
                <a:ea typeface="Calibri" panose="020F0502020204030204" pitchFamily="34" charset="0"/>
              </a:endParaRPr>
            </a:p>
          </p:txBody>
        </p:sp>
        <p:sp>
          <p:nvSpPr>
            <p:cNvPr id="43" name="Rectangle 42">
              <a:extLst>
                <a:ext uri="{FF2B5EF4-FFF2-40B4-BE49-F238E27FC236}">
                  <a16:creationId xmlns:a16="http://schemas.microsoft.com/office/drawing/2014/main" id="{CDA2577B-D932-454B-B70F-FFA8E99D5FAB}"/>
                </a:ext>
              </a:extLst>
            </p:cNvPr>
            <p:cNvSpPr/>
            <p:nvPr/>
          </p:nvSpPr>
          <p:spPr>
            <a:xfrm>
              <a:off x="3335870" y="2151535"/>
              <a:ext cx="499478"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Heath </a:t>
              </a:r>
              <a:endParaRPr lang="en-ZA" sz="1100">
                <a:solidFill>
                  <a:srgbClr val="000000"/>
                </a:solidFill>
                <a:latin typeface="Calibri" panose="020F0502020204030204" pitchFamily="34" charset="0"/>
                <a:ea typeface="Calibri" panose="020F0502020204030204" pitchFamily="34" charset="0"/>
              </a:endParaRPr>
            </a:p>
          </p:txBody>
        </p:sp>
        <p:sp>
          <p:nvSpPr>
            <p:cNvPr id="44" name="Rectangle 43">
              <a:extLst>
                <a:ext uri="{FF2B5EF4-FFF2-40B4-BE49-F238E27FC236}">
                  <a16:creationId xmlns:a16="http://schemas.microsoft.com/office/drawing/2014/main" id="{2331BE5C-BBE3-49EF-A913-F1F5FD5AC766}"/>
                </a:ext>
              </a:extLst>
            </p:cNvPr>
            <p:cNvSpPr/>
            <p:nvPr/>
          </p:nvSpPr>
          <p:spPr>
            <a:xfrm>
              <a:off x="2999828" y="2306983"/>
              <a:ext cx="1351508"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multidisciplinarity</a:t>
              </a:r>
              <a:endParaRPr lang="en-ZA" sz="1100">
                <a:solidFill>
                  <a:srgbClr val="000000"/>
                </a:solidFill>
                <a:latin typeface="Calibri" panose="020F0502020204030204" pitchFamily="34" charset="0"/>
                <a:ea typeface="Calibri" panose="020F0502020204030204" pitchFamily="34" charset="0"/>
              </a:endParaRPr>
            </a:p>
          </p:txBody>
        </p:sp>
        <p:sp>
          <p:nvSpPr>
            <p:cNvPr id="45" name="Rectangle 44">
              <a:extLst>
                <a:ext uri="{FF2B5EF4-FFF2-40B4-BE49-F238E27FC236}">
                  <a16:creationId xmlns:a16="http://schemas.microsoft.com/office/drawing/2014/main" id="{555E2A15-AB0A-4DCB-A9D5-ABEC18B69319}"/>
                </a:ext>
              </a:extLst>
            </p:cNvPr>
            <p:cNvSpPr/>
            <p:nvPr/>
          </p:nvSpPr>
          <p:spPr>
            <a:xfrm>
              <a:off x="2975126" y="2520343"/>
              <a:ext cx="1459590"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Humanities for the </a:t>
              </a:r>
              <a:endParaRPr lang="en-ZA" sz="1100">
                <a:solidFill>
                  <a:srgbClr val="000000"/>
                </a:solidFill>
                <a:latin typeface="Calibri" panose="020F0502020204030204" pitchFamily="34" charset="0"/>
                <a:ea typeface="Calibri" panose="020F0502020204030204" pitchFamily="34" charset="0"/>
              </a:endParaRPr>
            </a:p>
          </p:txBody>
        </p:sp>
        <p:sp>
          <p:nvSpPr>
            <p:cNvPr id="46" name="Rectangle 45">
              <a:extLst>
                <a:ext uri="{FF2B5EF4-FFF2-40B4-BE49-F238E27FC236}">
                  <a16:creationId xmlns:a16="http://schemas.microsoft.com/office/drawing/2014/main" id="{C2A6D752-DD7C-4646-BDEC-19C7D6045736}"/>
                </a:ext>
              </a:extLst>
            </p:cNvPr>
            <p:cNvSpPr/>
            <p:nvPr/>
          </p:nvSpPr>
          <p:spPr>
            <a:xfrm>
              <a:off x="2944011" y="2672743"/>
              <a:ext cx="1542367"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environment (social </a:t>
              </a:r>
              <a:endParaRPr lang="en-ZA" sz="1100">
                <a:solidFill>
                  <a:srgbClr val="000000"/>
                </a:solidFill>
                <a:latin typeface="Calibri" panose="020F0502020204030204" pitchFamily="34" charset="0"/>
                <a:ea typeface="Calibri" panose="020F0502020204030204" pitchFamily="34" charset="0"/>
              </a:endParaRPr>
            </a:p>
          </p:txBody>
        </p:sp>
        <p:sp>
          <p:nvSpPr>
            <p:cNvPr id="47" name="Rectangle 46">
              <a:extLst>
                <a:ext uri="{FF2B5EF4-FFF2-40B4-BE49-F238E27FC236}">
                  <a16:creationId xmlns:a16="http://schemas.microsoft.com/office/drawing/2014/main" id="{740BAF00-5B6D-4406-89E3-C63F158AF79F}"/>
                </a:ext>
              </a:extLst>
            </p:cNvPr>
            <p:cNvSpPr/>
            <p:nvPr/>
          </p:nvSpPr>
          <p:spPr>
            <a:xfrm>
              <a:off x="3250653" y="2825143"/>
              <a:ext cx="683996"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sciences)</a:t>
              </a:r>
              <a:endParaRPr lang="en-ZA" sz="1100">
                <a:solidFill>
                  <a:srgbClr val="000000"/>
                </a:solidFill>
                <a:latin typeface="Calibri" panose="020F0502020204030204" pitchFamily="34" charset="0"/>
                <a:ea typeface="Calibri" panose="020F0502020204030204" pitchFamily="34" charset="0"/>
              </a:endParaRPr>
            </a:p>
          </p:txBody>
        </p:sp>
        <p:sp>
          <p:nvSpPr>
            <p:cNvPr id="48" name="Shape 4368">
              <a:extLst>
                <a:ext uri="{FF2B5EF4-FFF2-40B4-BE49-F238E27FC236}">
                  <a16:creationId xmlns:a16="http://schemas.microsoft.com/office/drawing/2014/main" id="{D8D83F56-9506-4FFE-BF21-07F662F0DFC1}"/>
                </a:ext>
              </a:extLst>
            </p:cNvPr>
            <p:cNvSpPr/>
            <p:nvPr/>
          </p:nvSpPr>
          <p:spPr>
            <a:xfrm>
              <a:off x="3334813" y="41649"/>
              <a:ext cx="1794530" cy="1794527"/>
            </a:xfrm>
            <a:custGeom>
              <a:avLst/>
              <a:gdLst/>
              <a:ahLst/>
              <a:cxnLst/>
              <a:rect l="0" t="0" r="0" b="0"/>
              <a:pathLst>
                <a:path w="1794530" h="1794527">
                  <a:moveTo>
                    <a:pt x="897265" y="0"/>
                  </a:moveTo>
                  <a:cubicBezTo>
                    <a:pt x="1392812" y="0"/>
                    <a:pt x="1794530" y="401719"/>
                    <a:pt x="1794530" y="897264"/>
                  </a:cubicBezTo>
                  <a:cubicBezTo>
                    <a:pt x="1794530" y="1392810"/>
                    <a:pt x="1392812" y="1794527"/>
                    <a:pt x="897265" y="1794527"/>
                  </a:cubicBezTo>
                  <a:cubicBezTo>
                    <a:pt x="401719" y="1794527"/>
                    <a:pt x="0" y="1392810"/>
                    <a:pt x="0" y="897264"/>
                  </a:cubicBezTo>
                  <a:cubicBezTo>
                    <a:pt x="0" y="401719"/>
                    <a:pt x="401719" y="0"/>
                    <a:pt x="897265" y="0"/>
                  </a:cubicBezTo>
                  <a:close/>
                </a:path>
              </a:pathLst>
            </a:custGeom>
            <a:ln w="0" cap="flat">
              <a:miter lim="101600"/>
            </a:ln>
          </p:spPr>
          <p:style>
            <a:lnRef idx="0">
              <a:srgbClr val="000000">
                <a:alpha val="0"/>
              </a:srgbClr>
            </a:lnRef>
            <a:fillRef idx="1">
              <a:srgbClr val="4471C4">
                <a:alpha val="50196"/>
              </a:srgbClr>
            </a:fillRef>
            <a:effectRef idx="0">
              <a:scrgbClr r="0" g="0" b="0"/>
            </a:effectRef>
            <a:fontRef idx="none"/>
          </p:style>
          <p:txBody>
            <a:bodyPr/>
            <a:lstStyle/>
            <a:p>
              <a:endParaRPr lang="en-ZA"/>
            </a:p>
          </p:txBody>
        </p:sp>
        <p:sp>
          <p:nvSpPr>
            <p:cNvPr id="49" name="Shape 4369">
              <a:extLst>
                <a:ext uri="{FF2B5EF4-FFF2-40B4-BE49-F238E27FC236}">
                  <a16:creationId xmlns:a16="http://schemas.microsoft.com/office/drawing/2014/main" id="{F1B0EF8E-46B5-46FF-96E6-A653822FB6D8}"/>
                </a:ext>
              </a:extLst>
            </p:cNvPr>
            <p:cNvSpPr/>
            <p:nvPr/>
          </p:nvSpPr>
          <p:spPr>
            <a:xfrm>
              <a:off x="3334813" y="41649"/>
              <a:ext cx="1794531" cy="1794527"/>
            </a:xfrm>
            <a:custGeom>
              <a:avLst/>
              <a:gdLst/>
              <a:ahLst/>
              <a:cxnLst/>
              <a:rect l="0" t="0" r="0" b="0"/>
              <a:pathLst>
                <a:path w="1794531" h="1794527">
                  <a:moveTo>
                    <a:pt x="0" y="897263"/>
                  </a:moveTo>
                  <a:cubicBezTo>
                    <a:pt x="0" y="401719"/>
                    <a:pt x="401719" y="0"/>
                    <a:pt x="897265" y="0"/>
                  </a:cubicBezTo>
                  <a:cubicBezTo>
                    <a:pt x="1392812" y="0"/>
                    <a:pt x="1794531" y="401719"/>
                    <a:pt x="1794531" y="897263"/>
                  </a:cubicBezTo>
                  <a:cubicBezTo>
                    <a:pt x="1794531" y="1392808"/>
                    <a:pt x="1392812" y="1794527"/>
                    <a:pt x="897265" y="1794527"/>
                  </a:cubicBezTo>
                  <a:cubicBezTo>
                    <a:pt x="401719" y="1794527"/>
                    <a:pt x="0" y="1392808"/>
                    <a:pt x="0" y="897263"/>
                  </a:cubicBezTo>
                  <a:close/>
                </a:path>
              </a:pathLst>
            </a:custGeom>
            <a:ln w="12700" cap="flat">
              <a:miter lim="101600"/>
            </a:ln>
          </p:spPr>
          <p:style>
            <a:lnRef idx="1">
              <a:srgbClr val="FFFFFF"/>
            </a:lnRef>
            <a:fillRef idx="0">
              <a:srgbClr val="000000">
                <a:alpha val="0"/>
              </a:srgbClr>
            </a:fillRef>
            <a:effectRef idx="0">
              <a:scrgbClr r="0" g="0" b="0"/>
            </a:effectRef>
            <a:fontRef idx="none"/>
          </p:style>
          <p:txBody>
            <a:bodyPr/>
            <a:lstStyle/>
            <a:p>
              <a:endParaRPr lang="en-ZA"/>
            </a:p>
          </p:txBody>
        </p:sp>
        <p:sp>
          <p:nvSpPr>
            <p:cNvPr id="50" name="Rectangle 49">
              <a:extLst>
                <a:ext uri="{FF2B5EF4-FFF2-40B4-BE49-F238E27FC236}">
                  <a16:creationId xmlns:a16="http://schemas.microsoft.com/office/drawing/2014/main" id="{0C16994C-BA0B-4289-A36F-89295ABB3494}"/>
                </a:ext>
              </a:extLst>
            </p:cNvPr>
            <p:cNvSpPr/>
            <p:nvPr/>
          </p:nvSpPr>
          <p:spPr>
            <a:xfrm>
              <a:off x="3707084" y="478183"/>
              <a:ext cx="1438444"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Economics aligned </a:t>
              </a:r>
              <a:endParaRPr lang="en-ZA" sz="1100">
                <a:solidFill>
                  <a:srgbClr val="000000"/>
                </a:solidFill>
                <a:latin typeface="Calibri" panose="020F0502020204030204" pitchFamily="34" charset="0"/>
                <a:ea typeface="Calibri" panose="020F0502020204030204" pitchFamily="34" charset="0"/>
              </a:endParaRPr>
            </a:p>
          </p:txBody>
        </p:sp>
        <p:sp>
          <p:nvSpPr>
            <p:cNvPr id="51" name="Rectangle 50">
              <a:extLst>
                <a:ext uri="{FF2B5EF4-FFF2-40B4-BE49-F238E27FC236}">
                  <a16:creationId xmlns:a16="http://schemas.microsoft.com/office/drawing/2014/main" id="{DADE9454-1338-4CEF-988F-9F4E594BC504}"/>
                </a:ext>
              </a:extLst>
            </p:cNvPr>
            <p:cNvSpPr/>
            <p:nvPr/>
          </p:nvSpPr>
          <p:spPr>
            <a:xfrm>
              <a:off x="3923429" y="630582"/>
              <a:ext cx="863536"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to national </a:t>
              </a:r>
              <a:endParaRPr lang="en-ZA" sz="1100">
                <a:solidFill>
                  <a:srgbClr val="000000"/>
                </a:solidFill>
                <a:latin typeface="Calibri" panose="020F0502020204030204" pitchFamily="34" charset="0"/>
                <a:ea typeface="Calibri" panose="020F0502020204030204" pitchFamily="34" charset="0"/>
              </a:endParaRPr>
            </a:p>
          </p:txBody>
        </p:sp>
        <p:sp>
          <p:nvSpPr>
            <p:cNvPr id="52" name="Rectangle 51">
              <a:extLst>
                <a:ext uri="{FF2B5EF4-FFF2-40B4-BE49-F238E27FC236}">
                  <a16:creationId xmlns:a16="http://schemas.microsoft.com/office/drawing/2014/main" id="{B1D548BA-BE4F-466A-864A-FAC6551978BF}"/>
                </a:ext>
              </a:extLst>
            </p:cNvPr>
            <p:cNvSpPr/>
            <p:nvPr/>
          </p:nvSpPr>
          <p:spPr>
            <a:xfrm>
              <a:off x="3854087" y="786031"/>
              <a:ext cx="1005669"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development</a:t>
              </a:r>
              <a:endParaRPr lang="en-ZA" sz="1100">
                <a:solidFill>
                  <a:srgbClr val="000000"/>
                </a:solidFill>
                <a:latin typeface="Calibri" panose="020F0502020204030204" pitchFamily="34" charset="0"/>
                <a:ea typeface="Calibri" panose="020F0502020204030204" pitchFamily="34" charset="0"/>
              </a:endParaRPr>
            </a:p>
          </p:txBody>
        </p:sp>
        <p:sp>
          <p:nvSpPr>
            <p:cNvPr id="53" name="Rectangle 52">
              <a:extLst>
                <a:ext uri="{FF2B5EF4-FFF2-40B4-BE49-F238E27FC236}">
                  <a16:creationId xmlns:a16="http://schemas.microsoft.com/office/drawing/2014/main" id="{D6A7A935-990B-411A-99F3-1AE161A9D88D}"/>
                </a:ext>
              </a:extLst>
            </p:cNvPr>
            <p:cNvSpPr/>
            <p:nvPr/>
          </p:nvSpPr>
          <p:spPr>
            <a:xfrm>
              <a:off x="3866279" y="999391"/>
              <a:ext cx="973315"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Urbanisation</a:t>
              </a:r>
              <a:endParaRPr lang="en-ZA" sz="1100">
                <a:solidFill>
                  <a:srgbClr val="000000"/>
                </a:solidFill>
                <a:latin typeface="Calibri" panose="020F0502020204030204" pitchFamily="34" charset="0"/>
                <a:ea typeface="Calibri" panose="020F0502020204030204" pitchFamily="34" charset="0"/>
              </a:endParaRPr>
            </a:p>
          </p:txBody>
        </p:sp>
        <p:sp>
          <p:nvSpPr>
            <p:cNvPr id="54" name="Rectangle 53">
              <a:extLst>
                <a:ext uri="{FF2B5EF4-FFF2-40B4-BE49-F238E27FC236}">
                  <a16:creationId xmlns:a16="http://schemas.microsoft.com/office/drawing/2014/main" id="{36BCB4EB-C27A-42F5-9EA2-840C7683A02E}"/>
                </a:ext>
              </a:extLst>
            </p:cNvPr>
            <p:cNvSpPr/>
            <p:nvPr/>
          </p:nvSpPr>
          <p:spPr>
            <a:xfrm>
              <a:off x="3794397" y="1212751"/>
              <a:ext cx="1164398" cy="227633"/>
            </a:xfrm>
            <a:prstGeom prst="rect">
              <a:avLst/>
            </a:prstGeom>
            <a:ln>
              <a:noFill/>
            </a:ln>
          </p:spPr>
          <p:txBody>
            <a:bodyPr vert="horz" lIns="0" tIns="0" rIns="0" bIns="0" rtlCol="0">
              <a:noAutofit/>
            </a:bodyPr>
            <a:lstStyle/>
            <a:p>
              <a:pPr marL="6350" indent="-6350">
                <a:lnSpc>
                  <a:spcPct val="107000"/>
                </a:lnSpc>
                <a:spcAft>
                  <a:spcPts val="800"/>
                </a:spcAft>
              </a:pPr>
              <a:r>
                <a:rPr lang="en-ZA" sz="1100">
                  <a:solidFill>
                    <a:srgbClr val="FFFFFF"/>
                  </a:solidFill>
                  <a:latin typeface="Calibri" panose="020F0502020204030204" pitchFamily="34" charset="0"/>
                  <a:ea typeface="Calibri" panose="020F0502020204030204" pitchFamily="34" charset="0"/>
                </a:rPr>
                <a:t>Energy systems</a:t>
              </a:r>
              <a:endParaRPr lang="en-ZA" sz="1100">
                <a:solidFill>
                  <a:srgbClr val="000000"/>
                </a:solidFill>
                <a:latin typeface="Calibri" panose="020F0502020204030204" pitchFamily="34" charset="0"/>
                <a:ea typeface="Calibri" panose="020F0502020204030204" pitchFamily="34" charset="0"/>
              </a:endParaRPr>
            </a:p>
          </p:txBody>
        </p:sp>
      </p:grpSp>
      <p:pic>
        <p:nvPicPr>
          <p:cNvPr id="55" name="Picture 54">
            <a:extLst>
              <a:ext uri="{FF2B5EF4-FFF2-40B4-BE49-F238E27FC236}">
                <a16:creationId xmlns:a16="http://schemas.microsoft.com/office/drawing/2014/main" id="{EB2C6BDB-EF39-4E03-B020-C769A9A31FFE}"/>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532629" y="-49573"/>
            <a:ext cx="2611371" cy="968735"/>
          </a:xfrm>
          <a:prstGeom prst="rect">
            <a:avLst/>
          </a:prstGeom>
        </p:spPr>
      </p:pic>
    </p:spTree>
    <p:extLst>
      <p:ext uri="{BB962C8B-B14F-4D97-AF65-F5344CB8AC3E}">
        <p14:creationId xmlns:p14="http://schemas.microsoft.com/office/powerpoint/2010/main" val="1164780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18001-1F36-47F0-9806-A542F377212E}"/>
              </a:ext>
            </a:extLst>
          </p:cNvPr>
          <p:cNvSpPr>
            <a:spLocks noGrp="1"/>
          </p:cNvSpPr>
          <p:nvPr>
            <p:ph type="title"/>
          </p:nvPr>
        </p:nvSpPr>
        <p:spPr>
          <a:xfrm>
            <a:off x="206624" y="970358"/>
            <a:ext cx="8640960" cy="994172"/>
          </a:xfrm>
        </p:spPr>
        <p:txBody>
          <a:bodyPr>
            <a:normAutofit/>
          </a:bodyPr>
          <a:lstStyle/>
          <a:p>
            <a:r>
              <a:rPr lang="en-GB" sz="3200" dirty="0">
                <a:solidFill>
                  <a:schemeClr val="tx1"/>
                </a:solidFill>
                <a:effectLst>
                  <a:outerShdw blurRad="38100" dist="38100" dir="2700000" algn="tl">
                    <a:srgbClr val="000000">
                      <a:alpha val="43137"/>
                    </a:srgbClr>
                  </a:outerShdw>
                </a:effectLst>
                <a:latin typeface="Avenir Book" panose="02000503020000020003"/>
              </a:rPr>
              <a:t>The Value of the Global Secretariat Hub in Africa (&amp; the global South)</a:t>
            </a:r>
            <a:endParaRPr lang="en-ZA" sz="3200" dirty="0">
              <a:solidFill>
                <a:schemeClr val="tx1"/>
              </a:solidFill>
              <a:effectLst>
                <a:outerShdw blurRad="38100" dist="38100" dir="2700000" algn="tl">
                  <a:srgbClr val="000000">
                    <a:alpha val="43137"/>
                  </a:srgbClr>
                </a:outerShdw>
              </a:effectLst>
              <a:latin typeface="Avenir Book" panose="02000503020000020003"/>
            </a:endParaRPr>
          </a:p>
        </p:txBody>
      </p:sp>
      <p:sp>
        <p:nvSpPr>
          <p:cNvPr id="3" name="Content Placeholder 2">
            <a:extLst>
              <a:ext uri="{FF2B5EF4-FFF2-40B4-BE49-F238E27FC236}">
                <a16:creationId xmlns:a16="http://schemas.microsoft.com/office/drawing/2014/main" id="{D03687F2-EB2A-4E3B-9EEF-71733BEED0F9}"/>
              </a:ext>
            </a:extLst>
          </p:cNvPr>
          <p:cNvSpPr>
            <a:spLocks noGrp="1"/>
          </p:cNvSpPr>
          <p:nvPr>
            <p:ph idx="1"/>
          </p:nvPr>
        </p:nvSpPr>
        <p:spPr>
          <a:xfrm>
            <a:off x="206624" y="2162969"/>
            <a:ext cx="8640960" cy="2993231"/>
          </a:xfrm>
        </p:spPr>
        <p:txBody>
          <a:bodyPr>
            <a:noAutofit/>
          </a:bodyPr>
          <a:lstStyle/>
          <a:p>
            <a:pPr marL="0" indent="0" algn="just">
              <a:buNone/>
            </a:pPr>
            <a:r>
              <a:rPr lang="en-ZA" sz="2200" dirty="0">
                <a:solidFill>
                  <a:srgbClr val="000000"/>
                </a:solidFill>
                <a:latin typeface="Calibri" panose="020F0502020204030204" pitchFamily="34" charset="0"/>
                <a:ea typeface="Calibri" panose="020F0502020204030204" pitchFamily="34" charset="0"/>
              </a:rPr>
              <a:t>Expanding global hubs to the Global South and linking them all to a mechanism that creates a common pool of resources for parallel activities will result in tasks being assigned more efficiently over geographies and time-zones. The proposed Africa Hub will align and build on the NRF’s extensive collaborative network of partners in Africa and other global south partners, providing an organising framework that will increase the momentum of addressing the complex challenges faced by the planet. The significant engagement and work of FEROSA in Southern Africa already sets a basis for invaluable expansion to the rest of the continent</a:t>
            </a:r>
            <a:endParaRPr lang="en-ZA" sz="2200" dirty="0"/>
          </a:p>
        </p:txBody>
      </p:sp>
      <p:pic>
        <p:nvPicPr>
          <p:cNvPr id="4" name="Picture 3">
            <a:extLst>
              <a:ext uri="{FF2B5EF4-FFF2-40B4-BE49-F238E27FC236}">
                <a16:creationId xmlns:a16="http://schemas.microsoft.com/office/drawing/2014/main" id="{1CBC098B-3A59-43E9-AED9-545538D00E5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532629" y="-49573"/>
            <a:ext cx="2611371" cy="968735"/>
          </a:xfrm>
          <a:prstGeom prst="rect">
            <a:avLst/>
          </a:prstGeom>
        </p:spPr>
      </p:pic>
    </p:spTree>
    <p:extLst>
      <p:ext uri="{BB962C8B-B14F-4D97-AF65-F5344CB8AC3E}">
        <p14:creationId xmlns:p14="http://schemas.microsoft.com/office/powerpoint/2010/main" val="74294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AC5CB8-5115-4A31-8F2F-DB7EFF70B304}"/>
              </a:ext>
            </a:extLst>
          </p:cNvPr>
          <p:cNvSpPr>
            <a:spLocks noGrp="1"/>
          </p:cNvSpPr>
          <p:nvPr>
            <p:ph idx="1"/>
          </p:nvPr>
        </p:nvSpPr>
        <p:spPr>
          <a:xfrm>
            <a:off x="463330" y="2033359"/>
            <a:ext cx="8545388" cy="3237142"/>
          </a:xfrm>
        </p:spPr>
        <p:txBody>
          <a:bodyPr>
            <a:normAutofit/>
          </a:bodyPr>
          <a:lstStyle/>
          <a:p>
            <a:pPr lvl="1">
              <a:lnSpc>
                <a:spcPct val="120000"/>
              </a:lnSpc>
            </a:pPr>
            <a:r>
              <a:rPr lang="en-US" sz="2800" dirty="0">
                <a:solidFill>
                  <a:schemeClr val="tx2">
                    <a:lumMod val="75000"/>
                  </a:schemeClr>
                </a:solidFill>
              </a:rPr>
              <a:t>Application submitted on November 2021</a:t>
            </a:r>
          </a:p>
          <a:p>
            <a:pPr lvl="1" algn="just">
              <a:lnSpc>
                <a:spcPct val="120000"/>
              </a:lnSpc>
            </a:pPr>
            <a:r>
              <a:rPr lang="en-US" sz="2800" dirty="0">
                <a:solidFill>
                  <a:schemeClr val="tx2">
                    <a:lumMod val="75000"/>
                  </a:schemeClr>
                </a:solidFill>
              </a:rPr>
              <a:t>Feedback December 2021</a:t>
            </a:r>
          </a:p>
          <a:p>
            <a:pPr lvl="1">
              <a:lnSpc>
                <a:spcPct val="120000"/>
              </a:lnSpc>
            </a:pPr>
            <a:r>
              <a:rPr lang="en-US" sz="2800" dirty="0">
                <a:solidFill>
                  <a:schemeClr val="tx2">
                    <a:lumMod val="75000"/>
                  </a:schemeClr>
                </a:solidFill>
              </a:rPr>
              <a:t>Resubmission January 2022</a:t>
            </a:r>
          </a:p>
          <a:p>
            <a:pPr lvl="1">
              <a:lnSpc>
                <a:spcPct val="120000"/>
              </a:lnSpc>
            </a:pPr>
            <a:r>
              <a:rPr lang="en-US" sz="2800" dirty="0">
                <a:solidFill>
                  <a:schemeClr val="tx2">
                    <a:lumMod val="75000"/>
                  </a:schemeClr>
                </a:solidFill>
              </a:rPr>
              <a:t>Outcome March 2022</a:t>
            </a:r>
          </a:p>
          <a:p>
            <a:pPr lvl="1">
              <a:lnSpc>
                <a:spcPct val="120000"/>
              </a:lnSpc>
            </a:pPr>
            <a:r>
              <a:rPr lang="en-US" sz="2800" dirty="0">
                <a:solidFill>
                  <a:schemeClr val="tx2">
                    <a:lumMod val="75000"/>
                  </a:schemeClr>
                </a:solidFill>
              </a:rPr>
              <a:t>Onboarding and induction - in progress</a:t>
            </a:r>
          </a:p>
          <a:p>
            <a:pPr marL="422041" lvl="1" indent="0">
              <a:lnSpc>
                <a:spcPct val="120000"/>
              </a:lnSpc>
              <a:buNone/>
            </a:pPr>
            <a:endParaRPr lang="en-US" sz="2400" dirty="0">
              <a:solidFill>
                <a:schemeClr val="tx2">
                  <a:lumMod val="75000"/>
                </a:schemeClr>
              </a:solidFill>
            </a:endParaRPr>
          </a:p>
          <a:p>
            <a:pPr lvl="1">
              <a:lnSpc>
                <a:spcPct val="120000"/>
              </a:lnSpc>
            </a:pPr>
            <a:endParaRPr lang="en-US" sz="2400" dirty="0">
              <a:solidFill>
                <a:schemeClr val="tx2">
                  <a:lumMod val="75000"/>
                </a:schemeClr>
              </a:solidFill>
            </a:endParaRPr>
          </a:p>
        </p:txBody>
      </p:sp>
      <p:sp>
        <p:nvSpPr>
          <p:cNvPr id="8" name="TextBox 7">
            <a:extLst>
              <a:ext uri="{FF2B5EF4-FFF2-40B4-BE49-F238E27FC236}">
                <a16:creationId xmlns:a16="http://schemas.microsoft.com/office/drawing/2014/main" id="{67D930DC-5273-42AE-88BD-D5D7458A2A56}"/>
              </a:ext>
            </a:extLst>
          </p:cNvPr>
          <p:cNvSpPr txBox="1"/>
          <p:nvPr/>
        </p:nvSpPr>
        <p:spPr>
          <a:xfrm>
            <a:off x="179365" y="1149990"/>
            <a:ext cx="6048819" cy="545534"/>
          </a:xfrm>
          <a:prstGeom prst="rect">
            <a:avLst/>
          </a:prstGeom>
          <a:noFill/>
          <a:effectLst/>
        </p:spPr>
        <p:txBody>
          <a:bodyPr wrap="square" rtlCol="0">
            <a:spAutoFit/>
          </a:bodyPr>
          <a:lstStyle/>
          <a:p>
            <a:pPr defTabSz="685800">
              <a:lnSpc>
                <a:spcPct val="90000"/>
              </a:lnSpc>
              <a:spcBef>
                <a:spcPts val="750"/>
              </a:spcBef>
              <a:defRPr/>
            </a:pPr>
            <a:r>
              <a:rPr lang="en-US" sz="3200" b="1" dirty="0">
                <a:solidFill>
                  <a:prstClr val="black"/>
                </a:solidFill>
                <a:effectLst>
                  <a:outerShdw blurRad="38100" dist="38100" dir="2700000" algn="tl">
                    <a:srgbClr val="000000">
                      <a:alpha val="43137"/>
                    </a:srgbClr>
                  </a:outerShdw>
                </a:effectLst>
                <a:latin typeface="Avenir Book" panose="02000503020000020003" pitchFamily="2" charset="0"/>
              </a:rPr>
              <a:t>The Journey</a:t>
            </a:r>
            <a:endParaRPr lang="en-US" sz="3200" b="1" dirty="0">
              <a:solidFill>
                <a:prstClr val="black"/>
              </a:solidFill>
              <a:effectLst>
                <a:outerShdw blurRad="38100" dist="38100" dir="2700000" algn="tl">
                  <a:srgbClr val="000000">
                    <a:alpha val="43137"/>
                  </a:srgbClr>
                </a:outerShdw>
              </a:effectLst>
              <a:latin typeface="Avenir Book" panose="02000503020000020003" pitchFamily="2" charset="0"/>
              <a:ea typeface="ＭＳ Ｐゴシック" panose="020B0600070205080204" pitchFamily="34" charset="-128"/>
            </a:endParaRPr>
          </a:p>
        </p:txBody>
      </p:sp>
      <p:pic>
        <p:nvPicPr>
          <p:cNvPr id="4" name="Picture 3">
            <a:extLst>
              <a:ext uri="{FF2B5EF4-FFF2-40B4-BE49-F238E27FC236}">
                <a16:creationId xmlns:a16="http://schemas.microsoft.com/office/drawing/2014/main" id="{0E89A020-EABA-4720-9619-2470536F361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532629" y="-49573"/>
            <a:ext cx="2611371" cy="968735"/>
          </a:xfrm>
          <a:prstGeom prst="rect">
            <a:avLst/>
          </a:prstGeom>
        </p:spPr>
      </p:pic>
    </p:spTree>
    <p:extLst>
      <p:ext uri="{BB962C8B-B14F-4D97-AF65-F5344CB8AC3E}">
        <p14:creationId xmlns:p14="http://schemas.microsoft.com/office/powerpoint/2010/main" val="742515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AC5CB8-5115-4A31-8F2F-DB7EFF70B304}"/>
              </a:ext>
            </a:extLst>
          </p:cNvPr>
          <p:cNvSpPr>
            <a:spLocks noGrp="1"/>
          </p:cNvSpPr>
          <p:nvPr>
            <p:ph idx="1"/>
          </p:nvPr>
        </p:nvSpPr>
        <p:spPr>
          <a:xfrm>
            <a:off x="179364" y="1844825"/>
            <a:ext cx="8964637" cy="2965739"/>
          </a:xfrm>
        </p:spPr>
        <p:txBody>
          <a:bodyPr>
            <a:noAutofit/>
          </a:bodyPr>
          <a:lstStyle/>
          <a:p>
            <a:pPr marL="0" marR="2540" indent="0" algn="just">
              <a:lnSpc>
                <a:spcPct val="102000"/>
              </a:lnSpc>
              <a:spcAft>
                <a:spcPts val="15"/>
              </a:spcAft>
              <a:buNone/>
            </a:pPr>
            <a:r>
              <a:rPr lang="en-ZA"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specific vision and mission for the African Hub should be complementary to and supportive of Future Earth’s broader, globally defined vision and mission. Accordingly: </a:t>
            </a:r>
          </a:p>
          <a:p>
            <a:pPr marR="2540">
              <a:lnSpc>
                <a:spcPct val="107000"/>
              </a:lnSpc>
              <a:spcAft>
                <a:spcPts val="15"/>
              </a:spcAft>
              <a:buFont typeface="Wingdings" panose="05000000000000000000" pitchFamily="2" charset="2"/>
              <a:buChar char="ü"/>
            </a:pPr>
            <a:r>
              <a:rPr lang="en-ZA" sz="2000" dirty="0">
                <a:solidFill>
                  <a:srgbClr val="000000"/>
                </a:solidFill>
                <a:uFill>
                  <a:solidFill>
                    <a:srgbClr val="000000"/>
                  </a:solidFill>
                </a:uFill>
                <a:latin typeface="Calibri" panose="020F0502020204030204" pitchFamily="34" charset="0"/>
                <a:ea typeface="Wingdings" panose="05000000000000000000" pitchFamily="2" charset="2"/>
                <a:cs typeface="Calibri" panose="020F0502020204030204" pitchFamily="34" charset="0"/>
              </a:rPr>
              <a:t>The vision for the African Hub is of African leadership in global sustainability science. </a:t>
            </a:r>
          </a:p>
          <a:p>
            <a:pPr marR="2540">
              <a:lnSpc>
                <a:spcPct val="107000"/>
              </a:lnSpc>
              <a:spcAft>
                <a:spcPts val="15"/>
              </a:spcAft>
              <a:buFont typeface="Wingdings" panose="05000000000000000000" pitchFamily="2" charset="2"/>
              <a:buChar char="ü"/>
            </a:pPr>
            <a:r>
              <a:rPr lang="en-ZA" sz="2000" dirty="0">
                <a:solidFill>
                  <a:srgbClr val="000000"/>
                </a:solidFill>
                <a:uFill>
                  <a:solidFill>
                    <a:srgbClr val="000000"/>
                  </a:solidFill>
                </a:uFill>
                <a:latin typeface="Calibri" panose="020F0502020204030204" pitchFamily="34" charset="0"/>
                <a:ea typeface="Wingdings" panose="05000000000000000000" pitchFamily="2" charset="2"/>
                <a:cs typeface="Calibri" panose="020F0502020204030204" pitchFamily="34" charset="0"/>
              </a:rPr>
              <a:t>The Hub’s mission is to advance research and scholarship in support of transformations to sustainability on the continent and globally.  </a:t>
            </a:r>
          </a:p>
          <a:p>
            <a:pPr marL="6350" marR="2540" indent="-6350">
              <a:lnSpc>
                <a:spcPct val="107000"/>
              </a:lnSpc>
              <a:spcAft>
                <a:spcPts val="15"/>
              </a:spcAft>
            </a:pPr>
            <a:endParaRPr lang="en-ZA" sz="1800" dirty="0">
              <a:solidFill>
                <a:srgbClr val="000000"/>
              </a:solidFill>
              <a:latin typeface="Calibri" panose="020F0502020204030204" pitchFamily="34" charset="0"/>
              <a:ea typeface="Calibri" panose="020F0502020204030204" pitchFamily="34" charset="0"/>
            </a:endParaRPr>
          </a:p>
          <a:p>
            <a:pPr lvl="2" algn="just">
              <a:lnSpc>
                <a:spcPct val="150000"/>
              </a:lnSpc>
              <a:buFont typeface="Courier New" panose="02070309020205020404" pitchFamily="49" charset="0"/>
              <a:buChar char="o"/>
            </a:pPr>
            <a:r>
              <a:rPr lang="en-US" sz="1600" dirty="0">
                <a:solidFill>
                  <a:schemeClr val="tx2">
                    <a:lumMod val="75000"/>
                  </a:schemeClr>
                </a:solidFill>
              </a:rPr>
              <a:t>.	</a:t>
            </a:r>
          </a:p>
        </p:txBody>
      </p:sp>
      <p:sp>
        <p:nvSpPr>
          <p:cNvPr id="8" name="TextBox 7">
            <a:extLst>
              <a:ext uri="{FF2B5EF4-FFF2-40B4-BE49-F238E27FC236}">
                <a16:creationId xmlns:a16="http://schemas.microsoft.com/office/drawing/2014/main" id="{67D930DC-5273-42AE-88BD-D5D7458A2A56}"/>
              </a:ext>
            </a:extLst>
          </p:cNvPr>
          <p:cNvSpPr txBox="1"/>
          <p:nvPr/>
        </p:nvSpPr>
        <p:spPr>
          <a:xfrm>
            <a:off x="251520" y="922972"/>
            <a:ext cx="6696892" cy="545534"/>
          </a:xfrm>
          <a:prstGeom prst="rect">
            <a:avLst/>
          </a:prstGeom>
          <a:noFill/>
        </p:spPr>
        <p:txBody>
          <a:bodyPr wrap="square" rtlCol="0">
            <a:spAutoFit/>
          </a:bodyPr>
          <a:lstStyle/>
          <a:p>
            <a:pPr defTabSz="685800">
              <a:lnSpc>
                <a:spcPct val="90000"/>
              </a:lnSpc>
              <a:spcBef>
                <a:spcPts val="750"/>
              </a:spcBef>
              <a:defRPr/>
            </a:pPr>
            <a:r>
              <a:rPr lang="en-US" sz="3200" b="1" dirty="0">
                <a:effectLst>
                  <a:outerShdw blurRad="38100" dist="38100" dir="2700000" algn="tl">
                    <a:srgbClr val="000000">
                      <a:alpha val="43137"/>
                    </a:srgbClr>
                  </a:outerShdw>
                </a:effectLst>
                <a:latin typeface="Avenir Book" panose="02000503020000020003" pitchFamily="2" charset="0"/>
              </a:rPr>
              <a:t>Mission and Vision of the Hub</a:t>
            </a:r>
          </a:p>
        </p:txBody>
      </p:sp>
      <p:pic>
        <p:nvPicPr>
          <p:cNvPr id="4" name="Picture 3">
            <a:extLst>
              <a:ext uri="{FF2B5EF4-FFF2-40B4-BE49-F238E27FC236}">
                <a16:creationId xmlns:a16="http://schemas.microsoft.com/office/drawing/2014/main" id="{A085C9DC-F2D9-41F6-A414-26409D13876B}"/>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532629" y="-49573"/>
            <a:ext cx="2611371" cy="968735"/>
          </a:xfrm>
          <a:prstGeom prst="rect">
            <a:avLst/>
          </a:prstGeom>
        </p:spPr>
      </p:pic>
    </p:spTree>
    <p:extLst>
      <p:ext uri="{BB962C8B-B14F-4D97-AF65-F5344CB8AC3E}">
        <p14:creationId xmlns:p14="http://schemas.microsoft.com/office/powerpoint/2010/main" val="43313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53AA-AFE2-4026-8819-D3E39DA8E645}"/>
              </a:ext>
            </a:extLst>
          </p:cNvPr>
          <p:cNvSpPr>
            <a:spLocks noGrp="1"/>
          </p:cNvSpPr>
          <p:nvPr>
            <p:ph type="title"/>
          </p:nvPr>
        </p:nvSpPr>
        <p:spPr>
          <a:xfrm>
            <a:off x="179512" y="815160"/>
            <a:ext cx="7128784" cy="741632"/>
          </a:xfrm>
        </p:spPr>
        <p:txBody>
          <a:bodyPr>
            <a:noAutofit/>
          </a:bodyPr>
          <a:lstStyle/>
          <a:p>
            <a:r>
              <a:rPr lang="en-US" sz="3200" dirty="0">
                <a:solidFill>
                  <a:schemeClr val="tx1"/>
                </a:solidFill>
                <a:effectLst>
                  <a:outerShdw blurRad="38100" dist="38100" dir="2700000" algn="tl">
                    <a:srgbClr val="000000">
                      <a:alpha val="43137"/>
                    </a:srgbClr>
                  </a:outerShdw>
                </a:effectLst>
                <a:latin typeface="Avenir Book" panose="02000503020000020003" pitchFamily="2" charset="0"/>
              </a:rPr>
              <a:t>Objectives of the Africa Hub</a:t>
            </a:r>
          </a:p>
        </p:txBody>
      </p:sp>
      <p:sp>
        <p:nvSpPr>
          <p:cNvPr id="3" name="Content Placeholder 2">
            <a:extLst>
              <a:ext uri="{FF2B5EF4-FFF2-40B4-BE49-F238E27FC236}">
                <a16:creationId xmlns:a16="http://schemas.microsoft.com/office/drawing/2014/main" id="{F6CD0499-C277-47BC-9BF7-67B931CAA7C8}"/>
              </a:ext>
            </a:extLst>
          </p:cNvPr>
          <p:cNvSpPr>
            <a:spLocks noGrp="1"/>
          </p:cNvSpPr>
          <p:nvPr>
            <p:ph idx="1"/>
          </p:nvPr>
        </p:nvSpPr>
        <p:spPr>
          <a:xfrm>
            <a:off x="179513" y="1429389"/>
            <a:ext cx="8906053" cy="4571361"/>
          </a:xfrm>
        </p:spPr>
        <p:txBody>
          <a:bodyPr>
            <a:noAutofit/>
          </a:bodyPr>
          <a:lstStyle/>
          <a:p>
            <a:pPr marL="342900" indent="-342900">
              <a:lnSpc>
                <a:spcPct val="100000"/>
              </a:lnSpc>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Coordinate and link the various sustainability initiatives across the continental regions.</a:t>
            </a:r>
          </a:p>
          <a:p>
            <a:pPr marL="342900" indent="-342900">
              <a:lnSpc>
                <a:spcPct val="100000"/>
              </a:lnSpc>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Create communities of practice that bring African Scientists together in an African Sustainability Ecosystem.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Facilitate strong working connections with society, industry and government.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Play an enabling role within the sustainability landscape by: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spcAft>
                <a:spcPts val="800"/>
              </a:spcAft>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imes New Roman" panose="02020603050405020304" pitchFamily="18" charset="0"/>
              </a:rPr>
              <a:t>Enabling engagements that go beyond the current narrative and rhetoric.</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spcAft>
                <a:spcPts val="800"/>
              </a:spcAft>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imes New Roman" panose="02020603050405020304" pitchFamily="18" charset="0"/>
              </a:rPr>
              <a:t>Positioning African scientists to play a leadership role in the global sustainability agendas – influence policy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spcAft>
                <a:spcPts val="800"/>
              </a:spcAft>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imes New Roman" panose="02020603050405020304" pitchFamily="18" charset="0"/>
              </a:rPr>
              <a:t>Articulate a science agenda so that people [ government, NGOs, industry, society and academia] can identify with it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spcAft>
                <a:spcPts val="800"/>
              </a:spcAft>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imes New Roman" panose="02020603050405020304" pitchFamily="18" charset="0"/>
              </a:rPr>
              <a:t>Support Young Scientist Initiatives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0000"/>
              </a:lnSpc>
              <a:spcAft>
                <a:spcPts val="800"/>
              </a:spcAft>
              <a:buFont typeface="Wingdings" panose="05000000000000000000" pitchFamily="2"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Link young scientists with government – create a government fellowship </a:t>
            </a:r>
            <a:r>
              <a:rPr lang="en-US" sz="1600" dirty="0" err="1">
                <a:latin typeface="Calibri" panose="020F0502020204030204" pitchFamily="34" charset="0"/>
                <a:ea typeface="Calibri" panose="020F0502020204030204" pitchFamily="34" charset="0"/>
                <a:cs typeface="Times New Roman" panose="02020603050405020304" pitchFamily="18" charset="0"/>
              </a:rPr>
              <a:t>programme</a:t>
            </a:r>
            <a:r>
              <a:rPr lang="en-US" sz="1600" dirty="0">
                <a:latin typeface="Calibri" panose="020F0502020204030204" pitchFamily="34" charset="0"/>
                <a:ea typeface="Calibri" panose="020F0502020204030204" pitchFamily="34" charset="0"/>
                <a:cs typeface="Times New Roman" panose="02020603050405020304" pitchFamily="18" charset="0"/>
              </a:rPr>
              <a:t> where young scientists are placed within government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buFont typeface="Courier New" panose="02070309020205020404" pitchFamily="49" charset="0"/>
              <a:buChar char="o"/>
            </a:pPr>
            <a:endParaRPr lang="en-US" sz="1400" dirty="0">
              <a:solidFill>
                <a:schemeClr val="tx2">
                  <a:lumMod val="75000"/>
                </a:schemeClr>
              </a:solidFill>
            </a:endParaRPr>
          </a:p>
        </p:txBody>
      </p:sp>
      <p:pic>
        <p:nvPicPr>
          <p:cNvPr id="4" name="Picture 3">
            <a:extLst>
              <a:ext uri="{FF2B5EF4-FFF2-40B4-BE49-F238E27FC236}">
                <a16:creationId xmlns:a16="http://schemas.microsoft.com/office/drawing/2014/main" id="{CD657CE6-981A-4D11-814C-8565D859B08B}"/>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532629" y="-49573"/>
            <a:ext cx="2611371" cy="968735"/>
          </a:xfrm>
          <a:prstGeom prst="rect">
            <a:avLst/>
          </a:prstGeom>
        </p:spPr>
      </p:pic>
    </p:spTree>
    <p:extLst>
      <p:ext uri="{BB962C8B-B14F-4D97-AF65-F5344CB8AC3E}">
        <p14:creationId xmlns:p14="http://schemas.microsoft.com/office/powerpoint/2010/main" val="152928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AC5CB8-5115-4A31-8F2F-DB7EFF70B304}"/>
              </a:ext>
            </a:extLst>
          </p:cNvPr>
          <p:cNvSpPr>
            <a:spLocks noGrp="1"/>
          </p:cNvSpPr>
          <p:nvPr>
            <p:ph idx="1"/>
          </p:nvPr>
        </p:nvSpPr>
        <p:spPr>
          <a:xfrm>
            <a:off x="827584" y="2564905"/>
            <a:ext cx="6768752" cy="1377479"/>
          </a:xfrm>
        </p:spPr>
        <p:txBody>
          <a:bodyPr>
            <a:noAutofit/>
          </a:bodyPr>
          <a:lstStyle/>
          <a:p>
            <a:pPr marL="0" indent="0" algn="ctr">
              <a:buNone/>
            </a:pPr>
            <a:r>
              <a:rPr lang="en-US" sz="4000" b="1" dirty="0">
                <a:effectLst>
                  <a:outerShdw blurRad="38100" dist="38100" dir="2700000" algn="tl">
                    <a:srgbClr val="000000">
                      <a:alpha val="43137"/>
                    </a:srgbClr>
                  </a:outerShdw>
                </a:effectLst>
                <a:latin typeface="Avenir Book" panose="02000503020000020003" pitchFamily="2" charset="0"/>
              </a:rPr>
              <a:t>Possible Operation Models </a:t>
            </a:r>
          </a:p>
          <a:p>
            <a:pPr marL="0" indent="0" algn="ctr">
              <a:buNone/>
            </a:pPr>
            <a:r>
              <a:rPr lang="en-US" sz="2400" b="1" dirty="0">
                <a:effectLst>
                  <a:outerShdw blurRad="38100" dist="38100" dir="2700000" algn="tl">
                    <a:srgbClr val="000000">
                      <a:alpha val="43137"/>
                    </a:srgbClr>
                  </a:outerShdw>
                </a:effectLst>
                <a:latin typeface="Avenir Book" panose="02000503020000020003" pitchFamily="2" charset="0"/>
              </a:rPr>
              <a:t> </a:t>
            </a:r>
            <a:r>
              <a:rPr lang="en-US" sz="2400" dirty="0">
                <a:effectLst>
                  <a:outerShdw blurRad="38100" dist="38100" dir="2700000" algn="tl">
                    <a:srgbClr val="000000">
                      <a:alpha val="43137"/>
                    </a:srgbClr>
                  </a:outerShdw>
                </a:effectLst>
                <a:latin typeface="Avenir Book" panose="02000503020000020003" pitchFamily="2" charset="0"/>
              </a:rPr>
              <a:t>*reviewers proposed hybrid of the two</a:t>
            </a:r>
          </a:p>
          <a:p>
            <a:pPr marL="0" indent="0" algn="ctr">
              <a:buNone/>
            </a:pPr>
            <a:endParaRPr lang="en-US" sz="3200" b="1" dirty="0">
              <a:effectLst>
                <a:outerShdw blurRad="38100" dist="38100" dir="2700000" algn="tl">
                  <a:srgbClr val="000000">
                    <a:alpha val="43137"/>
                  </a:srgbClr>
                </a:outerShdw>
              </a:effectLst>
              <a:latin typeface="Avenir Book" panose="02000503020000020003" pitchFamily="2" charset="0"/>
            </a:endParaRPr>
          </a:p>
          <a:p>
            <a:pPr marL="0" indent="0" algn="ctr">
              <a:buNone/>
            </a:pPr>
            <a:endParaRPr lang="en-US" sz="3200" b="1" dirty="0">
              <a:latin typeface="Avenir Book" panose="02000503020000020003" pitchFamily="2" charset="0"/>
            </a:endParaRPr>
          </a:p>
          <a:p>
            <a:pPr marL="342900" lvl="1" indent="0" algn="ctr">
              <a:buNone/>
            </a:pPr>
            <a:endParaRPr lang="en-US" sz="3200" b="1" dirty="0">
              <a:latin typeface="Avenir Book" panose="02000503020000020003" pitchFamily="2" charset="0"/>
            </a:endParaRPr>
          </a:p>
          <a:p>
            <a:pPr lvl="1" algn="ctr"/>
            <a:endParaRPr lang="en-US" sz="3200" b="1" dirty="0">
              <a:latin typeface="Avenir Book" panose="02000503020000020003" pitchFamily="2" charset="0"/>
            </a:endParaRPr>
          </a:p>
        </p:txBody>
      </p:sp>
      <p:pic>
        <p:nvPicPr>
          <p:cNvPr id="4" name="Picture 3">
            <a:extLst>
              <a:ext uri="{FF2B5EF4-FFF2-40B4-BE49-F238E27FC236}">
                <a16:creationId xmlns:a16="http://schemas.microsoft.com/office/drawing/2014/main" id="{2EBC0690-82B8-4502-939B-776DBBE109D6}"/>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532629" y="-49573"/>
            <a:ext cx="2611371" cy="968735"/>
          </a:xfrm>
          <a:prstGeom prst="rect">
            <a:avLst/>
          </a:prstGeom>
        </p:spPr>
      </p:pic>
    </p:spTree>
    <p:extLst>
      <p:ext uri="{BB962C8B-B14F-4D97-AF65-F5344CB8AC3E}">
        <p14:creationId xmlns:p14="http://schemas.microsoft.com/office/powerpoint/2010/main" val="16984543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F Presentation template Main [Read-Only]" id="{5BED309F-9DFB-417A-ABF2-DD9C4FC7BBA8}" vid="{668ACB01-2650-45D0-BC58-16BCD74907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6c3f9ecc9c149b090c3beade51339f5 xmlns="4dad2812-135c-406e-a914-ed25e2a7deb9">
      <Terms xmlns="http://schemas.microsoft.com/office/infopath/2007/PartnerControls">
        <TermInfo xmlns="http://schemas.microsoft.com/office/infopath/2007/PartnerControls">
          <TermName xmlns="http://schemas.microsoft.com/office/infopath/2007/PartnerControls">NRF PowerPoint</TermName>
          <TermId xmlns="http://schemas.microsoft.com/office/infopath/2007/PartnerControls">bc7877d3-0092-425e-9613-a18700668ec7</TermId>
        </TermInfo>
      </Terms>
    </c6c3f9ecc9c149b090c3beade51339f5>
    <TaxCatchAll xmlns="4dad2812-135c-406e-a914-ed25e2a7deb9">
      <Value>91</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Branding" ma:contentTypeID="0x0101004776E207F70EC349839999EDC8A0F25600983481AC521FD5429BE59E53AA07F6E3" ma:contentTypeVersion="5" ma:contentTypeDescription="Add a new Branding item" ma:contentTypeScope="" ma:versionID="fc8ce19faebc81c962e99e270d1db6e6">
  <xsd:schema xmlns:xsd="http://www.w3.org/2001/XMLSchema" xmlns:xs="http://www.w3.org/2001/XMLSchema" xmlns:p="http://schemas.microsoft.com/office/2006/metadata/properties" xmlns:ns2="4dad2812-135c-406e-a914-ed25e2a7deb9" targetNamespace="http://schemas.microsoft.com/office/2006/metadata/properties" ma:root="true" ma:fieldsID="c66a568caf705f40dee35ea2699d5c9f" ns2:_="">
    <xsd:import namespace="4dad2812-135c-406e-a914-ed25e2a7deb9"/>
    <xsd:element name="properties">
      <xsd:complexType>
        <xsd:sequence>
          <xsd:element name="documentManagement">
            <xsd:complexType>
              <xsd:all>
                <xsd:element ref="ns2:c6c3f9ecc9c149b090c3beade51339f5"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d2812-135c-406e-a914-ed25e2a7deb9" elementFormDefault="qualified">
    <xsd:import namespace="http://schemas.microsoft.com/office/2006/documentManagement/types"/>
    <xsd:import namespace="http://schemas.microsoft.com/office/infopath/2007/PartnerControls"/>
    <xsd:element name="c6c3f9ecc9c149b090c3beade51339f5" ma:index="8" nillable="true" ma:taxonomy="true" ma:internalName="c6c3f9ecc9c149b090c3beade51339f5" ma:taxonomyFieldName="Document_x0020_Type" ma:displayName="Document Type" ma:indexed="true" ma:default="" ma:fieldId="{c6c3f9ec-c9c1-49b0-90c3-beade51339f5}" ma:sspId="8b5a51db-9643-4808-a5c4-f3611dbee7c3" ma:termSetId="1470dd78-7c93-4738-9fa4-a6be4abd7e0e"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134298b-7152-4293-a8ba-24b2fef0ec43}" ma:internalName="TaxCatchAll" ma:showField="CatchAllData" ma:web="4dad2812-135c-406e-a914-ed25e2a7deb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134298b-7152-4293-a8ba-24b2fef0ec43}" ma:internalName="TaxCatchAllLabel" ma:readOnly="true" ma:showField="CatchAllDataLabel" ma:web="4dad2812-135c-406e-a914-ed25e2a7de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D50C9C-8076-4A0F-8165-81651F1B15D7}">
  <ds:schemaRefs>
    <ds:schemaRef ds:uri="http://purl.org/dc/dcmitype/"/>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www.w3.org/XML/1998/namespace"/>
    <ds:schemaRef ds:uri="http://schemas.microsoft.com/office/infopath/2007/PartnerControls"/>
    <ds:schemaRef ds:uri="4dad2812-135c-406e-a914-ed25e2a7deb9"/>
    <ds:schemaRef ds:uri="http://purl.org/dc/elements/1.1/"/>
  </ds:schemaRefs>
</ds:datastoreItem>
</file>

<file path=customXml/itemProps2.xml><?xml version="1.0" encoding="utf-8"?>
<ds:datastoreItem xmlns:ds="http://schemas.openxmlformats.org/officeDocument/2006/customXml" ds:itemID="{0CD54980-63E1-4878-8D58-A863B2FFC0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ad2812-135c-406e-a914-ed25e2a7de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3AB00C-E2F7-4904-81A8-7163E62C2F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11405</TotalTime>
  <Words>977</Words>
  <Application>Microsoft Office PowerPoint</Application>
  <PresentationFormat>On-screen Show (4:3)</PresentationFormat>
  <Paragraphs>172</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Avenir Book</vt:lpstr>
      <vt:lpstr>Calibri</vt:lpstr>
      <vt:lpstr>Corbel</vt:lpstr>
      <vt:lpstr>Courier New</vt:lpstr>
      <vt:lpstr>Open Sans</vt:lpstr>
      <vt:lpstr>Segoe UI</vt:lpstr>
      <vt:lpstr>Symbol</vt:lpstr>
      <vt:lpstr>Wingdings</vt:lpstr>
      <vt:lpstr>Office Theme</vt:lpstr>
      <vt:lpstr>PowerPoint Presentation</vt:lpstr>
      <vt:lpstr>PowerPoint Presentation</vt:lpstr>
      <vt:lpstr>PowerPoint Presentation</vt:lpstr>
      <vt:lpstr>PowerPoint Presentation</vt:lpstr>
      <vt:lpstr>The Value of the Global Secretariat Hub in Africa (&amp; the global South)</vt:lpstr>
      <vt:lpstr>PowerPoint Presentation</vt:lpstr>
      <vt:lpstr>PowerPoint Presentation</vt:lpstr>
      <vt:lpstr>Objectives of the Africa Hub</vt:lpstr>
      <vt:lpstr>PowerPoint Presentation</vt:lpstr>
      <vt:lpstr>PowerPoint Presentation</vt:lpstr>
      <vt:lpstr>PowerPoint Presentation</vt:lpstr>
      <vt:lpstr>Things to consider about partners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michael@nrf.ac.za</dc:creator>
  <cp:lastModifiedBy>Michael Nxumalo</cp:lastModifiedBy>
  <cp:revision>386</cp:revision>
  <dcterms:created xsi:type="dcterms:W3CDTF">2018-11-12T10:14:50Z</dcterms:created>
  <dcterms:modified xsi:type="dcterms:W3CDTF">2024-02-13T18:36:32Z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0x0101004776E207F70EC349839999EDC8A0F25600983481AC521FD5429BE59E53AA07F6E3</vt:lpwstr>
  </property>
  <property fmtid="{D5CDD505-2E9C-101B-9397-08002B2CF9AE}" pid="3" name="Document Type">
    <vt:lpwstr>91;#NRF PowerPoint|bc7877d3-0092-425e-9613-a18700668ec7</vt:lpwstr>
  </property>
</Properties>
</file>