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Libre Franklin Medium"/>
      <p:regular r:id="rId12"/>
      <p:bold r:id="rId13"/>
      <p:italic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ne5QV6uYpf1Q9X5gLzm+5XXcY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ibreFranklinMedium-bold.fntdata"/><Relationship Id="rId12" Type="http://schemas.openxmlformats.org/officeDocument/2006/relationships/font" Target="fonts/LibreFranklinMedium-regular.fntdata"/><Relationship Id="rId15" Type="http://schemas.openxmlformats.org/officeDocument/2006/relationships/font" Target="fonts/LibreFranklinMedium-boldItalic.fntdata"/><Relationship Id="rId14" Type="http://schemas.openxmlformats.org/officeDocument/2006/relationships/font" Target="fonts/LibreFranklinMedium-italic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f2030235a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ff2030235a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ff2030235a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84b8a9cbc_0_4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b84b8a9cbc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84b8a9cbc_0_471:notes"/>
          <p:cNvSpPr/>
          <p:nvPr>
            <p:ph idx="2" type="sldImg"/>
          </p:nvPr>
        </p:nvSpPr>
        <p:spPr>
          <a:xfrm>
            <a:off x="5313363" y="366713"/>
            <a:ext cx="3255900" cy="18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b84b8a9cbc_0_4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b84b8a9cbc_0_4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84b8a9cbc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b84b8a9cbc_0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84b8a9cb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b84b8a9cbc_0_2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1"/>
          <p:cNvSpPr txBox="1"/>
          <p:nvPr>
            <p:ph idx="2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1"/>
          <p:cNvSpPr txBox="1"/>
          <p:nvPr>
            <p:ph type="title"/>
          </p:nvPr>
        </p:nvSpPr>
        <p:spPr>
          <a:xfrm>
            <a:off x="415600" y="2717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84b8a9cbc_0_58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g2b84b8a9cbc_0_58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g2b84b8a9cbc_0_5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1" name="Google Shape;61;g2b84b8a9cbc_0_5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g2b84b8a9cbc_0_5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84b8a9cbc_0_35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b84b8a9cbc_0_351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2b84b8a9cbc_0_35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2b84b8a9cbc_0_35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b84b8a9cbc_0_35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84b8a9cbc_0_357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b84b8a9cbc_0_35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g2b84b8a9cbc_0_35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b84b8a9cbc_0_35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b84b8a9cbc_0_35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84b8a9cbc_0_363"/>
          <p:cNvSpPr txBox="1"/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b84b8a9cbc_0_363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g2b84b8a9cbc_0_36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2b84b8a9cbc_0_36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b84b8a9cbc_0_36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84b8a9cbc_0_36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2b84b8a9cbc_0_369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g2b84b8a9cbc_0_369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1" name="Google Shape;91;g2b84b8a9cbc_0_36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b84b8a9cbc_0_36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2b84b8a9cbc_0_36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84b8a9cbc_0_37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b84b8a9cbc_0_376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g2b84b8a9cbc_0_376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8" name="Google Shape;98;g2b84b8a9cbc_0_376"/>
          <p:cNvSpPr txBox="1"/>
          <p:nvPr>
            <p:ph idx="3" type="body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g2b84b8a9cbc_0_376"/>
          <p:cNvSpPr txBox="1"/>
          <p:nvPr>
            <p:ph idx="4" type="body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g2b84b8a9cbc_0_37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b84b8a9cbc_0_37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b84b8a9cbc_0_37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84b8a9cbc_0_38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b84b8a9cbc_0_38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b84b8a9cbc_0_38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b84b8a9cbc_0_38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84b8a9cbc_0_390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b84b8a9cbc_0_390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b84b8a9cbc_0_390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84b8a9cbc_0_394"/>
          <p:cNvSpPr txBox="1"/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b84b8a9cbc_0_394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5" name="Google Shape;115;g2b84b8a9cbc_0_394"/>
          <p:cNvSpPr txBox="1"/>
          <p:nvPr>
            <p:ph idx="2" type="body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g2b84b8a9cbc_0_394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b84b8a9cbc_0_394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b84b8a9cbc_0_394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84b8a9cbc_0_401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b84b8a9cbc_0_40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g2b84b8a9cbc_0_401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g2b84b8a9cbc_0_40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b84b8a9cbc_0_40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b84b8a9cbc_0_40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25" lIns="121825" spcFirstLastPara="1" rIns="121825" wrap="square" tIns="1218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19" name="Google Shape;19;p44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4"/>
          <p:cNvSpPr txBox="1"/>
          <p:nvPr>
            <p:ph idx="2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84b8a9cbc_0_40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b84b8a9cbc_0_408"/>
          <p:cNvSpPr txBox="1"/>
          <p:nvPr>
            <p:ph idx="1" type="body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b84b8a9cbc_0_40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b84b8a9cbc_0_40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b84b8a9cbc_0_40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84b8a9cbc_0_414"/>
          <p:cNvSpPr txBox="1"/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b84b8a9cbc_0_414"/>
          <p:cNvSpPr txBox="1"/>
          <p:nvPr>
            <p:ph idx="1" type="body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g2b84b8a9cbc_0_414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b84b8a9cbc_0_414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2b84b8a9cbc_0_414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0"/>
          <p:cNvSpPr txBox="1"/>
          <p:nvPr>
            <p:ph idx="2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458349" y="212443"/>
            <a:ext cx="11290104" cy="69096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458349" y="1170567"/>
            <a:ext cx="11290104" cy="49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EFF"/>
              </a:buClr>
              <a:buSzPts val="1800"/>
              <a:buChar char="●"/>
              <a:defRPr b="1" i="0" sz="3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1523524" y="6356125"/>
            <a:ext cx="1220344" cy="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375" spcFirstLastPara="1" rIns="9137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251138" y="6356125"/>
            <a:ext cx="3861244" cy="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375" spcFirstLastPara="1" rIns="9137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3" name="Google Shape;33;p45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4" name="Google Shape;34;p4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5"/>
          <p:cNvSpPr txBox="1"/>
          <p:nvPr>
            <p:ph idx="3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5"/>
          <p:cNvSpPr txBox="1"/>
          <p:nvPr>
            <p:ph type="title"/>
          </p:nvPr>
        </p:nvSpPr>
        <p:spPr>
          <a:xfrm>
            <a:off x="415600" y="2717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25" lIns="121825" spcFirstLastPara="1" rIns="121825" wrap="square" tIns="1218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9" name="Google Shape;39;p46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0" name="Google Shape;40;p4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6"/>
          <p:cNvSpPr txBox="1"/>
          <p:nvPr>
            <p:ph idx="2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44" name="Google Shape;44;p4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8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25" lIns="121825" spcFirstLastPara="1" rIns="121825" wrap="square" tIns="1218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48" name="Google Shape;48;p48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9" name="Google Shape;49;p48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48"/>
          <p:cNvSpPr txBox="1"/>
          <p:nvPr>
            <p:ph idx="3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3140" y="6117277"/>
            <a:ext cx="635833" cy="63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9"/>
          <p:cNvSpPr txBox="1"/>
          <p:nvPr>
            <p:ph idx="2" type="sldNum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25" lIns="121825" spcFirstLastPara="1" rIns="121825" wrap="square" tIns="1218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spcFirstLastPara="1" rIns="121825" wrap="square" tIns="1218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84b8a9cbc_0_3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g2b84b8a9cbc_0_345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2b84b8a9cbc_0_34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b84b8a9cbc_0_34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g2b84b8a9cbc_0_34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41.png"/><Relationship Id="rId21" Type="http://schemas.openxmlformats.org/officeDocument/2006/relationships/image" Target="../media/image3.png"/><Relationship Id="rId24" Type="http://schemas.openxmlformats.org/officeDocument/2006/relationships/image" Target="../media/image40.png"/><Relationship Id="rId23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hyperlink" Target="http://www.pages-igbp.org/" TargetMode="External"/><Relationship Id="rId26" Type="http://schemas.openxmlformats.org/officeDocument/2006/relationships/image" Target="../media/image12.png"/><Relationship Id="rId25" Type="http://schemas.openxmlformats.org/officeDocument/2006/relationships/image" Target="../media/image27.png"/><Relationship Id="rId28" Type="http://schemas.openxmlformats.org/officeDocument/2006/relationships/image" Target="../media/image28.png"/><Relationship Id="rId27" Type="http://schemas.openxmlformats.org/officeDocument/2006/relationships/image" Target="../media/image42.png"/><Relationship Id="rId5" Type="http://schemas.openxmlformats.org/officeDocument/2006/relationships/hyperlink" Target="http://irg.bnu.edu.cn/index.asp" TargetMode="External"/><Relationship Id="rId6" Type="http://schemas.openxmlformats.org/officeDocument/2006/relationships/image" Target="../media/image14.png"/><Relationship Id="rId29" Type="http://schemas.openxmlformats.org/officeDocument/2006/relationships/image" Target="../media/image16.png"/><Relationship Id="rId7" Type="http://schemas.openxmlformats.org/officeDocument/2006/relationships/hyperlink" Target="http://www.pecs-science.org/2.1a508a66139b5dba5cb1fc.html" TargetMode="External"/><Relationship Id="rId8" Type="http://schemas.openxmlformats.org/officeDocument/2006/relationships/image" Target="../media/image2.png"/><Relationship Id="rId30" Type="http://schemas.openxmlformats.org/officeDocument/2006/relationships/image" Target="../media/image36.png"/><Relationship Id="rId11" Type="http://schemas.openxmlformats.org/officeDocument/2006/relationships/image" Target="../media/image20.jpg"/><Relationship Id="rId10" Type="http://schemas.openxmlformats.org/officeDocument/2006/relationships/image" Target="../media/image5.jpg"/><Relationship Id="rId13" Type="http://schemas.openxmlformats.org/officeDocument/2006/relationships/image" Target="../media/image7.png"/><Relationship Id="rId12" Type="http://schemas.openxmlformats.org/officeDocument/2006/relationships/image" Target="../media/image8.jpg"/><Relationship Id="rId15" Type="http://schemas.openxmlformats.org/officeDocument/2006/relationships/image" Target="../media/image4.png"/><Relationship Id="rId14" Type="http://schemas.openxmlformats.org/officeDocument/2006/relationships/image" Target="../media/image9.png"/><Relationship Id="rId17" Type="http://schemas.openxmlformats.org/officeDocument/2006/relationships/image" Target="../media/image11.png"/><Relationship Id="rId16" Type="http://schemas.openxmlformats.org/officeDocument/2006/relationships/image" Target="../media/image15.png"/><Relationship Id="rId19" Type="http://schemas.openxmlformats.org/officeDocument/2006/relationships/image" Target="../media/image43.png"/><Relationship Id="rId1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44.png"/><Relationship Id="rId9" Type="http://schemas.openxmlformats.org/officeDocument/2006/relationships/image" Target="../media/image23.jp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34.jpg"/><Relationship Id="rId11" Type="http://schemas.openxmlformats.org/officeDocument/2006/relationships/image" Target="../media/image31.png"/><Relationship Id="rId10" Type="http://schemas.openxmlformats.org/officeDocument/2006/relationships/image" Target="../media/image35.png"/><Relationship Id="rId13" Type="http://schemas.openxmlformats.org/officeDocument/2006/relationships/image" Target="../media/image26.png"/><Relationship Id="rId12" Type="http://schemas.openxmlformats.org/officeDocument/2006/relationships/image" Target="../media/image38.png"/><Relationship Id="rId15" Type="http://schemas.openxmlformats.org/officeDocument/2006/relationships/image" Target="../media/image29.jpg"/><Relationship Id="rId14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f2030235a_0_48"/>
          <p:cNvSpPr txBox="1"/>
          <p:nvPr/>
        </p:nvSpPr>
        <p:spPr>
          <a:xfrm>
            <a:off x="412375" y="3203325"/>
            <a:ext cx="4959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 introduction</a:t>
            </a:r>
            <a:endParaRPr b="0" i="0" sz="50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44" name="Google Shape;144;gff2030235a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" y="0"/>
            <a:ext cx="121919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ff2030235a_0_48"/>
          <p:cNvSpPr txBox="1"/>
          <p:nvPr/>
        </p:nvSpPr>
        <p:spPr>
          <a:xfrm>
            <a:off x="1378975" y="5454175"/>
            <a:ext cx="454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" name="Google Shape;146;gff2030235a_0_48"/>
          <p:cNvSpPr txBox="1"/>
          <p:nvPr/>
        </p:nvSpPr>
        <p:spPr>
          <a:xfrm>
            <a:off x="1077125" y="4595250"/>
            <a:ext cx="77415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What are Future Earth and Global Research Hubs?</a:t>
            </a:r>
            <a:endParaRPr b="1" sz="25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b84b8a9cbc_0_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1675" y="646500"/>
            <a:ext cx="718400" cy="7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b84b8a9cbc_0_421"/>
          <p:cNvSpPr/>
          <p:nvPr/>
        </p:nvSpPr>
        <p:spPr>
          <a:xfrm>
            <a:off x="133433" y="6326300"/>
            <a:ext cx="488400" cy="52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b84b8a9cbc_0_421"/>
          <p:cNvSpPr txBox="1"/>
          <p:nvPr/>
        </p:nvSpPr>
        <p:spPr>
          <a:xfrm>
            <a:off x="0" y="10"/>
            <a:ext cx="12192000" cy="646500"/>
          </a:xfrm>
          <a:prstGeom prst="rect">
            <a:avLst/>
          </a:prstGeom>
          <a:solidFill>
            <a:srgbClr val="44ACE0"/>
          </a:solidFill>
          <a:ln>
            <a:noFill/>
          </a:ln>
        </p:spPr>
        <p:txBody>
          <a:bodyPr anchorCtr="0" anchor="t" bIns="45700" lIns="91375" spcFirstLastPara="1" rIns="9137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Future Earth Community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creen Shot 2016-05-10 at 10.23.08.png" id="154" name="Google Shape;154;g2b84b8a9cbc_0_421"/>
          <p:cNvPicPr preferRelativeResize="0"/>
          <p:nvPr/>
        </p:nvPicPr>
        <p:blipFill rotWithShape="1">
          <a:blip r:embed="rId4">
            <a:alphaModFix/>
          </a:blip>
          <a:srcRect b="72655" l="5420" r="60442" t="4500"/>
          <a:stretch/>
        </p:blipFill>
        <p:spPr>
          <a:xfrm>
            <a:off x="9869449" y="1655424"/>
            <a:ext cx="2177802" cy="96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b84b8a9cbc_0_421"/>
          <p:cNvSpPr txBox="1"/>
          <p:nvPr/>
        </p:nvSpPr>
        <p:spPr>
          <a:xfrm>
            <a:off x="133425" y="5383525"/>
            <a:ext cx="12039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46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34343"/>
                </a:solidFill>
              </a:rPr>
              <a:t>Future Earth is a global initiative focused on advancing sustainability science. </a:t>
            </a:r>
            <a:endParaRPr b="1" sz="1700">
              <a:solidFill>
                <a:srgbClr val="434343"/>
              </a:solidFill>
            </a:endParaRPr>
          </a:p>
          <a:p>
            <a:pPr indent="0" lvl="1" marL="546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34343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-US" sz="1700">
                <a:solidFill>
                  <a:srgbClr val="434343"/>
                </a:solidFill>
              </a:rPr>
              <a:t>Future Earth’s </a:t>
            </a:r>
            <a:r>
              <a:rPr b="1" lang="en-US" sz="1700">
                <a:solidFill>
                  <a:srgbClr val="434343"/>
                </a:solidFill>
              </a:rPr>
              <a:t>vision</a:t>
            </a:r>
            <a:r>
              <a:rPr lang="en-US" sz="1700">
                <a:solidFill>
                  <a:srgbClr val="434343"/>
                </a:solidFill>
              </a:rPr>
              <a:t> is of a sustainable and equitable world for all, where societal decisions are informed by openly-accessible and shared knowledge. </a:t>
            </a:r>
            <a:endParaRPr sz="1700">
              <a:solidFill>
                <a:srgbClr val="434343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-US" sz="1700">
                <a:solidFill>
                  <a:srgbClr val="434343"/>
                </a:solidFill>
              </a:rPr>
              <a:t>Future Earth’s </a:t>
            </a:r>
            <a:r>
              <a:rPr b="1" lang="en-US" sz="1700">
                <a:solidFill>
                  <a:srgbClr val="434343"/>
                </a:solidFill>
              </a:rPr>
              <a:t>mission</a:t>
            </a:r>
            <a:r>
              <a:rPr lang="en-US" sz="1700">
                <a:solidFill>
                  <a:srgbClr val="434343"/>
                </a:solidFill>
              </a:rPr>
              <a:t> is to advance research in support of transformations to global sustainability.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56" name="Google Shape;156;g2b84b8a9cbc_0_4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g2b84b8a9cbc_0_421"/>
          <p:cNvPicPr preferRelativeResize="0"/>
          <p:nvPr/>
        </p:nvPicPr>
        <p:blipFill rotWithShape="1">
          <a:blip r:embed="rId5">
            <a:alphaModFix/>
          </a:blip>
          <a:srcRect b="0" l="11659" r="12576" t="0"/>
          <a:stretch/>
        </p:blipFill>
        <p:spPr>
          <a:xfrm>
            <a:off x="621825" y="954712"/>
            <a:ext cx="9090001" cy="41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b84b8a9cbc_0_4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8195" y="2005176"/>
            <a:ext cx="1291293" cy="5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b84b8a9cbc_0_471"/>
          <p:cNvSpPr txBox="1"/>
          <p:nvPr/>
        </p:nvSpPr>
        <p:spPr>
          <a:xfrm>
            <a:off x="2519" y="-14632"/>
            <a:ext cx="12192000" cy="928800"/>
          </a:xfrm>
          <a:prstGeom prst="rect">
            <a:avLst/>
          </a:prstGeom>
          <a:solidFill>
            <a:srgbClr val="19A4E3"/>
          </a:solidFill>
          <a:ln>
            <a:noFill/>
          </a:ln>
        </p:spPr>
        <p:txBody>
          <a:bodyPr anchorCtr="0" anchor="ctr" bIns="37125" lIns="74225" spcFirstLastPara="1" rIns="7422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Earth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covers wide range of 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Earth System Sciences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promotes 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interdisciplinary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transdisciplinary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researches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b84b8a9cbc_0_471"/>
          <p:cNvSpPr/>
          <p:nvPr/>
        </p:nvSpPr>
        <p:spPr>
          <a:xfrm>
            <a:off x="3886716" y="6415283"/>
            <a:ext cx="269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b84b8a9cbc_0_471"/>
          <p:cNvSpPr/>
          <p:nvPr/>
        </p:nvSpPr>
        <p:spPr>
          <a:xfrm>
            <a:off x="3886716" y="6415283"/>
            <a:ext cx="269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futureearth.org/sites/default/files/images/iLEAPS%20logo.jpg" id="167" name="Google Shape;167;g2b84b8a9cbc_0_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163" y="6032363"/>
            <a:ext cx="1352100" cy="347508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pic>
        <p:nvPicPr>
          <p:cNvPr descr="http://irg.bnu.edu.cn/images/logo.png" id="168" name="Google Shape;168;g2b84b8a9cbc_0_47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7126" y="4244601"/>
            <a:ext cx="1402800" cy="457396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pic>
        <p:nvPicPr>
          <p:cNvPr descr="http://www.pecs-science.org/images/18.1a508a66139b5dba5cb5cc0/1349171408836/logotype.png" id="169" name="Google Shape;169;g2b84b8a9cbc_0_47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86024" y="3837620"/>
            <a:ext cx="1673101" cy="374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S-white-highres" id="170" name="Google Shape;170;g2b84b8a9cbc_0_47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71708" y="6031558"/>
            <a:ext cx="786529" cy="311384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pic>
        <p:nvPicPr>
          <p:cNvPr descr="http://mairs-fe.org/images/mairs-felogo.jpg" id="171" name="Google Shape;171;g2b84b8a9cbc_0_47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80349" y="6068252"/>
            <a:ext cx="1267129" cy="331388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sp>
        <p:nvSpPr>
          <p:cNvPr id="172" name="Google Shape;172;g2b84b8a9cbc_0_471"/>
          <p:cNvSpPr/>
          <p:nvPr/>
        </p:nvSpPr>
        <p:spPr>
          <a:xfrm>
            <a:off x="3820402" y="5525777"/>
            <a:ext cx="20280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 and human history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b84b8a9cbc_0_471"/>
          <p:cNvSpPr/>
          <p:nvPr/>
        </p:nvSpPr>
        <p:spPr>
          <a:xfrm>
            <a:off x="6153951" y="5525763"/>
            <a:ext cx="16731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Monsoon Asia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b84b8a9cbc_0_471"/>
          <p:cNvSpPr/>
          <p:nvPr/>
        </p:nvSpPr>
        <p:spPr>
          <a:xfrm>
            <a:off x="10239675" y="1638450"/>
            <a:ext cx="13521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b84b8a9cbc_0_471"/>
          <p:cNvSpPr/>
          <p:nvPr/>
        </p:nvSpPr>
        <p:spPr>
          <a:xfrm>
            <a:off x="963950" y="5524200"/>
            <a:ext cx="25509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use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b84b8a9cbc_0_471"/>
          <p:cNvSpPr/>
          <p:nvPr/>
        </p:nvSpPr>
        <p:spPr>
          <a:xfrm>
            <a:off x="3848400" y="3303113"/>
            <a:ext cx="22476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b84b8a9cbc_0_471"/>
          <p:cNvSpPr/>
          <p:nvPr/>
        </p:nvSpPr>
        <p:spPr>
          <a:xfrm>
            <a:off x="7618275" y="3297288"/>
            <a:ext cx="14028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b84b8a9cbc_0_471"/>
          <p:cNvSpPr/>
          <p:nvPr/>
        </p:nvSpPr>
        <p:spPr>
          <a:xfrm>
            <a:off x="8066675" y="1652678"/>
            <a:ext cx="17577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emission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b84b8a9cbc_0_471"/>
          <p:cNvSpPr/>
          <p:nvPr/>
        </p:nvSpPr>
        <p:spPr>
          <a:xfrm>
            <a:off x="6375350" y="1652675"/>
            <a:ext cx="12000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Modelling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SERSD 2015\Week 32 FE\Design\KANS icons\economy.jpg" id="180" name="Google Shape;180;g2b84b8a9cbc_0_47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260449" y="5837500"/>
            <a:ext cx="563700" cy="54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b84b8a9cbc_0_471"/>
          <p:cNvSpPr txBox="1"/>
          <p:nvPr/>
        </p:nvSpPr>
        <p:spPr>
          <a:xfrm>
            <a:off x="9838950" y="6242650"/>
            <a:ext cx="129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 &amp; Economics KAN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b84b8a9cbc_0_471"/>
          <p:cNvSpPr txBox="1"/>
          <p:nvPr/>
        </p:nvSpPr>
        <p:spPr>
          <a:xfrm>
            <a:off x="4292738" y="2587900"/>
            <a:ext cx="1564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75" lIns="98900" spcFirstLastPara="1" rIns="98900" wrap="square" tIns="49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oneHEALTH 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b84b8a9cbc_0_471"/>
          <p:cNvSpPr/>
          <p:nvPr/>
        </p:nvSpPr>
        <p:spPr>
          <a:xfrm>
            <a:off x="4196309" y="1655525"/>
            <a:ext cx="17577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b84b8a9cbc_0_471"/>
          <p:cNvSpPr txBox="1"/>
          <p:nvPr/>
        </p:nvSpPr>
        <p:spPr>
          <a:xfrm>
            <a:off x="10474712" y="4226763"/>
            <a:ext cx="98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Assets KAN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2b84b8a9cbc_0_47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721803" y="3790785"/>
            <a:ext cx="387871" cy="37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b84b8a9cbc_0_471"/>
          <p:cNvSpPr/>
          <p:nvPr/>
        </p:nvSpPr>
        <p:spPr>
          <a:xfrm>
            <a:off x="3093278" y="943925"/>
            <a:ext cx="6010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27 Global Research Networks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b84b8a9cbc_0_471"/>
          <p:cNvSpPr/>
          <p:nvPr/>
        </p:nvSpPr>
        <p:spPr>
          <a:xfrm>
            <a:off x="963945" y="1658675"/>
            <a:ext cx="2747100" cy="263700"/>
          </a:xfrm>
          <a:prstGeom prst="roundRect">
            <a:avLst>
              <a:gd fmla="val 18244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Biodiversity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b84b8a9cbc_0_47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932963" y="5837500"/>
            <a:ext cx="786551" cy="792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von Solas" id="189" name="Google Shape;189;g2b84b8a9cbc_0_47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36100" y="4254928"/>
            <a:ext cx="1487900" cy="384900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pic>
        <p:nvPicPr>
          <p:cNvPr id="190" name="Google Shape;190;g2b84b8a9cbc_0_47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06308" y="3681925"/>
            <a:ext cx="1172943" cy="355180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pic>
        <p:nvPicPr>
          <p:cNvPr id="191" name="Google Shape;191;g2b84b8a9cbc_0_47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304000" y="3683275"/>
            <a:ext cx="1352100" cy="363206"/>
          </a:xfrm>
          <a:prstGeom prst="rect">
            <a:avLst/>
          </a:prstGeom>
          <a:solidFill>
            <a:srgbClr val="1185CA"/>
          </a:solidFill>
          <a:ln>
            <a:noFill/>
          </a:ln>
        </p:spPr>
      </p:pic>
      <p:sp>
        <p:nvSpPr>
          <p:cNvPr id="192" name="Google Shape;192;g2b84b8a9cbc_0_471"/>
          <p:cNvSpPr/>
          <p:nvPr/>
        </p:nvSpPr>
        <p:spPr>
          <a:xfrm>
            <a:off x="951002" y="3321063"/>
            <a:ext cx="27471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Marine, water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b84b8a9cbc_0_47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06300" y="4226787"/>
            <a:ext cx="1172942" cy="4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b84b8a9cbc_0_47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563347" y="4792300"/>
            <a:ext cx="1352100" cy="3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84b8a9cbc_0_47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8253" y="3679071"/>
            <a:ext cx="1267150" cy="42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b84b8a9cbc_0_47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360600" y="3678363"/>
            <a:ext cx="1057401" cy="10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b84b8a9cbc_0_471"/>
          <p:cNvSpPr/>
          <p:nvPr/>
        </p:nvSpPr>
        <p:spPr>
          <a:xfrm>
            <a:off x="9170425" y="3297325"/>
            <a:ext cx="24315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Consumption and Production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b84b8a9cbc_0_471"/>
          <p:cNvSpPr/>
          <p:nvPr/>
        </p:nvSpPr>
        <p:spPr>
          <a:xfrm>
            <a:off x="9573925" y="5540163"/>
            <a:ext cx="2028000" cy="23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 &amp; Economics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b84b8a9cbc_0_471"/>
          <p:cNvSpPr/>
          <p:nvPr/>
        </p:nvSpPr>
        <p:spPr>
          <a:xfrm>
            <a:off x="6323075" y="3303113"/>
            <a:ext cx="10575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b84b8a9cbc_0_471"/>
          <p:cNvSpPr/>
          <p:nvPr/>
        </p:nvSpPr>
        <p:spPr>
          <a:xfrm>
            <a:off x="8095963" y="5525775"/>
            <a:ext cx="1057500" cy="26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E6E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b84b8a9cbc_0_471"/>
          <p:cNvSpPr txBox="1"/>
          <p:nvPr/>
        </p:nvSpPr>
        <p:spPr>
          <a:xfrm>
            <a:off x="2283600" y="2041325"/>
            <a:ext cx="1564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75" lIns="98900" spcFirstLastPara="1" rIns="98900" wrap="square" tIns="49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EvolvES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(Evolution for Earth Sustainability)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2b84b8a9cbc_0_47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067451" y="5965900"/>
            <a:ext cx="1199999" cy="4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b84b8a9cbc_0_47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80375" y="2036263"/>
            <a:ext cx="1402848" cy="48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b84b8a9cbc_0_47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356800" y="2635448"/>
            <a:ext cx="1631093" cy="4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b84b8a9cbc_0_47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364361" y="3726111"/>
            <a:ext cx="1213536" cy="4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b84b8a9cbc_0_47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185875" y="2005174"/>
            <a:ext cx="1521300" cy="65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84b8a9cbc_0_47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548900" y="1931938"/>
            <a:ext cx="834703" cy="841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g2b84b8a9cbc_0_471"/>
          <p:cNvGrpSpPr/>
          <p:nvPr/>
        </p:nvGrpSpPr>
        <p:grpSpPr>
          <a:xfrm>
            <a:off x="8259726" y="4414520"/>
            <a:ext cx="1267200" cy="697880"/>
            <a:chOff x="1393326" y="4533620"/>
            <a:chExt cx="1267200" cy="697880"/>
          </a:xfrm>
        </p:grpSpPr>
        <p:pic>
          <p:nvPicPr>
            <p:cNvPr id="209" name="Google Shape;209;g2b84b8a9cbc_0_47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925382" y="4533620"/>
              <a:ext cx="295497" cy="2760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g2b84b8a9cbc_0_471"/>
            <p:cNvSpPr txBox="1"/>
            <p:nvPr/>
          </p:nvSpPr>
          <p:spPr>
            <a:xfrm>
              <a:off x="1393326" y="4862200"/>
              <a:ext cx="126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Water-Energy- Food Nexus KAN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1" name="Google Shape;211;g2b84b8a9cbc_0_47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63944" y="5907406"/>
            <a:ext cx="983100" cy="59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b84b8a9cbc_0_47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299300" y="2044536"/>
            <a:ext cx="1352100" cy="50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"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abasa\Privado\Future Africa\Logos\Country Logos Stacked\Leadership_centre.png" id="217" name="Google Shape;217;g2b84b8a9cbc_0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272" y="116625"/>
            <a:ext cx="11914725" cy="14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b84b8a9cbc_0_276"/>
          <p:cNvSpPr/>
          <p:nvPr/>
        </p:nvSpPr>
        <p:spPr>
          <a:xfrm>
            <a:off x="71120" y="1615368"/>
            <a:ext cx="12192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Future Earth Africa Hub and its Leadership Centre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Advancing sustainability science in Africa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RFTEXT1" id="219" name="Google Shape;219;g2b84b8a9cbc_0_2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3448" y="2739136"/>
            <a:ext cx="2160918" cy="83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b84b8a9cbc_0_2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3677" y="3697203"/>
            <a:ext cx="1548052" cy="955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21" name="Google Shape;221;g2b84b8a9cbc_0_2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5261" y="2754956"/>
            <a:ext cx="2486286" cy="882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aniel\Downloads\ELRC_Logo_CMYK.jpg" id="222" name="Google Shape;222;g2b84b8a9cbc_0_2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96028" y="4718916"/>
            <a:ext cx="2353015" cy="547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URE AFRICA RESEARCH LEADER FELLOWSHIP (FAR-LEAF) | University of Pretoria" id="223" name="Google Shape;223;g2b84b8a9cbc_0_2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56892" y="4593269"/>
            <a:ext cx="1415835" cy="106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wilmien.powell\Downloads\ul logo png (1).png" id="224" name="Google Shape;224;g2b84b8a9cbc_0_2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23980" y="5801061"/>
            <a:ext cx="1167047" cy="940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Fort Hare - Wikipedia" id="225" name="Google Shape;225;g2b84b8a9cbc_0_2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33685" y="5877272"/>
            <a:ext cx="1601192" cy="853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ts logo.png — JET Education Services" id="226" name="Google Shape;226;g2b84b8a9cbc_0_27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95097" y="5768082"/>
            <a:ext cx="897885" cy="96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Pretoria - Veldfire Media" id="227" name="Google Shape;227;g2b84b8a9cbc_0_27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393756" y="3645024"/>
            <a:ext cx="1919171" cy="98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b84b8a9cbc_0_27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08716" y="4772843"/>
            <a:ext cx="1455667" cy="600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road and mountains&#10;&#10;Description automatically generated" id="229" name="Google Shape;229;g2b84b8a9cbc_0_27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824801" y="4565383"/>
            <a:ext cx="961867" cy="95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b84b8a9cbc_0_276"/>
          <p:cNvSpPr/>
          <p:nvPr/>
        </p:nvSpPr>
        <p:spPr>
          <a:xfrm>
            <a:off x="-48683" y="2631490"/>
            <a:ext cx="12288000" cy="1044000"/>
          </a:xfrm>
          <a:prstGeom prst="rect">
            <a:avLst/>
          </a:prstGeom>
          <a:noFill/>
          <a:ln cap="flat" cmpd="sng" w="25400">
            <a:solidFill>
              <a:srgbClr val="385D8A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b84b8a9cbc_0_276"/>
          <p:cNvSpPr txBox="1"/>
          <p:nvPr/>
        </p:nvSpPr>
        <p:spPr>
          <a:xfrm>
            <a:off x="431371" y="2775507"/>
            <a:ext cx="21573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Sponsors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b84b8a9cbc_0_276"/>
          <p:cNvSpPr txBox="1"/>
          <p:nvPr/>
        </p:nvSpPr>
        <p:spPr>
          <a:xfrm>
            <a:off x="141476" y="3834071"/>
            <a:ext cx="40299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600"/>
              <a:buFont typeface="Calibri"/>
              <a:buNone/>
            </a:pPr>
            <a:r>
              <a:rPr b="1" i="0" lang="en-US" sz="2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Implementing Partners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b84b8a9cbc_0_276"/>
          <p:cNvSpPr txBox="1"/>
          <p:nvPr/>
        </p:nvSpPr>
        <p:spPr>
          <a:xfrm>
            <a:off x="143339" y="5943859"/>
            <a:ext cx="40284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Consortium Partners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g2b84b8a9cbc_0_276"/>
          <p:cNvCxnSpPr/>
          <p:nvPr/>
        </p:nvCxnSpPr>
        <p:spPr>
          <a:xfrm>
            <a:off x="17693" y="5733256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b84b8a9cbc_0_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50" y="815725"/>
            <a:ext cx="10943949" cy="58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b84b8a9cbc_0_297"/>
          <p:cNvSpPr/>
          <p:nvPr/>
        </p:nvSpPr>
        <p:spPr>
          <a:xfrm>
            <a:off x="1123624" y="216225"/>
            <a:ext cx="992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Visual Configuration of the Future Earth Africa Hub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2019-03-26T14:17:57Z</dcterms:created>
  <dc:creator>Paula Monroy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0x0101006BF68A331D49A24FB9CA94A3440378AF</vt:lpwstr>
  </property>
</Properties>
</file>