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4" r:id="rId11"/>
  </p:sldIdLst>
  <p:sldSz cx="12192000" cy="6858000"/>
  <p:notesSz cx="6858000" cy="9144000"/>
  <p:embeddedFontLst>
    <p:embeddedFont>
      <p:font typeface="Libre Franklin Medium"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gHh6NspnbTNT+/nF4qxNYvqyA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6"/>
  </p:normalViewPr>
  <p:slideViewPr>
    <p:cSldViewPr snapToGrid="0">
      <p:cViewPr>
        <p:scale>
          <a:sx n="119" d="100"/>
          <a:sy n="119" d="100"/>
        </p:scale>
        <p:origin x="3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customschemas.google.com/relationships/presentationmetadata" Target="meta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f2030235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gff2030235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0" name="Google Shape;60;gff2030235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1589937763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SzPts val="1100"/>
              <a:buChar char="●"/>
            </a:pPr>
            <a:r>
              <a:rPr lang="en-US" sz="1100"/>
              <a:t>Future Earth is a global network of scientists, researchers, and innovators collaborating for a more sustainable planet.</a:t>
            </a:r>
            <a:endParaRPr sz="1100"/>
          </a:p>
          <a:p>
            <a:pPr marL="457200" lvl="0" indent="-298450" algn="l" rtl="0">
              <a:lnSpc>
                <a:spcPct val="115000"/>
              </a:lnSpc>
              <a:spcBef>
                <a:spcPts val="0"/>
              </a:spcBef>
              <a:spcAft>
                <a:spcPts val="0"/>
              </a:spcAft>
              <a:buSzPts val="1100"/>
              <a:buChar char="●"/>
            </a:pPr>
            <a:r>
              <a:rPr lang="en-US" sz="1100"/>
              <a:t>We exist to support collaboration between researchers and stakeholders from all different regions, backgrounds, and sectors who are working to generate actionable, solutions-oriented knowledge to help transform toward societies that provide good and fair lives for all within a stable and resilient Earth system.</a:t>
            </a:r>
            <a:endParaRPr sz="1100"/>
          </a:p>
          <a:p>
            <a:pPr marL="457200" lvl="0" indent="-298450" algn="l" rtl="0">
              <a:lnSpc>
                <a:spcPct val="115000"/>
              </a:lnSpc>
              <a:spcBef>
                <a:spcPts val="0"/>
              </a:spcBef>
              <a:spcAft>
                <a:spcPts val="0"/>
              </a:spcAft>
              <a:buSzPts val="1100"/>
              <a:buChar char="●"/>
            </a:pPr>
            <a:r>
              <a:rPr lang="en-US" sz="1100"/>
              <a:t>Our mission is to advance research in support of transformations to global sustainability.</a:t>
            </a:r>
            <a:endParaRPr sz="1100"/>
          </a:p>
        </p:txBody>
      </p:sp>
      <p:sp>
        <p:nvSpPr>
          <p:cNvPr id="67" name="Google Shape;67;g11589937763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ce6f30d2e2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1ce6f30d2e2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a:p>
        </p:txBody>
      </p:sp>
      <p:sp>
        <p:nvSpPr>
          <p:cNvPr id="80" name="Google Shape;80;g1ce6f30d2e2_0_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cb2601128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cb2601128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g1cb26011285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31"/>
          <p:cNvSpPr txBox="1">
            <a:spLocks noGrp="1"/>
          </p:cNvSpPr>
          <p:nvPr>
            <p:ph type="sldNum" idx="12"/>
          </p:nvPr>
        </p:nvSpPr>
        <p:spPr>
          <a:xfrm>
            <a:off x="11296611" y="62176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1"/>
          <p:cNvSpPr txBox="1">
            <a:spLocks noGrp="1"/>
          </p:cNvSpPr>
          <p:nvPr>
            <p:ph type="sldNum" idx="2"/>
          </p:nvPr>
        </p:nvSpPr>
        <p:spPr>
          <a:xfrm>
            <a:off x="10711511" y="62014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31"/>
          <p:cNvSpPr txBox="1">
            <a:spLocks noGrp="1"/>
          </p:cNvSpPr>
          <p:nvPr>
            <p:ph type="title"/>
          </p:nvPr>
        </p:nvSpPr>
        <p:spPr>
          <a:xfrm>
            <a:off x="415600" y="271733"/>
            <a:ext cx="11360800" cy="763600"/>
          </a:xfrm>
          <a:prstGeom prst="rect">
            <a:avLst/>
          </a:prstGeom>
          <a:noFill/>
          <a:ln>
            <a:noFill/>
          </a:ln>
        </p:spPr>
        <p:txBody>
          <a:bodyPr spcFirstLastPara="1" wrap="square" lIns="121825" tIns="121825" rIns="121825" bIns="121825" anchor="t" anchorCtr="0">
            <a:noAutofit/>
          </a:bodyPr>
          <a:lstStyle>
            <a:lvl1pPr lvl="0" algn="l">
              <a:lnSpc>
                <a:spcPct val="100000"/>
              </a:lnSpc>
              <a:spcBef>
                <a:spcPts val="0"/>
              </a:spcBef>
              <a:spcAft>
                <a:spcPts val="0"/>
              </a:spcAft>
              <a:buSzPts val="3600"/>
              <a:buNone/>
              <a:defRPr sz="48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
        <p:cNvGrpSpPr/>
        <p:nvPr/>
      </p:nvGrpSpPr>
      <p:grpSpPr>
        <a:xfrm>
          <a:off x="0" y="0"/>
          <a:ext cx="0" cy="0"/>
          <a:chOff x="0" y="0"/>
          <a:chExt cx="0" cy="0"/>
        </a:xfrm>
      </p:grpSpPr>
      <p:sp>
        <p:nvSpPr>
          <p:cNvPr id="18" name="Google Shape;18;p44"/>
          <p:cNvSpPr txBox="1">
            <a:spLocks noGrp="1"/>
          </p:cNvSpPr>
          <p:nvPr>
            <p:ph type="title"/>
          </p:nvPr>
        </p:nvSpPr>
        <p:spPr>
          <a:xfrm>
            <a:off x="415600" y="1474833"/>
            <a:ext cx="11360800" cy="2618000"/>
          </a:xfrm>
          <a:prstGeom prst="rect">
            <a:avLst/>
          </a:prstGeom>
          <a:noFill/>
          <a:ln>
            <a:noFill/>
          </a:ln>
        </p:spPr>
        <p:txBody>
          <a:bodyPr spcFirstLastPara="1" wrap="square" lIns="121825" tIns="121825" rIns="121825" bIns="1218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19" name="Google Shape;19;p44"/>
          <p:cNvSpPr txBox="1">
            <a:spLocks noGrp="1"/>
          </p:cNvSpPr>
          <p:nvPr>
            <p:ph type="body" idx="1"/>
          </p:nvPr>
        </p:nvSpPr>
        <p:spPr>
          <a:xfrm>
            <a:off x="415600" y="4202967"/>
            <a:ext cx="11360800" cy="1734400"/>
          </a:xfrm>
          <a:prstGeom prst="rect">
            <a:avLst/>
          </a:prstGeom>
          <a:noFill/>
          <a:ln>
            <a:noFill/>
          </a:ln>
        </p:spPr>
        <p:txBody>
          <a:bodyPr spcFirstLastPara="1" wrap="square" lIns="121825" tIns="121825" rIns="121825" bIns="1218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2133"/>
              </a:spcBef>
              <a:spcAft>
                <a:spcPts val="0"/>
              </a:spcAft>
              <a:buSzPts val="1400"/>
              <a:buChar char="○"/>
              <a:defRPr/>
            </a:lvl2pPr>
            <a:lvl3pPr marL="1371600" lvl="2" indent="-317500" algn="ctr">
              <a:lnSpc>
                <a:spcPct val="115000"/>
              </a:lnSpc>
              <a:spcBef>
                <a:spcPts val="2133"/>
              </a:spcBef>
              <a:spcAft>
                <a:spcPts val="0"/>
              </a:spcAft>
              <a:buSzPts val="1400"/>
              <a:buChar char="■"/>
              <a:defRPr/>
            </a:lvl3pPr>
            <a:lvl4pPr marL="1828800" lvl="3" indent="-317500" algn="ctr">
              <a:lnSpc>
                <a:spcPct val="115000"/>
              </a:lnSpc>
              <a:spcBef>
                <a:spcPts val="2133"/>
              </a:spcBef>
              <a:spcAft>
                <a:spcPts val="0"/>
              </a:spcAft>
              <a:buSzPts val="1400"/>
              <a:buChar char="●"/>
              <a:defRPr/>
            </a:lvl4pPr>
            <a:lvl5pPr marL="2286000" lvl="4" indent="-317500" algn="ctr">
              <a:lnSpc>
                <a:spcPct val="115000"/>
              </a:lnSpc>
              <a:spcBef>
                <a:spcPts val="2133"/>
              </a:spcBef>
              <a:spcAft>
                <a:spcPts val="0"/>
              </a:spcAft>
              <a:buSzPts val="1400"/>
              <a:buChar char="○"/>
              <a:defRPr/>
            </a:lvl5pPr>
            <a:lvl6pPr marL="2743200" lvl="5" indent="-317500" algn="ctr">
              <a:lnSpc>
                <a:spcPct val="115000"/>
              </a:lnSpc>
              <a:spcBef>
                <a:spcPts val="2133"/>
              </a:spcBef>
              <a:spcAft>
                <a:spcPts val="0"/>
              </a:spcAft>
              <a:buSzPts val="1400"/>
              <a:buChar char="■"/>
              <a:defRPr/>
            </a:lvl6pPr>
            <a:lvl7pPr marL="3200400" lvl="6" indent="-317500" algn="ctr">
              <a:lnSpc>
                <a:spcPct val="115000"/>
              </a:lnSpc>
              <a:spcBef>
                <a:spcPts val="2133"/>
              </a:spcBef>
              <a:spcAft>
                <a:spcPts val="0"/>
              </a:spcAft>
              <a:buSzPts val="1400"/>
              <a:buChar char="●"/>
              <a:defRPr/>
            </a:lvl7pPr>
            <a:lvl8pPr marL="3657600" lvl="7" indent="-317500" algn="ctr">
              <a:lnSpc>
                <a:spcPct val="115000"/>
              </a:lnSpc>
              <a:spcBef>
                <a:spcPts val="2133"/>
              </a:spcBef>
              <a:spcAft>
                <a:spcPts val="0"/>
              </a:spcAft>
              <a:buSzPts val="1400"/>
              <a:buChar char="○"/>
              <a:defRPr/>
            </a:lvl8pPr>
            <a:lvl9pPr marL="4114800" lvl="8" indent="-317500" algn="ctr">
              <a:lnSpc>
                <a:spcPct val="115000"/>
              </a:lnSpc>
              <a:spcBef>
                <a:spcPts val="2133"/>
              </a:spcBef>
              <a:spcAft>
                <a:spcPts val="2133"/>
              </a:spcAft>
              <a:buSzPts val="1400"/>
              <a:buChar char="■"/>
              <a:defRPr/>
            </a:lvl9pPr>
          </a:lstStyle>
          <a:p>
            <a:endParaRPr/>
          </a:p>
        </p:txBody>
      </p:sp>
      <p:sp>
        <p:nvSpPr>
          <p:cNvPr id="20" name="Google Shape;20;p44"/>
          <p:cNvSpPr txBox="1">
            <a:spLocks noGrp="1"/>
          </p:cNvSpPr>
          <p:nvPr>
            <p:ph type="sldNum" idx="12"/>
          </p:nvPr>
        </p:nvSpPr>
        <p:spPr>
          <a:xfrm>
            <a:off x="11296611" y="62176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4"/>
          <p:cNvSpPr txBox="1">
            <a:spLocks noGrp="1"/>
          </p:cNvSpPr>
          <p:nvPr>
            <p:ph type="sldNum" idx="2"/>
          </p:nvPr>
        </p:nvSpPr>
        <p:spPr>
          <a:xfrm>
            <a:off x="10711511" y="62014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40"/>
          <p:cNvSpPr txBox="1">
            <a:spLocks noGrp="1"/>
          </p:cNvSpPr>
          <p:nvPr>
            <p:ph type="sldNum" idx="12"/>
          </p:nvPr>
        </p:nvSpPr>
        <p:spPr>
          <a:xfrm>
            <a:off x="11296611" y="62176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0"/>
          <p:cNvSpPr txBox="1">
            <a:spLocks noGrp="1"/>
          </p:cNvSpPr>
          <p:nvPr>
            <p:ph type="sldNum" idx="2"/>
          </p:nvPr>
        </p:nvSpPr>
        <p:spPr>
          <a:xfrm>
            <a:off x="10711511" y="62014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458349" y="212443"/>
            <a:ext cx="11290104" cy="690964"/>
          </a:xfrm>
          <a:prstGeom prst="rect">
            <a:avLst/>
          </a:prstGeom>
          <a:noFill/>
          <a:ln>
            <a:noFill/>
          </a:ln>
        </p:spPr>
        <p:txBody>
          <a:bodyPr spcFirstLastPara="1" wrap="square" lIns="121825" tIns="121825" rIns="121825" bIns="121825" anchor="t" anchorCtr="0">
            <a:noAutofit/>
          </a:bodyPr>
          <a:lstStyle>
            <a:lvl1pPr lvl="0" algn="l">
              <a:lnSpc>
                <a:spcPct val="100000"/>
              </a:lnSpc>
              <a:spcBef>
                <a:spcPts val="0"/>
              </a:spcBef>
              <a:spcAft>
                <a:spcPts val="0"/>
              </a:spcAft>
              <a:buSzPts val="2800"/>
              <a:buNone/>
              <a:defRPr b="1">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8"/>
          <p:cNvSpPr txBox="1">
            <a:spLocks noGrp="1"/>
          </p:cNvSpPr>
          <p:nvPr>
            <p:ph type="body" idx="1"/>
          </p:nvPr>
        </p:nvSpPr>
        <p:spPr>
          <a:xfrm>
            <a:off x="458349" y="1170567"/>
            <a:ext cx="11290104" cy="4955600"/>
          </a:xfrm>
          <a:prstGeom prst="rect">
            <a:avLst/>
          </a:prstGeom>
          <a:noFill/>
          <a:ln>
            <a:noFill/>
          </a:ln>
        </p:spPr>
        <p:txBody>
          <a:bodyPr spcFirstLastPara="1" wrap="square" lIns="121825" tIns="121825" rIns="121825" bIns="121825" anchor="t" anchorCtr="0">
            <a:noAutofit/>
          </a:bodyPr>
          <a:lstStyle>
            <a:lvl1pPr marL="457200" lvl="0" indent="-342900" algn="l">
              <a:lnSpc>
                <a:spcPct val="115000"/>
              </a:lnSpc>
              <a:spcBef>
                <a:spcPts val="0"/>
              </a:spcBef>
              <a:spcAft>
                <a:spcPts val="0"/>
              </a:spcAft>
              <a:buClr>
                <a:srgbClr val="009EFF"/>
              </a:buClr>
              <a:buSzPts val="1800"/>
              <a:buChar char="●"/>
              <a:defRPr sz="3900" b="1" i="0">
                <a:solidFill>
                  <a:srgbClr val="002060"/>
                </a:solidFill>
                <a:latin typeface="Arial"/>
                <a:ea typeface="Arial"/>
                <a:cs typeface="Arial"/>
                <a:sym typeface="Arial"/>
              </a:defRPr>
            </a:lvl1pPr>
            <a:lvl2pPr marL="914400" lvl="1" indent="-317500" algn="l">
              <a:lnSpc>
                <a:spcPct val="115000"/>
              </a:lnSpc>
              <a:spcBef>
                <a:spcPts val="1600"/>
              </a:spcBef>
              <a:spcAft>
                <a:spcPts val="0"/>
              </a:spcAft>
              <a:buSzPts val="1400"/>
              <a:buChar char="○"/>
              <a:defRPr sz="2900">
                <a:solidFill>
                  <a:schemeClr val="dk1"/>
                </a:solidFill>
                <a:latin typeface="Arial"/>
                <a:ea typeface="Arial"/>
                <a:cs typeface="Arial"/>
                <a:sym typeface="Arial"/>
              </a:defRPr>
            </a:lvl2pPr>
            <a:lvl3pPr marL="1371600" lvl="2" indent="-317500" algn="l">
              <a:lnSpc>
                <a:spcPct val="115000"/>
              </a:lnSpc>
              <a:spcBef>
                <a:spcPts val="1600"/>
              </a:spcBef>
              <a:spcAft>
                <a:spcPts val="0"/>
              </a:spcAft>
              <a:buSzPts val="1400"/>
              <a:buChar char="■"/>
              <a:defRPr sz="2900">
                <a:latin typeface="Arial"/>
                <a:ea typeface="Arial"/>
                <a:cs typeface="Arial"/>
                <a:sym typeface="Arial"/>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8" name="Google Shape;28;p28"/>
          <p:cNvSpPr txBox="1">
            <a:spLocks noGrp="1"/>
          </p:cNvSpPr>
          <p:nvPr>
            <p:ph type="dt" idx="10"/>
          </p:nvPr>
        </p:nvSpPr>
        <p:spPr>
          <a:xfrm>
            <a:off x="1523524" y="6356125"/>
            <a:ext cx="1220344" cy="365000"/>
          </a:xfrm>
          <a:prstGeom prst="rect">
            <a:avLst/>
          </a:prstGeom>
          <a:noFill/>
          <a:ln>
            <a:noFill/>
          </a:ln>
        </p:spPr>
        <p:txBody>
          <a:bodyPr spcFirstLastPara="1" wrap="square" lIns="91375" tIns="45700" rIns="91375" bIns="45700" anchor="t" anchorCtr="0">
            <a:noAutofit/>
          </a:bodyPr>
          <a:lstStyle>
            <a:lvl1pPr marR="0" lvl="0" algn="l" rtl="0">
              <a:lnSpc>
                <a:spcPct val="100000"/>
              </a:lnSpc>
              <a:spcBef>
                <a:spcPts val="0"/>
              </a:spcBef>
              <a:spcAft>
                <a:spcPts val="0"/>
              </a:spcAft>
              <a:buClr>
                <a:srgbClr val="000000"/>
              </a:buClr>
              <a:buSzPts val="14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29" name="Google Shape;29;p28"/>
          <p:cNvSpPr txBox="1">
            <a:spLocks noGrp="1"/>
          </p:cNvSpPr>
          <p:nvPr>
            <p:ph type="ftr" idx="11"/>
          </p:nvPr>
        </p:nvSpPr>
        <p:spPr>
          <a:xfrm>
            <a:off x="3251138" y="6356125"/>
            <a:ext cx="3861244" cy="365000"/>
          </a:xfrm>
          <a:prstGeom prst="rect">
            <a:avLst/>
          </a:prstGeom>
          <a:noFill/>
          <a:ln>
            <a:noFill/>
          </a:ln>
        </p:spPr>
        <p:txBody>
          <a:bodyPr spcFirstLastPara="1" wrap="square" lIns="91375" tIns="45700" rIns="91375" bIns="45700" anchor="t" anchorCtr="0">
            <a:noAutofit/>
          </a:bodyPr>
          <a:lstStyle>
            <a:lvl1pPr marR="0" lvl="0" algn="l" rtl="0">
              <a:lnSpc>
                <a:spcPct val="100000"/>
              </a:lnSpc>
              <a:spcBef>
                <a:spcPts val="0"/>
              </a:spcBef>
              <a:spcAft>
                <a:spcPts val="0"/>
              </a:spcAft>
              <a:buClr>
                <a:srgbClr val="000000"/>
              </a:buClr>
              <a:buSzPts val="14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30" name="Google Shape;30;p28"/>
          <p:cNvSpPr txBox="1">
            <a:spLocks noGrp="1"/>
          </p:cNvSpPr>
          <p:nvPr>
            <p:ph type="sldNum" idx="12"/>
          </p:nvPr>
        </p:nvSpPr>
        <p:spPr>
          <a:xfrm>
            <a:off x="11296611" y="62176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45"/>
          <p:cNvSpPr txBox="1">
            <a:spLocks noGrp="1"/>
          </p:cNvSpPr>
          <p:nvPr>
            <p:ph type="body" idx="1"/>
          </p:nvPr>
        </p:nvSpPr>
        <p:spPr>
          <a:xfrm>
            <a:off x="415600" y="1536633"/>
            <a:ext cx="5333200" cy="4555200"/>
          </a:xfrm>
          <a:prstGeom prst="rect">
            <a:avLst/>
          </a:prstGeom>
          <a:noFill/>
          <a:ln>
            <a:noFill/>
          </a:ln>
        </p:spPr>
        <p:txBody>
          <a:bodyPr spcFirstLastPara="1" wrap="square" lIns="121825" tIns="121825" rIns="121825" bIns="121825" anchor="t" anchorCtr="0">
            <a:noAutofit/>
          </a:bodyPr>
          <a:lstStyle>
            <a:lvl1pPr marL="457200" lvl="0" indent="-317500" algn="l">
              <a:lnSpc>
                <a:spcPct val="115000"/>
              </a:lnSpc>
              <a:spcBef>
                <a:spcPts val="0"/>
              </a:spcBef>
              <a:spcAft>
                <a:spcPts val="0"/>
              </a:spcAft>
              <a:buSzPts val="1400"/>
              <a:buChar char="●"/>
              <a:defRPr sz="19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3" name="Google Shape;33;p45"/>
          <p:cNvSpPr txBox="1">
            <a:spLocks noGrp="1"/>
          </p:cNvSpPr>
          <p:nvPr>
            <p:ph type="body" idx="2"/>
          </p:nvPr>
        </p:nvSpPr>
        <p:spPr>
          <a:xfrm>
            <a:off x="6443200" y="1536633"/>
            <a:ext cx="5333200" cy="4555200"/>
          </a:xfrm>
          <a:prstGeom prst="rect">
            <a:avLst/>
          </a:prstGeom>
          <a:noFill/>
          <a:ln>
            <a:noFill/>
          </a:ln>
        </p:spPr>
        <p:txBody>
          <a:bodyPr spcFirstLastPara="1" wrap="square" lIns="121825" tIns="121825" rIns="121825" bIns="121825" anchor="t" anchorCtr="0">
            <a:noAutofit/>
          </a:bodyPr>
          <a:lstStyle>
            <a:lvl1pPr marL="457200" lvl="0" indent="-317500" algn="l">
              <a:lnSpc>
                <a:spcPct val="115000"/>
              </a:lnSpc>
              <a:spcBef>
                <a:spcPts val="0"/>
              </a:spcBef>
              <a:spcAft>
                <a:spcPts val="0"/>
              </a:spcAft>
              <a:buSzPts val="1400"/>
              <a:buChar char="●"/>
              <a:defRPr sz="19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34" name="Google Shape;34;p45"/>
          <p:cNvSpPr txBox="1">
            <a:spLocks noGrp="1"/>
          </p:cNvSpPr>
          <p:nvPr>
            <p:ph type="sldNum" idx="12"/>
          </p:nvPr>
        </p:nvSpPr>
        <p:spPr>
          <a:xfrm>
            <a:off x="11296611" y="62176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45"/>
          <p:cNvSpPr txBox="1">
            <a:spLocks noGrp="1"/>
          </p:cNvSpPr>
          <p:nvPr>
            <p:ph type="sldNum" idx="3"/>
          </p:nvPr>
        </p:nvSpPr>
        <p:spPr>
          <a:xfrm>
            <a:off x="10711511" y="62014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5"/>
          <p:cNvSpPr txBox="1">
            <a:spLocks noGrp="1"/>
          </p:cNvSpPr>
          <p:nvPr>
            <p:ph type="title"/>
          </p:nvPr>
        </p:nvSpPr>
        <p:spPr>
          <a:xfrm>
            <a:off x="415600" y="271733"/>
            <a:ext cx="11360800" cy="763600"/>
          </a:xfrm>
          <a:prstGeom prst="rect">
            <a:avLst/>
          </a:prstGeom>
          <a:noFill/>
          <a:ln>
            <a:noFill/>
          </a:ln>
        </p:spPr>
        <p:txBody>
          <a:bodyPr spcFirstLastPara="1" wrap="square" lIns="121825" tIns="121825" rIns="121825" bIns="121825" anchor="t" anchorCtr="0">
            <a:noAutofit/>
          </a:bodyPr>
          <a:lstStyle>
            <a:lvl1pPr lvl="0" algn="l">
              <a:lnSpc>
                <a:spcPct val="100000"/>
              </a:lnSpc>
              <a:spcBef>
                <a:spcPts val="0"/>
              </a:spcBef>
              <a:spcAft>
                <a:spcPts val="0"/>
              </a:spcAft>
              <a:buSzPts val="3600"/>
              <a:buNone/>
              <a:defRPr sz="48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415600" y="740800"/>
            <a:ext cx="3744000" cy="1007600"/>
          </a:xfrm>
          <a:prstGeom prst="rect">
            <a:avLst/>
          </a:prstGeom>
          <a:noFill/>
          <a:ln>
            <a:noFill/>
          </a:ln>
        </p:spPr>
        <p:txBody>
          <a:bodyPr spcFirstLastPara="1" wrap="square" lIns="121825" tIns="121825" rIns="121825" bIns="121825" anchor="b" anchorCtr="0">
            <a:noAutofit/>
          </a:bodyPr>
          <a:lstStyle>
            <a:lvl1pPr lvl="0" algn="l">
              <a:lnSpc>
                <a:spcPct val="100000"/>
              </a:lnSpc>
              <a:spcBef>
                <a:spcPts val="0"/>
              </a:spcBef>
              <a:spcAft>
                <a:spcPts val="0"/>
              </a:spcAft>
              <a:buSzPts val="2400"/>
              <a:buNone/>
              <a:defRPr sz="3200" b="1"/>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9" name="Google Shape;39;p46"/>
          <p:cNvSpPr txBox="1">
            <a:spLocks noGrp="1"/>
          </p:cNvSpPr>
          <p:nvPr>
            <p:ph type="body" idx="1"/>
          </p:nvPr>
        </p:nvSpPr>
        <p:spPr>
          <a:xfrm>
            <a:off x="415600" y="1852800"/>
            <a:ext cx="3744000" cy="4239200"/>
          </a:xfrm>
          <a:prstGeom prst="rect">
            <a:avLst/>
          </a:prstGeom>
          <a:noFill/>
          <a:ln>
            <a:noFill/>
          </a:ln>
        </p:spPr>
        <p:txBody>
          <a:bodyPr spcFirstLastPara="1" wrap="square" lIns="121825" tIns="121825" rIns="121825" bIns="121825" anchor="t" anchorCtr="0">
            <a:no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2133"/>
              </a:spcBef>
              <a:spcAft>
                <a:spcPts val="0"/>
              </a:spcAft>
              <a:buSzPts val="1200"/>
              <a:buChar char="○"/>
              <a:defRPr sz="1600"/>
            </a:lvl2pPr>
            <a:lvl3pPr marL="1371600" lvl="2" indent="-304800" algn="l">
              <a:lnSpc>
                <a:spcPct val="115000"/>
              </a:lnSpc>
              <a:spcBef>
                <a:spcPts val="2133"/>
              </a:spcBef>
              <a:spcAft>
                <a:spcPts val="0"/>
              </a:spcAft>
              <a:buSzPts val="1200"/>
              <a:buChar char="■"/>
              <a:defRPr sz="1600"/>
            </a:lvl3pPr>
            <a:lvl4pPr marL="1828800" lvl="3" indent="-304800" algn="l">
              <a:lnSpc>
                <a:spcPct val="115000"/>
              </a:lnSpc>
              <a:spcBef>
                <a:spcPts val="2133"/>
              </a:spcBef>
              <a:spcAft>
                <a:spcPts val="0"/>
              </a:spcAft>
              <a:buSzPts val="1200"/>
              <a:buChar char="●"/>
              <a:defRPr sz="1600"/>
            </a:lvl4pPr>
            <a:lvl5pPr marL="2286000" lvl="4" indent="-304800" algn="l">
              <a:lnSpc>
                <a:spcPct val="115000"/>
              </a:lnSpc>
              <a:spcBef>
                <a:spcPts val="2133"/>
              </a:spcBef>
              <a:spcAft>
                <a:spcPts val="0"/>
              </a:spcAft>
              <a:buSzPts val="1200"/>
              <a:buChar char="○"/>
              <a:defRPr sz="1600"/>
            </a:lvl5pPr>
            <a:lvl6pPr marL="2743200" lvl="5" indent="-304800" algn="l">
              <a:lnSpc>
                <a:spcPct val="115000"/>
              </a:lnSpc>
              <a:spcBef>
                <a:spcPts val="2133"/>
              </a:spcBef>
              <a:spcAft>
                <a:spcPts val="0"/>
              </a:spcAft>
              <a:buSzPts val="1200"/>
              <a:buChar char="■"/>
              <a:defRPr sz="1600"/>
            </a:lvl6pPr>
            <a:lvl7pPr marL="3200400" lvl="6" indent="-304800" algn="l">
              <a:lnSpc>
                <a:spcPct val="115000"/>
              </a:lnSpc>
              <a:spcBef>
                <a:spcPts val="2133"/>
              </a:spcBef>
              <a:spcAft>
                <a:spcPts val="0"/>
              </a:spcAft>
              <a:buSzPts val="1200"/>
              <a:buChar char="●"/>
              <a:defRPr sz="1600"/>
            </a:lvl7pPr>
            <a:lvl8pPr marL="3657600" lvl="7" indent="-304800" algn="l">
              <a:lnSpc>
                <a:spcPct val="115000"/>
              </a:lnSpc>
              <a:spcBef>
                <a:spcPts val="2133"/>
              </a:spcBef>
              <a:spcAft>
                <a:spcPts val="0"/>
              </a:spcAft>
              <a:buSzPts val="1200"/>
              <a:buChar char="○"/>
              <a:defRPr sz="1600"/>
            </a:lvl8pPr>
            <a:lvl9pPr marL="4114800" lvl="8" indent="-304800" algn="l">
              <a:lnSpc>
                <a:spcPct val="115000"/>
              </a:lnSpc>
              <a:spcBef>
                <a:spcPts val="2133"/>
              </a:spcBef>
              <a:spcAft>
                <a:spcPts val="2133"/>
              </a:spcAft>
              <a:buSzPts val="1200"/>
              <a:buChar char="■"/>
              <a:defRPr sz="1600"/>
            </a:lvl9pPr>
          </a:lstStyle>
          <a:p>
            <a:endParaRPr/>
          </a:p>
        </p:txBody>
      </p:sp>
      <p:sp>
        <p:nvSpPr>
          <p:cNvPr id="40" name="Google Shape;40;p46"/>
          <p:cNvSpPr txBox="1">
            <a:spLocks noGrp="1"/>
          </p:cNvSpPr>
          <p:nvPr>
            <p:ph type="sldNum" idx="12"/>
          </p:nvPr>
        </p:nvSpPr>
        <p:spPr>
          <a:xfrm>
            <a:off x="11296611" y="62176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46"/>
          <p:cNvSpPr txBox="1">
            <a:spLocks noGrp="1"/>
          </p:cNvSpPr>
          <p:nvPr>
            <p:ph type="sldNum" idx="2"/>
          </p:nvPr>
        </p:nvSpPr>
        <p:spPr>
          <a:xfrm>
            <a:off x="10711511" y="62014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47"/>
          <p:cNvSpPr txBox="1">
            <a:spLocks noGrp="1"/>
          </p:cNvSpPr>
          <p:nvPr>
            <p:ph type="title"/>
          </p:nvPr>
        </p:nvSpPr>
        <p:spPr>
          <a:xfrm>
            <a:off x="653667" y="600200"/>
            <a:ext cx="8490400" cy="5454400"/>
          </a:xfrm>
          <a:prstGeom prst="rect">
            <a:avLst/>
          </a:prstGeom>
          <a:noFill/>
          <a:ln>
            <a:noFill/>
          </a:ln>
        </p:spPr>
        <p:txBody>
          <a:bodyPr spcFirstLastPara="1" wrap="square" lIns="121825" tIns="121825" rIns="121825" bIns="121825" anchor="ctr" anchorCtr="0">
            <a:noAutofit/>
          </a:bodyPr>
          <a:lstStyle>
            <a:lvl1pPr lvl="0" algn="l">
              <a:lnSpc>
                <a:spcPct val="100000"/>
              </a:lnSpc>
              <a:spcBef>
                <a:spcPts val="0"/>
              </a:spcBef>
              <a:spcAft>
                <a:spcPts val="0"/>
              </a:spcAft>
              <a:buSzPts val="4800"/>
              <a:buNone/>
              <a:defRPr sz="6400" b="1"/>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44" name="Google Shape;44;p47"/>
          <p:cNvSpPr txBox="1">
            <a:spLocks noGrp="1"/>
          </p:cNvSpPr>
          <p:nvPr>
            <p:ph type="sldNum" idx="12"/>
          </p:nvPr>
        </p:nvSpPr>
        <p:spPr>
          <a:xfrm>
            <a:off x="11296611" y="62176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48"/>
          <p:cNvSpPr/>
          <p:nvPr/>
        </p:nvSpPr>
        <p:spPr>
          <a:xfrm>
            <a:off x="6096000" y="-167"/>
            <a:ext cx="6096000" cy="6858000"/>
          </a:xfrm>
          <a:prstGeom prst="rect">
            <a:avLst/>
          </a:prstGeom>
          <a:solidFill>
            <a:schemeClr val="lt2"/>
          </a:solidFill>
          <a:ln>
            <a:noFill/>
          </a:ln>
        </p:spPr>
        <p:txBody>
          <a:bodyPr spcFirstLastPara="1" wrap="square" lIns="121825" tIns="121825" rIns="121825" bIns="1218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7" name="Google Shape;47;p48"/>
          <p:cNvSpPr txBox="1">
            <a:spLocks noGrp="1"/>
          </p:cNvSpPr>
          <p:nvPr>
            <p:ph type="title"/>
          </p:nvPr>
        </p:nvSpPr>
        <p:spPr>
          <a:xfrm>
            <a:off x="354000" y="1644233"/>
            <a:ext cx="5393600" cy="1976400"/>
          </a:xfrm>
          <a:prstGeom prst="rect">
            <a:avLst/>
          </a:prstGeom>
          <a:noFill/>
          <a:ln>
            <a:noFill/>
          </a:ln>
        </p:spPr>
        <p:txBody>
          <a:bodyPr spcFirstLastPara="1" wrap="square" lIns="121825" tIns="121825" rIns="121825" bIns="121825" anchor="b" anchorCtr="0">
            <a:noAutofit/>
          </a:bodyPr>
          <a:lstStyle>
            <a:lvl1pPr lvl="0" algn="ctr">
              <a:lnSpc>
                <a:spcPct val="100000"/>
              </a:lnSpc>
              <a:spcBef>
                <a:spcPts val="0"/>
              </a:spcBef>
              <a:spcAft>
                <a:spcPts val="0"/>
              </a:spcAft>
              <a:buSzPts val="4200"/>
              <a:buNone/>
              <a:defRPr sz="5600" b="1"/>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8" name="Google Shape;48;p48"/>
          <p:cNvSpPr txBox="1">
            <a:spLocks noGrp="1"/>
          </p:cNvSpPr>
          <p:nvPr>
            <p:ph type="subTitle" idx="1"/>
          </p:nvPr>
        </p:nvSpPr>
        <p:spPr>
          <a:xfrm>
            <a:off x="354000" y="3737433"/>
            <a:ext cx="5393600" cy="1646800"/>
          </a:xfrm>
          <a:prstGeom prst="rect">
            <a:avLst/>
          </a:prstGeom>
          <a:noFill/>
          <a:ln>
            <a:noFill/>
          </a:ln>
        </p:spPr>
        <p:txBody>
          <a:bodyPr spcFirstLastPara="1" wrap="square" lIns="121825" tIns="121825" rIns="121825" bIns="1218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9" name="Google Shape;49;p48"/>
          <p:cNvSpPr txBox="1">
            <a:spLocks noGrp="1"/>
          </p:cNvSpPr>
          <p:nvPr>
            <p:ph type="body" idx="2"/>
          </p:nvPr>
        </p:nvSpPr>
        <p:spPr>
          <a:xfrm>
            <a:off x="6586000" y="965433"/>
            <a:ext cx="5116000" cy="4926800"/>
          </a:xfrm>
          <a:prstGeom prst="rect">
            <a:avLst/>
          </a:prstGeom>
          <a:noFill/>
          <a:ln>
            <a:noFill/>
          </a:ln>
        </p:spPr>
        <p:txBody>
          <a:bodyPr spcFirstLastPara="1" wrap="square" lIns="121825" tIns="121825" rIns="121825" bIns="1218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50" name="Google Shape;50;p48"/>
          <p:cNvSpPr txBox="1">
            <a:spLocks noGrp="1"/>
          </p:cNvSpPr>
          <p:nvPr>
            <p:ph type="sldNum" idx="12"/>
          </p:nvPr>
        </p:nvSpPr>
        <p:spPr>
          <a:xfrm>
            <a:off x="11296611" y="62176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48"/>
          <p:cNvSpPr txBox="1">
            <a:spLocks noGrp="1"/>
          </p:cNvSpPr>
          <p:nvPr>
            <p:ph type="sldNum" idx="3"/>
          </p:nvPr>
        </p:nvSpPr>
        <p:spPr>
          <a:xfrm>
            <a:off x="10711511" y="62014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48"/>
          <p:cNvPicPr preferRelativeResize="0"/>
          <p:nvPr/>
        </p:nvPicPr>
        <p:blipFill rotWithShape="1">
          <a:blip r:embed="rId2">
            <a:alphaModFix/>
          </a:blip>
          <a:srcRect/>
          <a:stretch/>
        </p:blipFill>
        <p:spPr>
          <a:xfrm>
            <a:off x="11443140" y="6117277"/>
            <a:ext cx="635833" cy="6358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49"/>
          <p:cNvSpPr txBox="1">
            <a:spLocks noGrp="1"/>
          </p:cNvSpPr>
          <p:nvPr>
            <p:ph type="body" idx="1"/>
          </p:nvPr>
        </p:nvSpPr>
        <p:spPr>
          <a:xfrm>
            <a:off x="415600" y="5640767"/>
            <a:ext cx="7998400" cy="806800"/>
          </a:xfrm>
          <a:prstGeom prst="rect">
            <a:avLst/>
          </a:prstGeom>
          <a:noFill/>
          <a:ln>
            <a:noFill/>
          </a:ln>
        </p:spPr>
        <p:txBody>
          <a:bodyPr spcFirstLastPara="1" wrap="square" lIns="121825" tIns="121825" rIns="121825" bIns="1218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5" name="Google Shape;55;p49"/>
          <p:cNvSpPr txBox="1">
            <a:spLocks noGrp="1"/>
          </p:cNvSpPr>
          <p:nvPr>
            <p:ph type="sldNum" idx="12"/>
          </p:nvPr>
        </p:nvSpPr>
        <p:spPr>
          <a:xfrm>
            <a:off x="11296611" y="62176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49"/>
          <p:cNvSpPr txBox="1">
            <a:spLocks noGrp="1"/>
          </p:cNvSpPr>
          <p:nvPr>
            <p:ph type="sldNum" idx="2"/>
          </p:nvPr>
        </p:nvSpPr>
        <p:spPr>
          <a:xfrm>
            <a:off x="10711511" y="6201423"/>
            <a:ext cx="731600" cy="524800"/>
          </a:xfrm>
          <a:prstGeom prst="rect">
            <a:avLst/>
          </a:prstGeom>
          <a:noFill/>
          <a:ln>
            <a:noFill/>
          </a:ln>
        </p:spPr>
        <p:txBody>
          <a:bodyPr spcFirstLastPara="1" wrap="square" lIns="121825" tIns="121825" rIns="121825" bIns="121825" anchor="ctr" anchorCtr="0">
            <a:noAutofit/>
          </a:bodyPr>
          <a:lstStyle>
            <a:lvl1pPr marL="0" marR="0" lvl="0"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15600" y="593367"/>
            <a:ext cx="11360800" cy="763600"/>
          </a:xfrm>
          <a:prstGeom prst="rect">
            <a:avLst/>
          </a:prstGeom>
          <a:noFill/>
          <a:ln>
            <a:noFill/>
          </a:ln>
        </p:spPr>
        <p:txBody>
          <a:bodyPr spcFirstLastPara="1" wrap="square" lIns="121825" tIns="121825" rIns="121825" bIns="1218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15600" y="1536633"/>
            <a:ext cx="11360800" cy="4555200"/>
          </a:xfrm>
          <a:prstGeom prst="rect">
            <a:avLst/>
          </a:prstGeom>
          <a:noFill/>
          <a:ln>
            <a:noFill/>
          </a:ln>
        </p:spPr>
        <p:txBody>
          <a:bodyPr spcFirstLastPara="1" wrap="square" lIns="121825" tIns="121825" rIns="121825" bIns="1218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p27"/>
          <p:cNvSpPr txBox="1">
            <a:spLocks noGrp="1"/>
          </p:cNvSpPr>
          <p:nvPr>
            <p:ph type="sldNum" idx="12"/>
          </p:nvPr>
        </p:nvSpPr>
        <p:spPr>
          <a:xfrm>
            <a:off x="11296611" y="6217623"/>
            <a:ext cx="731600" cy="524800"/>
          </a:xfrm>
          <a:prstGeom prst="rect">
            <a:avLst/>
          </a:prstGeom>
          <a:noFill/>
          <a:ln>
            <a:noFill/>
          </a:ln>
        </p:spPr>
        <p:txBody>
          <a:bodyPr spcFirstLastPara="1" wrap="square" lIns="121825" tIns="121825" rIns="121825" bIns="1218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en.wikipedia.org/wiki/Sustainable_development" TargetMode="External"/><Relationship Id="rId4" Type="http://schemas.openxmlformats.org/officeDocument/2006/relationships/hyperlink" Target="https://en.wikipedia.org/wiki/Sustainabil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ff2030235a_0_48"/>
          <p:cNvSpPr txBox="1"/>
          <p:nvPr/>
        </p:nvSpPr>
        <p:spPr>
          <a:xfrm>
            <a:off x="412375" y="3203325"/>
            <a:ext cx="49596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US" sz="5000" b="0" i="0" u="none" strike="noStrike" cap="none">
                <a:solidFill>
                  <a:srgbClr val="FFFFFF"/>
                </a:solidFill>
                <a:latin typeface="Libre Franklin Medium"/>
                <a:ea typeface="Libre Franklin Medium"/>
                <a:cs typeface="Libre Franklin Medium"/>
                <a:sym typeface="Libre Franklin Medium"/>
              </a:rPr>
              <a:t>An introduction</a:t>
            </a:r>
            <a:endParaRPr sz="5000" b="0" i="0" u="none" strike="noStrike" cap="none">
              <a:solidFill>
                <a:srgbClr val="FFFFFF"/>
              </a:solidFill>
              <a:latin typeface="Libre Franklin Medium"/>
              <a:ea typeface="Libre Franklin Medium"/>
              <a:cs typeface="Libre Franklin Medium"/>
              <a:sym typeface="Libre Franklin Medium"/>
            </a:endParaRPr>
          </a:p>
        </p:txBody>
      </p:sp>
      <p:pic>
        <p:nvPicPr>
          <p:cNvPr id="63" name="Google Shape;63;gff2030235a_0_48"/>
          <p:cNvPicPr preferRelativeResize="0"/>
          <p:nvPr/>
        </p:nvPicPr>
        <p:blipFill rotWithShape="1">
          <a:blip r:embed="rId3">
            <a:alphaModFix/>
          </a:blip>
          <a:srcRect/>
          <a:stretch/>
        </p:blipFill>
        <p:spPr>
          <a:xfrm>
            <a:off x="-90436" y="0"/>
            <a:ext cx="12191964" cy="6858000"/>
          </a:xfrm>
          <a:prstGeom prst="rect">
            <a:avLst/>
          </a:prstGeom>
          <a:noFill/>
          <a:ln>
            <a:noFill/>
          </a:ln>
        </p:spPr>
      </p:pic>
      <p:sp>
        <p:nvSpPr>
          <p:cNvPr id="64" name="Google Shape;64;gff2030235a_0_48"/>
          <p:cNvSpPr txBox="1"/>
          <p:nvPr/>
        </p:nvSpPr>
        <p:spPr>
          <a:xfrm>
            <a:off x="1378975" y="5454175"/>
            <a:ext cx="4542300"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rgbClr val="009EE1"/>
                </a:solidFill>
                <a:latin typeface="Libre Franklin Medium"/>
                <a:ea typeface="Libre Franklin Medium"/>
                <a:cs typeface="Libre Franklin Medium"/>
                <a:sym typeface="Libre Franklin Medium"/>
              </a:rPr>
              <a:t>Heila</a:t>
            </a:r>
            <a:r>
              <a:rPr lang="en-US" sz="2000" b="0" i="0" u="none" strike="noStrike" cap="none" dirty="0">
                <a:solidFill>
                  <a:srgbClr val="009EE1"/>
                </a:solidFill>
                <a:latin typeface="Libre Franklin Medium"/>
                <a:ea typeface="Libre Franklin Medium"/>
                <a:cs typeface="Libre Franklin Medium"/>
                <a:sym typeface="Libre Franklin Medium"/>
              </a:rPr>
              <a:t> </a:t>
            </a:r>
            <a:r>
              <a:rPr lang="en-US" sz="2000" b="0" i="0" u="none" strike="noStrike" cap="none" dirty="0" err="1">
                <a:solidFill>
                  <a:srgbClr val="009EE1"/>
                </a:solidFill>
                <a:latin typeface="Libre Franklin Medium"/>
                <a:ea typeface="Libre Franklin Medium"/>
                <a:cs typeface="Libre Franklin Medium"/>
                <a:sym typeface="Libre Franklin Medium"/>
              </a:rPr>
              <a:t>Lotz</a:t>
            </a:r>
            <a:r>
              <a:rPr lang="en-US" sz="2000" dirty="0" err="1">
                <a:solidFill>
                  <a:srgbClr val="009EE1"/>
                </a:solidFill>
                <a:latin typeface="Libre Franklin Medium"/>
                <a:ea typeface="Libre Franklin Medium"/>
                <a:cs typeface="Libre Franklin Medium"/>
                <a:sym typeface="Libre Franklin Medium"/>
              </a:rPr>
              <a:t>-Sisitka</a:t>
            </a:r>
            <a:endParaRPr lang="en-US" sz="2000" dirty="0">
              <a:solidFill>
                <a:srgbClr val="009EE1"/>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9EE1"/>
                </a:solidFill>
                <a:latin typeface="Libre Franklin Medium"/>
                <a:ea typeface="Libre Franklin Medium"/>
                <a:cs typeface="Libre Franklin Medium"/>
                <a:sym typeface="Libre Franklin Medium"/>
              </a:rPr>
              <a:t>Rhodes University Environmental Learning Research Centre </a:t>
            </a:r>
            <a:endParaRPr sz="2000" b="0" i="0" u="none" strike="noStrike" cap="none" dirty="0">
              <a:solidFill>
                <a:srgbClr val="009EE1"/>
              </a:solidFill>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10DF0083-E0DE-8A43-BB9F-02785B2B8107}"/>
              </a:ext>
            </a:extLst>
          </p:cNvPr>
          <p:cNvSpPr txBox="1"/>
          <p:nvPr/>
        </p:nvSpPr>
        <p:spPr>
          <a:xfrm>
            <a:off x="1571626" y="4573540"/>
            <a:ext cx="5881738" cy="58477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3200" dirty="0"/>
              <a:t>Sustainability Science in Africa </a:t>
            </a:r>
          </a:p>
        </p:txBody>
      </p:sp>
      <p:pic>
        <p:nvPicPr>
          <p:cNvPr id="1028" name="Picture 4" descr="54 African Countries | Africa.com">
            <a:extLst>
              <a:ext uri="{FF2B5EF4-FFF2-40B4-BE49-F238E27FC236}">
                <a16:creationId xmlns:a16="http://schemas.microsoft.com/office/drawing/2014/main" id="{DCB9092F-867D-0548-83AC-4E65CE8D1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74" y="4184175"/>
            <a:ext cx="2921000" cy="25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g11589937763_0_91"/>
          <p:cNvPicPr preferRelativeResize="0"/>
          <p:nvPr/>
        </p:nvPicPr>
        <p:blipFill rotWithShape="1">
          <a:blip r:embed="rId3">
            <a:alphaModFix/>
          </a:blip>
          <a:srcRect/>
          <a:stretch/>
        </p:blipFill>
        <p:spPr>
          <a:xfrm>
            <a:off x="0" y="0"/>
            <a:ext cx="12191974" cy="6858000"/>
          </a:xfrm>
          <a:prstGeom prst="rect">
            <a:avLst/>
          </a:prstGeom>
          <a:ln/>
        </p:spPr>
        <p:style>
          <a:lnRef idx="3">
            <a:schemeClr val="lt1"/>
          </a:lnRef>
          <a:fillRef idx="1">
            <a:schemeClr val="accent5"/>
          </a:fillRef>
          <a:effectRef idx="1">
            <a:schemeClr val="accent5"/>
          </a:effectRef>
          <a:fontRef idx="minor">
            <a:schemeClr val="lt1"/>
          </a:fontRef>
        </p:style>
      </p:pic>
      <p:sp>
        <p:nvSpPr>
          <p:cNvPr id="70" name="Google Shape;70;g11589937763_0_91"/>
          <p:cNvSpPr txBox="1"/>
          <p:nvPr/>
        </p:nvSpPr>
        <p:spPr>
          <a:xfrm>
            <a:off x="576825" y="608925"/>
            <a:ext cx="5410800" cy="132340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3700" b="0" i="0" u="none" strike="noStrike" cap="none" dirty="0">
                <a:solidFill>
                  <a:srgbClr val="009EE1"/>
                </a:solidFill>
                <a:latin typeface="Libre Franklin Medium"/>
                <a:ea typeface="Libre Franklin Medium"/>
                <a:cs typeface="Libre Franklin Medium"/>
                <a:sym typeface="Libre Franklin Medium"/>
              </a:rPr>
              <a:t>Sustainability Science &amp; Africa </a:t>
            </a:r>
            <a:endParaRPr sz="3700" b="0" i="0" u="none" strike="noStrike" cap="none" dirty="0">
              <a:solidFill>
                <a:srgbClr val="009EE1"/>
              </a:solidFill>
              <a:latin typeface="Libre Franklin Medium"/>
              <a:ea typeface="Libre Franklin Medium"/>
              <a:cs typeface="Libre Franklin Medium"/>
              <a:sym typeface="Libre Franklin Medium"/>
            </a:endParaRPr>
          </a:p>
        </p:txBody>
      </p:sp>
      <p:sp>
        <p:nvSpPr>
          <p:cNvPr id="71" name="Google Shape;71;g11589937763_0_91"/>
          <p:cNvSpPr/>
          <p:nvPr/>
        </p:nvSpPr>
        <p:spPr>
          <a:xfrm>
            <a:off x="964800" y="2024600"/>
            <a:ext cx="325200" cy="314700"/>
          </a:xfrm>
          <a:prstGeom prst="diamond">
            <a:avLst/>
          </a:prstGeom>
          <a:solidFill>
            <a:srgbClr val="009E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EE1"/>
              </a:solidFill>
              <a:latin typeface="Arial"/>
              <a:ea typeface="Arial"/>
              <a:cs typeface="Arial"/>
              <a:sym typeface="Arial"/>
            </a:endParaRPr>
          </a:p>
        </p:txBody>
      </p:sp>
      <p:sp>
        <p:nvSpPr>
          <p:cNvPr id="72" name="Google Shape;72;g11589937763_0_91"/>
          <p:cNvSpPr/>
          <p:nvPr/>
        </p:nvSpPr>
        <p:spPr>
          <a:xfrm>
            <a:off x="964800" y="3039338"/>
            <a:ext cx="325200" cy="314700"/>
          </a:xfrm>
          <a:prstGeom prst="diamond">
            <a:avLst/>
          </a:prstGeom>
          <a:solidFill>
            <a:srgbClr val="009E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EE1"/>
              </a:solidFill>
              <a:latin typeface="Arial"/>
              <a:ea typeface="Arial"/>
              <a:cs typeface="Arial"/>
              <a:sym typeface="Arial"/>
            </a:endParaRPr>
          </a:p>
        </p:txBody>
      </p:sp>
      <p:sp>
        <p:nvSpPr>
          <p:cNvPr id="73" name="Google Shape;73;g11589937763_0_91"/>
          <p:cNvSpPr/>
          <p:nvPr/>
        </p:nvSpPr>
        <p:spPr>
          <a:xfrm>
            <a:off x="964800" y="4054100"/>
            <a:ext cx="325200" cy="314700"/>
          </a:xfrm>
          <a:prstGeom prst="diamond">
            <a:avLst/>
          </a:prstGeom>
          <a:solidFill>
            <a:srgbClr val="009E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EE1"/>
              </a:solidFill>
              <a:latin typeface="Arial"/>
              <a:ea typeface="Arial"/>
              <a:cs typeface="Arial"/>
              <a:sym typeface="Arial"/>
            </a:endParaRPr>
          </a:p>
        </p:txBody>
      </p:sp>
      <p:sp>
        <p:nvSpPr>
          <p:cNvPr id="76" name="Google Shape;76;g11589937763_0_91"/>
          <p:cNvSpPr txBox="1"/>
          <p:nvPr/>
        </p:nvSpPr>
        <p:spPr>
          <a:xfrm>
            <a:off x="1522850" y="1917761"/>
            <a:ext cx="6235263" cy="4272678"/>
          </a:xfrm>
          <a:prstGeom prst="rect">
            <a:avLst/>
          </a:prstGeom>
          <a:noFill/>
          <a:ln>
            <a:noFill/>
          </a:ln>
        </p:spPr>
        <p:txBody>
          <a:bodyPr spcFirstLastPara="1" wrap="square" lIns="91425" tIns="91425" rIns="91425" bIns="91425" anchor="t" anchorCtr="0">
            <a:spAutoFit/>
          </a:bodyPr>
          <a:lstStyle/>
          <a:p>
            <a:pPr lvl="0">
              <a:lnSpc>
                <a:spcPct val="115000"/>
              </a:lnSpc>
              <a:buSzPts val="2100"/>
            </a:pPr>
            <a:r>
              <a:rPr lang="en-US" sz="2100" dirty="0">
                <a:solidFill>
                  <a:srgbClr val="002060"/>
                </a:solidFill>
                <a:latin typeface="Libre Franklin Medium"/>
                <a:ea typeface="Libre Franklin Medium"/>
                <a:cs typeface="Libre Franklin Medium"/>
                <a:sym typeface="Libre Franklin Medium"/>
              </a:rPr>
              <a:t>Most African economies remain dependent on natural resources they are indelibly affected by numerous environmental challenges such as climate change, land and water degradation, loss of biodiversity, and ongoing </a:t>
            </a:r>
            <a:r>
              <a:rPr lang="en-US" sz="2100" dirty="0" err="1">
                <a:solidFill>
                  <a:srgbClr val="002060"/>
                </a:solidFill>
                <a:latin typeface="Libre Franklin Medium"/>
                <a:ea typeface="Libre Franklin Medium"/>
                <a:cs typeface="Libre Franklin Medium"/>
                <a:sym typeface="Libre Franklin Medium"/>
              </a:rPr>
              <a:t>extractivism</a:t>
            </a:r>
            <a:r>
              <a:rPr lang="en-US" sz="2100" dirty="0">
                <a:solidFill>
                  <a:srgbClr val="002060"/>
                </a:solidFill>
                <a:latin typeface="Libre Franklin Medium"/>
                <a:ea typeface="Libre Franklin Medium"/>
                <a:cs typeface="Libre Franklin Medium"/>
                <a:sym typeface="Libre Franklin Medium"/>
              </a:rPr>
              <a:t>. </a:t>
            </a:r>
          </a:p>
          <a:p>
            <a:pPr lvl="0">
              <a:lnSpc>
                <a:spcPct val="115000"/>
              </a:lnSpc>
              <a:buSzPts val="2100"/>
            </a:pPr>
            <a:endParaRPr lang="en-US" sz="2100" dirty="0">
              <a:solidFill>
                <a:srgbClr val="002060"/>
              </a:solidFill>
              <a:latin typeface="Libre Franklin Medium"/>
              <a:ea typeface="Libre Franklin Medium"/>
              <a:cs typeface="Libre Franklin Medium"/>
              <a:sym typeface="Libre Franklin Medium"/>
            </a:endParaRPr>
          </a:p>
          <a:p>
            <a:pPr lvl="0">
              <a:lnSpc>
                <a:spcPct val="115000"/>
              </a:lnSpc>
              <a:buSzPts val="2100"/>
            </a:pPr>
            <a:r>
              <a:rPr lang="en-US" sz="2100" dirty="0">
                <a:solidFill>
                  <a:srgbClr val="002060"/>
                </a:solidFill>
                <a:latin typeface="Libre Franklin Medium"/>
                <a:ea typeface="Libre Franklin Medium"/>
                <a:cs typeface="Libre Franklin Medium"/>
                <a:sym typeface="Libre Franklin Medium"/>
              </a:rPr>
              <a:t>These issues contribute to forced migration, intra- and inter-communal conflicts, ecological regime shifts, and insecurity in food, energy, and water systems, hence affecting the wellbeing of current and future generations.</a:t>
            </a:r>
            <a:endParaRPr sz="2100" b="0" i="0" u="none" strike="noStrike" cap="none" dirty="0">
              <a:solidFill>
                <a:srgbClr val="002060"/>
              </a:solidFill>
              <a:latin typeface="Libre Franklin Medium"/>
              <a:ea typeface="Libre Franklin Medium"/>
              <a:cs typeface="Libre Franklin Medium"/>
              <a:sym typeface="Libre Franklin Medium"/>
            </a:endParaRPr>
          </a:p>
        </p:txBody>
      </p:sp>
      <p:sp>
        <p:nvSpPr>
          <p:cNvPr id="2" name="TextBox 1">
            <a:extLst>
              <a:ext uri="{FF2B5EF4-FFF2-40B4-BE49-F238E27FC236}">
                <a16:creationId xmlns:a16="http://schemas.microsoft.com/office/drawing/2014/main" id="{BB007634-B0C6-EE4F-BDF4-1FC65B7B5EE1}"/>
              </a:ext>
            </a:extLst>
          </p:cNvPr>
          <p:cNvSpPr txBox="1"/>
          <p:nvPr/>
        </p:nvSpPr>
        <p:spPr>
          <a:xfrm>
            <a:off x="8019058" y="122384"/>
            <a:ext cx="4058615" cy="646330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ZA" sz="1800" dirty="0"/>
              <a:t>Sustainability science focuses on issues relating to </a:t>
            </a:r>
            <a:r>
              <a:rPr lang="en-ZA" sz="1800" dirty="0">
                <a:hlinkClick r:id="rId4" tooltip="Sustainability"/>
              </a:rPr>
              <a:t>sustainability</a:t>
            </a:r>
            <a:r>
              <a:rPr lang="en-ZA" sz="1800" dirty="0"/>
              <a:t> and </a:t>
            </a:r>
            <a:r>
              <a:rPr lang="en-ZA" sz="1800" dirty="0">
                <a:hlinkClick r:id="rId5" tooltip="Sustainable development"/>
              </a:rPr>
              <a:t>sustainable development</a:t>
            </a:r>
            <a:r>
              <a:rPr lang="en-ZA" sz="1800" dirty="0"/>
              <a:t> as core parts of its subject matter. It is "defined by the problems it addresses rather than by the disciplines it employs" and "serves the need for advancing both knowledge and action by creating a dynamic bridge between the two".</a:t>
            </a:r>
          </a:p>
          <a:p>
            <a:endParaRPr lang="en-ZA" sz="1800" dirty="0"/>
          </a:p>
          <a:p>
            <a:r>
              <a:rPr lang="en-ZA" sz="1800" dirty="0"/>
              <a:t>It is multi-, inter- and transdisciplinary and involves scientists from a diversity of disciplines, who work with actors outside of academia to (co) produce knowledge in response to sustainability challenges. </a:t>
            </a:r>
          </a:p>
          <a:p>
            <a:endParaRPr lang="en-ZA" sz="1800" dirty="0"/>
          </a:p>
          <a:p>
            <a:r>
              <a:rPr lang="en-ZA" sz="1800" dirty="0"/>
              <a:t>It has a strong transformative intent, and engages ethics questions such as current and future generations. </a:t>
            </a:r>
          </a:p>
          <a:p>
            <a:endParaRPr lang="en-ZA" sz="1800" dirty="0"/>
          </a:p>
          <a:p>
            <a:endParaRPr lang="en-US" sz="1800" dirty="0"/>
          </a:p>
        </p:txBody>
      </p:sp>
      <p:sp>
        <p:nvSpPr>
          <p:cNvPr id="3" name="TextBox 2">
            <a:extLst>
              <a:ext uri="{FF2B5EF4-FFF2-40B4-BE49-F238E27FC236}">
                <a16:creationId xmlns:a16="http://schemas.microsoft.com/office/drawing/2014/main" id="{507FE34D-20C3-3240-B373-69943D311442}"/>
              </a:ext>
            </a:extLst>
          </p:cNvPr>
          <p:cNvSpPr txBox="1"/>
          <p:nvPr/>
        </p:nvSpPr>
        <p:spPr>
          <a:xfrm>
            <a:off x="964800" y="3039338"/>
            <a:ext cx="284052" cy="30777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  </a:t>
            </a:r>
          </a:p>
        </p:txBody>
      </p:sp>
      <p:sp>
        <p:nvSpPr>
          <p:cNvPr id="4" name="Oval 3">
            <a:extLst>
              <a:ext uri="{FF2B5EF4-FFF2-40B4-BE49-F238E27FC236}">
                <a16:creationId xmlns:a16="http://schemas.microsoft.com/office/drawing/2014/main" id="{F628B180-DAB1-3A47-813D-70337BA3CDA8}"/>
              </a:ext>
            </a:extLst>
          </p:cNvPr>
          <p:cNvSpPr/>
          <p:nvPr/>
        </p:nvSpPr>
        <p:spPr>
          <a:xfrm>
            <a:off x="2194876" y="667561"/>
            <a:ext cx="8106119" cy="5201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In Africa, </a:t>
            </a:r>
            <a:r>
              <a:rPr lang="en-US" sz="2000" dirty="0" err="1">
                <a:ln w="0"/>
                <a:solidFill>
                  <a:schemeClr val="tx1"/>
                </a:solidFill>
                <a:effectLst>
                  <a:outerShdw blurRad="38100" dist="19050" dir="2700000" algn="tl" rotWithShape="0">
                    <a:schemeClr val="dk1">
                      <a:alpha val="40000"/>
                    </a:schemeClr>
                  </a:outerShdw>
                </a:effectLst>
              </a:rPr>
              <a:t>Sustainabilty</a:t>
            </a:r>
            <a:r>
              <a:rPr lang="en-US" sz="2000" dirty="0">
                <a:ln w="0"/>
                <a:solidFill>
                  <a:schemeClr val="tx1"/>
                </a:solidFill>
                <a:effectLst>
                  <a:outerShdw blurRad="38100" dist="19050" dir="2700000" algn="tl" rotWithShape="0">
                    <a:schemeClr val="dk1">
                      <a:alpha val="40000"/>
                    </a:schemeClr>
                  </a:outerShdw>
                </a:effectLst>
              </a:rPr>
              <a:t> Science aims to address legacies of nature-culture dualism and fact-value</a:t>
            </a:r>
          </a:p>
          <a:p>
            <a:pPr algn="ctr"/>
            <a:r>
              <a:rPr lang="en-US" sz="2000" dirty="0">
                <a:ln w="0"/>
                <a:solidFill>
                  <a:schemeClr val="tx1"/>
                </a:solidFill>
                <a:effectLst>
                  <a:outerShdw blurRad="38100" dist="19050" dir="2700000" algn="tl" rotWithShape="0">
                    <a:schemeClr val="dk1">
                      <a:alpha val="40000"/>
                    </a:schemeClr>
                  </a:outerShdw>
                </a:effectLst>
              </a:rPr>
              <a:t>dichotomies characteristic of imperial sciences, and global North development paradigms (even as carried in the SDGs). </a:t>
            </a:r>
          </a:p>
          <a:p>
            <a:pPr algn="ctr"/>
            <a:endParaRPr lang="en-US" sz="2000" dirty="0">
              <a:ln w="0"/>
              <a:solidFill>
                <a:schemeClr val="tx1"/>
              </a:solidFill>
              <a:effectLst>
                <a:outerShdw blurRad="38100" dist="19050" dir="2700000" algn="tl" rotWithShape="0">
                  <a:schemeClr val="dk1">
                    <a:alpha val="40000"/>
                  </a:schemeClr>
                </a:outerShdw>
              </a:effectLst>
            </a:endParaRPr>
          </a:p>
          <a:p>
            <a:pPr algn="ctr"/>
            <a:r>
              <a:rPr lang="en-US" sz="2000" dirty="0">
                <a:ln w="0"/>
                <a:solidFill>
                  <a:schemeClr val="tx1"/>
                </a:solidFill>
                <a:effectLst>
                  <a:outerShdw blurRad="38100" dist="19050" dir="2700000" algn="tl" rotWithShape="0">
                    <a:schemeClr val="dk1">
                      <a:alpha val="40000"/>
                    </a:schemeClr>
                  </a:outerShdw>
                </a:effectLst>
              </a:rPr>
              <a:t>African ontologies, epistemologies and human-environment relations have by and large been subjugated or ignored, and must therefore be a key feature of African Sustainability Sciences and their advancement.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g1ce6f30d2e2_0_116"/>
          <p:cNvPicPr preferRelativeResize="0"/>
          <p:nvPr/>
        </p:nvPicPr>
        <p:blipFill rotWithShape="1">
          <a:blip r:embed="rId3">
            <a:alphaModFix/>
          </a:blip>
          <a:srcRect/>
          <a:stretch/>
        </p:blipFill>
        <p:spPr>
          <a:xfrm>
            <a:off x="0" y="0"/>
            <a:ext cx="12191974" cy="6858000"/>
          </a:xfrm>
          <a:prstGeom prst="rect">
            <a:avLst/>
          </a:prstGeom>
          <a:noFill/>
          <a:ln>
            <a:noFill/>
          </a:ln>
        </p:spPr>
      </p:pic>
      <p:sp>
        <p:nvSpPr>
          <p:cNvPr id="83" name="Google Shape;83;g1ce6f30d2e2_0_116"/>
          <p:cNvSpPr txBox="1"/>
          <p:nvPr/>
        </p:nvSpPr>
        <p:spPr>
          <a:xfrm>
            <a:off x="648799" y="589393"/>
            <a:ext cx="9250275" cy="75402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3700" dirty="0">
                <a:solidFill>
                  <a:srgbClr val="009EE1"/>
                </a:solidFill>
                <a:latin typeface="Libre Franklin Medium"/>
                <a:ea typeface="Libre Franklin Medium"/>
                <a:cs typeface="Libre Franklin Medium"/>
                <a:sym typeface="Libre Franklin Medium"/>
              </a:rPr>
              <a:t>The role of the Future Earth Africa Hub </a:t>
            </a:r>
            <a:endParaRPr sz="3700" b="0" i="0" u="none" strike="noStrike" cap="none" dirty="0">
              <a:solidFill>
                <a:srgbClr val="009EE1"/>
              </a:solidFill>
              <a:latin typeface="Libre Franklin Medium"/>
              <a:ea typeface="Libre Franklin Medium"/>
              <a:cs typeface="Libre Franklin Medium"/>
              <a:sym typeface="Libre Franklin Medium"/>
            </a:endParaRPr>
          </a:p>
        </p:txBody>
      </p:sp>
      <p:sp>
        <p:nvSpPr>
          <p:cNvPr id="84" name="Google Shape;84;g1ce6f30d2e2_0_116"/>
          <p:cNvSpPr txBox="1"/>
          <p:nvPr/>
        </p:nvSpPr>
        <p:spPr>
          <a:xfrm>
            <a:off x="648799" y="1513489"/>
            <a:ext cx="6952151" cy="475511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dirty="0">
                <a:solidFill>
                  <a:srgbClr val="002060"/>
                </a:solidFill>
                <a:latin typeface="Libre Franklin Medium"/>
                <a:ea typeface="Libre Franklin Medium"/>
                <a:cs typeface="Libre Franklin Medium"/>
                <a:sym typeface="Libre Franklin Medium"/>
              </a:rPr>
              <a:t>To advance Sustainability Science in Africa (Science Clusters) &amp; to strengthen African Voice and contributions in the global Sustainability Science  arena (GRNs) and the Future Earth network </a:t>
            </a:r>
          </a:p>
          <a:p>
            <a:pPr marL="0" marR="0" lvl="0" indent="0" algn="l" rtl="0">
              <a:lnSpc>
                <a:spcPct val="100000"/>
              </a:lnSpc>
              <a:spcBef>
                <a:spcPts val="0"/>
              </a:spcBef>
              <a:spcAft>
                <a:spcPts val="0"/>
              </a:spcAft>
              <a:buClr>
                <a:srgbClr val="000000"/>
              </a:buClr>
              <a:buSzPts val="2700"/>
              <a:buFont typeface="Arial"/>
              <a:buNone/>
            </a:pPr>
            <a:endParaRPr lang="en-US" sz="2700" b="0" i="0" u="none" strike="noStrike" cap="none" dirty="0">
              <a:solidFill>
                <a:srgbClr val="002060"/>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rgbClr val="000000"/>
              </a:buClr>
              <a:buSzPts val="2700"/>
              <a:buFont typeface="Arial"/>
              <a:buNone/>
            </a:pPr>
            <a:r>
              <a:rPr lang="en-US" sz="2700" dirty="0">
                <a:solidFill>
                  <a:srgbClr val="002060"/>
                </a:solidFill>
                <a:latin typeface="Libre Franklin Medium"/>
                <a:ea typeface="Libre Franklin Medium"/>
                <a:cs typeface="Libre Franklin Medium"/>
                <a:sym typeface="Libre Franklin Medium"/>
              </a:rPr>
              <a:t>To start we will undertake a scoping study on Sustainability Science in Africa :  baseline document informing the Regional Nodes and ongoing development of Science Clusters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1cb26011285_0_8"/>
          <p:cNvPicPr preferRelativeResize="0"/>
          <p:nvPr/>
        </p:nvPicPr>
        <p:blipFill rotWithShape="1">
          <a:blip r:embed="rId3">
            <a:alphaModFix/>
          </a:blip>
          <a:srcRect/>
          <a:stretch/>
        </p:blipFill>
        <p:spPr>
          <a:xfrm>
            <a:off x="0" y="0"/>
            <a:ext cx="12191974" cy="6858000"/>
          </a:xfrm>
          <a:prstGeom prst="rect">
            <a:avLst/>
          </a:prstGeom>
          <a:noFill/>
          <a:ln>
            <a:noFill/>
          </a:ln>
        </p:spPr>
      </p:pic>
      <p:sp>
        <p:nvSpPr>
          <p:cNvPr id="2" name="TextBox 1">
            <a:extLst>
              <a:ext uri="{FF2B5EF4-FFF2-40B4-BE49-F238E27FC236}">
                <a16:creationId xmlns:a16="http://schemas.microsoft.com/office/drawing/2014/main" id="{A8CC5F4D-1AE2-1245-8799-8B064E7D4E6D}"/>
              </a:ext>
            </a:extLst>
          </p:cNvPr>
          <p:cNvSpPr txBox="1"/>
          <p:nvPr/>
        </p:nvSpPr>
        <p:spPr>
          <a:xfrm>
            <a:off x="673670" y="474345"/>
            <a:ext cx="7405323" cy="5786199"/>
          </a:xfrm>
          <a:prstGeom prst="rect">
            <a:avLst/>
          </a:prstGeom>
          <a:noFill/>
        </p:spPr>
        <p:txBody>
          <a:bodyPr wrap="square" rtlCol="0">
            <a:spAutoFit/>
          </a:bodyPr>
          <a:lstStyle/>
          <a:p>
            <a:r>
              <a:rPr lang="en-US" sz="2400" dirty="0">
                <a:solidFill>
                  <a:srgbClr val="00B0F0"/>
                </a:solidFill>
              </a:rPr>
              <a:t>Current international consensus (ISC) that science is not currently effective at contributing to transformative, systemic change required for the people and planet’s healthy well-being. </a:t>
            </a:r>
          </a:p>
          <a:p>
            <a:endParaRPr lang="en-US" sz="2000" dirty="0"/>
          </a:p>
          <a:p>
            <a:r>
              <a:rPr lang="en-US" sz="2000" dirty="0">
                <a:solidFill>
                  <a:srgbClr val="002060"/>
                </a:solidFill>
              </a:rPr>
              <a:t>The ISC report attributes this gap to the [often narrow] approaches and purposes of science and </a:t>
            </a:r>
            <a:r>
              <a:rPr lang="en-US" sz="2000" b="1" dirty="0">
                <a:solidFill>
                  <a:srgbClr val="002060"/>
                </a:solidFill>
              </a:rPr>
              <a:t>a lack of “bold, strategic, and collaborative action from governments, science policy makers, science funders, scientists, the private sector and civil society”.</a:t>
            </a:r>
          </a:p>
          <a:p>
            <a:endParaRPr lang="en-US" sz="2000" dirty="0">
              <a:solidFill>
                <a:srgbClr val="002060"/>
              </a:solidFill>
            </a:endParaRPr>
          </a:p>
          <a:p>
            <a:r>
              <a:rPr lang="en-US" sz="2000" dirty="0">
                <a:solidFill>
                  <a:srgbClr val="002060"/>
                </a:solidFill>
              </a:rPr>
              <a:t>A demand for </a:t>
            </a:r>
            <a:r>
              <a:rPr lang="en-US" sz="2000" b="1" dirty="0">
                <a:solidFill>
                  <a:srgbClr val="002060"/>
                </a:solidFill>
              </a:rPr>
              <a:t>moving away from competition and fragmented science towards building collaborative science communities </a:t>
            </a:r>
            <a:r>
              <a:rPr lang="en-US" sz="2000" dirty="0">
                <a:solidFill>
                  <a:srgbClr val="002060"/>
                </a:solidFill>
              </a:rPr>
              <a:t>and incentivizing such collaboration between and among scientists and practitioners addressing sustainability challenges via research co-design, knowledge co-production, and catalyzing real-life change.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7EE1-7A33-594A-893E-05CD5B91C81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8880304-317F-BC46-B4FF-A1E68DD861E1}"/>
              </a:ext>
            </a:extLst>
          </p:cNvPr>
          <p:cNvSpPr>
            <a:spLocks noGrp="1"/>
          </p:cNvSpPr>
          <p:nvPr>
            <p:ph type="body" idx="1"/>
          </p:nvPr>
        </p:nvSpPr>
        <p:spPr/>
        <p:txBody>
          <a:bodyPr/>
          <a:lstStyle/>
          <a:p>
            <a:endParaRPr lang="en-US"/>
          </a:p>
        </p:txBody>
      </p:sp>
      <p:pic>
        <p:nvPicPr>
          <p:cNvPr id="4" name="Google Shape;90;g1cb26011285_0_8">
            <a:extLst>
              <a:ext uri="{FF2B5EF4-FFF2-40B4-BE49-F238E27FC236}">
                <a16:creationId xmlns:a16="http://schemas.microsoft.com/office/drawing/2014/main" id="{862A72E2-4E7F-434B-AB79-BE630A4C6715}"/>
              </a:ext>
            </a:extLst>
          </p:cNvPr>
          <p:cNvPicPr preferRelativeResize="0"/>
          <p:nvPr/>
        </p:nvPicPr>
        <p:blipFill rotWithShape="1">
          <a:blip r:embed="rId2">
            <a:alphaModFix/>
          </a:blip>
          <a:srcRect/>
          <a:stretch/>
        </p:blipFill>
        <p:spPr>
          <a:xfrm>
            <a:off x="0" y="0"/>
            <a:ext cx="12191974" cy="6858000"/>
          </a:xfrm>
          <a:prstGeom prst="rect">
            <a:avLst/>
          </a:prstGeom>
          <a:noFill/>
          <a:ln>
            <a:noFill/>
          </a:ln>
        </p:spPr>
      </p:pic>
      <p:sp>
        <p:nvSpPr>
          <p:cNvPr id="5" name="Rectangle 4">
            <a:extLst>
              <a:ext uri="{FF2B5EF4-FFF2-40B4-BE49-F238E27FC236}">
                <a16:creationId xmlns:a16="http://schemas.microsoft.com/office/drawing/2014/main" id="{D3B78C54-6C90-F14E-97D2-39C4034905BB}"/>
              </a:ext>
            </a:extLst>
          </p:cNvPr>
          <p:cNvSpPr/>
          <p:nvPr/>
        </p:nvSpPr>
        <p:spPr>
          <a:xfrm>
            <a:off x="347468" y="243512"/>
            <a:ext cx="8491733" cy="6370975"/>
          </a:xfrm>
          <a:prstGeom prst="rect">
            <a:avLst/>
          </a:prstGeom>
        </p:spPr>
        <p:txBody>
          <a:bodyPr wrap="square">
            <a:spAutoFit/>
          </a:bodyPr>
          <a:lstStyle/>
          <a:p>
            <a:r>
              <a:rPr lang="en-US" sz="2800" b="1" dirty="0">
                <a:solidFill>
                  <a:srgbClr val="00B0F0"/>
                </a:solidFill>
              </a:rPr>
              <a:t>For Africa, main GEC issues identified include: </a:t>
            </a:r>
          </a:p>
          <a:p>
            <a:endParaRPr lang="en-US" sz="2000" dirty="0"/>
          </a:p>
          <a:p>
            <a:r>
              <a:rPr lang="en-US" sz="2400" dirty="0">
                <a:solidFill>
                  <a:srgbClr val="002060"/>
                </a:solidFill>
              </a:rPr>
              <a:t>Agriculture, fisheries, food, and nutrition; climate change and natural resources; energy; waste management; and science, technology, and innovation (STI)</a:t>
            </a:r>
          </a:p>
          <a:p>
            <a:endParaRPr lang="en-US" sz="2400" dirty="0">
              <a:solidFill>
                <a:srgbClr val="002060"/>
              </a:solidFill>
            </a:endParaRPr>
          </a:p>
          <a:p>
            <a:r>
              <a:rPr lang="en-US" sz="2400" b="1" dirty="0">
                <a:solidFill>
                  <a:srgbClr val="002060"/>
                </a:solidFill>
              </a:rPr>
              <a:t>Additionally, </a:t>
            </a:r>
          </a:p>
          <a:p>
            <a:r>
              <a:rPr lang="en-US" sz="2400" dirty="0">
                <a:solidFill>
                  <a:srgbClr val="002060"/>
                </a:solidFill>
              </a:rPr>
              <a:t>Water quality and security, (iii) access to land, land degradation and biodiversity loss, (iv) air quality, (v) urban planning and infrastructure development, (vi) population growth, (vii) human health and wellbeing, and (viii) </a:t>
            </a:r>
            <a:r>
              <a:rPr lang="en-US" sz="2400" b="1" dirty="0">
                <a:solidFill>
                  <a:srgbClr val="002060"/>
                </a:solidFill>
              </a:rPr>
              <a:t>just social transformation </a:t>
            </a:r>
            <a:r>
              <a:rPr lang="en-US" sz="2400" dirty="0">
                <a:solidFill>
                  <a:srgbClr val="002060"/>
                </a:solidFill>
              </a:rPr>
              <a:t>(including environmental education and skills development, future of work).</a:t>
            </a:r>
          </a:p>
          <a:p>
            <a:endParaRPr lang="en-US" sz="2400" dirty="0">
              <a:solidFill>
                <a:srgbClr val="002060"/>
              </a:solidFill>
            </a:endParaRPr>
          </a:p>
          <a:p>
            <a:r>
              <a:rPr lang="en-US" sz="2400" dirty="0">
                <a:solidFill>
                  <a:srgbClr val="002060"/>
                </a:solidFill>
              </a:rPr>
              <a:t>60% of young Africans are not employed; making </a:t>
            </a:r>
            <a:r>
              <a:rPr lang="en-US" sz="2400" b="1" dirty="0">
                <a:solidFill>
                  <a:srgbClr val="002060"/>
                </a:solidFill>
              </a:rPr>
              <a:t>green, circular economies a key focus of development and transformation </a:t>
            </a:r>
          </a:p>
        </p:txBody>
      </p:sp>
    </p:spTree>
    <p:extLst>
      <p:ext uri="{BB962C8B-B14F-4D97-AF65-F5344CB8AC3E}">
        <p14:creationId xmlns:p14="http://schemas.microsoft.com/office/powerpoint/2010/main" val="171545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B7E9C3-91CC-B44C-81D0-D8DA39DBB8DE}"/>
              </a:ext>
            </a:extLst>
          </p:cNvPr>
          <p:cNvSpPr>
            <a:spLocks noGrp="1"/>
          </p:cNvSpPr>
          <p:nvPr>
            <p:ph type="title"/>
          </p:nvPr>
        </p:nvSpPr>
        <p:spPr/>
        <p:txBody>
          <a:bodyPr/>
          <a:lstStyle/>
          <a:p>
            <a:r>
              <a:rPr lang="en-US" dirty="0">
                <a:solidFill>
                  <a:srgbClr val="00B0F0"/>
                </a:solidFill>
              </a:rPr>
              <a:t>Sustainability Science Leadership: some issues identified so far </a:t>
            </a:r>
          </a:p>
        </p:txBody>
      </p:sp>
      <p:sp>
        <p:nvSpPr>
          <p:cNvPr id="5" name="Text Placeholder 4">
            <a:extLst>
              <a:ext uri="{FF2B5EF4-FFF2-40B4-BE49-F238E27FC236}">
                <a16:creationId xmlns:a16="http://schemas.microsoft.com/office/drawing/2014/main" id="{18AEE633-D9BA-D141-B8FB-632793C8F653}"/>
              </a:ext>
            </a:extLst>
          </p:cNvPr>
          <p:cNvSpPr>
            <a:spLocks noGrp="1"/>
          </p:cNvSpPr>
          <p:nvPr>
            <p:ph type="body" idx="1"/>
          </p:nvPr>
        </p:nvSpPr>
        <p:spPr>
          <a:xfrm>
            <a:off x="458349" y="951200"/>
            <a:ext cx="11290104" cy="4955600"/>
          </a:xfrm>
        </p:spPr>
        <p:txBody>
          <a:bodyPr/>
          <a:lstStyle/>
          <a:p>
            <a:r>
              <a:rPr lang="en-US" sz="1800" b="0" dirty="0"/>
              <a:t>reactive education, science and learning systems that embody the colonial and a traditional approach to education, research teaching and practice, </a:t>
            </a:r>
          </a:p>
          <a:p>
            <a:r>
              <a:rPr lang="en-US" sz="1800" b="0" dirty="0"/>
              <a:t>disciplinary and fragmented approach to addressing the complex sustainability challenges,</a:t>
            </a:r>
          </a:p>
          <a:p>
            <a:r>
              <a:rPr lang="en-US" sz="1800" b="0" dirty="0"/>
              <a:t>low levels of teaching and learning for change, </a:t>
            </a:r>
          </a:p>
          <a:p>
            <a:r>
              <a:rPr lang="en-US" sz="1800" b="0" dirty="0"/>
              <a:t>inadequate global appreciation of and response to African contexts, science needs and agendas, knowledge and diverse ways of knowing coupled with imposed global definitions, agendas, and sustainability science research approaches, </a:t>
            </a:r>
          </a:p>
          <a:p>
            <a:r>
              <a:rPr lang="en-US" sz="1800" b="0" dirty="0"/>
              <a:t>a lack of political will to steer the growth and development of sustainability science coupled with a focus on economic growth at the expense the production of public/common good, and </a:t>
            </a:r>
          </a:p>
          <a:p>
            <a:r>
              <a:rPr lang="en-US" sz="1800" b="0" dirty="0"/>
              <a:t>low levels of coordinated collaborative knowledge co-production among African researchers, which is worsened by the migration of African researchers, </a:t>
            </a:r>
          </a:p>
          <a:p>
            <a:r>
              <a:rPr lang="en-US" sz="1800" b="0" dirty="0"/>
              <a:t>language barriers and an inability to keep up with new data technology and open science movement, </a:t>
            </a:r>
          </a:p>
          <a:p>
            <a:r>
              <a:rPr lang="en-US" sz="1800" b="0" dirty="0"/>
              <a:t>donor dependence and externally funded research that does not respond to contextual needs and realities coupled with lack of government investment and support in research, and</a:t>
            </a:r>
          </a:p>
          <a:p>
            <a:r>
              <a:rPr lang="en-US" sz="1800" b="0" dirty="0"/>
              <a:t>a lack of a critical mass of influential, Africa-conscious, African sustainability science leaders in the global science and policy landscape.</a:t>
            </a:r>
          </a:p>
        </p:txBody>
      </p:sp>
    </p:spTree>
    <p:extLst>
      <p:ext uri="{BB962C8B-B14F-4D97-AF65-F5344CB8AC3E}">
        <p14:creationId xmlns:p14="http://schemas.microsoft.com/office/powerpoint/2010/main" val="336812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A192-9EF1-0345-BD22-351A1501BF5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2415B74-2F6C-3F4A-B19C-685F1C3591E2}"/>
              </a:ext>
            </a:extLst>
          </p:cNvPr>
          <p:cNvSpPr>
            <a:spLocks noGrp="1"/>
          </p:cNvSpPr>
          <p:nvPr>
            <p:ph type="body" idx="1"/>
          </p:nvPr>
        </p:nvSpPr>
        <p:spPr/>
        <p:txBody>
          <a:bodyPr/>
          <a:lstStyle/>
          <a:p>
            <a:endParaRPr lang="en-US"/>
          </a:p>
        </p:txBody>
      </p:sp>
      <p:pic>
        <p:nvPicPr>
          <p:cNvPr id="4" name="Google Shape;90;g1cb26011285_0_8">
            <a:extLst>
              <a:ext uri="{FF2B5EF4-FFF2-40B4-BE49-F238E27FC236}">
                <a16:creationId xmlns:a16="http://schemas.microsoft.com/office/drawing/2014/main" id="{613B8464-F61C-A24B-BAE4-F31DABCAF4B7}"/>
              </a:ext>
            </a:extLst>
          </p:cNvPr>
          <p:cNvPicPr preferRelativeResize="0"/>
          <p:nvPr/>
        </p:nvPicPr>
        <p:blipFill rotWithShape="1">
          <a:blip r:embed="rId2">
            <a:alphaModFix/>
          </a:blip>
          <a:srcRect/>
          <a:stretch/>
        </p:blipFill>
        <p:spPr>
          <a:xfrm>
            <a:off x="0" y="0"/>
            <a:ext cx="12191974" cy="6858000"/>
          </a:xfrm>
          <a:prstGeom prst="rect">
            <a:avLst/>
          </a:prstGeom>
          <a:noFill/>
          <a:ln>
            <a:noFill/>
          </a:ln>
        </p:spPr>
      </p:pic>
      <p:sp>
        <p:nvSpPr>
          <p:cNvPr id="5" name="Text Placeholder 2">
            <a:extLst>
              <a:ext uri="{FF2B5EF4-FFF2-40B4-BE49-F238E27FC236}">
                <a16:creationId xmlns:a16="http://schemas.microsoft.com/office/drawing/2014/main" id="{B9C7A2A5-73CE-7740-871D-0C32C2F03C2D}"/>
              </a:ext>
            </a:extLst>
          </p:cNvPr>
          <p:cNvSpPr txBox="1">
            <a:spLocks/>
          </p:cNvSpPr>
          <p:nvPr/>
        </p:nvSpPr>
        <p:spPr>
          <a:xfrm>
            <a:off x="610749" y="1322967"/>
            <a:ext cx="11290104" cy="4955600"/>
          </a:xfrm>
          <a:prstGeom prst="rect">
            <a:avLst/>
          </a:prstGeom>
          <a:noFill/>
          <a:ln>
            <a:noFill/>
          </a:ln>
        </p:spPr>
        <p:txBody>
          <a:bodyPr spcFirstLastPara="1" wrap="square" lIns="121825" tIns="121825" rIns="121825" bIns="1218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09EFF"/>
              </a:buClr>
              <a:buSzPts val="1800"/>
              <a:buFont typeface="Arial"/>
              <a:buChar char="●"/>
              <a:defRPr sz="3900" b="1" i="0" u="none" strike="noStrike" cap="none">
                <a:solidFill>
                  <a:srgbClr val="002060"/>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2900" b="0" i="0" u="none" strike="noStrike" cap="none">
                <a:solidFill>
                  <a:schemeClr val="dk1"/>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29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9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900" b="0" i="0" u="none" strike="noStrike" cap="none">
                <a:solidFill>
                  <a:schemeClr val="dk2"/>
                </a:solidFill>
                <a:latin typeface="Arial"/>
                <a:ea typeface="Arial"/>
                <a:cs typeface="Arial"/>
                <a:sym typeface="Arial"/>
              </a:defRPr>
            </a:lvl9pPr>
          </a:lstStyle>
          <a:p>
            <a:pPr fontAlgn="base"/>
            <a:r>
              <a:rPr lang="en-ZA" sz="4400" b="0" dirty="0"/>
              <a:t>Advancement of sustainability science and sustainability science leadership</a:t>
            </a:r>
          </a:p>
          <a:p>
            <a:pPr fontAlgn="base"/>
            <a:r>
              <a:rPr lang="en-ZA" sz="4400" b="0" dirty="0"/>
              <a:t>Cluster building</a:t>
            </a:r>
          </a:p>
          <a:p>
            <a:pPr fontAlgn="base"/>
            <a:r>
              <a:rPr lang="en-ZA" sz="4400" b="0" dirty="0"/>
              <a:t>Institutional roles and contributions</a:t>
            </a:r>
          </a:p>
          <a:p>
            <a:pPr fontAlgn="base"/>
            <a:r>
              <a:rPr lang="en-ZA" sz="4400" b="0" dirty="0"/>
              <a:t>Funders engagement</a:t>
            </a:r>
          </a:p>
          <a:p>
            <a:pPr marL="114300" indent="0">
              <a:buNone/>
            </a:pPr>
            <a:endParaRPr lang="en-US" dirty="0"/>
          </a:p>
        </p:txBody>
      </p:sp>
      <p:sp>
        <p:nvSpPr>
          <p:cNvPr id="6" name="Title 1">
            <a:extLst>
              <a:ext uri="{FF2B5EF4-FFF2-40B4-BE49-F238E27FC236}">
                <a16:creationId xmlns:a16="http://schemas.microsoft.com/office/drawing/2014/main" id="{1918E1E0-96D0-3640-B7D8-0BBEECE4F4AC}"/>
              </a:ext>
            </a:extLst>
          </p:cNvPr>
          <p:cNvSpPr txBox="1">
            <a:spLocks/>
          </p:cNvSpPr>
          <p:nvPr/>
        </p:nvSpPr>
        <p:spPr>
          <a:xfrm>
            <a:off x="610749" y="364843"/>
            <a:ext cx="11290104" cy="690964"/>
          </a:xfrm>
          <a:prstGeom prst="rect">
            <a:avLst/>
          </a:prstGeom>
          <a:noFill/>
          <a:ln>
            <a:noFill/>
          </a:ln>
        </p:spPr>
        <p:txBody>
          <a:bodyPr spcFirstLastPara="1" wrap="square" lIns="121825" tIns="121825" rIns="121825" bIns="1218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solidFill>
                  <a:srgbClr val="00B0F0"/>
                </a:solidFill>
              </a:rPr>
              <a:t>Scoping study will focus inform the: </a:t>
            </a:r>
            <a:endParaRPr lang="en-US" dirty="0">
              <a:solidFill>
                <a:srgbClr val="00B0F0"/>
              </a:solidFill>
            </a:endParaRPr>
          </a:p>
        </p:txBody>
      </p:sp>
      <p:sp>
        <p:nvSpPr>
          <p:cNvPr id="7" name="TextBox 6">
            <a:extLst>
              <a:ext uri="{FF2B5EF4-FFF2-40B4-BE49-F238E27FC236}">
                <a16:creationId xmlns:a16="http://schemas.microsoft.com/office/drawing/2014/main" id="{B46A4E0C-6EA9-D14A-9C4E-5213FD6D9C90}"/>
              </a:ext>
            </a:extLst>
          </p:cNvPr>
          <p:cNvSpPr txBox="1"/>
          <p:nvPr/>
        </p:nvSpPr>
        <p:spPr>
          <a:xfrm>
            <a:off x="8595360" y="5185186"/>
            <a:ext cx="2864887" cy="707886"/>
          </a:xfrm>
          <a:prstGeom prst="rect">
            <a:avLst/>
          </a:prstGeom>
          <a:noFill/>
        </p:spPr>
        <p:txBody>
          <a:bodyPr wrap="none" rtlCol="0">
            <a:spAutoFit/>
          </a:bodyPr>
          <a:lstStyle/>
          <a:p>
            <a:r>
              <a:rPr lang="en-US" sz="4000" dirty="0">
                <a:solidFill>
                  <a:srgbClr val="00B0F0"/>
                </a:solidFill>
              </a:rPr>
              <a:t>Thank you! </a:t>
            </a:r>
          </a:p>
        </p:txBody>
      </p:sp>
    </p:spTree>
    <p:extLst>
      <p:ext uri="{BB962C8B-B14F-4D97-AF65-F5344CB8AC3E}">
        <p14:creationId xmlns:p14="http://schemas.microsoft.com/office/powerpoint/2010/main" val="1353508529"/>
      </p:ext>
    </p:extLst>
  </p:cSld>
  <p:clrMapOvr>
    <a:masterClrMapping/>
  </p:clrMapOvr>
</p:sld>
</file>

<file path=ppt/theme/theme1.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348609b-cf0d-4c64-9b81-cd63cb792257" xsi:nil="true"/>
    <lcf76f155ced4ddcb4097134ff3c332f xmlns="6d20126c-12d2-4206-b71d-bfece948a18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F68A331D49A24FB9CA94A3440378AF" ma:contentTypeVersion="15" ma:contentTypeDescription="Create a new document." ma:contentTypeScope="" ma:versionID="37aa25e80786a23b7d05c2f0b3f40389">
  <xsd:schema xmlns:xsd="http://www.w3.org/2001/XMLSchema" xmlns:xs="http://www.w3.org/2001/XMLSchema" xmlns:p="http://schemas.microsoft.com/office/2006/metadata/properties" xmlns:ns2="6d20126c-12d2-4206-b71d-bfece948a188" xmlns:ns3="e348609b-cf0d-4c64-9b81-cd63cb792257" targetNamespace="http://schemas.microsoft.com/office/2006/metadata/properties" ma:root="true" ma:fieldsID="bcb1367184666dc7d8ba29d71b749f71" ns2:_="" ns3:_="">
    <xsd:import namespace="6d20126c-12d2-4206-b71d-bfece948a188"/>
    <xsd:import namespace="e348609b-cf0d-4c64-9b81-cd63cb79225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0126c-12d2-4206-b71d-bfece948a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fb709bf-7f1d-4956-a2c1-1997d8c65ef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48609b-cf0d-4c64-9b81-cd63cb79225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3e3f4c2-16f9-4e15-8c2a-bbda68f8e261}" ma:internalName="TaxCatchAll" ma:showField="CatchAllData" ma:web="e348609b-cf0d-4c64-9b81-cd63cb79225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A5673E-59D3-43F9-89A4-72EC44383D7B}">
  <ds:schemaRefs>
    <ds:schemaRef ds:uri="http://schemas.microsoft.com/office/2006/metadata/properties"/>
    <ds:schemaRef ds:uri="http://schemas.microsoft.com/office/infopath/2007/PartnerControls"/>
    <ds:schemaRef ds:uri="e348609b-cf0d-4c64-9b81-cd63cb792257"/>
    <ds:schemaRef ds:uri="6d20126c-12d2-4206-b71d-bfece948a188"/>
  </ds:schemaRefs>
</ds:datastoreItem>
</file>

<file path=customXml/itemProps2.xml><?xml version="1.0" encoding="utf-8"?>
<ds:datastoreItem xmlns:ds="http://schemas.openxmlformats.org/officeDocument/2006/customXml" ds:itemID="{DB692C13-D4AD-41EE-9EFA-0F00A4380189}">
  <ds:schemaRefs>
    <ds:schemaRef ds:uri="http://schemas.microsoft.com/sharepoint/v3/contenttype/forms"/>
  </ds:schemaRefs>
</ds:datastoreItem>
</file>

<file path=customXml/itemProps3.xml><?xml version="1.0" encoding="utf-8"?>
<ds:datastoreItem xmlns:ds="http://schemas.openxmlformats.org/officeDocument/2006/customXml" ds:itemID="{88F08E13-944D-495E-BFC7-C21A73289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0126c-12d2-4206-b71d-bfece948a188"/>
    <ds:schemaRef ds:uri="e348609b-cf0d-4c64-9b81-cd63cb7922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891</Words>
  <Application>Microsoft Macintosh PowerPoint</Application>
  <PresentationFormat>Widescreen</PresentationFormat>
  <Paragraphs>57</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Libre Franklin Medium</vt:lpstr>
      <vt:lpstr>Arial</vt:lpstr>
      <vt:lpstr>2_Simple Light</vt:lpstr>
      <vt:lpstr>PowerPoint Presentation</vt:lpstr>
      <vt:lpstr>PowerPoint Presentation</vt:lpstr>
      <vt:lpstr>PowerPoint Presentation</vt:lpstr>
      <vt:lpstr>PowerPoint Presentation</vt:lpstr>
      <vt:lpstr>PowerPoint Presentation</vt:lpstr>
      <vt:lpstr>Sustainability Science Leadership: some issues identified so far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Monroy</dc:creator>
  <cp:lastModifiedBy>Heila Sisitka</cp:lastModifiedBy>
  <cp:revision>2</cp:revision>
  <dcterms:created xsi:type="dcterms:W3CDTF">2019-03-26T14:17:57Z</dcterms:created>
  <dcterms:modified xsi:type="dcterms:W3CDTF">2024-02-14T06:41:34Z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0x0101006BF68A331D49A24FB9CA94A3440378AF</vt:lpwstr>
  </property>
</Properties>
</file>