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4" r:id="rId3"/>
    <p:sldId id="265"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4C1A"/>
    <a:srgbClr val="DC8124"/>
    <a:srgbClr val="66A0D4"/>
    <a:srgbClr val="C6DBEF"/>
    <a:srgbClr val="FFFFFF"/>
    <a:srgbClr val="F38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19348" y="4079636"/>
            <a:ext cx="7824651" cy="1179195"/>
          </a:xfrm>
        </p:spPr>
        <p:txBody>
          <a:bodyPr anchor="ctr">
            <a:noAutofit/>
          </a:bodyPr>
          <a:lstStyle>
            <a:lvl1pPr algn="l">
              <a:defRPr sz="4400" b="1">
                <a:ln>
                  <a:solidFill>
                    <a:schemeClr val="tx2"/>
                  </a:solidFill>
                </a:ln>
                <a:solidFill>
                  <a:srgbClr val="F38E1E"/>
                </a:solidFill>
                <a:effectLst>
                  <a:outerShdw blurRad="50800" dist="38100" dir="5400000" algn="t" rotWithShape="0">
                    <a:prstClr val="black">
                      <a:alpha val="40000"/>
                    </a:prstClr>
                  </a:outerShdw>
                </a:effectLst>
                <a:latin typeface="Trebuchet MS" panose="020B0603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19348" y="5571554"/>
            <a:ext cx="7824651" cy="528610"/>
          </a:xfrm>
        </p:spPr>
        <p:txBody>
          <a:bodyPr>
            <a:normAutofit/>
          </a:bodyPr>
          <a:lstStyle>
            <a:lvl1pPr marL="0" indent="0" algn="l">
              <a:buNone/>
              <a:defRPr sz="2000">
                <a:solidFill>
                  <a:srgbClr val="724C1A"/>
                </a:solidFill>
                <a:effectLst>
                  <a:outerShdw blurRad="38100" dist="38100" dir="2700000" algn="tl">
                    <a:srgbClr val="000000">
                      <a:alpha val="43137"/>
                    </a:srgbClr>
                  </a:outerShdw>
                </a:effectLst>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8" name="Picture 7"/>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12080" y="135712"/>
            <a:ext cx="3756556" cy="2681842"/>
          </a:xfrm>
          <a:prstGeom prst="rect">
            <a:avLst/>
          </a:prstGeom>
          <a:noFill/>
          <a:ln>
            <a:noFill/>
          </a:ln>
        </p:spPr>
      </p:pic>
      <p:pic>
        <p:nvPicPr>
          <p:cNvPr id="12" name="Picture 11"/>
          <p:cNvPicPr>
            <a:picLocks noChangeAspect="1"/>
          </p:cNvPicPr>
          <p:nvPr userDrawn="1"/>
        </p:nvPicPr>
        <p:blipFill rotWithShape="1">
          <a:blip r:embed="rId3" cstate="print">
            <a:clrChange>
              <a:clrFrom>
                <a:srgbClr val="120904">
                  <a:alpha val="25098"/>
                </a:srgbClr>
              </a:clrFrom>
              <a:clrTo>
                <a:srgbClr val="120904">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rcRect l="51952" t="11945" b="22190"/>
          <a:stretch/>
        </p:blipFill>
        <p:spPr>
          <a:xfrm>
            <a:off x="-1" y="15523"/>
            <a:ext cx="4676504" cy="6842477"/>
          </a:xfrm>
          <a:prstGeom prst="rect">
            <a:avLst/>
          </a:prstGeom>
        </p:spPr>
      </p:pic>
      <p:pic>
        <p:nvPicPr>
          <p:cNvPr id="11" name="Content Placeholder 3"/>
          <p:cNvPicPr>
            <a:picLocks noChangeAspect="1"/>
          </p:cNvPicPr>
          <p:nvPr userDrawn="1"/>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0" y="2934332"/>
            <a:ext cx="9144000" cy="105368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80399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8056158" y="1"/>
            <a:ext cx="1087842" cy="1549400"/>
          </a:xfrm>
          <a:prstGeom prst="rect">
            <a:avLst/>
          </a:prstGeom>
        </p:spPr>
      </p:pic>
      <p:sp>
        <p:nvSpPr>
          <p:cNvPr id="14" name="Rectangle 13"/>
          <p:cNvSpPr/>
          <p:nvPr userDrawn="1"/>
        </p:nvSpPr>
        <p:spPr>
          <a:xfrm>
            <a:off x="7774540" y="1"/>
            <a:ext cx="1369460" cy="1549400"/>
          </a:xfrm>
          <a:prstGeom prst="rect">
            <a:avLst/>
          </a:prstGeom>
          <a:solidFill>
            <a:srgbClr val="FFFFFF">
              <a:alpha val="7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xfrm>
            <a:off x="628650" y="365126"/>
            <a:ext cx="7600950" cy="1062677"/>
          </a:xfrm>
        </p:spPr>
        <p:txBody>
          <a:bodyPr>
            <a:normAutofit/>
          </a:bodyPr>
          <a:lstStyle>
            <a:lvl1pPr>
              <a:defRPr sz="4000">
                <a:solidFill>
                  <a:schemeClr val="accent2"/>
                </a:solidFill>
                <a:latin typeface="Trebuchet MS" panose="020B0603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28650" y="1571122"/>
            <a:ext cx="7886700" cy="4605841"/>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7964205" y="6310313"/>
            <a:ext cx="551145" cy="365125"/>
          </a:xfrm>
        </p:spPr>
        <p:txBody>
          <a:bodyPr/>
          <a:lstStyle/>
          <a:p>
            <a:fld id="{EE755E3B-8CBF-42DC-B466-8C70A3DCEE1B}" type="slidenum">
              <a:rPr lang="en-ZA" smtClean="0"/>
              <a:t>‹#›</a:t>
            </a:fld>
            <a:endParaRPr lang="en-ZA"/>
          </a:p>
        </p:txBody>
      </p:sp>
      <p:pic>
        <p:nvPicPr>
          <p:cNvPr id="15" name="Picture 14"/>
          <p:cNvPicPr>
            <a:picLocks noChangeAspect="1"/>
          </p:cNvPicPr>
          <p:nvPr userDrawn="1"/>
        </p:nvPicPr>
        <p:blipFill rotWithShape="1">
          <a:blip r:embed="rId3" cstate="print">
            <a:clrChange>
              <a:clrFrom>
                <a:srgbClr val="120904">
                  <a:alpha val="25098"/>
                </a:srgbClr>
              </a:clrFrom>
              <a:clrTo>
                <a:srgbClr val="120904">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51952" t="11945" b="22190"/>
          <a:stretch/>
        </p:blipFill>
        <p:spPr>
          <a:xfrm>
            <a:off x="-1" y="2717073"/>
            <a:ext cx="2591467" cy="4088675"/>
          </a:xfrm>
          <a:prstGeom prst="rect">
            <a:avLst/>
          </a:prstGeom>
        </p:spPr>
      </p:pic>
      <p:pic>
        <p:nvPicPr>
          <p:cNvPr id="7" name="Content Placeholder 3"/>
          <p:cNvPicPr>
            <a:picLocks noChangeAspect="1"/>
          </p:cNvPicPr>
          <p:nvPr userDrawn="1"/>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0" y="5773783"/>
            <a:ext cx="9144000" cy="1053686"/>
          </a:xfrm>
          <a:prstGeom prst="rect">
            <a:avLst/>
          </a:prstGeom>
        </p:spPr>
      </p:pic>
      <p:cxnSp>
        <p:nvCxnSpPr>
          <p:cNvPr id="13" name="Straight Connector 12"/>
          <p:cNvCxnSpPr/>
          <p:nvPr userDrawn="1"/>
        </p:nvCxnSpPr>
        <p:spPr>
          <a:xfrm>
            <a:off x="628650" y="1449524"/>
            <a:ext cx="7600950" cy="453"/>
          </a:xfrm>
          <a:prstGeom prst="line">
            <a:avLst/>
          </a:prstGeom>
          <a:ln w="28575">
            <a:solidFill>
              <a:srgbClr val="F38E1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01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319348" y="4079636"/>
            <a:ext cx="7824651" cy="1179195"/>
          </a:xfrm>
        </p:spPr>
        <p:txBody>
          <a:bodyPr anchor="ctr">
            <a:noAutofit/>
          </a:bodyPr>
          <a:lstStyle>
            <a:lvl1pPr algn="l">
              <a:defRPr sz="4400" b="1">
                <a:ln>
                  <a:solidFill>
                    <a:schemeClr val="tx2"/>
                  </a:solidFill>
                </a:ln>
                <a:solidFill>
                  <a:srgbClr val="F38E1E"/>
                </a:solidFill>
                <a:effectLst>
                  <a:outerShdw blurRad="50800" dist="38100" dir="5400000" algn="t" rotWithShape="0">
                    <a:prstClr val="black">
                      <a:alpha val="40000"/>
                    </a:prstClr>
                  </a:outerShdw>
                </a:effectLst>
                <a:latin typeface="Trebuchet MS" panose="020B0603020202020204" pitchFamily="34" charset="0"/>
              </a:defRPr>
            </a:lvl1pPr>
          </a:lstStyle>
          <a:p>
            <a:r>
              <a:rPr lang="en-US" smtClean="0"/>
              <a:t>Click to edit Master title style</a:t>
            </a:r>
            <a:endParaRPr lang="en-US" dirty="0"/>
          </a:p>
        </p:txBody>
      </p:sp>
      <p:sp>
        <p:nvSpPr>
          <p:cNvPr id="8" name="Subtitle 2"/>
          <p:cNvSpPr>
            <a:spLocks noGrp="1"/>
          </p:cNvSpPr>
          <p:nvPr>
            <p:ph type="subTitle" idx="1"/>
          </p:nvPr>
        </p:nvSpPr>
        <p:spPr>
          <a:xfrm>
            <a:off x="1319348" y="5571554"/>
            <a:ext cx="7824651" cy="528610"/>
          </a:xfrm>
        </p:spPr>
        <p:txBody>
          <a:bodyPr>
            <a:normAutofit/>
          </a:bodyPr>
          <a:lstStyle>
            <a:lvl1pPr marL="0" indent="0" algn="l">
              <a:buNone/>
              <a:defRPr sz="2000">
                <a:solidFill>
                  <a:srgbClr val="724C1A"/>
                </a:solidFill>
                <a:effectLst>
                  <a:outerShdw blurRad="38100" dist="38100" dir="2700000" algn="tl">
                    <a:srgbClr val="000000">
                      <a:alpha val="43137"/>
                    </a:srgbClr>
                  </a:outerShdw>
                </a:effectLst>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9" name="Picture 8"/>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12080" y="135712"/>
            <a:ext cx="3756556" cy="2681842"/>
          </a:xfrm>
          <a:prstGeom prst="rect">
            <a:avLst/>
          </a:prstGeom>
          <a:noFill/>
          <a:ln>
            <a:noFill/>
          </a:ln>
        </p:spPr>
      </p:pic>
      <p:pic>
        <p:nvPicPr>
          <p:cNvPr id="10" name="Picture 9"/>
          <p:cNvPicPr>
            <a:picLocks noChangeAspect="1"/>
          </p:cNvPicPr>
          <p:nvPr userDrawn="1"/>
        </p:nvPicPr>
        <p:blipFill rotWithShape="1">
          <a:blip r:embed="rId3" cstate="print">
            <a:clrChange>
              <a:clrFrom>
                <a:srgbClr val="120904">
                  <a:alpha val="25098"/>
                </a:srgbClr>
              </a:clrFrom>
              <a:clrTo>
                <a:srgbClr val="120904">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rcRect l="51952" t="11945" b="22190"/>
          <a:stretch/>
        </p:blipFill>
        <p:spPr>
          <a:xfrm>
            <a:off x="-1" y="15523"/>
            <a:ext cx="4676504" cy="6842477"/>
          </a:xfrm>
          <a:prstGeom prst="rect">
            <a:avLst/>
          </a:prstGeom>
        </p:spPr>
      </p:pic>
      <p:pic>
        <p:nvPicPr>
          <p:cNvPr id="11" name="Content Placeholder 3"/>
          <p:cNvPicPr>
            <a:picLocks noChangeAspect="1"/>
          </p:cNvPicPr>
          <p:nvPr userDrawn="1"/>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0" y="2934332"/>
            <a:ext cx="9144000" cy="105368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412971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DBE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7B162-3088-4810-A6AC-1DB237053E62}" type="datetimeFigureOut">
              <a:rPr lang="en-ZA" smtClean="0"/>
              <a:t>2015/09/08</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55E3B-8CBF-42DC-B466-8C70A3DCEE1B}" type="slidenum">
              <a:rPr lang="en-ZA" smtClean="0"/>
              <a:t>‹#›</a:t>
            </a:fld>
            <a:endParaRPr lang="en-ZA"/>
          </a:p>
        </p:txBody>
      </p:sp>
    </p:spTree>
    <p:extLst>
      <p:ext uri="{BB962C8B-B14F-4D97-AF65-F5344CB8AC3E}">
        <p14:creationId xmlns:p14="http://schemas.microsoft.com/office/powerpoint/2010/main" val="4186196287"/>
      </p:ext>
    </p:extLst>
  </p:cSld>
  <p:clrMap bg1="lt1" tx1="dk1" bg2="lt2" tx2="dk2" accent1="accent1" accent2="accent2" accent3="accent3" accent4="accent4" accent5="accent5" accent6="accent6" hlink="hlink" folHlink="folHlink"/>
  <p:sldLayoutIdLst>
    <p:sldLayoutId id="2147483702" r:id="rId1"/>
    <p:sldLayoutId id="2147483662" r:id="rId2"/>
    <p:sldLayoutId id="214748366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The Working Poor in South </a:t>
            </a:r>
            <a:r>
              <a:rPr lang="en-US" dirty="0" smtClean="0"/>
              <a:t>Africa</a:t>
            </a:r>
            <a:r>
              <a:rPr lang="en-US" dirty="0"/>
              <a:t>: 1997-2012</a:t>
            </a:r>
            <a:endParaRPr lang="en-GB" sz="3600" dirty="0"/>
          </a:p>
        </p:txBody>
      </p:sp>
      <p:sp>
        <p:nvSpPr>
          <p:cNvPr id="7" name="Subtitle 6"/>
          <p:cNvSpPr>
            <a:spLocks noGrp="1"/>
          </p:cNvSpPr>
          <p:nvPr>
            <p:ph type="subTitle" idx="1"/>
          </p:nvPr>
        </p:nvSpPr>
        <p:spPr/>
        <p:txBody>
          <a:bodyPr>
            <a:normAutofit/>
          </a:bodyPr>
          <a:lstStyle/>
          <a:p>
            <a:r>
              <a:rPr lang="en-US" sz="2800" dirty="0"/>
              <a:t>Michael Rogan &amp; John Reynolds</a:t>
            </a:r>
            <a:endParaRPr lang="en-GB" sz="2800" dirty="0"/>
          </a:p>
        </p:txBody>
      </p:sp>
    </p:spTree>
    <p:extLst>
      <p:ext uri="{BB962C8B-B14F-4D97-AF65-F5344CB8AC3E}">
        <p14:creationId xmlns:p14="http://schemas.microsoft.com/office/powerpoint/2010/main" val="36548032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smtClean="0"/>
              <a:t>South African </a:t>
            </a:r>
            <a:r>
              <a:rPr lang="en-GB" dirty="0"/>
              <a:t>working poor</a:t>
            </a:r>
          </a:p>
        </p:txBody>
      </p:sp>
      <p:sp>
        <p:nvSpPr>
          <p:cNvPr id="3" name="Content Placeholder 2"/>
          <p:cNvSpPr>
            <a:spLocks noGrp="1"/>
          </p:cNvSpPr>
          <p:nvPr>
            <p:ph idx="1"/>
          </p:nvPr>
        </p:nvSpPr>
        <p:spPr/>
        <p:txBody>
          <a:bodyPr>
            <a:normAutofit fontScale="70000" lnSpcReduction="20000"/>
          </a:bodyPr>
          <a:lstStyle/>
          <a:p>
            <a:r>
              <a:rPr lang="en-US" dirty="0"/>
              <a:t>In 2012, more than a fifth of workers were still living in households with a level of income which did not meet their minimum basic needs</a:t>
            </a:r>
          </a:p>
          <a:p>
            <a:r>
              <a:rPr lang="en-US" dirty="0"/>
              <a:t>In 2012, more than a third (36%) of workers lived in households with a level of income that was just enough to meet their most basic needs</a:t>
            </a:r>
          </a:p>
          <a:p>
            <a:r>
              <a:rPr lang="en-US" dirty="0"/>
              <a:t>Looking at the same issue slightly differently: poor South Africans increasingly likely to live with a worker (at the upper poverty line)</a:t>
            </a:r>
          </a:p>
          <a:p>
            <a:pPr lvl="1"/>
            <a:r>
              <a:rPr lang="en-US" dirty="0"/>
              <a:t>In 2012, 58% of poor South Africans lived with an employed person</a:t>
            </a:r>
          </a:p>
          <a:p>
            <a:r>
              <a:rPr lang="en-US" dirty="0"/>
              <a:t>Grant income became slightly more important to the reduction of the working poverty headcount between 2004 and 2012, while the contributions of wages decreased slightly </a:t>
            </a:r>
          </a:p>
          <a:p>
            <a:r>
              <a:rPr lang="en-US" dirty="0"/>
              <a:t>Contribution of social grant income to reducing the depth of working poverty increased in relative terms, particularly between 2004 and 2010 (see graph below)</a:t>
            </a:r>
          </a:p>
          <a:p>
            <a:pPr lvl="1"/>
            <a:r>
              <a:rPr lang="en-US" dirty="0"/>
              <a:t>Suggests that, without social grant income, the gains made by the working poor over the early 2000s would have been more </a:t>
            </a:r>
            <a:r>
              <a:rPr lang="en-US" dirty="0" smtClean="0"/>
              <a:t>limited</a:t>
            </a:r>
            <a:endParaRPr lang="en-US" dirty="0"/>
          </a:p>
        </p:txBody>
      </p:sp>
    </p:spTree>
    <p:extLst>
      <p:ext uri="{BB962C8B-B14F-4D97-AF65-F5344CB8AC3E}">
        <p14:creationId xmlns:p14="http://schemas.microsoft.com/office/powerpoint/2010/main" val="13321814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620688"/>
            <a:ext cx="8369969" cy="5027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86807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Concluding remarks</a:t>
            </a:r>
          </a:p>
        </p:txBody>
      </p:sp>
      <p:sp>
        <p:nvSpPr>
          <p:cNvPr id="3" name="Content Placeholder 2"/>
          <p:cNvSpPr>
            <a:spLocks noGrp="1"/>
          </p:cNvSpPr>
          <p:nvPr>
            <p:ph idx="1"/>
          </p:nvPr>
        </p:nvSpPr>
        <p:spPr/>
        <p:txBody>
          <a:bodyPr>
            <a:normAutofit fontScale="92500" lnSpcReduction="10000"/>
          </a:bodyPr>
          <a:lstStyle/>
          <a:p>
            <a:r>
              <a:rPr lang="en-US" dirty="0"/>
              <a:t>General decline in working poverty</a:t>
            </a:r>
          </a:p>
          <a:p>
            <a:pPr lvl="1"/>
            <a:r>
              <a:rPr lang="en-US" dirty="0"/>
              <a:t>Particularly after 1999</a:t>
            </a:r>
          </a:p>
          <a:p>
            <a:pPr lvl="1"/>
            <a:r>
              <a:rPr lang="en-US" dirty="0"/>
              <a:t>But not statistically significant between 2006 and 2012</a:t>
            </a:r>
          </a:p>
          <a:p>
            <a:r>
              <a:rPr lang="en-US" dirty="0"/>
              <a:t>Working poverty still a significant problem</a:t>
            </a:r>
          </a:p>
          <a:p>
            <a:r>
              <a:rPr lang="en-US" dirty="0"/>
              <a:t>Labour market changes have not added much to the effects of the expansion of the social grant system</a:t>
            </a:r>
          </a:p>
          <a:p>
            <a:r>
              <a:rPr lang="en-US" dirty="0"/>
              <a:t>Contribution of the labour market to human development is not reaching its potential</a:t>
            </a:r>
          </a:p>
          <a:p>
            <a:r>
              <a:rPr lang="en-US" dirty="0"/>
              <a:t>SA has both unemployment and working poverty problems – we don’t just need jobs, we need decent </a:t>
            </a:r>
            <a:r>
              <a:rPr lang="en-US" dirty="0" smtClean="0"/>
              <a:t>jobs</a:t>
            </a:r>
            <a:endParaRPr lang="en-US" dirty="0"/>
          </a:p>
        </p:txBody>
      </p:sp>
    </p:spTree>
    <p:extLst>
      <p:ext uri="{BB962C8B-B14F-4D97-AF65-F5344CB8AC3E}">
        <p14:creationId xmlns:p14="http://schemas.microsoft.com/office/powerpoint/2010/main" val="13693169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a:t>
            </a:r>
          </a:p>
        </p:txBody>
      </p:sp>
      <p:sp>
        <p:nvSpPr>
          <p:cNvPr id="3" name="Content Placeholder 2"/>
          <p:cNvSpPr>
            <a:spLocks noGrp="1"/>
          </p:cNvSpPr>
          <p:nvPr>
            <p:ph idx="1"/>
          </p:nvPr>
        </p:nvSpPr>
        <p:spPr/>
        <p:txBody>
          <a:bodyPr/>
          <a:lstStyle/>
          <a:p>
            <a:r>
              <a:rPr lang="en-US" dirty="0"/>
              <a:t>International context</a:t>
            </a:r>
          </a:p>
          <a:p>
            <a:r>
              <a:rPr lang="en-US" dirty="0"/>
              <a:t>International Labour </a:t>
            </a:r>
            <a:r>
              <a:rPr lang="en-US" dirty="0" err="1"/>
              <a:t>Organisation</a:t>
            </a:r>
            <a:endParaRPr lang="en-US" dirty="0"/>
          </a:p>
          <a:p>
            <a:r>
              <a:rPr lang="en-US" dirty="0"/>
              <a:t>SA context</a:t>
            </a:r>
          </a:p>
          <a:p>
            <a:r>
              <a:rPr lang="en-US" dirty="0"/>
              <a:t>Income, wages &amp; earnings over post-apartheid period</a:t>
            </a:r>
          </a:p>
          <a:p>
            <a:r>
              <a:rPr lang="en-US" dirty="0"/>
              <a:t>How we </a:t>
            </a:r>
            <a:r>
              <a:rPr lang="en-US" dirty="0" err="1"/>
              <a:t>analysed</a:t>
            </a:r>
            <a:r>
              <a:rPr lang="en-US" dirty="0"/>
              <a:t> working poverty in SA</a:t>
            </a:r>
          </a:p>
          <a:p>
            <a:r>
              <a:rPr lang="en-US" dirty="0"/>
              <a:t>What we found out about the SA working poor</a:t>
            </a:r>
          </a:p>
          <a:p>
            <a:r>
              <a:rPr lang="en-US" dirty="0"/>
              <a:t>Concluding </a:t>
            </a:r>
            <a:r>
              <a:rPr lang="en-US" dirty="0" smtClean="0"/>
              <a:t>remarks</a:t>
            </a:r>
            <a:endParaRPr lang="en-US" dirty="0"/>
          </a:p>
        </p:txBody>
      </p:sp>
    </p:spTree>
    <p:extLst>
      <p:ext uri="{BB962C8B-B14F-4D97-AF65-F5344CB8AC3E}">
        <p14:creationId xmlns:p14="http://schemas.microsoft.com/office/powerpoint/2010/main" val="13685783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International context</a:t>
            </a:r>
          </a:p>
        </p:txBody>
      </p:sp>
      <p:sp>
        <p:nvSpPr>
          <p:cNvPr id="3" name="Content Placeholder 2"/>
          <p:cNvSpPr>
            <a:spLocks noGrp="1"/>
          </p:cNvSpPr>
          <p:nvPr>
            <p:ph idx="1"/>
          </p:nvPr>
        </p:nvSpPr>
        <p:spPr/>
        <p:txBody>
          <a:bodyPr>
            <a:normAutofit fontScale="77500" lnSpcReduction="20000"/>
          </a:bodyPr>
          <a:lstStyle/>
          <a:p>
            <a:r>
              <a:rPr lang="en-US" dirty="0"/>
              <a:t>Early work in developed countries explored growth of working poverty during last two decades of previous millennium</a:t>
            </a:r>
          </a:p>
          <a:p>
            <a:pPr lvl="1"/>
            <a:r>
              <a:rPr lang="en-US" dirty="0"/>
              <a:t>Time of erosion of welfare state regimes</a:t>
            </a:r>
          </a:p>
          <a:p>
            <a:r>
              <a:rPr lang="en-US" dirty="0"/>
              <a:t>Renewed research interest after 2008 financial crisis and ensuing period of austerity in many OECD countries</a:t>
            </a:r>
          </a:p>
          <a:p>
            <a:r>
              <a:rPr lang="en-US" dirty="0"/>
              <a:t>Working poverty a fairly typical &amp; growing type of poverty in USA, Canada, Europe and Australia</a:t>
            </a:r>
          </a:p>
          <a:p>
            <a:pPr lvl="1"/>
            <a:r>
              <a:rPr lang="en-US" dirty="0"/>
              <a:t>One 2010 study found the rate of working poverty was higher than unemployed poverty in 14 out of 18 developed countries</a:t>
            </a:r>
          </a:p>
          <a:p>
            <a:r>
              <a:rPr lang="en-US" dirty="0"/>
              <a:t>Less research in developing countries</a:t>
            </a:r>
          </a:p>
          <a:p>
            <a:pPr lvl="1"/>
            <a:r>
              <a:rPr lang="en-US" dirty="0"/>
              <a:t>Data constraints &amp; research focus on underemployment, informal employment and subsistence agriculture</a:t>
            </a:r>
          </a:p>
          <a:p>
            <a:r>
              <a:rPr lang="en-US" dirty="0"/>
              <a:t>Historically, Sub-Saharan Africa has seen the worst working poverty </a:t>
            </a:r>
            <a:r>
              <a:rPr lang="en-US" dirty="0" smtClean="0"/>
              <a:t>trends</a:t>
            </a:r>
            <a:endParaRPr lang="en-US" dirty="0"/>
          </a:p>
        </p:txBody>
      </p:sp>
    </p:spTree>
    <p:extLst>
      <p:ext uri="{BB962C8B-B14F-4D97-AF65-F5344CB8AC3E}">
        <p14:creationId xmlns:p14="http://schemas.microsoft.com/office/powerpoint/2010/main" val="12634235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International Labour Organisation</a:t>
            </a:r>
          </a:p>
        </p:txBody>
      </p:sp>
      <p:sp>
        <p:nvSpPr>
          <p:cNvPr id="3" name="Content Placeholder 2"/>
          <p:cNvSpPr>
            <a:spLocks noGrp="1"/>
          </p:cNvSpPr>
          <p:nvPr>
            <p:ph idx="1"/>
          </p:nvPr>
        </p:nvSpPr>
        <p:spPr/>
        <p:txBody>
          <a:bodyPr>
            <a:normAutofit fontScale="85000" lnSpcReduction="10000"/>
          </a:bodyPr>
          <a:lstStyle/>
          <a:p>
            <a:r>
              <a:rPr lang="en-US" dirty="0"/>
              <a:t>Research on working poverty outside OECD countries dominated by ILO through its Key Indicators of the Labour Market (KILM) series</a:t>
            </a:r>
          </a:p>
          <a:p>
            <a:r>
              <a:rPr lang="en-US" dirty="0"/>
              <a:t>ILO focus on decent work sharpened from early 2000s</a:t>
            </a:r>
          </a:p>
          <a:p>
            <a:r>
              <a:rPr lang="en-US" dirty="0"/>
              <a:t>In 2008, working poverty rate introduced as an indicator for following new target in support of MDG 1 (eradication of extreme poverty and hunger):</a:t>
            </a:r>
          </a:p>
          <a:p>
            <a:pPr lvl="1"/>
            <a:r>
              <a:rPr lang="en-US" dirty="0"/>
              <a:t>Achieve full and productive employment and decent work for all, including women and young people</a:t>
            </a:r>
          </a:p>
          <a:p>
            <a:r>
              <a:rPr lang="en-US" dirty="0"/>
              <a:t>ILO explicitly links working poverty and decent work</a:t>
            </a:r>
          </a:p>
          <a:p>
            <a:r>
              <a:rPr lang="en-US" dirty="0"/>
              <a:t>ILO definition of working poverty:</a:t>
            </a:r>
          </a:p>
          <a:p>
            <a:pPr lvl="1"/>
            <a:r>
              <a:rPr lang="en-US" dirty="0"/>
              <a:t>A person is working poor if she/he is employed and lives in a household in which per-capita income or expenditure is below the poverty line </a:t>
            </a:r>
          </a:p>
        </p:txBody>
      </p:sp>
      <p:sp>
        <p:nvSpPr>
          <p:cNvPr id="4" name="Rounded Rectangular Callout 3"/>
          <p:cNvSpPr/>
          <p:nvPr/>
        </p:nvSpPr>
        <p:spPr>
          <a:xfrm>
            <a:off x="1083149" y="188640"/>
            <a:ext cx="6696744" cy="4248472"/>
          </a:xfrm>
          <a:prstGeom prst="wedgeRoundRectCallout">
            <a:avLst>
              <a:gd name="adj1" fmla="val 48473"/>
              <a:gd name="adj2" fmla="val 54673"/>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“…if a person’s work does not provide an income high enough to lift them and their families out of poverty, then these jobs, at the very least, do not fulfil the income component of decent work and it is likely that other components are not being fulfilled either” </a:t>
            </a:r>
          </a:p>
          <a:p>
            <a:pPr algn="ctr"/>
            <a:r>
              <a:rPr lang="en-US" sz="2400" dirty="0" smtClean="0">
                <a:solidFill>
                  <a:schemeClr val="tx1"/>
                </a:solidFill>
              </a:rPr>
              <a:t>(ILO’s 2009 </a:t>
            </a:r>
            <a:r>
              <a:rPr lang="en-US" sz="2400" i="1" dirty="0" smtClean="0">
                <a:solidFill>
                  <a:schemeClr val="tx1"/>
                </a:solidFill>
              </a:rPr>
              <a:t>Guide to the new Millennium Development Goals Employment Indicators, including a full set of Decent Work Indicators</a:t>
            </a:r>
            <a:r>
              <a:rPr lang="en-US" sz="2400" dirty="0" smtClean="0">
                <a:solidFill>
                  <a:schemeClr val="tx1"/>
                </a:solidFill>
              </a:rPr>
              <a:t>)</a:t>
            </a:r>
            <a:endParaRPr lang="en-ZA" sz="2400" dirty="0">
              <a:solidFill>
                <a:schemeClr val="tx1"/>
              </a:solidFill>
            </a:endParaRPr>
          </a:p>
        </p:txBody>
      </p:sp>
    </p:spTree>
    <p:extLst>
      <p:ext uri="{BB962C8B-B14F-4D97-AF65-F5344CB8AC3E}">
        <p14:creationId xmlns:p14="http://schemas.microsoft.com/office/powerpoint/2010/main" val="27165712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10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xit" presetSubtype="0" fill="hold" grpId="1" nodeType="clickEffect">
                                  <p:stCondLst>
                                    <p:cond delay="0"/>
                                  </p:stCondLst>
                                  <p:childTnLst>
                                    <p:animEffect transition="out" filter="fade">
                                      <p:cBhvr>
                                        <p:cTn id="46" dur="1000"/>
                                        <p:tgtEl>
                                          <p:spTgt spid="4"/>
                                        </p:tgtEl>
                                      </p:cBhvr>
                                    </p:animEffect>
                                    <p:anim calcmode="lin" valueType="num">
                                      <p:cBhvr>
                                        <p:cTn id="47" dur="1000"/>
                                        <p:tgtEl>
                                          <p:spTgt spid="4"/>
                                        </p:tgtEl>
                                        <p:attrNameLst>
                                          <p:attrName>ppt_x</p:attrName>
                                        </p:attrNameLst>
                                      </p:cBhvr>
                                      <p:tavLst>
                                        <p:tav tm="0">
                                          <p:val>
                                            <p:strVal val="ppt_x"/>
                                          </p:val>
                                        </p:tav>
                                        <p:tav tm="100000">
                                          <p:val>
                                            <p:strVal val="ppt_x"/>
                                          </p:val>
                                        </p:tav>
                                      </p:tavLst>
                                    </p:anim>
                                    <p:anim calcmode="lin" valueType="num">
                                      <p:cBhvr>
                                        <p:cTn id="48" dur="1000"/>
                                        <p:tgtEl>
                                          <p:spTgt spid="4"/>
                                        </p:tgtEl>
                                        <p:attrNameLst>
                                          <p:attrName>ppt_y</p:attrName>
                                        </p:attrNameLst>
                                      </p:cBhvr>
                                      <p:tavLst>
                                        <p:tav tm="0">
                                          <p:val>
                                            <p:strVal val="ppt_y"/>
                                          </p:val>
                                        </p:tav>
                                        <p:tav tm="100000">
                                          <p:val>
                                            <p:strVal val="ppt_y+.1"/>
                                          </p:val>
                                        </p:tav>
                                      </p:tavLst>
                                    </p:anim>
                                    <p:set>
                                      <p:cBhvr>
                                        <p:cTn id="49" dur="1" fill="hold">
                                          <p:stCondLst>
                                            <p:cond delay="999"/>
                                          </p:stCondLst>
                                        </p:cTn>
                                        <p:tgtEl>
                                          <p:spTgt spid="4"/>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South African </a:t>
            </a:r>
            <a:r>
              <a:rPr lang="en-GB" dirty="0"/>
              <a:t>context</a:t>
            </a:r>
          </a:p>
        </p:txBody>
      </p:sp>
      <p:sp>
        <p:nvSpPr>
          <p:cNvPr id="3" name="Content Placeholder 2"/>
          <p:cNvSpPr>
            <a:spLocks noGrp="1"/>
          </p:cNvSpPr>
          <p:nvPr>
            <p:ph idx="1"/>
          </p:nvPr>
        </p:nvSpPr>
        <p:spPr/>
        <p:txBody>
          <a:bodyPr>
            <a:normAutofit fontScale="92500" lnSpcReduction="10000"/>
          </a:bodyPr>
          <a:lstStyle/>
          <a:p>
            <a:r>
              <a:rPr lang="en-US" dirty="0"/>
              <a:t>SA continues to experience one of the highest levels of income inequality in the world</a:t>
            </a:r>
          </a:p>
          <a:p>
            <a:r>
              <a:rPr lang="en-US" dirty="0"/>
              <a:t>High levels of poverty – e.g. in 2011, almost half of households lived below the minimum living level used by the National Planning Commission</a:t>
            </a:r>
          </a:p>
          <a:p>
            <a:r>
              <a:rPr lang="en-US" dirty="0"/>
              <a:t>Expanded unemployment rate has consistently been above 30% in the post-apartheid period</a:t>
            </a:r>
          </a:p>
          <a:p>
            <a:r>
              <a:rPr lang="en-US" dirty="0"/>
              <a:t>Focus on these very high levels of unemployment and on the economic strategies required to generate sufficient numbers of jobs, has pushed into the background the issue of ‘working poverty’ or poverty among the </a:t>
            </a:r>
            <a:r>
              <a:rPr lang="en-US" dirty="0" smtClean="0"/>
              <a:t>employed</a:t>
            </a:r>
            <a:endParaRPr lang="en-US" dirty="0"/>
          </a:p>
        </p:txBody>
      </p:sp>
    </p:spTree>
    <p:extLst>
      <p:ext uri="{BB962C8B-B14F-4D97-AF65-F5344CB8AC3E}">
        <p14:creationId xmlns:p14="http://schemas.microsoft.com/office/powerpoint/2010/main" val="14657087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Income, wages &amp; earnings over post-apartheid period</a:t>
            </a:r>
            <a:endParaRPr lang="en-GB" dirty="0"/>
          </a:p>
        </p:txBody>
      </p:sp>
      <p:sp>
        <p:nvSpPr>
          <p:cNvPr id="3" name="Content Placeholder 2"/>
          <p:cNvSpPr>
            <a:spLocks noGrp="1"/>
          </p:cNvSpPr>
          <p:nvPr>
            <p:ph idx="1"/>
          </p:nvPr>
        </p:nvSpPr>
        <p:spPr/>
        <p:txBody>
          <a:bodyPr>
            <a:normAutofit fontScale="70000" lnSpcReduction="20000"/>
          </a:bodyPr>
          <a:lstStyle/>
          <a:p>
            <a:r>
              <a:rPr lang="en-US" dirty="0"/>
              <a:t>Total income shares of households in lower and middle income strata decreased in 1993-2008 even though the number &amp; percentage of households in those strata increased</a:t>
            </a:r>
          </a:p>
          <a:p>
            <a:r>
              <a:rPr lang="en-US" dirty="0"/>
              <a:t>During that period, income growth was higher at the tails of income distribution, and particularly skewed towards top income deciles</a:t>
            </a:r>
          </a:p>
          <a:p>
            <a:r>
              <a:rPr lang="en-US" dirty="0"/>
              <a:t>Without expansion of social grant system, households in middle of income distribution would have gone backwards during that time</a:t>
            </a:r>
          </a:p>
          <a:p>
            <a:r>
              <a:rPr lang="en-US" dirty="0"/>
              <a:t>There has been stagnant growth in real earnings at the median since 1994, but </a:t>
            </a:r>
          </a:p>
          <a:p>
            <a:pPr lvl="1"/>
            <a:r>
              <a:rPr lang="en-US" dirty="0"/>
              <a:t>strong growth at the top end of the distribution</a:t>
            </a:r>
          </a:p>
          <a:p>
            <a:pPr lvl="1"/>
            <a:r>
              <a:rPr lang="en-US" dirty="0"/>
              <a:t>Evidence of wage growth at the 10th percentile</a:t>
            </a:r>
          </a:p>
          <a:p>
            <a:pPr lvl="1"/>
            <a:r>
              <a:rPr lang="en-US" dirty="0"/>
              <a:t>BUT consumption expenditure of those at bottom end of income distribution eroded by anti-poor inflation in 2005-2010</a:t>
            </a:r>
          </a:p>
          <a:p>
            <a:r>
              <a:rPr lang="en-US" dirty="0"/>
              <a:t>Evidence that roughly a fifth of South African workers earned “poverty wages” in the early 2000s</a:t>
            </a:r>
            <a:endParaRPr lang="en-GB" dirty="0"/>
          </a:p>
        </p:txBody>
      </p:sp>
    </p:spTree>
    <p:extLst>
      <p:ext uri="{BB962C8B-B14F-4D97-AF65-F5344CB8AC3E}">
        <p14:creationId xmlns:p14="http://schemas.microsoft.com/office/powerpoint/2010/main" val="27996762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analysis of working poverty in </a:t>
            </a:r>
            <a:r>
              <a:rPr lang="en-US" dirty="0" smtClean="0"/>
              <a:t>South Africa</a:t>
            </a:r>
            <a:endParaRPr lang="en-GB" dirty="0"/>
          </a:p>
        </p:txBody>
      </p:sp>
      <p:sp>
        <p:nvSpPr>
          <p:cNvPr id="3" name="Content Placeholder 2"/>
          <p:cNvSpPr>
            <a:spLocks noGrp="1"/>
          </p:cNvSpPr>
          <p:nvPr>
            <p:ph idx="1"/>
          </p:nvPr>
        </p:nvSpPr>
        <p:spPr/>
        <p:txBody>
          <a:bodyPr>
            <a:normAutofit fontScale="92500" lnSpcReduction="10000"/>
          </a:bodyPr>
          <a:lstStyle/>
          <a:p>
            <a:r>
              <a:rPr lang="en-US" dirty="0"/>
              <a:t>ILO definition of working poverty used</a:t>
            </a:r>
          </a:p>
          <a:p>
            <a:r>
              <a:rPr lang="en-US" dirty="0"/>
              <a:t>Income &amp; expenditure data from following StatsSA surveys used: </a:t>
            </a:r>
          </a:p>
          <a:p>
            <a:pPr lvl="1"/>
            <a:r>
              <a:rPr lang="en-US" dirty="0"/>
              <a:t>October Household Surveys (OHSs) – conducted annually from 1993 to 1999 </a:t>
            </a:r>
          </a:p>
          <a:p>
            <a:pPr lvl="1"/>
            <a:r>
              <a:rPr lang="en-US" dirty="0"/>
              <a:t>General Household Surveys (GHSs) – conducted annually since 2002</a:t>
            </a:r>
          </a:p>
          <a:p>
            <a:r>
              <a:rPr lang="en-US" dirty="0"/>
              <a:t>Used data from seven surveys between 1997 &amp; 2012</a:t>
            </a:r>
          </a:p>
          <a:p>
            <a:r>
              <a:rPr lang="en-US" dirty="0"/>
              <a:t>Poverty lines used (expressed in per capita terms in 2000 prices):</a:t>
            </a:r>
          </a:p>
          <a:p>
            <a:pPr lvl="1"/>
            <a:r>
              <a:rPr lang="en-US" dirty="0"/>
              <a:t>StatsSA (2008) lower- and upper-bound lines</a:t>
            </a:r>
          </a:p>
          <a:p>
            <a:pPr lvl="1"/>
            <a:r>
              <a:rPr lang="en-US" dirty="0" err="1"/>
              <a:t>Hoogeveen</a:t>
            </a:r>
            <a:r>
              <a:rPr lang="en-US" dirty="0"/>
              <a:t> &amp; </a:t>
            </a:r>
            <a:r>
              <a:rPr lang="en-US" dirty="0" err="1"/>
              <a:t>Özler</a:t>
            </a:r>
            <a:r>
              <a:rPr lang="en-US" dirty="0"/>
              <a:t> (2005, 2006) upper line</a:t>
            </a:r>
            <a:endParaRPr lang="en-GB" dirty="0"/>
          </a:p>
        </p:txBody>
      </p:sp>
    </p:spTree>
    <p:extLst>
      <p:ext uri="{BB962C8B-B14F-4D97-AF65-F5344CB8AC3E}">
        <p14:creationId xmlns:p14="http://schemas.microsoft.com/office/powerpoint/2010/main" val="31044249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20688"/>
            <a:ext cx="8297961" cy="498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5447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548680"/>
            <a:ext cx="8369969" cy="5027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9569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SSF2015 presentation (Reynolds) Session PS7C">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WSSF2015 presentation (Reynolds) Session PS7C</Template>
  <TotalTime>0</TotalTime>
  <Words>926</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WSSF2015 presentation (Reynolds) Session PS7C</vt:lpstr>
      <vt:lpstr>The Working Poor in South Africa: 1997-2012</vt:lpstr>
      <vt:lpstr>Content</vt:lpstr>
      <vt:lpstr>International context</vt:lpstr>
      <vt:lpstr>International Labour Organisation</vt:lpstr>
      <vt:lpstr>South African context</vt:lpstr>
      <vt:lpstr>Income, wages &amp; earnings over post-apartheid period</vt:lpstr>
      <vt:lpstr>Our analysis of working poverty in South Africa</vt:lpstr>
      <vt:lpstr>PowerPoint Presentation</vt:lpstr>
      <vt:lpstr>PowerPoint Presentation</vt:lpstr>
      <vt:lpstr>The South African working poor</vt:lpstr>
      <vt:lpstr>PowerPoint Presentation</vt:lpstr>
      <vt:lpstr>Concluding remarks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Working Poor in South Africa: 1997-2012</dc:title>
  <dc:creator>John Reynolds</dc:creator>
  <cp:lastModifiedBy>John Reynolds</cp:lastModifiedBy>
  <cp:revision>1</cp:revision>
  <dcterms:created xsi:type="dcterms:W3CDTF">2015-09-08T11:05:41Z</dcterms:created>
  <dcterms:modified xsi:type="dcterms:W3CDTF">2015-09-08T11:06:07Z</dcterms:modified>
</cp:coreProperties>
</file>