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5" r:id="rId2"/>
    <p:sldId id="306" r:id="rId3"/>
    <p:sldId id="307" r:id="rId4"/>
    <p:sldId id="311" r:id="rId5"/>
    <p:sldId id="310" r:id="rId6"/>
    <p:sldId id="31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EE1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7030"/>
  </p:normalViewPr>
  <p:slideViewPr>
    <p:cSldViewPr snapToGrid="0">
      <p:cViewPr varScale="1">
        <p:scale>
          <a:sx n="71" d="100"/>
          <a:sy n="71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1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0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27CBD-51C7-F345-92B0-013FEF5501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6550"/>
            <a:ext cx="10515600" cy="49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1C48-C272-7D43-83FF-E04F5392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349EE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08000" y="3225800"/>
            <a:ext cx="3784171" cy="2459711"/>
          </a:xfrm>
          <a:custGeom>
            <a:avLst/>
            <a:gdLst/>
            <a:ahLst/>
            <a:cxnLst/>
            <a:rect l="l" t="t" r="r" b="b"/>
            <a:pathLst>
              <a:path w="5676256" h="3689566">
                <a:moveTo>
                  <a:pt x="0" y="0"/>
                </a:moveTo>
                <a:lnTo>
                  <a:pt x="5676256" y="0"/>
                </a:lnTo>
                <a:lnTo>
                  <a:pt x="5676256" y="3689567"/>
                </a:lnTo>
                <a:lnTo>
                  <a:pt x="0" y="3689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60C00-271F-E875-F0CE-366A0D6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066" y="535514"/>
            <a:ext cx="10515600" cy="361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background towards co-hosting the FEAHLC</a:t>
            </a:r>
            <a:br>
              <a:rPr lang="en-US" dirty="0"/>
            </a:br>
            <a:endParaRPr lang="en-US" dirty="0">
              <a:solidFill>
                <a:srgbClr val="349EE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F8E-FBBF-7D1D-319D-DFF137A5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16550"/>
            <a:ext cx="10947400" cy="4960413"/>
          </a:xfrm>
        </p:spPr>
        <p:txBody>
          <a:bodyPr/>
          <a:lstStyle/>
          <a:p>
            <a:r>
              <a:rPr lang="en-US" dirty="0"/>
              <a:t>IWR, ELRC and ISER responded to the NRF call in mid 2022 to host the Centre across the three units  - </a:t>
            </a:r>
            <a:r>
              <a:rPr lang="en-US" dirty="0">
                <a:highlight>
                  <a:srgbClr val="FFFF00"/>
                </a:highlight>
              </a:rPr>
              <a:t>for three years initially </a:t>
            </a:r>
          </a:p>
          <a:p>
            <a:r>
              <a:rPr lang="en-US" dirty="0"/>
              <a:t> We wanted the Centre to develop and promote sustainability science more than just coordinate SS groupings across Africa </a:t>
            </a:r>
          </a:p>
          <a:p>
            <a:r>
              <a:rPr lang="en-US" dirty="0"/>
              <a:t>We proposed we would each lead from our areas of strength – and with the backing of RU community research profile:</a:t>
            </a:r>
          </a:p>
          <a:p>
            <a:pPr marL="0" indent="0">
              <a:buNone/>
            </a:pPr>
            <a:r>
              <a:rPr lang="en-US" dirty="0"/>
              <a:t>a. ELRC/SARCHI Chair in Global Change, Social Learning Systems &amp;  </a:t>
            </a:r>
            <a:r>
              <a:rPr lang="en-Z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 and Sustainability   </a:t>
            </a:r>
          </a:p>
          <a:p>
            <a:pPr marL="0" indent="0">
              <a:buNone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n-Z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Education in Africa and worldwide </a:t>
            </a:r>
          </a:p>
          <a:p>
            <a:pPr marL="0" indent="0">
              <a:buNone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b. IWR as ARUA </a:t>
            </a:r>
            <a:r>
              <a:rPr lang="en-ZA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CoE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</a:rPr>
              <a:t> for Water Research in Africa   </a:t>
            </a:r>
            <a:r>
              <a:rPr lang="en-Z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en-Z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c. ISER: on Land Reform Policy Research in Africa and Environmental Economic Benefits &amp; Cost 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   estimations</a:t>
            </a:r>
          </a:p>
          <a:p>
            <a:r>
              <a:rPr lang="en-US" sz="2000" dirty="0">
                <a:latin typeface="+mn-lt"/>
              </a:rPr>
              <a:t>But these are not the only urgent or important research areas in Africa – so we had to have a plan for as many other areas in the future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60C00-271F-E875-F0CE-366A0D6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and how we proposed we can do?</a:t>
            </a:r>
            <a:endParaRPr lang="en-US" dirty="0">
              <a:solidFill>
                <a:srgbClr val="349EE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F8E-FBBF-7D1D-319D-DFF137A5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216550"/>
            <a:ext cx="10879667" cy="53620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 we came up with the idea of establishing Science Clusters (initially we called them nodes – but left the label for NRF use)  </a:t>
            </a:r>
          </a:p>
          <a:p>
            <a:r>
              <a:rPr lang="en-US" dirty="0"/>
              <a:t>Establishing these Clusters </a:t>
            </a:r>
            <a:r>
              <a:rPr lang="en-US" b="1" dirty="0"/>
              <a:t>would be the key distinctive feature </a:t>
            </a:r>
            <a:r>
              <a:rPr lang="en-US" dirty="0"/>
              <a:t>of the co-leading SS development projects</a:t>
            </a:r>
          </a:p>
          <a:p>
            <a:r>
              <a:rPr lang="en-US" dirty="0"/>
              <a:t>We would also use the limited NRF budget to ask consortium partners outside RU to co-develop and lead Science Clusters they were strong at (e.g. FHISER, Wits GCI, UL SARCHI Chair in Ecosystem Health)</a:t>
            </a:r>
          </a:p>
          <a:p>
            <a:r>
              <a:rPr lang="en-US" dirty="0"/>
              <a:t>We also proposed that our work would be delivered in three distinctive packages over the agreement period of 3 years  </a:t>
            </a:r>
          </a:p>
          <a:p>
            <a:r>
              <a:rPr lang="en-US" dirty="0"/>
              <a:t>The packages would carry specific programmatic activities including the following:</a:t>
            </a:r>
          </a:p>
          <a:p>
            <a:pPr marL="342900" indent="-342900">
              <a:buAutoNum type="alphaLcPeriod"/>
            </a:pPr>
            <a:r>
              <a:rPr lang="en-US" dirty="0"/>
              <a:t>Scoping exercise in the first months as initial and limited project </a:t>
            </a:r>
          </a:p>
          <a:p>
            <a:pPr marL="342900" indent="-342900">
              <a:buAutoNum type="alphaLcPeriod"/>
            </a:pPr>
            <a:r>
              <a:rPr lang="en-US" dirty="0">
                <a:highlight>
                  <a:srgbClr val="FFFF00"/>
                </a:highlight>
              </a:rPr>
              <a:t>SS Cluster development – as anchor and growing project</a:t>
            </a:r>
          </a:p>
          <a:p>
            <a:pPr marL="342900" indent="-342900">
              <a:buAutoNum type="alphaLcPeriod"/>
            </a:pPr>
            <a:r>
              <a:rPr lang="en-US" dirty="0">
                <a:highlight>
                  <a:srgbClr val="FFFF00"/>
                </a:highlight>
              </a:rPr>
              <a:t>Open African Sustainability Science Association (ASSA) – were careful about (AASS) </a:t>
            </a:r>
          </a:p>
          <a:p>
            <a:pPr marL="342900" indent="-342900">
              <a:buAutoNum type="alphaLcPeriod"/>
            </a:pPr>
            <a:r>
              <a:rPr lang="en-US" dirty="0"/>
              <a:t>Capacity Development of Early Career Researchers, Post Docs, PhDs, community, public and other stakeholders, publishing capacity   </a:t>
            </a:r>
          </a:p>
          <a:p>
            <a:pPr marL="342900" indent="-342900">
              <a:buAutoNum type="alphaLcPeriod"/>
            </a:pPr>
            <a:r>
              <a:rPr lang="en-US" dirty="0"/>
              <a:t>Monitoring, Evaluation and Learning – in the 2</a:t>
            </a:r>
            <a:r>
              <a:rPr lang="en-US" baseline="30000" dirty="0"/>
              <a:t>nd</a:t>
            </a:r>
            <a:r>
              <a:rPr lang="en-US" dirty="0"/>
              <a:t> year of the agreement </a:t>
            </a:r>
          </a:p>
          <a:p>
            <a:pPr marL="342900" indent="-342900">
              <a:buAutoNum type="alphaLcPeriod"/>
            </a:pPr>
            <a:r>
              <a:rPr lang="en-US" dirty="0"/>
              <a:t>For the list of all proposed </a:t>
            </a:r>
            <a:r>
              <a:rPr lang="en-US" dirty="0" err="1"/>
              <a:t>programmes</a:t>
            </a:r>
            <a:r>
              <a:rPr lang="en-US" dirty="0"/>
              <a:t> - consult page 3 of the Brochure in front of you or in chat box online   </a:t>
            </a:r>
          </a:p>
          <a:p>
            <a:pPr marL="342900" indent="-342900">
              <a:buAutoNum type="alphaLcPeriod"/>
            </a:pPr>
            <a:r>
              <a:rPr lang="en-US" dirty="0"/>
              <a:t>While most scientific research leadership is lead and coordinated from RU, </a:t>
            </a:r>
            <a:r>
              <a:rPr lang="en-US" b="1" dirty="0"/>
              <a:t>UP provides the state of the art physical and logistical infrastructure plus international policy networks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11824"/>
            <a:ext cx="11786558" cy="714278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60C00-271F-E875-F0CE-366A0D6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2" y="282318"/>
            <a:ext cx="9714780" cy="7957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and how we proposed we can do?</a:t>
            </a:r>
            <a:br>
              <a:rPr lang="en-US" dirty="0"/>
            </a:br>
            <a:r>
              <a:rPr lang="en-US" dirty="0"/>
              <a:t>In how we are structured  </a:t>
            </a:r>
            <a:endParaRPr lang="en-US" dirty="0">
              <a:solidFill>
                <a:srgbClr val="349EE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F8E-FBBF-7D1D-319D-DFF137A5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1216550"/>
            <a:ext cx="10948358" cy="49604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9DA3CF-58CE-486B-A0D2-39EDF527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2" y="2031788"/>
            <a:ext cx="6000750" cy="38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D09C2D-E8C2-4703-AB4C-AB8B6A49C6FC}"/>
              </a:ext>
            </a:extLst>
          </p:cNvPr>
          <p:cNvCxnSpPr>
            <a:cxnSpLocks/>
          </p:cNvCxnSpPr>
          <p:nvPr/>
        </p:nvCxnSpPr>
        <p:spPr>
          <a:xfrm flipH="1">
            <a:off x="3467820" y="1973782"/>
            <a:ext cx="879893" cy="1994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874AE1-CD3B-463F-BC53-5960D2DFC169}"/>
              </a:ext>
            </a:extLst>
          </p:cNvPr>
          <p:cNvSpPr txBox="1"/>
          <p:nvPr/>
        </p:nvSpPr>
        <p:spPr>
          <a:xfrm>
            <a:off x="3467819" y="1604450"/>
            <a:ext cx="44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White &amp; Green Circles  </a:t>
            </a:r>
            <a:endParaRPr lang="en-GB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41F629-1D22-460E-8649-EA7507066F73}"/>
              </a:ext>
            </a:extLst>
          </p:cNvPr>
          <p:cNvCxnSpPr>
            <a:cxnSpLocks/>
          </p:cNvCxnSpPr>
          <p:nvPr/>
        </p:nvCxnSpPr>
        <p:spPr>
          <a:xfrm flipH="1">
            <a:off x="2242869" y="1871932"/>
            <a:ext cx="1889184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60C00-271F-E875-F0CE-366A0D6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and how we proposed we can do?</a:t>
            </a:r>
            <a:endParaRPr lang="en-US" dirty="0">
              <a:solidFill>
                <a:srgbClr val="349EE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F8E-FBBF-7D1D-319D-DFF137A5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already have ideas of how you can support these </a:t>
            </a:r>
            <a:r>
              <a:rPr lang="en-US" dirty="0" err="1"/>
              <a:t>programmes</a:t>
            </a:r>
            <a:r>
              <a:rPr lang="en-US" dirty="0"/>
              <a:t> – and this is why we are having this initial discussion </a:t>
            </a:r>
          </a:p>
          <a:p>
            <a:r>
              <a:rPr lang="en-US" dirty="0"/>
              <a:t>Over to Prof. </a:t>
            </a:r>
            <a:r>
              <a:rPr lang="en-US" dirty="0" err="1"/>
              <a:t>Heila</a:t>
            </a:r>
            <a:r>
              <a:rPr lang="en-US" dirty="0"/>
              <a:t> on some meanings of SS and then Dr </a:t>
            </a:r>
            <a:r>
              <a:rPr lang="en-US" dirty="0" err="1"/>
              <a:t>Nnadozie</a:t>
            </a:r>
            <a:r>
              <a:rPr lang="en-US" dirty="0"/>
              <a:t>  on  how we have conceptualized 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D0C7-1202-4200-9D53-BC365263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&amp; Investments: Uses and Management  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8DC7B2-590A-4FB9-BDFA-6CF91CD2BD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0800" y="1502689"/>
            <a:ext cx="5450958" cy="499018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A3D43-5BE3-429D-9B25-BB3290A27897}"/>
              </a:ext>
            </a:extLst>
          </p:cNvPr>
          <p:cNvSpPr txBox="1"/>
          <p:nvPr/>
        </p:nvSpPr>
        <p:spPr>
          <a:xfrm>
            <a:off x="340242" y="1502688"/>
            <a:ext cx="606055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main question: </a:t>
            </a:r>
            <a:r>
              <a:rPr lang="en-US" b="1" dirty="0"/>
              <a:t>how are we investing (</a:t>
            </a:r>
            <a:r>
              <a:rPr lang="en-US" b="1" dirty="0" err="1"/>
              <a:t>labour</a:t>
            </a:r>
            <a:r>
              <a:rPr lang="en-US" b="1" dirty="0"/>
              <a:t> and capital) </a:t>
            </a:r>
            <a:r>
              <a:rPr lang="en-US" dirty="0"/>
              <a:t>to </a:t>
            </a:r>
            <a:r>
              <a:rPr lang="en-US" b="1" dirty="0"/>
              <a:t>use and manage </a:t>
            </a:r>
            <a:r>
              <a:rPr lang="en-US" dirty="0"/>
              <a:t>land and its resources sustainably?</a:t>
            </a:r>
          </a:p>
          <a:p>
            <a:r>
              <a:rPr lang="en-US" b="1" dirty="0"/>
              <a:t>Agreement/s:</a:t>
            </a:r>
          </a:p>
          <a:p>
            <a:pPr>
              <a:buFontTx/>
              <a:buChar char="-"/>
            </a:pPr>
            <a:r>
              <a:rPr lang="en-US" dirty="0"/>
              <a:t>Current </a:t>
            </a:r>
            <a:r>
              <a:rPr lang="en-US" b="1" dirty="0"/>
              <a:t>focus area (5 years)</a:t>
            </a:r>
            <a:r>
              <a:rPr lang="en-US" dirty="0"/>
              <a:t> on uses and management: </a:t>
            </a:r>
            <a:r>
              <a:rPr lang="en-US" b="1" dirty="0"/>
              <a:t>Agriculture, Conservation &amp; Human Settlements </a:t>
            </a:r>
            <a:r>
              <a:rPr lang="en-US" dirty="0"/>
              <a:t>as agreed by the initial group - based on strengths and location</a:t>
            </a:r>
          </a:p>
          <a:p>
            <a:pPr>
              <a:buFontTx/>
              <a:buChar char="-"/>
            </a:pPr>
            <a:r>
              <a:rPr lang="en-US" dirty="0"/>
              <a:t>Each </a:t>
            </a:r>
            <a:r>
              <a:rPr lang="en-US" b="1" dirty="0"/>
              <a:t>focus area led from each region </a:t>
            </a:r>
            <a:r>
              <a:rPr lang="en-US" dirty="0"/>
              <a:t>BUT each team </a:t>
            </a:r>
            <a:r>
              <a:rPr lang="en-US" b="1" dirty="0"/>
              <a:t>has reps in each region</a:t>
            </a:r>
          </a:p>
          <a:p>
            <a:pPr>
              <a:buFontTx/>
              <a:buChar char="-"/>
            </a:pPr>
            <a:r>
              <a:rPr lang="en-US" dirty="0"/>
              <a:t>This should allow us to </a:t>
            </a:r>
            <a:r>
              <a:rPr lang="en-US" b="1" dirty="0"/>
              <a:t>collect cases on each focus area from each region </a:t>
            </a:r>
            <a:r>
              <a:rPr lang="en-US" dirty="0"/>
              <a:t>for cross lessons </a:t>
            </a:r>
          </a:p>
          <a:p>
            <a:r>
              <a:rPr lang="en-US" dirty="0"/>
              <a:t>Agreement – </a:t>
            </a:r>
            <a:r>
              <a:rPr lang="en-US" b="1" dirty="0"/>
              <a:t>focus areas evaluated every 5 years </a:t>
            </a:r>
          </a:p>
          <a:p>
            <a:r>
              <a:rPr lang="en-US" dirty="0"/>
              <a:t>– FEAHLC welcomes parallel clusters e.g. focusing on other areas uses like mining, waste, etc.</a:t>
            </a:r>
          </a:p>
          <a:p>
            <a:r>
              <a:rPr lang="en-US" dirty="0"/>
              <a:t>Agreement: responsibility to raise &amp; use resources </a:t>
            </a:r>
            <a:r>
              <a:rPr lang="en-US" b="1" dirty="0"/>
              <a:t>– shared equally </a:t>
            </a:r>
          </a:p>
          <a:p>
            <a:r>
              <a:rPr lang="en-US" dirty="0"/>
              <a:t>Current group is located in Kumasi/Accra – Ghana; Nairobi (KU &amp; UN)-Kenya; Morogoro – Tanzania; Zimbabwe and SA (</a:t>
            </a:r>
            <a:r>
              <a:rPr lang="en-US" b="1" dirty="0"/>
              <a:t>3 regions out of 5 represented – we need initial connections in Central and Nort</a:t>
            </a:r>
            <a:r>
              <a:rPr lang="en-US" dirty="0"/>
              <a:t>h)</a:t>
            </a:r>
          </a:p>
        </p:txBody>
      </p:sp>
    </p:spTree>
    <p:extLst>
      <p:ext uri="{BB962C8B-B14F-4D97-AF65-F5344CB8AC3E}">
        <p14:creationId xmlns:p14="http://schemas.microsoft.com/office/powerpoint/2010/main" val="144532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236</TotalTime>
  <Words>648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PowerPoint Presentation</vt:lpstr>
      <vt:lpstr>Some background towards co-hosting the FEAHLC </vt:lpstr>
      <vt:lpstr>What and how we proposed we can do?</vt:lpstr>
      <vt:lpstr>What and how we proposed we can do? In how we are structured  </vt:lpstr>
      <vt:lpstr>What and how we proposed we can do?</vt:lpstr>
      <vt:lpstr>Land &amp; Investments: Uses and Management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Tamaryn Brown</dc:creator>
  <cp:lastModifiedBy>Cyril Mbatha</cp:lastModifiedBy>
  <cp:revision>7</cp:revision>
  <dcterms:created xsi:type="dcterms:W3CDTF">2023-12-07T12:20:33Z</dcterms:created>
  <dcterms:modified xsi:type="dcterms:W3CDTF">2024-02-14T07:42:11Z</dcterms:modified>
</cp:coreProperties>
</file>