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85" r:id="rId3"/>
    <p:sldId id="296" r:id="rId4"/>
    <p:sldId id="261" r:id="rId5"/>
    <p:sldId id="256" r:id="rId6"/>
    <p:sldId id="276" r:id="rId7"/>
    <p:sldId id="284" r:id="rId8"/>
    <p:sldId id="291" r:id="rId9"/>
    <p:sldId id="281" r:id="rId10"/>
    <p:sldId id="293" r:id="rId11"/>
    <p:sldId id="286" r:id="rId12"/>
    <p:sldId id="287" r:id="rId13"/>
    <p:sldId id="288" r:id="rId14"/>
    <p:sldId id="289" r:id="rId15"/>
    <p:sldId id="292" r:id="rId16"/>
    <p:sldId id="297" r:id="rId17"/>
    <p:sldId id="294" r:id="rId18"/>
    <p:sldId id="290" r:id="rId19"/>
    <p:sldId id="295" r:id="rId2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6600"/>
    <a:srgbClr val="77777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1" d="100"/>
          <a:sy n="71" d="100"/>
        </p:scale>
        <p:origin x="-1458" y="-102"/>
      </p:cViewPr>
      <p:guideLst>
        <p:guide orient="horz" pos="2160"/>
        <p:guide pos="2880"/>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1CDB0F4C-8519-4E56-8F17-105887230CD4}" type="datetimeFigureOut">
              <a:rPr lang="en-US" smtClean="0"/>
              <a:t>11/6/2013</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DD660B44-E912-4791-A9BC-72A47F3D2661}" type="slidenum">
              <a:rPr lang="en-US" smtClean="0"/>
              <a:t>‹#›</a:t>
            </a:fld>
            <a:endParaRPr lang="en-US"/>
          </a:p>
        </p:txBody>
      </p:sp>
    </p:spTree>
    <p:extLst>
      <p:ext uri="{BB962C8B-B14F-4D97-AF65-F5344CB8AC3E}">
        <p14:creationId xmlns:p14="http://schemas.microsoft.com/office/powerpoint/2010/main" val="256051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60B44-E912-4791-A9BC-72A47F3D2661}" type="slidenum">
              <a:rPr lang="en-US" smtClean="0"/>
              <a:t>18</a:t>
            </a:fld>
            <a:endParaRPr lang="en-US"/>
          </a:p>
        </p:txBody>
      </p:sp>
    </p:spTree>
    <p:extLst>
      <p:ext uri="{BB962C8B-B14F-4D97-AF65-F5344CB8AC3E}">
        <p14:creationId xmlns:p14="http://schemas.microsoft.com/office/powerpoint/2010/main" val="278923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55CF49-CDCD-4673-8ABD-DC160CC32BEE}"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190288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5CF49-CDCD-4673-8ABD-DC160CC32BEE}"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309345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5CF49-CDCD-4673-8ABD-DC160CC32BEE}"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231722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5CF49-CDCD-4673-8ABD-DC160CC32BEE}"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338650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5CF49-CDCD-4673-8ABD-DC160CC32BEE}"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357001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55CF49-CDCD-4673-8ABD-DC160CC32BEE}"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124624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55CF49-CDCD-4673-8ABD-DC160CC32BEE}" type="datetimeFigureOut">
              <a:rPr lang="en-US" smtClean="0"/>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260134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55CF49-CDCD-4673-8ABD-DC160CC32BEE}" type="datetimeFigureOut">
              <a:rPr lang="en-US" smtClean="0"/>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162354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5CF49-CDCD-4673-8ABD-DC160CC32BEE}" type="datetimeFigureOut">
              <a:rPr lang="en-US" smtClean="0"/>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246131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5CF49-CDCD-4673-8ABD-DC160CC32BEE}"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186578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5CF49-CDCD-4673-8ABD-DC160CC32BEE}"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3A2F6-D092-4102-AB1D-95C797A726B9}" type="slidenum">
              <a:rPr lang="en-US" smtClean="0"/>
              <a:t>‹#›</a:t>
            </a:fld>
            <a:endParaRPr lang="en-US"/>
          </a:p>
        </p:txBody>
      </p:sp>
    </p:spTree>
    <p:extLst>
      <p:ext uri="{BB962C8B-B14F-4D97-AF65-F5344CB8AC3E}">
        <p14:creationId xmlns:p14="http://schemas.microsoft.com/office/powerpoint/2010/main" val="186900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5CF49-CDCD-4673-8ABD-DC160CC32BEE}" type="datetimeFigureOut">
              <a:rPr lang="en-US" smtClean="0"/>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3A2F6-D092-4102-AB1D-95C797A726B9}" type="slidenum">
              <a:rPr lang="en-US" smtClean="0"/>
              <a:t>‹#›</a:t>
            </a:fld>
            <a:endParaRPr lang="en-US"/>
          </a:p>
        </p:txBody>
      </p:sp>
    </p:spTree>
    <p:extLst>
      <p:ext uri="{BB962C8B-B14F-4D97-AF65-F5344CB8AC3E}">
        <p14:creationId xmlns:p14="http://schemas.microsoft.com/office/powerpoint/2010/main" val="373679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pic>
        <p:nvPicPr>
          <p:cNvPr id="7" name="Picture 2" descr="http://upload.wikimedia.org/wikipedia/commons/thumb/9/91/Africa_on_the_globe_(white-red).svg/220px-Africa_on_the_globe_(white-re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636912"/>
            <a:ext cx="2365710" cy="236571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662914" y="2780928"/>
            <a:ext cx="8208912"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srgbClr val="CC0000"/>
                </a:solidFill>
                <a:latin typeface="Arial" pitchFamily="34" charset="0"/>
                <a:cs typeface="Arial" pitchFamily="34" charset="0"/>
              </a:rPr>
              <a:t>Building Chinese-African Partnerships</a:t>
            </a:r>
            <a:r>
              <a:rPr lang="en-GB" sz="2800" b="1" dirty="0" smtClean="0">
                <a:latin typeface="Arial" pitchFamily="34" charset="0"/>
                <a:cs typeface="Arial" pitchFamily="34" charset="0"/>
              </a:rPr>
              <a:t/>
            </a:r>
            <a:br>
              <a:rPr lang="en-GB" sz="2800" b="1" dirty="0" smtClean="0">
                <a:latin typeface="Arial" pitchFamily="34" charset="0"/>
                <a:cs typeface="Arial" pitchFamily="34" charset="0"/>
              </a:rPr>
            </a:br>
            <a:r>
              <a:rPr lang="en-GB" sz="2400" b="1" dirty="0" smtClean="0">
                <a:solidFill>
                  <a:srgbClr val="0070C0"/>
                </a:solidFill>
                <a:latin typeface="Arial" pitchFamily="34" charset="0"/>
                <a:cs typeface="Arial" pitchFamily="34" charset="0"/>
              </a:rPr>
              <a:t>A call for cross-cultural analysis </a:t>
            </a:r>
            <a:br>
              <a:rPr lang="en-GB" sz="2400" b="1" dirty="0" smtClean="0">
                <a:solidFill>
                  <a:srgbClr val="0070C0"/>
                </a:solidFill>
                <a:latin typeface="Arial" pitchFamily="34" charset="0"/>
                <a:cs typeface="Arial" pitchFamily="34" charset="0"/>
              </a:rPr>
            </a:br>
            <a:r>
              <a:rPr lang="en-GB" sz="2400" b="1" dirty="0" smtClean="0">
                <a:solidFill>
                  <a:srgbClr val="0070C0"/>
                </a:solidFill>
                <a:latin typeface="Arial" pitchFamily="34" charset="0"/>
                <a:cs typeface="Arial" pitchFamily="34" charset="0"/>
              </a:rPr>
              <a:t>at organizational level</a:t>
            </a:r>
            <a:r>
              <a:rPr lang="en-GB" sz="2800" b="1" dirty="0" smtClean="0">
                <a:latin typeface="Arial" pitchFamily="34" charset="0"/>
                <a:cs typeface="Arial" pitchFamily="34" charset="0"/>
              </a:rPr>
              <a:t/>
            </a:r>
            <a:br>
              <a:rPr lang="en-GB" sz="2800" b="1" dirty="0" smtClean="0">
                <a:latin typeface="Arial" pitchFamily="34" charset="0"/>
                <a:cs typeface="Arial" pitchFamily="34" charset="0"/>
              </a:rPr>
            </a:br>
            <a:r>
              <a:rPr lang="en-GB" sz="2800" b="1" dirty="0" smtClean="0">
                <a:latin typeface="Arial" pitchFamily="34" charset="0"/>
                <a:cs typeface="Arial" pitchFamily="34" charset="0"/>
              </a:rPr>
              <a:t/>
            </a:r>
            <a:br>
              <a:rPr lang="en-GB" sz="2800" b="1" dirty="0" smtClean="0">
                <a:latin typeface="Arial" pitchFamily="34" charset="0"/>
                <a:cs typeface="Arial" pitchFamily="34" charset="0"/>
              </a:rPr>
            </a:br>
            <a:r>
              <a:rPr lang="en-GB" sz="2800" b="1" dirty="0" smtClean="0">
                <a:latin typeface="Arial" pitchFamily="34" charset="0"/>
                <a:cs typeface="Arial" pitchFamily="34" charset="0"/>
              </a:rPr>
              <a:t/>
            </a:r>
            <a:br>
              <a:rPr lang="en-GB" sz="2800" b="1" dirty="0" smtClean="0">
                <a:latin typeface="Arial" pitchFamily="34" charset="0"/>
                <a:cs typeface="Arial" pitchFamily="34" charset="0"/>
              </a:rPr>
            </a:br>
            <a:endParaRPr lang="en-GB" sz="2800" b="1" dirty="0" smtClean="0">
              <a:latin typeface="Arial" pitchFamily="34" charset="0"/>
              <a:cs typeface="Arial" pitchFamily="34" charset="0"/>
            </a:endParaRPr>
          </a:p>
          <a:p>
            <a:endParaRPr lang="en-GB" sz="2800" b="1" dirty="0" smtClean="0">
              <a:latin typeface="Arial" pitchFamily="34" charset="0"/>
              <a:cs typeface="Arial" pitchFamily="34" charset="0"/>
            </a:endParaRPr>
          </a:p>
          <a:p>
            <a:endParaRPr lang="en-GB" sz="2800" b="1" dirty="0" smtClean="0">
              <a:latin typeface="Arial" pitchFamily="34" charset="0"/>
              <a:cs typeface="Arial" pitchFamily="34" charset="0"/>
            </a:endParaRPr>
          </a:p>
          <a:p>
            <a:r>
              <a:rPr lang="en-GB" sz="2800" b="1" dirty="0" smtClean="0">
                <a:latin typeface="Arial" pitchFamily="34" charset="0"/>
                <a:cs typeface="Arial" pitchFamily="34" charset="0"/>
              </a:rPr>
              <a:t/>
            </a:r>
            <a:br>
              <a:rPr lang="en-GB" sz="2800" b="1" dirty="0" smtClean="0">
                <a:latin typeface="Arial" pitchFamily="34" charset="0"/>
                <a:cs typeface="Arial" pitchFamily="34" charset="0"/>
              </a:rPr>
            </a:br>
            <a:r>
              <a:rPr lang="en-GB" sz="2800" b="1" dirty="0" smtClean="0">
                <a:latin typeface="Arial" pitchFamily="34" charset="0"/>
                <a:cs typeface="Arial" pitchFamily="34" charset="0"/>
              </a:rPr>
              <a:t/>
            </a:r>
            <a:br>
              <a:rPr lang="en-GB" sz="2800" b="1" dirty="0" smtClean="0">
                <a:latin typeface="Arial" pitchFamily="34" charset="0"/>
                <a:cs typeface="Arial" pitchFamily="34" charset="0"/>
              </a:rPr>
            </a:br>
            <a:r>
              <a:rPr lang="en-US" sz="2800" b="1" dirty="0" smtClean="0"/>
              <a:t/>
            </a:r>
            <a:br>
              <a:rPr lang="en-US" sz="2800" b="1" dirty="0" smtClean="0"/>
            </a:br>
            <a:endParaRPr lang="en-US" sz="2800" dirty="0"/>
          </a:p>
        </p:txBody>
      </p:sp>
      <p:sp>
        <p:nvSpPr>
          <p:cNvPr id="2" name="TextBox 1"/>
          <p:cNvSpPr txBox="1"/>
          <p:nvPr/>
        </p:nvSpPr>
        <p:spPr>
          <a:xfrm>
            <a:off x="3229414" y="4999528"/>
            <a:ext cx="3390415" cy="1231106"/>
          </a:xfrm>
          <a:prstGeom prst="rect">
            <a:avLst/>
          </a:prstGeom>
          <a:noFill/>
        </p:spPr>
        <p:txBody>
          <a:bodyPr wrap="none" rtlCol="0">
            <a:spAutoFit/>
          </a:bodyPr>
          <a:lstStyle/>
          <a:p>
            <a:pPr algn="ctr"/>
            <a:r>
              <a:rPr lang="en-GB" sz="3200" b="1" dirty="0">
                <a:solidFill>
                  <a:srgbClr val="777777"/>
                </a:solidFill>
                <a:latin typeface="Arial" pitchFamily="34" charset="0"/>
                <a:cs typeface="Arial" pitchFamily="34" charset="0"/>
              </a:rPr>
              <a:t>Tony </a:t>
            </a:r>
            <a:r>
              <a:rPr lang="en-GB" sz="3200" b="1" dirty="0" smtClean="0">
                <a:solidFill>
                  <a:srgbClr val="777777"/>
                </a:solidFill>
                <a:latin typeface="Arial" pitchFamily="34" charset="0"/>
                <a:cs typeface="Arial" pitchFamily="34" charset="0"/>
              </a:rPr>
              <a:t>Fang, PhD</a:t>
            </a:r>
            <a:r>
              <a:rPr lang="en-GB" sz="2000" b="1" dirty="0">
                <a:solidFill>
                  <a:srgbClr val="777777"/>
                </a:solidFill>
                <a:latin typeface="Arial" pitchFamily="34" charset="0"/>
                <a:cs typeface="Arial" pitchFamily="34" charset="0"/>
              </a:rPr>
              <a:t/>
            </a:r>
            <a:br>
              <a:rPr lang="en-GB" sz="2000" b="1" dirty="0">
                <a:solidFill>
                  <a:srgbClr val="777777"/>
                </a:solidFill>
                <a:latin typeface="Arial" pitchFamily="34" charset="0"/>
                <a:cs typeface="Arial" pitchFamily="34" charset="0"/>
              </a:rPr>
            </a:br>
            <a:r>
              <a:rPr lang="en-GB" sz="1400" b="1" dirty="0">
                <a:solidFill>
                  <a:srgbClr val="777777"/>
                </a:solidFill>
                <a:latin typeface="Arial" pitchFamily="34" charset="0"/>
                <a:cs typeface="Arial" pitchFamily="34" charset="0"/>
              </a:rPr>
              <a:t>Professor of Business Administration</a:t>
            </a:r>
            <a:br>
              <a:rPr lang="en-GB" sz="1400" b="1" dirty="0">
                <a:solidFill>
                  <a:srgbClr val="777777"/>
                </a:solidFill>
                <a:latin typeface="Arial" pitchFamily="34" charset="0"/>
                <a:cs typeface="Arial" pitchFamily="34" charset="0"/>
              </a:rPr>
            </a:br>
            <a:r>
              <a:rPr lang="en-GB" sz="1400" b="1" dirty="0">
                <a:solidFill>
                  <a:srgbClr val="777777"/>
                </a:solidFill>
                <a:latin typeface="Arial" pitchFamily="34" charset="0"/>
                <a:cs typeface="Arial" pitchFamily="34" charset="0"/>
              </a:rPr>
              <a:t>Stockholm </a:t>
            </a:r>
            <a:r>
              <a:rPr lang="en-GB" sz="1400" b="1" dirty="0" smtClean="0">
                <a:solidFill>
                  <a:srgbClr val="777777"/>
                </a:solidFill>
                <a:latin typeface="Arial" pitchFamily="34" charset="0"/>
                <a:cs typeface="Arial" pitchFamily="34" charset="0"/>
              </a:rPr>
              <a:t>University</a:t>
            </a:r>
            <a:br>
              <a:rPr lang="en-GB" sz="1400" b="1" dirty="0" smtClean="0">
                <a:solidFill>
                  <a:srgbClr val="777777"/>
                </a:solidFill>
                <a:latin typeface="Arial" pitchFamily="34" charset="0"/>
                <a:cs typeface="Arial" pitchFamily="34" charset="0"/>
              </a:rPr>
            </a:br>
            <a:r>
              <a:rPr lang="en-GB" sz="1400" b="1" dirty="0">
                <a:solidFill>
                  <a:srgbClr val="777777"/>
                </a:solidFill>
                <a:latin typeface="Arial" pitchFamily="34" charset="0"/>
                <a:cs typeface="Arial" pitchFamily="34" charset="0"/>
              </a:rPr>
              <a:t>(</a:t>
            </a:r>
            <a:r>
              <a:rPr lang="en-GB" sz="1400" b="1" dirty="0" smtClean="0">
                <a:solidFill>
                  <a:srgbClr val="777777"/>
                </a:solidFill>
                <a:latin typeface="Arial" pitchFamily="34" charset="0"/>
                <a:cs typeface="Arial" pitchFamily="34" charset="0"/>
              </a:rPr>
              <a:t>For Rhodes University, 2013-10-31)</a:t>
            </a:r>
            <a:endParaRPr lang="en-US" sz="1400" dirty="0">
              <a:solidFill>
                <a:srgbClr val="777777"/>
              </a:solidFill>
            </a:endParaRPr>
          </a:p>
        </p:txBody>
      </p:sp>
    </p:spTree>
    <p:extLst>
      <p:ext uri="{BB962C8B-B14F-4D97-AF65-F5344CB8AC3E}">
        <p14:creationId xmlns:p14="http://schemas.microsoft.com/office/powerpoint/2010/main" val="93244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sp>
        <p:nvSpPr>
          <p:cNvPr id="5" name="Content Placeholder 2"/>
          <p:cNvSpPr>
            <a:spLocks noGrp="1"/>
          </p:cNvSpPr>
          <p:nvPr>
            <p:ph idx="1"/>
          </p:nvPr>
        </p:nvSpPr>
        <p:spPr>
          <a:xfrm>
            <a:off x="539552" y="821388"/>
            <a:ext cx="8229600" cy="5760640"/>
          </a:xfrm>
        </p:spPr>
        <p:txBody>
          <a:bodyPr>
            <a:normAutofit/>
          </a:bodyPr>
          <a:lstStyle/>
          <a:p>
            <a:endParaRPr lang="en-GB" sz="2000" b="1" dirty="0" smtClean="0">
              <a:latin typeface="Arial" pitchFamily="34" charset="0"/>
              <a:cs typeface="Arial" pitchFamily="34" charset="0"/>
            </a:endParaRPr>
          </a:p>
          <a:p>
            <a:r>
              <a:rPr lang="en-GB" sz="2000" b="1" dirty="0" smtClean="0">
                <a:latin typeface="Arial" pitchFamily="34" charset="0"/>
                <a:cs typeface="Arial" pitchFamily="34" charset="0"/>
              </a:rPr>
              <a:t>“…</a:t>
            </a:r>
            <a:r>
              <a:rPr lang="en-GB" sz="2000" b="1" dirty="0">
                <a:latin typeface="Arial" pitchFamily="34" charset="0"/>
                <a:cs typeface="Arial" pitchFamily="34" charset="0"/>
              </a:rPr>
              <a:t>Chinese companies do bring a larger proportion of their workforce from home than Western firms, but this is the case mainly for construction projects in oil-rich countries like Algeria, Libya, or Angola where local labour is expensive. In other places, with few exceptions, </a:t>
            </a:r>
            <a:r>
              <a:rPr lang="en-GB" sz="2000" b="1" dirty="0" smtClean="0">
                <a:latin typeface="Arial" pitchFamily="34" charset="0"/>
                <a:cs typeface="Arial" pitchFamily="34" charset="0"/>
              </a:rPr>
              <a:t/>
            </a:r>
            <a:br>
              <a:rPr lang="en-GB" sz="2000" b="1" dirty="0" smtClean="0">
                <a:latin typeface="Arial" pitchFamily="34" charset="0"/>
                <a:cs typeface="Arial" pitchFamily="34" charset="0"/>
              </a:rPr>
            </a:br>
            <a:r>
              <a:rPr lang="en-GB" sz="2000" b="1" dirty="0" smtClean="0">
                <a:latin typeface="Arial" pitchFamily="34" charset="0"/>
                <a:cs typeface="Arial" pitchFamily="34" charset="0"/>
              </a:rPr>
              <a:t>Chinese </a:t>
            </a:r>
            <a:r>
              <a:rPr lang="en-GB" sz="2000" b="1" dirty="0">
                <a:latin typeface="Arial" pitchFamily="34" charset="0"/>
                <a:cs typeface="Arial" pitchFamily="34" charset="0"/>
              </a:rPr>
              <a:t>projects have a majority of </a:t>
            </a:r>
            <a:r>
              <a:rPr lang="en-GB" sz="2000" b="1" dirty="0" smtClean="0">
                <a:latin typeface="Arial" pitchFamily="34" charset="0"/>
                <a:cs typeface="Arial" pitchFamily="34" charset="0"/>
              </a:rPr>
              <a:t/>
            </a:r>
            <a:br>
              <a:rPr lang="en-GB" sz="2000" b="1" dirty="0" smtClean="0">
                <a:latin typeface="Arial" pitchFamily="34" charset="0"/>
                <a:cs typeface="Arial" pitchFamily="34" charset="0"/>
              </a:rPr>
            </a:br>
            <a:r>
              <a:rPr lang="en-GB" sz="2000" b="1" dirty="0" smtClean="0">
                <a:latin typeface="Arial" pitchFamily="34" charset="0"/>
                <a:cs typeface="Arial" pitchFamily="34" charset="0"/>
              </a:rPr>
              <a:t>Africans </a:t>
            </a:r>
            <a:r>
              <a:rPr lang="en-GB" sz="2000" b="1" dirty="0">
                <a:latin typeface="Arial" pitchFamily="34" charset="0"/>
                <a:cs typeface="Arial" pitchFamily="34" charset="0"/>
              </a:rPr>
              <a:t>in their </a:t>
            </a:r>
            <a:r>
              <a:rPr lang="en-GB" sz="2000" b="1" dirty="0" smtClean="0">
                <a:latin typeface="Arial" pitchFamily="34" charset="0"/>
                <a:cs typeface="Arial" pitchFamily="34" charset="0"/>
              </a:rPr>
              <a:t>workforce… </a:t>
            </a:r>
            <a:br>
              <a:rPr lang="en-GB" sz="2000" b="1" dirty="0" smtClean="0">
                <a:latin typeface="Arial" pitchFamily="34" charset="0"/>
                <a:cs typeface="Arial" pitchFamily="34" charset="0"/>
              </a:rPr>
            </a:br>
            <a:r>
              <a:rPr lang="en-GB" sz="2000" b="1" dirty="0" smtClean="0">
                <a:latin typeface="Arial" pitchFamily="34" charset="0"/>
                <a:cs typeface="Arial" pitchFamily="34" charset="0"/>
              </a:rPr>
              <a:t>It </a:t>
            </a:r>
            <a:r>
              <a:rPr lang="en-GB" sz="2000" b="1" dirty="0">
                <a:latin typeface="Arial" pitchFamily="34" charset="0"/>
                <a:cs typeface="Arial" pitchFamily="34" charset="0"/>
              </a:rPr>
              <a:t>is the poor </a:t>
            </a:r>
            <a:r>
              <a:rPr lang="en-GB" sz="2000" b="1" dirty="0" smtClean="0">
                <a:latin typeface="Arial" pitchFamily="34" charset="0"/>
                <a:cs typeface="Arial" pitchFamily="34" charset="0"/>
              </a:rPr>
              <a:t>conditions </a:t>
            </a:r>
            <a:r>
              <a:rPr lang="en-GB" sz="2000" b="1" dirty="0">
                <a:latin typeface="Arial" pitchFamily="34" charset="0"/>
                <a:cs typeface="Arial" pitchFamily="34" charset="0"/>
              </a:rPr>
              <a:t>of this </a:t>
            </a:r>
            <a:r>
              <a:rPr lang="en-GB" sz="2000" b="1" dirty="0" smtClean="0">
                <a:latin typeface="Arial" pitchFamily="34" charset="0"/>
                <a:cs typeface="Arial" pitchFamily="34" charset="0"/>
              </a:rPr>
              <a:t/>
            </a:r>
            <a:br>
              <a:rPr lang="en-GB" sz="2000" b="1" dirty="0" smtClean="0">
                <a:latin typeface="Arial" pitchFamily="34" charset="0"/>
                <a:cs typeface="Arial" pitchFamily="34" charset="0"/>
              </a:rPr>
            </a:br>
            <a:r>
              <a:rPr lang="en-GB" sz="2000" b="1" dirty="0" smtClean="0">
                <a:latin typeface="Arial" pitchFamily="34" charset="0"/>
                <a:cs typeface="Arial" pitchFamily="34" charset="0"/>
              </a:rPr>
              <a:t>employment</a:t>
            </a:r>
            <a:r>
              <a:rPr lang="en-GB" sz="2000" b="1" dirty="0">
                <a:latin typeface="Arial" pitchFamily="34" charset="0"/>
                <a:cs typeface="Arial" pitchFamily="34" charset="0"/>
              </a:rPr>
              <a:t>, </a:t>
            </a:r>
            <a:r>
              <a:rPr lang="en-GB" sz="2000" b="1" dirty="0" smtClean="0">
                <a:latin typeface="Arial" pitchFamily="34" charset="0"/>
                <a:cs typeface="Arial" pitchFamily="34" charset="0"/>
              </a:rPr>
              <a:t>and not </a:t>
            </a:r>
            <a:r>
              <a:rPr lang="en-GB" sz="2000" b="1" dirty="0">
                <a:latin typeface="Arial" pitchFamily="34" charset="0"/>
                <a:cs typeface="Arial" pitchFamily="34" charset="0"/>
              </a:rPr>
              <a:t>its absence, </a:t>
            </a:r>
            <a:r>
              <a:rPr lang="en-GB" sz="2000" b="1" dirty="0" smtClean="0">
                <a:latin typeface="Arial" pitchFamily="34" charset="0"/>
                <a:cs typeface="Arial" pitchFamily="34" charset="0"/>
              </a:rPr>
              <a:t/>
            </a:r>
            <a:br>
              <a:rPr lang="en-GB" sz="2000" b="1" dirty="0" smtClean="0">
                <a:latin typeface="Arial" pitchFamily="34" charset="0"/>
                <a:cs typeface="Arial" pitchFamily="34" charset="0"/>
              </a:rPr>
            </a:br>
            <a:r>
              <a:rPr lang="en-GB" sz="2000" b="1" dirty="0" smtClean="0">
                <a:latin typeface="Arial" pitchFamily="34" charset="0"/>
                <a:cs typeface="Arial" pitchFamily="34" charset="0"/>
              </a:rPr>
              <a:t>that </a:t>
            </a:r>
            <a:r>
              <a:rPr lang="en-GB" sz="2000" b="1" dirty="0">
                <a:latin typeface="Arial" pitchFamily="34" charset="0"/>
                <a:cs typeface="Arial" pitchFamily="34" charset="0"/>
              </a:rPr>
              <a:t>is </a:t>
            </a:r>
            <a:r>
              <a:rPr lang="en-GB" sz="2000" b="1" dirty="0" smtClean="0">
                <a:latin typeface="Arial" pitchFamily="34" charset="0"/>
                <a:cs typeface="Arial" pitchFamily="34" charset="0"/>
              </a:rPr>
              <a:t>a constant complaint </a:t>
            </a:r>
            <a:r>
              <a:rPr lang="en-GB" sz="2000" b="1" dirty="0">
                <a:latin typeface="Arial" pitchFamily="34" charset="0"/>
                <a:cs typeface="Arial" pitchFamily="34" charset="0"/>
              </a:rPr>
              <a:t>among </a:t>
            </a:r>
            <a:r>
              <a:rPr lang="en-GB" sz="2000" b="1" dirty="0" smtClean="0">
                <a:latin typeface="Arial" pitchFamily="34" charset="0"/>
                <a:cs typeface="Arial" pitchFamily="34" charset="0"/>
              </a:rPr>
              <a:t/>
            </a:r>
            <a:br>
              <a:rPr lang="en-GB" sz="2000" b="1" dirty="0" smtClean="0">
                <a:latin typeface="Arial" pitchFamily="34" charset="0"/>
                <a:cs typeface="Arial" pitchFamily="34" charset="0"/>
              </a:rPr>
            </a:br>
            <a:r>
              <a:rPr lang="en-GB" sz="2000" b="1" dirty="0" smtClean="0">
                <a:latin typeface="Arial" pitchFamily="34" charset="0"/>
                <a:cs typeface="Arial" pitchFamily="34" charset="0"/>
              </a:rPr>
              <a:t>African workers.” </a:t>
            </a:r>
            <a:r>
              <a:rPr lang="en-US" sz="2000" b="1" dirty="0" smtClean="0">
                <a:latin typeface="Arial" pitchFamily="34" charset="0"/>
                <a:cs typeface="Arial" pitchFamily="34" charset="0"/>
              </a:rPr>
              <a:t>(</a:t>
            </a:r>
            <a:r>
              <a:rPr lang="en-US" sz="2000" b="1" dirty="0" err="1">
                <a:latin typeface="Arial" pitchFamily="34" charset="0"/>
                <a:cs typeface="Arial" pitchFamily="34" charset="0"/>
              </a:rPr>
              <a:t>Bräutigam</a:t>
            </a:r>
            <a:r>
              <a:rPr lang="en-US" sz="2000" b="1" dirty="0">
                <a:latin typeface="Arial" pitchFamily="34" charset="0"/>
                <a:cs typeface="Arial" pitchFamily="34" charset="0"/>
              </a:rPr>
              <a:t>, </a:t>
            </a:r>
            <a:r>
              <a:rPr lang="en-US" sz="2000" b="1" dirty="0" smtClean="0">
                <a:latin typeface="Arial" pitchFamily="34" charset="0"/>
                <a:cs typeface="Arial" pitchFamily="34" charset="0"/>
              </a:rPr>
              <a:t>2011)</a:t>
            </a:r>
          </a:p>
          <a:p>
            <a:endParaRPr lang="sv-SE" b="1" dirty="0">
              <a:latin typeface="Arial" pitchFamily="34" charset="0"/>
              <a:cs typeface="Arial" pitchFamily="34" charset="0"/>
            </a:endParaRPr>
          </a:p>
          <a:p>
            <a:r>
              <a:rPr lang="en-US" sz="2000" b="1" dirty="0" smtClean="0">
                <a:latin typeface="Arial" pitchFamily="34" charset="0"/>
                <a:cs typeface="Arial" pitchFamily="34" charset="0"/>
              </a:rPr>
              <a:t>“Chinese </a:t>
            </a:r>
            <a:r>
              <a:rPr lang="en-US" sz="2000" b="1" dirty="0" err="1">
                <a:latin typeface="Arial" pitchFamily="34" charset="0"/>
                <a:cs typeface="Arial" pitchFamily="34" charset="0"/>
              </a:rPr>
              <a:t>organisations</a:t>
            </a:r>
            <a:r>
              <a:rPr lang="en-US" sz="2000" b="1" dirty="0">
                <a:latin typeface="Arial" pitchFamily="34" charset="0"/>
                <a:cs typeface="Arial" pitchFamily="34" charset="0"/>
              </a:rPr>
              <a:t> simply apply the same standards that have been common in many parts of China, particularly in smaller enterprises.” (</a:t>
            </a:r>
            <a:r>
              <a:rPr lang="en-US" sz="2000" b="1" dirty="0" err="1">
                <a:latin typeface="Arial" pitchFamily="34" charset="0"/>
                <a:cs typeface="Arial" pitchFamily="34" charset="0"/>
              </a:rPr>
              <a:t>Bräutigam</a:t>
            </a:r>
            <a:r>
              <a:rPr lang="en-US" sz="2000" b="1" dirty="0">
                <a:latin typeface="Arial" pitchFamily="34" charset="0"/>
                <a:cs typeface="Arial" pitchFamily="34" charset="0"/>
              </a:rPr>
              <a:t>, 2009)</a:t>
            </a:r>
          </a:p>
          <a:p>
            <a:pPr marL="0" indent="0">
              <a:buNone/>
            </a:pPr>
            <a:endParaRPr lang="en-US" sz="2000" dirty="0"/>
          </a:p>
        </p:txBody>
      </p:sp>
      <p:pic>
        <p:nvPicPr>
          <p:cNvPr id="2052" name="Picture 4" descr="http://i2.itc.cn/20120201/a8b_34b64e33_9026_6c65_35d0_37b3a3ebb803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708921"/>
            <a:ext cx="2448272" cy="23729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3734159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a:effectLst>
            <a:outerShdw blurRad="50800" dist="38100" dir="5400000" algn="t" rotWithShape="0">
              <a:prstClr val="black">
                <a:alpha val="40000"/>
              </a:prstClr>
            </a:outerShdw>
          </a:effectLst>
        </p:spPr>
        <p:txBody>
          <a:bodyPr>
            <a:normAutofit/>
          </a:bodyPr>
          <a:lstStyle/>
          <a:p>
            <a:r>
              <a:rPr lang="sv-SE" sz="3700" b="1" dirty="0" smtClean="0">
                <a:solidFill>
                  <a:srgbClr val="0070C0"/>
                </a:solidFill>
                <a:latin typeface="Arial" pitchFamily="34" charset="0"/>
                <a:cs typeface="Arial" pitchFamily="34" charset="0"/>
              </a:rPr>
              <a:t>Conventional wisdom questioned</a:t>
            </a:r>
            <a:endParaRPr lang="en-US" sz="3700"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755576" y="2060848"/>
            <a:ext cx="7859216" cy="2260848"/>
          </a:xfrm>
        </p:spPr>
        <p:txBody>
          <a:bodyPr>
            <a:normAutofit lnSpcReduction="10000"/>
          </a:bodyPr>
          <a:lstStyle/>
          <a:p>
            <a:pPr marL="0" indent="0">
              <a:buNone/>
            </a:pPr>
            <a:r>
              <a:rPr lang="en-US" sz="2400" b="1" dirty="0">
                <a:latin typeface="Arial" pitchFamily="34" charset="0"/>
                <a:cs typeface="Arial" pitchFamily="34" charset="0"/>
              </a:rPr>
              <a:t>“The conventional wisdom on Chinese aid is largely wrong in three of its central beliefs: the size of China’s aid flows, the role of resources, and the impact on governance and human rights.” </a:t>
            </a:r>
            <a:r>
              <a:rPr lang="en-US" sz="2400" b="1" dirty="0" smtClean="0">
                <a:latin typeface="Arial" pitchFamily="34" charset="0"/>
                <a:cs typeface="Arial" pitchFamily="34" charset="0"/>
              </a:rPr>
              <a:t>(</a:t>
            </a:r>
            <a:r>
              <a:rPr lang="sv-SE" sz="2400" b="1" dirty="0">
                <a:latin typeface="Arial" pitchFamily="34" charset="0"/>
                <a:cs typeface="Arial" pitchFamily="34" charset="0"/>
              </a:rPr>
              <a:t>Berger, Brautigam, &amp; Baumgartner, </a:t>
            </a:r>
            <a:r>
              <a:rPr lang="sv-SE" sz="2400" b="1" dirty="0" smtClean="0">
                <a:latin typeface="Arial" pitchFamily="34" charset="0"/>
                <a:cs typeface="Arial" pitchFamily="34" charset="0"/>
              </a:rPr>
              <a:t>2011, ”</a:t>
            </a:r>
            <a:r>
              <a:rPr lang="en-US" sz="2400" b="1" dirty="0" smtClean="0">
                <a:latin typeface="Arial" pitchFamily="34" charset="0"/>
                <a:cs typeface="Arial" pitchFamily="34" charset="0"/>
              </a:rPr>
              <a:t>Why </a:t>
            </a:r>
            <a:r>
              <a:rPr lang="en-US" sz="2400" b="1" dirty="0">
                <a:latin typeface="Arial" pitchFamily="34" charset="0"/>
                <a:cs typeface="Arial" pitchFamily="34" charset="0"/>
              </a:rPr>
              <a:t>are we so critical about China’s engagement in Africa</a:t>
            </a:r>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61" t="55188" r="13045" b="5855"/>
          <a:stretch/>
        </p:blipFill>
        <p:spPr bwMode="auto">
          <a:xfrm>
            <a:off x="3710476" y="4437112"/>
            <a:ext cx="474452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USMALLSV"/>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sp>
        <p:nvSpPr>
          <p:cNvPr id="8" name="TextBox 7"/>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2961314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a:effectLst>
            <a:outerShdw blurRad="50800" dist="38100" dir="5400000" algn="t" rotWithShape="0">
              <a:prstClr val="black">
                <a:alpha val="40000"/>
              </a:prstClr>
            </a:outerShdw>
          </a:effectLst>
        </p:spPr>
        <p:txBody>
          <a:bodyPr>
            <a:normAutofit/>
          </a:bodyPr>
          <a:lstStyle/>
          <a:p>
            <a:r>
              <a:rPr lang="sv-SE" sz="3300" b="1" dirty="0" smtClean="0">
                <a:solidFill>
                  <a:srgbClr val="0070C0"/>
                </a:solidFill>
                <a:latin typeface="Arial" pitchFamily="34" charset="0"/>
                <a:cs typeface="Arial" pitchFamily="34" charset="0"/>
              </a:rPr>
              <a:t>Questioning the China’s aid flows thesis</a:t>
            </a:r>
            <a:endParaRPr lang="en-US" sz="3300"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655374" y="2332037"/>
            <a:ext cx="7978046" cy="4525963"/>
          </a:xfrm>
        </p:spPr>
        <p:txBody>
          <a:bodyPr>
            <a:normAutofit/>
          </a:bodyPr>
          <a:lstStyle/>
          <a:p>
            <a:pPr marL="0" indent="0">
              <a:buNone/>
            </a:pPr>
            <a:r>
              <a:rPr lang="en-US" sz="2300" b="1" dirty="0" smtClean="0">
                <a:latin typeface="Arial" pitchFamily="34" charset="0"/>
                <a:cs typeface="Arial" pitchFamily="34" charset="0"/>
              </a:rPr>
              <a:t>“First, China’s </a:t>
            </a:r>
            <a:r>
              <a:rPr lang="en-US" sz="2300" b="1" dirty="0">
                <a:latin typeface="Arial" pitchFamily="34" charset="0"/>
                <a:cs typeface="Arial" pitchFamily="34" charset="0"/>
              </a:rPr>
              <a:t>aid </a:t>
            </a:r>
            <a:r>
              <a:rPr lang="en-US" sz="2300" b="1" dirty="0" err="1">
                <a:latin typeface="Arial" pitchFamily="34" charset="0"/>
                <a:cs typeface="Arial" pitchFamily="34" charset="0"/>
              </a:rPr>
              <a:t>programme</a:t>
            </a:r>
            <a:r>
              <a:rPr lang="en-US" sz="2300" b="1" dirty="0">
                <a:latin typeface="Arial" pitchFamily="34" charset="0"/>
                <a:cs typeface="Arial" pitchFamily="34" charset="0"/>
              </a:rPr>
              <a:t> is far smaller than </a:t>
            </a:r>
            <a:r>
              <a:rPr lang="en-US" sz="2300" b="1" dirty="0" smtClean="0">
                <a:latin typeface="Arial" pitchFamily="34" charset="0"/>
                <a:cs typeface="Arial" pitchFamily="34" charset="0"/>
              </a:rPr>
              <a:t>we are </a:t>
            </a:r>
            <a:r>
              <a:rPr lang="en-US" sz="2300" b="1" dirty="0">
                <a:latin typeface="Arial" pitchFamily="34" charset="0"/>
                <a:cs typeface="Arial" pitchFamily="34" charset="0"/>
              </a:rPr>
              <a:t>led to believe. The estimated US$1.6 billion </a:t>
            </a:r>
            <a:r>
              <a:rPr lang="en-US" sz="2300" b="1" dirty="0" smtClean="0">
                <a:latin typeface="Arial" pitchFamily="34" charset="0"/>
                <a:cs typeface="Arial" pitchFamily="34" charset="0"/>
              </a:rPr>
              <a:t>of official </a:t>
            </a:r>
            <a:r>
              <a:rPr lang="en-US" sz="2300" b="1" dirty="0">
                <a:latin typeface="Arial" pitchFamily="34" charset="0"/>
                <a:cs typeface="Arial" pitchFamily="34" charset="0"/>
              </a:rPr>
              <a:t>assistance that China transferred to </a:t>
            </a:r>
            <a:r>
              <a:rPr lang="en-US" sz="2300" b="1" dirty="0" smtClean="0">
                <a:latin typeface="Arial" pitchFamily="34" charset="0"/>
                <a:cs typeface="Arial" pitchFamily="34" charset="0"/>
              </a:rPr>
              <a:t>Africa in </a:t>
            </a:r>
            <a:r>
              <a:rPr lang="en-US" sz="2300" b="1" dirty="0">
                <a:latin typeface="Arial" pitchFamily="34" charset="0"/>
                <a:cs typeface="Arial" pitchFamily="34" charset="0"/>
              </a:rPr>
              <a:t>2009 is much smaller than aid flows from </a:t>
            </a:r>
            <a:r>
              <a:rPr lang="en-US" sz="2300" b="1" dirty="0" smtClean="0">
                <a:latin typeface="Arial" pitchFamily="34" charset="0"/>
                <a:cs typeface="Arial" pitchFamily="34" charset="0"/>
              </a:rPr>
              <a:t>Africa’s </a:t>
            </a:r>
            <a:r>
              <a:rPr lang="en-US" sz="2300" b="1" dirty="0">
                <a:latin typeface="Arial" pitchFamily="34" charset="0"/>
                <a:cs typeface="Arial" pitchFamily="34" charset="0"/>
              </a:rPr>
              <a:t>main donors, including Germany. </a:t>
            </a:r>
            <a:r>
              <a:rPr lang="en-US" sz="2300" b="1" dirty="0" smtClean="0">
                <a:latin typeface="Arial" pitchFamily="34" charset="0"/>
                <a:cs typeface="Arial" pitchFamily="34" charset="0"/>
              </a:rPr>
              <a:t>Together, the </a:t>
            </a:r>
            <a:r>
              <a:rPr lang="en-US" sz="2300" b="1" dirty="0">
                <a:latin typeface="Arial" pitchFamily="34" charset="0"/>
                <a:cs typeface="Arial" pitchFamily="34" charset="0"/>
              </a:rPr>
              <a:t>West disbursed nearly US$30 billion in </a:t>
            </a:r>
            <a:r>
              <a:rPr lang="en-US" sz="2300" b="1" dirty="0" smtClean="0">
                <a:latin typeface="Arial" pitchFamily="34" charset="0"/>
                <a:cs typeface="Arial" pitchFamily="34" charset="0"/>
              </a:rPr>
              <a:t>official development </a:t>
            </a:r>
            <a:r>
              <a:rPr lang="en-US" sz="2300" b="1" dirty="0">
                <a:latin typeface="Arial" pitchFamily="34" charset="0"/>
                <a:cs typeface="Arial" pitchFamily="34" charset="0"/>
              </a:rPr>
              <a:t>assistance (ODA) to Africa in 2009</a:t>
            </a:r>
            <a:r>
              <a:rPr lang="en-US" sz="2300" b="1" dirty="0" smtClean="0">
                <a:latin typeface="Arial" pitchFamily="34" charset="0"/>
                <a:cs typeface="Arial" pitchFamily="34" charset="0"/>
              </a:rPr>
              <a:t>.” </a:t>
            </a:r>
            <a:r>
              <a:rPr lang="sv-SE" sz="2300" b="1" dirty="0" smtClean="0">
                <a:latin typeface="Arial" pitchFamily="34" charset="0"/>
                <a:cs typeface="Arial" pitchFamily="34" charset="0"/>
              </a:rPr>
              <a:t>(Berger, Brautigam, &amp; Baumgartner, 2011)</a:t>
            </a:r>
            <a:endParaRPr lang="en-US" sz="2300" b="1" dirty="0">
              <a:latin typeface="Arial" pitchFamily="34" charset="0"/>
              <a:cs typeface="Arial" pitchFamily="34" charset="0"/>
            </a:endParaRPr>
          </a:p>
        </p:txBody>
      </p:sp>
      <p:pic>
        <p:nvPicPr>
          <p:cNvPr id="4" name="Picture 3"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cxnSp>
        <p:nvCxnSpPr>
          <p:cNvPr id="6" name="Straight Connector 5"/>
          <p:cNvCxnSpPr/>
          <p:nvPr/>
        </p:nvCxnSpPr>
        <p:spPr>
          <a:xfrm>
            <a:off x="2843808" y="3077468"/>
            <a:ext cx="53285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7322" y="3429000"/>
            <a:ext cx="73963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1760" y="3789040"/>
            <a:ext cx="75746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533006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a:effectLst>
            <a:outerShdw blurRad="50800" dist="38100" dir="5400000" algn="t" rotWithShape="0">
              <a:prstClr val="black">
                <a:alpha val="40000"/>
              </a:prstClr>
            </a:outerShdw>
          </a:effectLst>
        </p:spPr>
        <p:txBody>
          <a:bodyPr>
            <a:normAutofit/>
          </a:bodyPr>
          <a:lstStyle/>
          <a:p>
            <a:r>
              <a:rPr lang="sv-SE" sz="3600" b="1" dirty="0" smtClean="0">
                <a:solidFill>
                  <a:srgbClr val="0070C0"/>
                </a:solidFill>
                <a:latin typeface="Arial" pitchFamily="34" charset="0"/>
                <a:cs typeface="Arial" pitchFamily="34" charset="0"/>
              </a:rPr>
              <a:t>Questioning the resources thesis</a:t>
            </a:r>
            <a:endParaRPr lang="en-US" sz="3600"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698410" y="2332037"/>
            <a:ext cx="7978046" cy="4525963"/>
          </a:xfrm>
        </p:spPr>
        <p:txBody>
          <a:bodyPr>
            <a:normAutofit/>
          </a:bodyPr>
          <a:lstStyle/>
          <a:p>
            <a:pPr marL="0" indent="0">
              <a:buNone/>
            </a:pPr>
            <a:r>
              <a:rPr lang="sv-SE" sz="2300" b="1" dirty="0" smtClean="0">
                <a:latin typeface="Arial" pitchFamily="34" charset="0"/>
                <a:cs typeface="Arial" pitchFamily="34" charset="0"/>
              </a:rPr>
              <a:t>”Second, we often hear that China’s alleged hunger for natural resources is the main driver for Chinese aid. However, a closer look at facts shows that Chinese aid is distributed fairly evenly around the continent, and is primarily used for diplomacy, or as part of a framework of economic cooperation. In fact China’s aid, with its focus on infrastructure and smallholder agriculture, is complementary to Western aid as these are sectors often neglected by traditional donors.” (Berger, Brautigam, &amp; Baumgartner, 2011)</a:t>
            </a:r>
            <a:endParaRPr lang="en-US" sz="2300" b="1" dirty="0">
              <a:latin typeface="Arial" pitchFamily="34" charset="0"/>
              <a:cs typeface="Arial" pitchFamily="34" charset="0"/>
            </a:endParaRPr>
          </a:p>
        </p:txBody>
      </p:sp>
      <p:pic>
        <p:nvPicPr>
          <p:cNvPr id="4" name="Picture 3"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cxnSp>
        <p:nvCxnSpPr>
          <p:cNvPr id="6" name="Straight Connector 5"/>
          <p:cNvCxnSpPr/>
          <p:nvPr/>
        </p:nvCxnSpPr>
        <p:spPr>
          <a:xfrm>
            <a:off x="6804248" y="3429000"/>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55576" y="3789040"/>
            <a:ext cx="75608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5576" y="4149080"/>
            <a:ext cx="75608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7322" y="4509120"/>
            <a:ext cx="74130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5576" y="4869160"/>
            <a:ext cx="75608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5576" y="5229200"/>
            <a:ext cx="7143824" cy="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5576" y="5517232"/>
            <a:ext cx="53285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3312630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143000"/>
          </a:xfrm>
          <a:effectLst>
            <a:outerShdw blurRad="50800" dist="38100" dir="5400000" algn="t" rotWithShape="0">
              <a:prstClr val="black">
                <a:alpha val="40000"/>
              </a:prstClr>
            </a:outerShdw>
          </a:effectLst>
        </p:spPr>
        <p:txBody>
          <a:bodyPr>
            <a:normAutofit fontScale="90000"/>
          </a:bodyPr>
          <a:lstStyle/>
          <a:p>
            <a:r>
              <a:rPr lang="sv-SE" sz="3800" b="1" dirty="0" smtClean="0">
                <a:solidFill>
                  <a:srgbClr val="0070C0"/>
                </a:solidFill>
                <a:latin typeface="Arial" pitchFamily="34" charset="0"/>
                <a:cs typeface="Arial" pitchFamily="34" charset="0"/>
              </a:rPr>
              <a:t>Questioning the human rights thesis</a:t>
            </a:r>
            <a:endParaRPr lang="en-US" sz="3800"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687322" y="1772816"/>
            <a:ext cx="7978046" cy="4525963"/>
          </a:xfrm>
        </p:spPr>
        <p:txBody>
          <a:bodyPr>
            <a:normAutofit fontScale="92500"/>
          </a:bodyPr>
          <a:lstStyle/>
          <a:p>
            <a:pPr marL="0" indent="0">
              <a:buNone/>
            </a:pPr>
            <a:r>
              <a:rPr lang="sv-SE" sz="2300" b="1" dirty="0" smtClean="0">
                <a:latin typeface="Arial" pitchFamily="34" charset="0"/>
                <a:cs typeface="Arial" pitchFamily="34" charset="0"/>
              </a:rPr>
              <a:t>”Last but not least, the Western media often portrays China as undermining the West’s ability to use conditionality to support human rights and governance initiatives. A more nuanced picture would show Beijing voting in favour of sanctions on Libya, pushing Sudan to allow a joint UN-African peace-keeping force into Dafur, and successfully pressing Robert Mugabe to form a government of national unity with Zimbabwean opposition. ... More generally, there is no evidence at all that in Africa Beijing prefers to cooperate with poorly governed, authoritarian governments instead of democratic regimes. Some of China’s best business partners in Africa include robust democracies: South Africa, Ghana, and Mauritius.” (Berger, Brautigam, &amp; Baumgartner, 2011)</a:t>
            </a:r>
            <a:endParaRPr lang="en-US" sz="2300" b="1" dirty="0">
              <a:latin typeface="Arial" pitchFamily="34" charset="0"/>
              <a:cs typeface="Arial" pitchFamily="34" charset="0"/>
            </a:endParaRPr>
          </a:p>
        </p:txBody>
      </p:sp>
      <p:pic>
        <p:nvPicPr>
          <p:cNvPr id="4" name="Picture 3"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cxnSp>
        <p:nvCxnSpPr>
          <p:cNvPr id="6" name="Straight Connector 5"/>
          <p:cNvCxnSpPr/>
          <p:nvPr/>
        </p:nvCxnSpPr>
        <p:spPr>
          <a:xfrm flipV="1">
            <a:off x="755576" y="3136900"/>
            <a:ext cx="4752528" cy="40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92280" y="2780928"/>
            <a:ext cx="936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55576" y="3136900"/>
            <a:ext cx="7093024" cy="40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652120" y="4365104"/>
            <a:ext cx="2952328" cy="40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6040" y="4729212"/>
            <a:ext cx="76123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76040" y="5013176"/>
            <a:ext cx="76123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76040" y="5373216"/>
            <a:ext cx="77206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76040" y="5661248"/>
            <a:ext cx="73963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6040" y="6021288"/>
            <a:ext cx="19237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984235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03600"/>
            <a:ext cx="8229600" cy="1143000"/>
          </a:xfrm>
          <a:effectLst>
            <a:outerShdw blurRad="50800" dist="38100" dir="5400000" algn="t" rotWithShape="0">
              <a:prstClr val="black">
                <a:alpha val="40000"/>
              </a:prstClr>
            </a:outerShdw>
          </a:effectLst>
        </p:spPr>
        <p:txBody>
          <a:bodyPr>
            <a:normAutofit/>
          </a:bodyPr>
          <a:lstStyle/>
          <a:p>
            <a:r>
              <a:rPr lang="sv-SE" sz="3000" b="1" dirty="0" smtClean="0">
                <a:solidFill>
                  <a:srgbClr val="0070C0"/>
                </a:solidFill>
                <a:latin typeface="Arial" pitchFamily="34" charset="0"/>
                <a:cs typeface="Arial" pitchFamily="34" charset="0"/>
              </a:rPr>
              <a:t>China in Africa: A new research initiative</a:t>
            </a:r>
            <a:endParaRPr lang="en-US" sz="3000"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539552" y="1628800"/>
            <a:ext cx="8136904" cy="4824536"/>
          </a:xfrm>
        </p:spPr>
        <p:txBody>
          <a:bodyPr>
            <a:normAutofit fontScale="70000" lnSpcReduction="20000"/>
          </a:bodyPr>
          <a:lstStyle/>
          <a:p>
            <a:pPr marL="457200" indent="-457200">
              <a:buFont typeface="+mj-lt"/>
              <a:buAutoNum type="arabicPeriod"/>
            </a:pPr>
            <a:r>
              <a:rPr lang="en-US" sz="2500" b="1" dirty="0" smtClean="0">
                <a:latin typeface="Arial" pitchFamily="34" charset="0"/>
                <a:cs typeface="Arial" pitchFamily="34" charset="0"/>
              </a:rPr>
              <a:t>Refocus </a:t>
            </a:r>
            <a:r>
              <a:rPr lang="en-US" sz="2500" b="1" dirty="0">
                <a:latin typeface="Arial" pitchFamily="34" charset="0"/>
                <a:cs typeface="Arial" pitchFamily="34" charset="0"/>
              </a:rPr>
              <a:t>our research </a:t>
            </a:r>
            <a:r>
              <a:rPr lang="en-US" sz="2500" b="1" dirty="0" smtClean="0">
                <a:latin typeface="Arial" pitchFamily="34" charset="0"/>
                <a:cs typeface="Arial" pitchFamily="34" charset="0"/>
              </a:rPr>
              <a:t>and understanding from </a:t>
            </a:r>
            <a:r>
              <a:rPr lang="en-US" sz="2500" b="1" dirty="0">
                <a:latin typeface="Arial" pitchFamily="34" charset="0"/>
                <a:cs typeface="Arial" pitchFamily="34" charset="0"/>
              </a:rPr>
              <a:t>the dominant geopolitical analysis at </a:t>
            </a:r>
            <a:r>
              <a:rPr lang="en-US" sz="2500" b="1" dirty="0" smtClean="0">
                <a:latin typeface="Arial" pitchFamily="34" charset="0"/>
                <a:cs typeface="Arial" pitchFamily="34" charset="0"/>
              </a:rPr>
              <a:t>macroeconomic and international </a:t>
            </a:r>
            <a:r>
              <a:rPr lang="en-US" sz="2500" b="1" dirty="0">
                <a:latin typeface="Arial" pitchFamily="34" charset="0"/>
                <a:cs typeface="Arial" pitchFamily="34" charset="0"/>
              </a:rPr>
              <a:t>relations </a:t>
            </a:r>
            <a:r>
              <a:rPr lang="en-US" sz="2500" b="1" dirty="0" smtClean="0">
                <a:latin typeface="Arial" pitchFamily="34" charset="0"/>
                <a:cs typeface="Arial" pitchFamily="34" charset="0"/>
              </a:rPr>
              <a:t>levels </a:t>
            </a:r>
            <a:r>
              <a:rPr lang="en-US" sz="2500" b="1" dirty="0">
                <a:latin typeface="Arial" pitchFamily="34" charset="0"/>
                <a:cs typeface="Arial" pitchFamily="34" charset="0"/>
              </a:rPr>
              <a:t>to </a:t>
            </a:r>
            <a:r>
              <a:rPr lang="en-US" sz="2500" b="1" i="1" dirty="0">
                <a:latin typeface="Arial" pitchFamily="34" charset="0"/>
                <a:cs typeface="Arial" pitchFamily="34" charset="0"/>
              </a:rPr>
              <a:t>cross-cultural </a:t>
            </a:r>
            <a:r>
              <a:rPr lang="en-US" sz="2500" b="1" dirty="0">
                <a:latin typeface="Arial" pitchFamily="34" charset="0"/>
                <a:cs typeface="Arial" pitchFamily="34" charset="0"/>
              </a:rPr>
              <a:t>analysis at </a:t>
            </a:r>
            <a:r>
              <a:rPr lang="en-US" sz="2500" b="1" i="1" dirty="0">
                <a:latin typeface="Arial" pitchFamily="34" charset="0"/>
                <a:cs typeface="Arial" pitchFamily="34" charset="0"/>
              </a:rPr>
              <a:t>organizational</a:t>
            </a:r>
            <a:r>
              <a:rPr lang="en-US" sz="2500" b="1" dirty="0">
                <a:latin typeface="Arial" pitchFamily="34" charset="0"/>
                <a:cs typeface="Arial" pitchFamily="34" charset="0"/>
              </a:rPr>
              <a:t> </a:t>
            </a:r>
            <a:r>
              <a:rPr lang="en-US" sz="2500" b="1" dirty="0" smtClean="0">
                <a:latin typeface="Arial" pitchFamily="34" charset="0"/>
                <a:cs typeface="Arial" pitchFamily="34" charset="0"/>
              </a:rPr>
              <a:t>level. For example, see “China in Africa” from the perspective of building Chinese-African partnerships at one of the most vibrant frontiers of international business.</a:t>
            </a:r>
          </a:p>
          <a:p>
            <a:pPr marL="457200" indent="-457200">
              <a:buFont typeface="+mj-lt"/>
              <a:buAutoNum type="arabicPeriod"/>
            </a:pPr>
            <a:endParaRPr lang="en-US" sz="1100" b="1" dirty="0" smtClean="0">
              <a:latin typeface="Arial" pitchFamily="34" charset="0"/>
              <a:cs typeface="Arial" pitchFamily="34" charset="0"/>
            </a:endParaRPr>
          </a:p>
          <a:p>
            <a:pPr marL="457200" indent="-457200">
              <a:buFont typeface="+mj-lt"/>
              <a:buAutoNum type="arabicPeriod"/>
            </a:pPr>
            <a:r>
              <a:rPr lang="en-US" sz="2500" b="1" dirty="0">
                <a:latin typeface="Arial" pitchFamily="34" charset="0"/>
                <a:cs typeface="Arial" pitchFamily="34" charset="0"/>
              </a:rPr>
              <a:t>Importance </a:t>
            </a:r>
            <a:r>
              <a:rPr lang="en-US" sz="2500" b="1" dirty="0" smtClean="0">
                <a:latin typeface="Arial" pitchFamily="34" charset="0"/>
                <a:cs typeface="Arial" pitchFamily="34" charset="0"/>
              </a:rPr>
              <a:t>to be </a:t>
            </a:r>
            <a:r>
              <a:rPr lang="en-US" sz="2500" b="1" dirty="0">
                <a:latin typeface="Arial" pitchFamily="34" charset="0"/>
                <a:cs typeface="Arial" pitchFamily="34" charset="0"/>
              </a:rPr>
              <a:t>given to studying how Chinese and African organizations, despite different political, economic, technological, cultural and religious backgrounds, interact, negotiate and create mutually beneficial projects and how these projects are implemented, sustained, and eventually succeeded or failed, and how the projects are evaluated by the business partners and all the stakeholders including local African communities</a:t>
            </a:r>
            <a:r>
              <a:rPr lang="en-US" sz="2500" b="1" dirty="0" smtClean="0">
                <a:latin typeface="Arial" pitchFamily="34" charset="0"/>
                <a:cs typeface="Arial" pitchFamily="34" charset="0"/>
              </a:rPr>
              <a:t>.</a:t>
            </a:r>
          </a:p>
          <a:p>
            <a:pPr marL="457200" indent="-457200">
              <a:buFont typeface="+mj-lt"/>
              <a:buAutoNum type="arabicPeriod"/>
            </a:pPr>
            <a:endParaRPr lang="en-US" sz="1100" b="1" dirty="0">
              <a:latin typeface="Arial" pitchFamily="34" charset="0"/>
              <a:cs typeface="Arial" pitchFamily="34" charset="0"/>
            </a:endParaRPr>
          </a:p>
          <a:p>
            <a:pPr marL="457200" indent="-457200">
              <a:buFont typeface="+mj-lt"/>
              <a:buAutoNum type="arabicPeriod"/>
            </a:pPr>
            <a:r>
              <a:rPr lang="sv-SE" sz="2500" b="1" dirty="0" smtClean="0">
                <a:latin typeface="Arial" pitchFamily="34" charset="0"/>
                <a:cs typeface="Arial" pitchFamily="34" charset="0"/>
              </a:rPr>
              <a:t>Methodololgy: Beyond North American dominance. Rich </a:t>
            </a:r>
            <a:r>
              <a:rPr lang="sv-SE" sz="2500" b="1" dirty="0">
                <a:latin typeface="Arial" pitchFamily="34" charset="0"/>
                <a:cs typeface="Arial" pitchFamily="34" charset="0"/>
              </a:rPr>
              <a:t>storytelling and ”thick-descriptive” case study at the organizational level</a:t>
            </a:r>
            <a:r>
              <a:rPr lang="sv-SE" sz="2500" b="1" dirty="0" smtClean="0">
                <a:latin typeface="Arial" pitchFamily="34" charset="0"/>
                <a:cs typeface="Arial" pitchFamily="34" charset="0"/>
              </a:rPr>
              <a:t>. Cross-sectional and/or longitudinal research on Chinese </a:t>
            </a:r>
            <a:r>
              <a:rPr lang="sv-SE" sz="2500" b="1" dirty="0">
                <a:latin typeface="Arial" pitchFamily="34" charset="0"/>
                <a:cs typeface="Arial" pitchFamily="34" charset="0"/>
              </a:rPr>
              <a:t>firms, African firms, and all </a:t>
            </a:r>
            <a:r>
              <a:rPr lang="sv-SE" sz="2500" b="1" dirty="0" smtClean="0">
                <a:latin typeface="Arial" pitchFamily="34" charset="0"/>
                <a:cs typeface="Arial" pitchFamily="34" charset="0"/>
              </a:rPr>
              <a:t>the stakeholders </a:t>
            </a:r>
            <a:r>
              <a:rPr lang="sv-SE" sz="2500" b="1" dirty="0">
                <a:latin typeface="Arial" pitchFamily="34" charset="0"/>
                <a:cs typeface="Arial" pitchFamily="34" charset="0"/>
              </a:rPr>
              <a:t>networks: Positive, </a:t>
            </a:r>
            <a:r>
              <a:rPr lang="sv-SE" sz="2500" b="1" dirty="0" smtClean="0">
                <a:latin typeface="Arial" pitchFamily="34" charset="0"/>
                <a:cs typeface="Arial" pitchFamily="34" charset="0"/>
              </a:rPr>
              <a:t>negative, over time; Research questions: What? Where? When? How? Why? Implications for theory and practice?</a:t>
            </a:r>
            <a:endParaRPr lang="en-US" sz="2200" b="1" dirty="0" smtClean="0">
              <a:latin typeface="Arial" pitchFamily="34" charset="0"/>
              <a:cs typeface="Arial" pitchFamily="34" charset="0"/>
            </a:endParaRPr>
          </a:p>
        </p:txBody>
      </p:sp>
      <p:pic>
        <p:nvPicPr>
          <p:cNvPr id="4" name="Picture 3"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sp>
        <p:nvSpPr>
          <p:cNvPr id="7" name="TextBox 6"/>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2539545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51933"/>
            <a:ext cx="8229600" cy="1143000"/>
          </a:xfrm>
          <a:effectLst>
            <a:outerShdw blurRad="50800" dist="38100" dir="5400000" algn="t" rotWithShape="0">
              <a:prstClr val="black">
                <a:alpha val="40000"/>
              </a:prstClr>
            </a:outerShdw>
          </a:effectLst>
        </p:spPr>
        <p:txBody>
          <a:bodyPr>
            <a:normAutofit/>
          </a:bodyPr>
          <a:lstStyle/>
          <a:p>
            <a:r>
              <a:rPr lang="sv-SE" sz="3000" b="1" dirty="0" smtClean="0">
                <a:solidFill>
                  <a:srgbClr val="0070C0"/>
                </a:solidFill>
                <a:latin typeface="Arial" pitchFamily="34" charset="0"/>
                <a:cs typeface="Arial" pitchFamily="34" charset="0"/>
              </a:rPr>
              <a:t>China in Africa: A new research initiative</a:t>
            </a:r>
            <a:br>
              <a:rPr lang="sv-SE" sz="3000" b="1" dirty="0" smtClean="0">
                <a:solidFill>
                  <a:srgbClr val="0070C0"/>
                </a:solidFill>
                <a:latin typeface="Arial" pitchFamily="34" charset="0"/>
                <a:cs typeface="Arial" pitchFamily="34" charset="0"/>
              </a:rPr>
            </a:br>
            <a:r>
              <a:rPr lang="sv-SE" sz="3000" b="1" dirty="0" smtClean="0">
                <a:solidFill>
                  <a:srgbClr val="0070C0"/>
                </a:solidFill>
                <a:latin typeface="Arial" pitchFamily="34" charset="0"/>
                <a:cs typeface="Arial" pitchFamily="34" charset="0"/>
              </a:rPr>
              <a:t>(continued)</a:t>
            </a:r>
            <a:endParaRPr lang="en-US" sz="3000"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687322" y="2564904"/>
            <a:ext cx="8136904" cy="3024336"/>
          </a:xfrm>
        </p:spPr>
        <p:txBody>
          <a:bodyPr>
            <a:normAutofit/>
          </a:bodyPr>
          <a:lstStyle/>
          <a:p>
            <a:pPr marL="457200" indent="-457200">
              <a:buAutoNum type="arabicPeriod" startAt="4"/>
              <a:tabLst>
                <a:tab pos="444500" algn="l"/>
              </a:tabLst>
            </a:pPr>
            <a:r>
              <a:rPr lang="en-US" sz="2200" b="1" dirty="0" smtClean="0">
                <a:latin typeface="Arial" pitchFamily="34" charset="0"/>
                <a:cs typeface="Arial" pitchFamily="34" charset="0"/>
              </a:rPr>
              <a:t>Building up a “China in Africa” research community.</a:t>
            </a:r>
          </a:p>
          <a:p>
            <a:pPr marL="457200" indent="-457200">
              <a:buAutoNum type="arabicPeriod" startAt="4"/>
              <a:tabLst>
                <a:tab pos="444500" algn="l"/>
              </a:tabLst>
            </a:pPr>
            <a:r>
              <a:rPr lang="en-US" sz="2200" b="1" dirty="0" smtClean="0">
                <a:latin typeface="Arial" pitchFamily="34" charset="0"/>
                <a:cs typeface="Arial" pitchFamily="34" charset="0"/>
              </a:rPr>
              <a:t>Involving both Western and Chinese organizations/firms/politicians/Academics in our research community</a:t>
            </a:r>
          </a:p>
          <a:p>
            <a:pPr marL="457200" indent="-457200">
              <a:buAutoNum type="arabicPeriod" startAt="4"/>
              <a:tabLst>
                <a:tab pos="444500" algn="l"/>
              </a:tabLst>
            </a:pPr>
            <a:r>
              <a:rPr lang="en-US" sz="2200" b="1" dirty="0" smtClean="0">
                <a:latin typeface="Arial" pitchFamily="34" charset="0"/>
                <a:cs typeface="Arial" pitchFamily="34" charset="0"/>
              </a:rPr>
              <a:t>A yearly “China in Africa” conference?</a:t>
            </a:r>
          </a:p>
          <a:p>
            <a:pPr marL="457200" indent="-457200">
              <a:buAutoNum type="arabicPeriod" startAt="4"/>
              <a:tabLst>
                <a:tab pos="444500" algn="l"/>
              </a:tabLst>
            </a:pPr>
            <a:r>
              <a:rPr lang="en-US" sz="2200" b="1" dirty="0" smtClean="0">
                <a:latin typeface="Arial" pitchFamily="34" charset="0"/>
                <a:cs typeface="Arial" pitchFamily="34" charset="0"/>
              </a:rPr>
              <a:t>A continuously updated website</a:t>
            </a:r>
          </a:p>
          <a:p>
            <a:pPr marL="457200" indent="-457200">
              <a:buAutoNum type="arabicPeriod" startAt="4"/>
              <a:tabLst>
                <a:tab pos="444500" algn="l"/>
              </a:tabLst>
            </a:pPr>
            <a:r>
              <a:rPr lang="en-US" sz="2200" b="1" dirty="0" smtClean="0">
                <a:latin typeface="Arial" pitchFamily="34" charset="0"/>
                <a:cs typeface="Arial" pitchFamily="34" charset="0"/>
              </a:rPr>
              <a:t>Journal and book publication!</a:t>
            </a:r>
          </a:p>
          <a:p>
            <a:pPr marL="0" indent="0">
              <a:buNone/>
              <a:tabLst>
                <a:tab pos="444500" algn="l"/>
              </a:tabLst>
            </a:pPr>
            <a:endParaRPr lang="en-US" sz="2500" b="1" dirty="0" smtClean="0">
              <a:latin typeface="Arial" pitchFamily="34" charset="0"/>
              <a:cs typeface="Arial" pitchFamily="34" charset="0"/>
            </a:endParaRPr>
          </a:p>
        </p:txBody>
      </p:sp>
      <p:pic>
        <p:nvPicPr>
          <p:cNvPr id="4" name="Picture 3"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sp>
        <p:nvSpPr>
          <p:cNvPr id="7" name="TextBox 6"/>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1559068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5900"/>
            <a:ext cx="8229600" cy="1143000"/>
          </a:xfrm>
          <a:effectLst>
            <a:outerShdw blurRad="50800" dist="38100" dir="5400000" algn="t" rotWithShape="0">
              <a:prstClr val="black">
                <a:alpha val="40000"/>
              </a:prstClr>
            </a:outerShdw>
          </a:effectLst>
        </p:spPr>
        <p:txBody>
          <a:bodyPr>
            <a:normAutofit/>
          </a:bodyPr>
          <a:lstStyle/>
          <a:p>
            <a:r>
              <a:rPr lang="sv-SE" sz="3200" b="1" dirty="0" smtClean="0">
                <a:solidFill>
                  <a:srgbClr val="0070C0"/>
                </a:solidFill>
                <a:latin typeface="Arial" pitchFamily="34" charset="0"/>
                <a:cs typeface="Arial" pitchFamily="34" charset="0"/>
              </a:rPr>
              <a:t>African-Chinese business negotiations</a:t>
            </a:r>
            <a:endParaRPr lang="en-US" sz="3200"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499728" y="1844824"/>
            <a:ext cx="8136904" cy="2376264"/>
          </a:xfrm>
        </p:spPr>
        <p:txBody>
          <a:bodyPr>
            <a:normAutofit/>
          </a:bodyPr>
          <a:lstStyle/>
          <a:p>
            <a:r>
              <a:rPr lang="en-GB" sz="2000" b="1" dirty="0">
                <a:latin typeface="Arial" pitchFamily="34" charset="0"/>
                <a:cs typeface="Arial" pitchFamily="34" charset="0"/>
              </a:rPr>
              <a:t>“South African negotiators perceive the Chinese negotiators to value status, respect hierarchical decision-making, and appreciate long-term relationships. In addition, the perceptions on the importance of trust, guanxi and face were strongly evident” (</a:t>
            </a:r>
            <a:r>
              <a:rPr lang="en-GB" sz="2000" b="1" dirty="0" err="1">
                <a:latin typeface="Arial" pitchFamily="34" charset="0"/>
                <a:cs typeface="Arial" pitchFamily="34" charset="0"/>
              </a:rPr>
              <a:t>Horwitz</a:t>
            </a:r>
            <a:r>
              <a:rPr lang="en-GB" sz="2000" b="1" dirty="0">
                <a:latin typeface="Arial" pitchFamily="34" charset="0"/>
                <a:cs typeface="Arial" pitchFamily="34" charset="0"/>
              </a:rPr>
              <a:t>, </a:t>
            </a:r>
            <a:r>
              <a:rPr lang="en-GB" sz="2000" b="1" dirty="0" err="1">
                <a:latin typeface="Arial" pitchFamily="34" charset="0"/>
                <a:cs typeface="Arial" pitchFamily="34" charset="0"/>
              </a:rPr>
              <a:t>Hemmant</a:t>
            </a:r>
            <a:r>
              <a:rPr lang="en-GB" sz="2000" b="1" dirty="0">
                <a:latin typeface="Arial" pitchFamily="34" charset="0"/>
                <a:cs typeface="Arial" pitchFamily="34" charset="0"/>
              </a:rPr>
              <a:t>, &amp; </a:t>
            </a:r>
            <a:r>
              <a:rPr lang="en-GB" sz="2000" b="1" dirty="0" err="1">
                <a:latin typeface="Arial" pitchFamily="34" charset="0"/>
                <a:cs typeface="Arial" pitchFamily="34" charset="0"/>
              </a:rPr>
              <a:t>Rademeyer</a:t>
            </a:r>
            <a:r>
              <a:rPr lang="en-GB" sz="2000" b="1" dirty="0">
                <a:latin typeface="Arial" pitchFamily="34" charset="0"/>
                <a:cs typeface="Arial" pitchFamily="34" charset="0"/>
              </a:rPr>
              <a:t>, 2008: 11). </a:t>
            </a:r>
            <a:endParaRPr lang="en-US" sz="2000" b="1" dirty="0">
              <a:latin typeface="Arial" pitchFamily="34" charset="0"/>
              <a:cs typeface="Arial" pitchFamily="34" charset="0"/>
            </a:endParaRPr>
          </a:p>
          <a:p>
            <a:endParaRPr lang="en-GB" sz="2000" b="1" dirty="0" smtClean="0">
              <a:latin typeface="Arial" pitchFamily="34" charset="0"/>
              <a:cs typeface="Arial" pitchFamily="34" charset="0"/>
            </a:endParaRPr>
          </a:p>
        </p:txBody>
      </p:sp>
      <p:pic>
        <p:nvPicPr>
          <p:cNvPr id="4" name="Picture 3"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pic>
        <p:nvPicPr>
          <p:cNvPr id="18434" name="Picture 2" descr="http://gzdaily.dayoo.com/res/1/1/2012-08/10/A16/res01_attpic_bri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850352"/>
            <a:ext cx="3871272" cy="24208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3677" y="3480908"/>
            <a:ext cx="4028628" cy="2831544"/>
          </a:xfrm>
          <a:prstGeom prst="rect">
            <a:avLst/>
          </a:prstGeom>
          <a:noFill/>
        </p:spPr>
        <p:txBody>
          <a:bodyPr wrap="square" rtlCol="0">
            <a:spAutoFit/>
          </a:bodyPr>
          <a:lstStyle/>
          <a:p>
            <a:endParaRPr lang="en-US" sz="2000" b="1" dirty="0">
              <a:latin typeface="Arial" pitchFamily="34" charset="0"/>
              <a:cs typeface="Arial" pitchFamily="34" charset="0"/>
            </a:endParaRPr>
          </a:p>
          <a:p>
            <a:pPr marL="285750" indent="-285750">
              <a:buFont typeface="Arial" pitchFamily="34" charset="0"/>
              <a:buChar char="•"/>
            </a:pPr>
            <a:r>
              <a:rPr lang="en-US" sz="2000" b="1" dirty="0">
                <a:latin typeface="Arial" pitchFamily="34" charset="0"/>
                <a:cs typeface="Arial" pitchFamily="34" charset="0"/>
              </a:rPr>
              <a:t>“In the future, we need to answer, for example, whether the Chinese also use those tactics employed on Western business people to deal with other Third World business people.” (Fang, 1999: 182). </a:t>
            </a:r>
          </a:p>
          <a:p>
            <a:endParaRPr lang="en-US" dirty="0"/>
          </a:p>
        </p:txBody>
      </p:sp>
      <p:sp>
        <p:nvSpPr>
          <p:cNvPr id="9" name="TextBox 8"/>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125113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80" y="620688"/>
            <a:ext cx="8229600" cy="1143000"/>
          </a:xfrm>
          <a:effectLst>
            <a:outerShdw blurRad="50800" dist="38100" dir="8100000" algn="tr" rotWithShape="0">
              <a:prstClr val="black">
                <a:alpha val="40000"/>
              </a:prstClr>
            </a:outerShdw>
          </a:effectLst>
        </p:spPr>
        <p:txBody>
          <a:bodyPr/>
          <a:lstStyle/>
          <a:p>
            <a:r>
              <a:rPr lang="sv-SE" b="1" dirty="0" smtClean="0">
                <a:solidFill>
                  <a:srgbClr val="C00000"/>
                </a:solidFill>
                <a:latin typeface="Arial" pitchFamily="34" charset="0"/>
                <a:cs typeface="Arial" pitchFamily="34" charset="0"/>
              </a:rPr>
              <a:t>Chinese wisdom</a:t>
            </a:r>
            <a:endParaRPr lang="en-US" b="1"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424830" y="4581128"/>
            <a:ext cx="8229600" cy="1440160"/>
          </a:xfrm>
        </p:spPr>
        <p:txBody>
          <a:bodyPr>
            <a:normAutofit fontScale="92500" lnSpcReduction="10000"/>
          </a:bodyPr>
          <a:lstStyle/>
          <a:p>
            <a:pPr marL="0" indent="0" algn="ctr">
              <a:buNone/>
            </a:pPr>
            <a:r>
              <a:rPr lang="sv-SE" altLang="zh-CN" b="1" dirty="0">
                <a:latin typeface="Arial" pitchFamily="34" charset="0"/>
                <a:cs typeface="Arial" pitchFamily="34" charset="0"/>
              </a:rPr>
              <a:t> </a:t>
            </a:r>
            <a:r>
              <a:rPr lang="sv-SE" altLang="zh-CN" b="1" dirty="0" smtClean="0">
                <a:latin typeface="Arial" pitchFamily="34" charset="0"/>
                <a:cs typeface="Arial" pitchFamily="34" charset="0"/>
              </a:rPr>
              <a:t>   ”</a:t>
            </a:r>
            <a:r>
              <a:rPr lang="zh-CN" altLang="en-US" b="1" dirty="0" smtClean="0">
                <a:latin typeface="Arial" pitchFamily="34" charset="0"/>
                <a:cs typeface="Arial" pitchFamily="34" charset="0"/>
              </a:rPr>
              <a:t>要</a:t>
            </a:r>
            <a:r>
              <a:rPr lang="zh-CN" altLang="en-US" b="1" dirty="0">
                <a:latin typeface="Arial" pitchFamily="34" charset="0"/>
                <a:cs typeface="Arial" pitchFamily="34" charset="0"/>
              </a:rPr>
              <a:t>致</a:t>
            </a:r>
            <a:r>
              <a:rPr lang="zh-CN" altLang="en-US" b="1" dirty="0" smtClean="0">
                <a:latin typeface="Arial" pitchFamily="34" charset="0"/>
                <a:cs typeface="Arial" pitchFamily="34" charset="0"/>
              </a:rPr>
              <a:t>富</a:t>
            </a:r>
            <a:r>
              <a:rPr lang="sv-SE" altLang="zh-CN" b="1" dirty="0" smtClean="0">
                <a:latin typeface="Arial" pitchFamily="34" charset="0"/>
                <a:cs typeface="Arial" pitchFamily="34" charset="0"/>
              </a:rPr>
              <a:t>, </a:t>
            </a:r>
            <a:r>
              <a:rPr lang="zh-CN" altLang="en-US" b="1" dirty="0" smtClean="0">
                <a:latin typeface="Arial" pitchFamily="34" charset="0"/>
                <a:cs typeface="Arial" pitchFamily="34" charset="0"/>
              </a:rPr>
              <a:t>先</a:t>
            </a:r>
            <a:r>
              <a:rPr lang="zh-CN" altLang="en-US" b="1" dirty="0">
                <a:latin typeface="Arial" pitchFamily="34" charset="0"/>
                <a:cs typeface="Arial" pitchFamily="34" charset="0"/>
              </a:rPr>
              <a:t>修</a:t>
            </a:r>
            <a:r>
              <a:rPr lang="zh-CN" altLang="en-US" b="1" dirty="0" smtClean="0">
                <a:latin typeface="Arial" pitchFamily="34" charset="0"/>
                <a:cs typeface="Arial" pitchFamily="34" charset="0"/>
              </a:rPr>
              <a:t>路</a:t>
            </a:r>
            <a:r>
              <a:rPr lang="sv-SE" altLang="zh-CN" b="1" dirty="0" smtClean="0">
                <a:latin typeface="Arial" pitchFamily="34" charset="0"/>
                <a:cs typeface="Arial" pitchFamily="34" charset="0"/>
              </a:rPr>
              <a:t>”</a:t>
            </a:r>
            <a:r>
              <a:rPr lang="zh-CN" altLang="en-US" b="1" dirty="0" smtClean="0">
                <a:latin typeface="Arial" pitchFamily="34" charset="0"/>
                <a:cs typeface="Arial" pitchFamily="34" charset="0"/>
              </a:rPr>
              <a:t> </a:t>
            </a:r>
            <a:r>
              <a:rPr lang="sv-SE" altLang="zh-CN" b="1" dirty="0" smtClean="0">
                <a:latin typeface="Arial" pitchFamily="34" charset="0"/>
                <a:cs typeface="Arial" pitchFamily="34" charset="0"/>
              </a:rPr>
              <a:t/>
            </a:r>
            <a:br>
              <a:rPr lang="sv-SE" altLang="zh-CN" b="1" dirty="0" smtClean="0">
                <a:latin typeface="Arial" pitchFamily="34" charset="0"/>
                <a:cs typeface="Arial" pitchFamily="34" charset="0"/>
              </a:rPr>
            </a:br>
            <a:r>
              <a:rPr lang="sv-SE" altLang="zh-CN" b="1" dirty="0" smtClean="0">
                <a:latin typeface="Arial" pitchFamily="34" charset="0"/>
                <a:cs typeface="Arial" pitchFamily="34" charset="0"/>
              </a:rPr>
              <a:t>”</a:t>
            </a:r>
            <a:r>
              <a:rPr lang="sv-SE" altLang="zh-CN" b="1" i="1" dirty="0" smtClean="0">
                <a:latin typeface="Arial" pitchFamily="34" charset="0"/>
                <a:cs typeface="Arial" pitchFamily="34" charset="0"/>
              </a:rPr>
              <a:t>Yao zhifu, xian xiulu</a:t>
            </a:r>
            <a:r>
              <a:rPr lang="sv-SE" altLang="zh-CN" b="1" dirty="0" smtClean="0">
                <a:latin typeface="Arial" pitchFamily="34" charset="0"/>
                <a:cs typeface="Arial" pitchFamily="34" charset="0"/>
              </a:rPr>
              <a:t>”</a:t>
            </a:r>
            <a:endParaRPr lang="en-US" b="1" dirty="0" smtClean="0">
              <a:latin typeface="Arial" pitchFamily="34" charset="0"/>
              <a:cs typeface="Arial" pitchFamily="34" charset="0"/>
            </a:endParaRPr>
          </a:p>
          <a:p>
            <a:pPr marL="0" indent="0" algn="ctr">
              <a:buNone/>
            </a:pPr>
            <a:r>
              <a:rPr lang="en-US" b="1" dirty="0" smtClean="0">
                <a:latin typeface="Arial" pitchFamily="34" charset="0"/>
                <a:cs typeface="Arial" pitchFamily="34" charset="0"/>
              </a:rPr>
              <a:t>    (“To </a:t>
            </a:r>
            <a:r>
              <a:rPr lang="en-US" b="1" dirty="0">
                <a:latin typeface="Arial" pitchFamily="34" charset="0"/>
                <a:cs typeface="Arial" pitchFamily="34" charset="0"/>
              </a:rPr>
              <a:t>get </a:t>
            </a:r>
            <a:r>
              <a:rPr lang="en-US" b="1" dirty="0" smtClean="0">
                <a:latin typeface="Arial" pitchFamily="34" charset="0"/>
                <a:cs typeface="Arial" pitchFamily="34" charset="0"/>
              </a:rPr>
              <a:t>rich, build roads first.”)</a:t>
            </a:r>
            <a:endParaRPr lang="en-US" b="1" dirty="0">
              <a:latin typeface="Arial" pitchFamily="34" charset="0"/>
              <a:cs typeface="Arial" pitchFamily="34" charset="0"/>
            </a:endParaRPr>
          </a:p>
          <a:p>
            <a:endParaRPr lang="en-US" dirty="0">
              <a:latin typeface="Arial" pitchFamily="34" charset="0"/>
              <a:cs typeface="Arial" pitchFamily="34" charset="0"/>
            </a:endParaRPr>
          </a:p>
        </p:txBody>
      </p:sp>
      <p:pic>
        <p:nvPicPr>
          <p:cNvPr id="6146" name="Picture 2" descr="http://upload.wikimedia.org/wikipedia/commons/thumb/9/91/Africa_on_the_globe_(white-red).svg/220px-Africa_on_the_globe_(white-re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988840"/>
            <a:ext cx="2304256" cy="230425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220344" y="2564904"/>
            <a:ext cx="855712" cy="936104"/>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76031" y="3107922"/>
            <a:ext cx="84001" cy="609110"/>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67944" y="2492896"/>
            <a:ext cx="471686" cy="396044"/>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15830" y="2492896"/>
            <a:ext cx="320402" cy="936104"/>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92030" y="2717304"/>
            <a:ext cx="168002" cy="171636"/>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303788" y="2800409"/>
            <a:ext cx="556244" cy="2713"/>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761929" y="2955522"/>
            <a:ext cx="152401" cy="401470"/>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4303787" y="2492896"/>
            <a:ext cx="762944" cy="615026"/>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707632" y="2983142"/>
            <a:ext cx="368424" cy="315652"/>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914330" y="2952809"/>
            <a:ext cx="98102" cy="232547"/>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39630" y="2690918"/>
            <a:ext cx="160201" cy="261891"/>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115781" y="3429000"/>
            <a:ext cx="49051" cy="188281"/>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648200" y="2564904"/>
            <a:ext cx="352083" cy="275701"/>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648200" y="3392194"/>
            <a:ext cx="243644" cy="36806"/>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164832" y="3501008"/>
            <a:ext cx="0" cy="22132"/>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181965" y="2709751"/>
            <a:ext cx="243644" cy="36806"/>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39630" y="3032956"/>
            <a:ext cx="168002" cy="548444"/>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98522" y="2923000"/>
            <a:ext cx="441108" cy="18403"/>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6" name="Picture 65" descr="SUSMALLSV"/>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cxnSp>
        <p:nvCxnSpPr>
          <p:cNvPr id="67" name="Straight Connector 66"/>
          <p:cNvCxnSpPr/>
          <p:nvPr/>
        </p:nvCxnSpPr>
        <p:spPr>
          <a:xfrm flipV="1">
            <a:off x="5297035" y="3501008"/>
            <a:ext cx="67053" cy="74690"/>
          </a:xfrm>
          <a:prstGeom prst="line">
            <a:avLst/>
          </a:prstGeom>
          <a:ln w="6350">
            <a:solidFill>
              <a:srgbClr val="FFFF9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173438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arn(inVertic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arn(inVertical)">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arn(inVertical)">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barn(inVertical)">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barn(inVertical)">
                                      <p:cBhvr>
                                        <p:cTn id="77" dur="500"/>
                                        <p:tgtEl>
                                          <p:spTgt spid="5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barn(inVertical)">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barn(inVertical)">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arn(inVertical)">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arn(inVertical)">
                                      <p:cBhvr>
                                        <p:cTn id="9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sp>
        <p:nvSpPr>
          <p:cNvPr id="476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pic>
        <p:nvPicPr>
          <p:cNvPr id="476164" name="Picture 4" descr="DSC05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6165" name="Text Box 5"/>
          <p:cNvSpPr txBox="1">
            <a:spLocks noChangeArrowheads="1"/>
          </p:cNvSpPr>
          <p:nvPr/>
        </p:nvSpPr>
        <p:spPr bwMode="auto">
          <a:xfrm>
            <a:off x="467544" y="3102620"/>
            <a:ext cx="42481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sv-SE" altLang="zh-CN" sz="2400" b="1" dirty="0">
              <a:solidFill>
                <a:srgbClr val="FF6600"/>
              </a:solidFill>
              <a:effectLst>
                <a:outerShdw blurRad="38100" dist="38100" dir="2700000" algn="tl">
                  <a:srgbClr val="000000"/>
                </a:outerShdw>
              </a:effectLst>
              <a:latin typeface="Arial" pitchFamily="34" charset="0"/>
              <a:cs typeface="Arial" pitchFamily="34" charset="0"/>
            </a:endParaRPr>
          </a:p>
          <a:p>
            <a:endParaRPr lang="sv-SE" altLang="zh-CN" sz="2400" b="1" dirty="0">
              <a:solidFill>
                <a:srgbClr val="FF6600"/>
              </a:solidFill>
              <a:effectLst>
                <a:outerShdw blurRad="38100" dist="38100" dir="2700000" algn="tl">
                  <a:srgbClr val="000000"/>
                </a:outerShdw>
              </a:effectLst>
              <a:latin typeface="Arial" pitchFamily="34" charset="0"/>
              <a:cs typeface="Arial" pitchFamily="34" charset="0"/>
            </a:endParaRPr>
          </a:p>
          <a:p>
            <a:r>
              <a:rPr lang="sv-SE" altLang="zh-CN" sz="5400" b="1" dirty="0" smtClean="0">
                <a:solidFill>
                  <a:srgbClr val="FF6600"/>
                </a:solidFill>
                <a:effectLst>
                  <a:outerShdw blurRad="38100" dist="38100" dir="2700000" algn="tl">
                    <a:srgbClr val="000000"/>
                  </a:outerShdw>
                </a:effectLst>
                <a:latin typeface="Arial" pitchFamily="34" charset="0"/>
                <a:cs typeface="Arial" pitchFamily="34" charset="0"/>
              </a:rPr>
              <a:t>Thank you!</a:t>
            </a:r>
            <a:r>
              <a:rPr lang="sv-SE" altLang="zh-CN" sz="3000" b="1" dirty="0" smtClean="0">
                <a:solidFill>
                  <a:srgbClr val="FF6600"/>
                </a:solidFill>
                <a:effectLst>
                  <a:outerShdw blurRad="38100" dist="38100" dir="2700000" algn="tl">
                    <a:srgbClr val="000000"/>
                  </a:outerShdw>
                </a:effectLst>
                <a:latin typeface="Arial" pitchFamily="34" charset="0"/>
                <a:cs typeface="Arial" pitchFamily="34" charset="0"/>
              </a:rPr>
              <a:t/>
            </a:r>
            <a:br>
              <a:rPr lang="sv-SE" altLang="zh-CN" sz="3000" b="1" dirty="0" smtClean="0">
                <a:solidFill>
                  <a:srgbClr val="FF6600"/>
                </a:solidFill>
                <a:effectLst>
                  <a:outerShdw blurRad="38100" dist="38100" dir="2700000" algn="tl">
                    <a:srgbClr val="000000"/>
                  </a:outerShdw>
                </a:effectLst>
                <a:latin typeface="Arial" pitchFamily="34" charset="0"/>
                <a:cs typeface="Arial" pitchFamily="34" charset="0"/>
              </a:rPr>
            </a:br>
            <a:endParaRPr lang="en-US" altLang="zh-CN" sz="2400" b="1" dirty="0">
              <a:solidFill>
                <a:srgbClr val="FF6600"/>
              </a:solidFill>
              <a:effectLst>
                <a:outerShdw blurRad="38100" dist="38100" dir="2700000" algn="tl">
                  <a:srgbClr val="000000"/>
                </a:outerShdw>
              </a:effectLst>
              <a:latin typeface="Arial" pitchFamily="34" charset="0"/>
              <a:cs typeface="Arial" pitchFamily="34" charset="0"/>
            </a:endParaRPr>
          </a:p>
        </p:txBody>
      </p:sp>
      <p:sp>
        <p:nvSpPr>
          <p:cNvPr id="8" name="TextBox 7"/>
          <p:cNvSpPr txBox="1"/>
          <p:nvPr/>
        </p:nvSpPr>
        <p:spPr>
          <a:xfrm>
            <a:off x="7596336" y="188640"/>
            <a:ext cx="1346844" cy="230832"/>
          </a:xfrm>
          <a:prstGeom prst="rect">
            <a:avLst/>
          </a:prstGeom>
          <a:noFill/>
        </p:spPr>
        <p:txBody>
          <a:bodyPr wrap="none" rtlCol="0">
            <a:spAutoFit/>
          </a:bodyPr>
          <a:lstStyle/>
          <a:p>
            <a:r>
              <a:rPr lang="sv-SE" sz="900" b="1" dirty="0" smtClean="0">
                <a:solidFill>
                  <a:srgbClr val="FF0000"/>
                </a:solidFill>
              </a:rPr>
              <a:t>Tony Fang presentation </a:t>
            </a:r>
            <a:endParaRPr lang="en-US" sz="900" b="1" dirty="0">
              <a:solidFill>
                <a:srgbClr val="FF0000"/>
              </a:solidFill>
            </a:endParaRPr>
          </a:p>
        </p:txBody>
      </p:sp>
    </p:spTree>
    <p:extLst>
      <p:ext uri="{BB962C8B-B14F-4D97-AF65-F5344CB8AC3E}">
        <p14:creationId xmlns:p14="http://schemas.microsoft.com/office/powerpoint/2010/main" val="1927057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6165"/>
                                        </p:tgtEl>
                                        <p:attrNameLst>
                                          <p:attrName>style.visibility</p:attrName>
                                        </p:attrNameLst>
                                      </p:cBhvr>
                                      <p:to>
                                        <p:strVal val="visible"/>
                                      </p:to>
                                    </p:set>
                                    <p:animEffect transition="in" filter="blinds(horizontal)">
                                      <p:cBhvr>
                                        <p:cTn id="7" dur="500"/>
                                        <p:tgtEl>
                                          <p:spTgt spid="47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90" y="908720"/>
            <a:ext cx="8229600" cy="1143000"/>
          </a:xfrm>
          <a:effectLst>
            <a:outerShdw blurRad="50800" dist="38100" dir="5400000" algn="t" rotWithShape="0">
              <a:prstClr val="black">
                <a:alpha val="40000"/>
              </a:prstClr>
            </a:outerShdw>
          </a:effectLst>
        </p:spPr>
        <p:txBody>
          <a:bodyPr/>
          <a:lstStyle/>
          <a:p>
            <a:r>
              <a:rPr lang="sv-SE" b="1" dirty="0" smtClean="0">
                <a:solidFill>
                  <a:srgbClr val="0070C0"/>
                </a:solidFill>
                <a:latin typeface="Arial" pitchFamily="34" charset="0"/>
                <a:cs typeface="Arial" pitchFamily="34" charset="0"/>
              </a:rPr>
              <a:t>Structure</a:t>
            </a:r>
            <a:endParaRPr lang="en-US"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1112493" y="2420888"/>
            <a:ext cx="7135942" cy="3016523"/>
          </a:xfrm>
        </p:spPr>
        <p:txBody>
          <a:bodyPr>
            <a:normAutofit/>
          </a:bodyPr>
          <a:lstStyle/>
          <a:p>
            <a:pPr marL="457200" indent="-457200">
              <a:buFont typeface="+mj-lt"/>
              <a:buAutoNum type="arabicPeriod"/>
            </a:pPr>
            <a:r>
              <a:rPr lang="en-US" sz="2500" b="1" dirty="0" smtClean="0">
                <a:latin typeface="Arial" pitchFamily="34" charset="0"/>
                <a:cs typeface="Arial" pitchFamily="34" charset="0"/>
              </a:rPr>
              <a:t>China-Africa trade and so what?</a:t>
            </a:r>
          </a:p>
          <a:p>
            <a:pPr marL="457200" indent="-457200">
              <a:buFont typeface="+mj-lt"/>
              <a:buAutoNum type="arabicPeriod"/>
            </a:pPr>
            <a:r>
              <a:rPr lang="en-US" sz="2500" b="1" dirty="0" smtClean="0">
                <a:latin typeface="Arial" pitchFamily="34" charset="0"/>
                <a:cs typeface="Arial" pitchFamily="34" charset="0"/>
              </a:rPr>
              <a:t>China’s </a:t>
            </a:r>
            <a:r>
              <a:rPr lang="en-US" sz="2500" b="1" dirty="0">
                <a:latin typeface="Arial" pitchFamily="34" charset="0"/>
                <a:cs typeface="Arial" pitchFamily="34" charset="0"/>
              </a:rPr>
              <a:t>relationships with </a:t>
            </a:r>
            <a:r>
              <a:rPr lang="en-US" sz="2500" b="1" dirty="0" smtClean="0">
                <a:latin typeface="Arial" pitchFamily="34" charset="0"/>
                <a:cs typeface="Arial" pitchFamily="34" charset="0"/>
              </a:rPr>
              <a:t>Africa</a:t>
            </a:r>
          </a:p>
          <a:p>
            <a:pPr marL="457200" indent="-457200">
              <a:buFont typeface="+mj-lt"/>
              <a:buAutoNum type="arabicPeriod"/>
            </a:pPr>
            <a:r>
              <a:rPr lang="en-US" sz="2500" b="1" dirty="0">
                <a:latin typeface="Arial" pitchFamily="34" charset="0"/>
                <a:cs typeface="Arial" pitchFamily="34" charset="0"/>
              </a:rPr>
              <a:t>"China in </a:t>
            </a:r>
            <a:r>
              <a:rPr lang="en-US" sz="2500" b="1" dirty="0" smtClean="0">
                <a:latin typeface="Arial" pitchFamily="34" charset="0"/>
                <a:cs typeface="Arial" pitchFamily="34" charset="0"/>
              </a:rPr>
              <a:t>Africa” literature and media texts</a:t>
            </a:r>
          </a:p>
          <a:p>
            <a:pPr marL="457200" indent="-457200">
              <a:buFont typeface="+mj-lt"/>
              <a:buAutoNum type="arabicPeriod"/>
            </a:pPr>
            <a:r>
              <a:rPr lang="en-US" sz="2500" b="1" dirty="0" smtClean="0">
                <a:latin typeface="Arial" pitchFamily="34" charset="0"/>
                <a:cs typeface="Arial" pitchFamily="34" charset="0"/>
              </a:rPr>
              <a:t>Literature </a:t>
            </a:r>
            <a:r>
              <a:rPr lang="en-US" sz="2500" b="1" dirty="0">
                <a:latin typeface="Arial" pitchFamily="34" charset="0"/>
                <a:cs typeface="Arial" pitchFamily="34" charset="0"/>
              </a:rPr>
              <a:t>review </a:t>
            </a:r>
            <a:r>
              <a:rPr lang="en-US" sz="2500" b="1" dirty="0" smtClean="0">
                <a:latin typeface="Arial" pitchFamily="34" charset="0"/>
                <a:cs typeface="Arial" pitchFamily="34" charset="0"/>
              </a:rPr>
              <a:t>findings</a:t>
            </a:r>
          </a:p>
          <a:p>
            <a:pPr marL="457200" indent="-457200">
              <a:buFont typeface="+mj-lt"/>
              <a:buAutoNum type="arabicPeriod"/>
            </a:pPr>
            <a:r>
              <a:rPr lang="en-US" sz="2500" b="1" dirty="0">
                <a:latin typeface="Arial" pitchFamily="34" charset="0"/>
                <a:cs typeface="Arial" pitchFamily="34" charset="0"/>
              </a:rPr>
              <a:t>Conventional wisdom </a:t>
            </a:r>
            <a:r>
              <a:rPr lang="en-US" sz="2500" b="1" dirty="0" smtClean="0">
                <a:latin typeface="Arial" pitchFamily="34" charset="0"/>
                <a:cs typeface="Arial" pitchFamily="34" charset="0"/>
              </a:rPr>
              <a:t>questioned</a:t>
            </a:r>
          </a:p>
          <a:p>
            <a:pPr marL="457200" indent="-457200">
              <a:buFont typeface="+mj-lt"/>
              <a:buAutoNum type="arabicPeriod"/>
            </a:pPr>
            <a:r>
              <a:rPr lang="en-US" sz="2500" b="1" dirty="0">
                <a:latin typeface="Arial" pitchFamily="34" charset="0"/>
                <a:cs typeface="Arial" pitchFamily="34" charset="0"/>
              </a:rPr>
              <a:t>China in Africa: A new research agenda</a:t>
            </a:r>
            <a:endParaRPr lang="en-US" sz="2500" b="1" dirty="0" smtClean="0">
              <a:latin typeface="Arial" pitchFamily="34" charset="0"/>
              <a:cs typeface="Arial" pitchFamily="34" charset="0"/>
            </a:endParaRPr>
          </a:p>
          <a:p>
            <a:endParaRPr lang="en-US" sz="2500" dirty="0" smtClean="0">
              <a:latin typeface="Arial" pitchFamily="34" charset="0"/>
              <a:cs typeface="Arial" pitchFamily="34" charset="0"/>
            </a:endParaRPr>
          </a:p>
          <a:p>
            <a:endParaRPr lang="en-US" sz="2500" dirty="0">
              <a:latin typeface="Arial" pitchFamily="34" charset="0"/>
              <a:cs typeface="Arial" pitchFamily="34" charset="0"/>
            </a:endParaRPr>
          </a:p>
        </p:txBody>
      </p:sp>
      <p:pic>
        <p:nvPicPr>
          <p:cNvPr id="4" name="Picture 3"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sp>
        <p:nvSpPr>
          <p:cNvPr id="6" name="TextBox 5"/>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950858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948" y="260648"/>
            <a:ext cx="8229600" cy="1143000"/>
          </a:xfrm>
        </p:spPr>
        <p:txBody>
          <a:bodyPr>
            <a:normAutofit/>
          </a:bodyPr>
          <a:lstStyle/>
          <a:p>
            <a:r>
              <a:rPr lang="en-US" sz="3600" b="1" dirty="0" smtClean="0"/>
              <a:t>China-Africa Trade (USD </a:t>
            </a:r>
            <a:r>
              <a:rPr lang="en-US" sz="3600" b="1" dirty="0" err="1" smtClean="0"/>
              <a:t>bn</a:t>
            </a:r>
            <a:r>
              <a:rPr lang="en-US" sz="3600" b="1" dirty="0" smtClean="0"/>
              <a:t>) and so what?</a:t>
            </a:r>
            <a:endParaRPr lang="sv-SE" sz="36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39" t="43287" r="21616" b="17251"/>
          <a:stretch/>
        </p:blipFill>
        <p:spPr bwMode="auto">
          <a:xfrm>
            <a:off x="323528" y="1556792"/>
            <a:ext cx="8532440" cy="4724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724128" y="2708920"/>
            <a:ext cx="720080"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09362" y="2371672"/>
            <a:ext cx="1624163" cy="400110"/>
          </a:xfrm>
          <a:prstGeom prst="rect">
            <a:avLst/>
          </a:prstGeom>
          <a:noFill/>
        </p:spPr>
        <p:txBody>
          <a:bodyPr wrap="none" rtlCol="0">
            <a:spAutoFit/>
          </a:bodyPr>
          <a:lstStyle/>
          <a:p>
            <a:r>
              <a:rPr lang="sv-SE" sz="2000" b="1" dirty="0"/>
              <a:t>$198.5 billion</a:t>
            </a:r>
          </a:p>
        </p:txBody>
      </p:sp>
    </p:spTree>
    <p:extLst>
      <p:ext uri="{BB962C8B-B14F-4D97-AF65-F5344CB8AC3E}">
        <p14:creationId xmlns:p14="http://schemas.microsoft.com/office/powerpoint/2010/main" val="2048594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383"/>
            <a:ext cx="8229600" cy="1143000"/>
          </a:xfrm>
          <a:effectLst>
            <a:outerShdw blurRad="50800" dist="38100" dir="5400000" algn="t" rotWithShape="0">
              <a:prstClr val="black">
                <a:alpha val="40000"/>
              </a:prstClr>
            </a:outerShdw>
          </a:effectLst>
        </p:spPr>
        <p:txBody>
          <a:bodyPr>
            <a:normAutofit/>
          </a:bodyPr>
          <a:lstStyle/>
          <a:p>
            <a:r>
              <a:rPr lang="sv-SE" sz="3600" b="1" dirty="0" smtClean="0">
                <a:solidFill>
                  <a:srgbClr val="0070C0"/>
                </a:solidFill>
                <a:latin typeface="Arial" pitchFamily="34" charset="0"/>
                <a:cs typeface="Arial" pitchFamily="34" charset="0"/>
              </a:rPr>
              <a:t>China’s relationships with Africa</a:t>
            </a:r>
            <a:endParaRPr lang="en-US" sz="3600"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329182" y="1412776"/>
            <a:ext cx="5040560" cy="4525963"/>
          </a:xfrm>
        </p:spPr>
        <p:txBody>
          <a:bodyPr>
            <a:noAutofit/>
          </a:bodyPr>
          <a:lstStyle/>
          <a:p>
            <a:r>
              <a:rPr lang="en-US" sz="1600" b="1" dirty="0" err="1">
                <a:latin typeface="Arial" pitchFamily="34" charset="0"/>
                <a:cs typeface="Arial" pitchFamily="34" charset="0"/>
              </a:rPr>
              <a:t>Zheng</a:t>
            </a:r>
            <a:r>
              <a:rPr lang="en-US" sz="1600" b="1" dirty="0">
                <a:latin typeface="Arial" pitchFamily="34" charset="0"/>
                <a:cs typeface="Arial" pitchFamily="34" charset="0"/>
              </a:rPr>
              <a:t> He’s </a:t>
            </a:r>
            <a:r>
              <a:rPr lang="en-US" sz="1600" b="1" dirty="0" smtClean="0">
                <a:latin typeface="Arial" pitchFamily="34" charset="0"/>
                <a:cs typeface="Arial" pitchFamily="34" charset="0"/>
              </a:rPr>
              <a:t>naval expeditions (1405-1433)</a:t>
            </a:r>
          </a:p>
          <a:p>
            <a:r>
              <a:rPr lang="en-US" sz="1600" b="1" dirty="0" smtClean="0">
                <a:latin typeface="Arial" pitchFamily="34" charset="0"/>
                <a:cs typeface="Arial" pitchFamily="34" charset="0"/>
              </a:rPr>
              <a:t>Egypt became the first African state to establish diplomatic ties with the People’s Republic of China (PRC) on </a:t>
            </a:r>
            <a:r>
              <a:rPr lang="en-US" sz="1600" b="1" dirty="0">
                <a:latin typeface="Arial" pitchFamily="34" charset="0"/>
                <a:cs typeface="Arial" pitchFamily="34" charset="0"/>
              </a:rPr>
              <a:t>May 30, </a:t>
            </a:r>
            <a:r>
              <a:rPr lang="en-US" sz="1600" b="1" dirty="0" smtClean="0">
                <a:latin typeface="Arial" pitchFamily="34" charset="0"/>
                <a:cs typeface="Arial" pitchFamily="34" charset="0"/>
              </a:rPr>
              <a:t>1956.</a:t>
            </a:r>
          </a:p>
          <a:p>
            <a:r>
              <a:rPr lang="en-US" sz="1600" b="1" dirty="0" smtClean="0">
                <a:latin typeface="Arial" pitchFamily="34" charset="0"/>
                <a:cs typeface="Arial" pitchFamily="34" charset="0"/>
              </a:rPr>
              <a:t>China’s </a:t>
            </a:r>
            <a:r>
              <a:rPr lang="en-US" sz="1600" b="1" dirty="0">
                <a:latin typeface="Arial" pitchFamily="34" charset="0"/>
                <a:cs typeface="Arial" pitchFamily="34" charset="0"/>
              </a:rPr>
              <a:t>aid to Africa: </a:t>
            </a:r>
            <a:r>
              <a:rPr lang="en-US" sz="1600" b="1" dirty="0" smtClean="0">
                <a:latin typeface="Arial" pitchFamily="34" charset="0"/>
                <a:cs typeface="Arial" pitchFamily="34" charset="0"/>
              </a:rPr>
              <a:t>1950’s-1970’s</a:t>
            </a:r>
            <a:r>
              <a:rPr lang="en-US" sz="1600" b="1" dirty="0">
                <a:latin typeface="Arial" pitchFamily="34" charset="0"/>
                <a:cs typeface="Arial" pitchFamily="34" charset="0"/>
              </a:rPr>
              <a:t> </a:t>
            </a:r>
            <a:r>
              <a:rPr lang="en-US" sz="1600" b="1" dirty="0" smtClean="0">
                <a:latin typeface="Arial" pitchFamily="34" charset="0"/>
                <a:cs typeface="Arial" pitchFamily="34" charset="0"/>
              </a:rPr>
              <a:t>including the legendary $500 million </a:t>
            </a:r>
            <a:r>
              <a:rPr lang="en-US" sz="1600" b="1" dirty="0" err="1" smtClean="0">
                <a:latin typeface="Arial" pitchFamily="34" charset="0"/>
                <a:cs typeface="Arial" pitchFamily="34" charset="0"/>
              </a:rPr>
              <a:t>TanZam</a:t>
            </a:r>
            <a:r>
              <a:rPr lang="en-US" sz="1600" b="1" dirty="0" smtClean="0">
                <a:latin typeface="Arial" pitchFamily="34" charset="0"/>
                <a:cs typeface="Arial" pitchFamily="34" charset="0"/>
              </a:rPr>
              <a:t> Railway (1970-1976).</a:t>
            </a:r>
            <a:endParaRPr lang="en-US" sz="1600" b="1" dirty="0">
              <a:latin typeface="Arial" pitchFamily="34" charset="0"/>
              <a:cs typeface="Arial" pitchFamily="34" charset="0"/>
            </a:endParaRPr>
          </a:p>
          <a:p>
            <a:r>
              <a:rPr lang="en-US" sz="1600" b="1" dirty="0" smtClean="0">
                <a:latin typeface="Arial" pitchFamily="34" charset="0"/>
                <a:cs typeface="Arial" pitchFamily="34" charset="0"/>
              </a:rPr>
              <a:t>African support for the PRC’s </a:t>
            </a:r>
            <a:r>
              <a:rPr lang="en-US" sz="1600" b="1" dirty="0">
                <a:latin typeface="Arial" pitchFamily="34" charset="0"/>
                <a:cs typeface="Arial" pitchFamily="34" charset="0"/>
              </a:rPr>
              <a:t>entry into the </a:t>
            </a:r>
            <a:r>
              <a:rPr lang="en-US" sz="1600" b="1" dirty="0" smtClean="0">
                <a:latin typeface="Arial" pitchFamily="34" charset="0"/>
                <a:cs typeface="Arial" pitchFamily="34" charset="0"/>
              </a:rPr>
              <a:t>UN on October 25, 1971.</a:t>
            </a:r>
            <a:endParaRPr lang="en-US" sz="1600" b="1" dirty="0">
              <a:latin typeface="Arial" pitchFamily="34" charset="0"/>
              <a:cs typeface="Arial" pitchFamily="34" charset="0"/>
            </a:endParaRPr>
          </a:p>
          <a:p>
            <a:r>
              <a:rPr lang="en-US" sz="1600" b="1" dirty="0" smtClean="0">
                <a:latin typeface="Arial" pitchFamily="34" charset="0"/>
                <a:cs typeface="Arial" pitchFamily="34" charset="0"/>
              </a:rPr>
              <a:t>China’s rapidly increasing investment in Africa has started since the mid-1990’s.</a:t>
            </a:r>
          </a:p>
          <a:p>
            <a:r>
              <a:rPr lang="en-US" sz="1600" b="1" dirty="0">
                <a:latin typeface="Arial" pitchFamily="34" charset="0"/>
                <a:cs typeface="Arial" pitchFamily="34" charset="0"/>
              </a:rPr>
              <a:t>China </a:t>
            </a:r>
            <a:r>
              <a:rPr lang="en-US" sz="1600" b="1" dirty="0" smtClean="0">
                <a:latin typeface="Arial" pitchFamily="34" charset="0"/>
                <a:cs typeface="Arial" pitchFamily="34" charset="0"/>
              </a:rPr>
              <a:t>became Africa’s </a:t>
            </a:r>
            <a:r>
              <a:rPr lang="en-US" sz="1600" b="1" dirty="0">
                <a:latin typeface="Arial" pitchFamily="34" charset="0"/>
                <a:cs typeface="Arial" pitchFamily="34" charset="0"/>
              </a:rPr>
              <a:t>most important </a:t>
            </a:r>
            <a:r>
              <a:rPr lang="en-US" sz="1600" b="1" dirty="0" smtClean="0">
                <a:latin typeface="Arial" pitchFamily="34" charset="0"/>
                <a:cs typeface="Arial" pitchFamily="34" charset="0"/>
              </a:rPr>
              <a:t>trading </a:t>
            </a:r>
            <a:r>
              <a:rPr lang="en-US" sz="1600" b="1" dirty="0">
                <a:latin typeface="Arial" pitchFamily="34" charset="0"/>
                <a:cs typeface="Arial" pitchFamily="34" charset="0"/>
              </a:rPr>
              <a:t>partner in </a:t>
            </a:r>
            <a:r>
              <a:rPr lang="en-US" sz="1600" b="1" dirty="0" smtClean="0">
                <a:latin typeface="Arial" pitchFamily="34" charset="0"/>
                <a:cs typeface="Arial" pitchFamily="34" charset="0"/>
              </a:rPr>
              <a:t>2009.</a:t>
            </a:r>
          </a:p>
          <a:p>
            <a:r>
              <a:rPr lang="en-US" sz="1600" b="1" dirty="0">
                <a:latin typeface="Arial" pitchFamily="34" charset="0"/>
                <a:cs typeface="Arial" pitchFamily="34" charset="0"/>
              </a:rPr>
              <a:t>China's trade with Africa reached $166 billion in 2011, a more than tenfold increase within ten </a:t>
            </a:r>
            <a:r>
              <a:rPr lang="en-US" sz="1600" b="1" dirty="0" smtClean="0">
                <a:latin typeface="Arial" pitchFamily="34" charset="0"/>
                <a:cs typeface="Arial" pitchFamily="34" charset="0"/>
              </a:rPr>
              <a:t>years; $198 billion (2012); $</a:t>
            </a:r>
            <a:r>
              <a:rPr lang="en-US" sz="1600" b="1" dirty="0">
                <a:latin typeface="Arial" pitchFamily="34" charset="0"/>
                <a:cs typeface="Arial" pitchFamily="34" charset="0"/>
              </a:rPr>
              <a:t>385 billion </a:t>
            </a:r>
            <a:r>
              <a:rPr lang="en-US" sz="1600" b="1" dirty="0" smtClean="0">
                <a:latin typeface="Arial" pitchFamily="34" charset="0"/>
                <a:cs typeface="Arial" pitchFamily="34" charset="0"/>
              </a:rPr>
              <a:t>(2015). China doubles </a:t>
            </a:r>
            <a:r>
              <a:rPr lang="en-US" sz="1600" b="1" dirty="0">
                <a:latin typeface="Arial" pitchFamily="34" charset="0"/>
                <a:cs typeface="Arial" pitchFamily="34" charset="0"/>
              </a:rPr>
              <a:t>loans for African countries to US$20 billion over the next three years.</a:t>
            </a:r>
          </a:p>
        </p:txBody>
      </p:sp>
      <p:pic>
        <p:nvPicPr>
          <p:cNvPr id="1026" name="Picture 2" descr="http://i3.sinaimg.cn/dy/o/2009-09-17/1253159266_WTC7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127222"/>
            <a:ext cx="3619497" cy="239812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753" t="37565" r="18454" b="7092"/>
          <a:stretch/>
        </p:blipFill>
        <p:spPr bwMode="auto">
          <a:xfrm>
            <a:off x="5508104" y="1484784"/>
            <a:ext cx="3619498" cy="244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USMALLSV"/>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sp>
        <p:nvSpPr>
          <p:cNvPr id="8" name="TextBox 7"/>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2043470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978" y="157188"/>
            <a:ext cx="7772400" cy="1470025"/>
          </a:xfrm>
          <a:effectLst>
            <a:outerShdw blurRad="50800" dist="38100" dir="5400000" algn="t" rotWithShape="0">
              <a:prstClr val="black">
                <a:alpha val="40000"/>
              </a:prstClr>
            </a:outerShdw>
          </a:effectLst>
        </p:spPr>
        <p:txBody>
          <a:bodyPr>
            <a:normAutofit/>
          </a:bodyPr>
          <a:lstStyle/>
          <a:p>
            <a:r>
              <a:rPr lang="sv-SE" sz="4000" b="1" dirty="0">
                <a:solidFill>
                  <a:srgbClr val="0070C0"/>
                </a:solidFill>
                <a:latin typeface="Arial" pitchFamily="34" charset="0"/>
                <a:cs typeface="Arial" pitchFamily="34" charset="0"/>
              </a:rPr>
              <a:t>"China </a:t>
            </a:r>
            <a:r>
              <a:rPr lang="sv-SE" sz="4000" b="1" dirty="0" smtClean="0">
                <a:solidFill>
                  <a:srgbClr val="0070C0"/>
                </a:solidFill>
                <a:latin typeface="Arial" pitchFamily="34" charset="0"/>
                <a:cs typeface="Arial" pitchFamily="34" charset="0"/>
              </a:rPr>
              <a:t>in Africa"</a:t>
            </a:r>
            <a:endParaRPr lang="en-US" sz="4000" b="1" dirty="0">
              <a:solidFill>
                <a:srgbClr val="0070C0"/>
              </a:solidFill>
              <a:latin typeface="Arial" pitchFamily="34" charset="0"/>
              <a:cs typeface="Arial" pitchFamily="34" charset="0"/>
            </a:endParaRPr>
          </a:p>
        </p:txBody>
      </p:sp>
      <p:sp>
        <p:nvSpPr>
          <p:cNvPr id="3" name="Subtitle 2"/>
          <p:cNvSpPr>
            <a:spLocks noGrp="1"/>
          </p:cNvSpPr>
          <p:nvPr>
            <p:ph type="subTitle" idx="1"/>
          </p:nvPr>
        </p:nvSpPr>
        <p:spPr>
          <a:xfrm>
            <a:off x="179512" y="1433364"/>
            <a:ext cx="8136904" cy="5256584"/>
          </a:xfrm>
        </p:spPr>
        <p:txBody>
          <a:bodyPr>
            <a:normAutofit/>
          </a:bodyPr>
          <a:lstStyle/>
          <a:p>
            <a:pPr marL="285750" indent="-285750" algn="l">
              <a:buFont typeface="Arial" pitchFamily="34" charset="0"/>
              <a:buChar char="•"/>
            </a:pPr>
            <a:r>
              <a:rPr lang="en-US" sz="1800" b="1" dirty="0">
                <a:solidFill>
                  <a:schemeClr val="tx1"/>
                </a:solidFill>
                <a:latin typeface="Arial" pitchFamily="34" charset="0"/>
                <a:cs typeface="Arial" pitchFamily="34" charset="0"/>
              </a:rPr>
              <a:t>“Weapons, oil and dirty </a:t>
            </a:r>
            <a:r>
              <a:rPr lang="en-US" sz="1800" b="1" dirty="0" smtClean="0">
                <a:solidFill>
                  <a:schemeClr val="tx1"/>
                </a:solidFill>
                <a:latin typeface="Arial" pitchFamily="34" charset="0"/>
                <a:cs typeface="Arial" pitchFamily="34" charset="0"/>
              </a:rPr>
              <a:t>deals: How </a:t>
            </a:r>
            <a:r>
              <a:rPr lang="en-US" sz="1800" b="1" dirty="0">
                <a:solidFill>
                  <a:schemeClr val="tx1"/>
                </a:solidFill>
                <a:latin typeface="Arial" pitchFamily="34" charset="0"/>
                <a:cs typeface="Arial" pitchFamily="34" charset="0"/>
              </a:rPr>
              <a:t>China pushes the West out of Africa” (“</a:t>
            </a:r>
            <a:r>
              <a:rPr lang="en-US" sz="1800" b="1" dirty="0" err="1">
                <a:solidFill>
                  <a:schemeClr val="tx1"/>
                </a:solidFill>
                <a:latin typeface="Arial" pitchFamily="34" charset="0"/>
                <a:cs typeface="Arial" pitchFamily="34" charset="0"/>
              </a:rPr>
              <a:t>Waffen</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Öl</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dreckige</a:t>
            </a:r>
            <a:r>
              <a:rPr lang="en-US" sz="1800" b="1" dirty="0">
                <a:solidFill>
                  <a:schemeClr val="tx1"/>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Deals: </a:t>
            </a:r>
            <a:r>
              <a:rPr lang="en-US" sz="1800" b="1" dirty="0" err="1" smtClean="0">
                <a:solidFill>
                  <a:schemeClr val="tx1"/>
                </a:solidFill>
                <a:latin typeface="Arial" pitchFamily="34" charset="0"/>
                <a:cs typeface="Arial" pitchFamily="34" charset="0"/>
              </a:rPr>
              <a:t>wie</a:t>
            </a:r>
            <a:r>
              <a:rPr lang="en-US" sz="1800" b="1" dirty="0" smtClean="0">
                <a:solidFill>
                  <a:schemeClr val="tx1"/>
                </a:solidFill>
                <a:latin typeface="Arial" pitchFamily="34" charset="0"/>
                <a:cs typeface="Arial" pitchFamily="34" charset="0"/>
              </a:rPr>
              <a:t> </a:t>
            </a:r>
            <a:r>
              <a:rPr lang="en-US" sz="1800" b="1" dirty="0">
                <a:solidFill>
                  <a:schemeClr val="tx1"/>
                </a:solidFill>
                <a:latin typeface="Arial" pitchFamily="34" charset="0"/>
                <a:cs typeface="Arial" pitchFamily="34" charset="0"/>
              </a:rPr>
              <a:t>China den </a:t>
            </a:r>
            <a:r>
              <a:rPr lang="en-US" sz="1800" b="1" dirty="0" err="1">
                <a:solidFill>
                  <a:schemeClr val="tx1"/>
                </a:solidFill>
                <a:latin typeface="Arial" pitchFamily="34" charset="0"/>
                <a:cs typeface="Arial" pitchFamily="34" charset="0"/>
              </a:rPr>
              <a:t>Westen</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aus</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Afrika</a:t>
            </a:r>
            <a:r>
              <a:rPr lang="en-US" sz="1800" b="1" dirty="0">
                <a:solidFill>
                  <a:schemeClr val="tx1"/>
                </a:solidFill>
                <a:latin typeface="Arial" pitchFamily="34" charset="0"/>
                <a:cs typeface="Arial" pitchFamily="34" charset="0"/>
              </a:rPr>
              <a:t> </a:t>
            </a:r>
            <a:r>
              <a:rPr lang="en-US" sz="1800" b="1" dirty="0" err="1">
                <a:solidFill>
                  <a:schemeClr val="tx1"/>
                </a:solidFill>
                <a:latin typeface="Arial" pitchFamily="34" charset="0"/>
                <a:cs typeface="Arial" pitchFamily="34" charset="0"/>
              </a:rPr>
              <a:t>drängt</a:t>
            </a:r>
            <a:r>
              <a:rPr lang="en-US" sz="1800" b="1" dirty="0">
                <a:solidFill>
                  <a:schemeClr val="tx1"/>
                </a:solidFill>
                <a:latin typeface="Arial" pitchFamily="34" charset="0"/>
                <a:cs typeface="Arial" pitchFamily="34" charset="0"/>
              </a:rPr>
              <a:t>”) (Von </a:t>
            </a:r>
            <a:r>
              <a:rPr lang="en-US" sz="1800" b="1" dirty="0" err="1">
                <a:solidFill>
                  <a:schemeClr val="tx1"/>
                </a:solidFill>
                <a:latin typeface="Arial" pitchFamily="34" charset="0"/>
                <a:cs typeface="Arial" pitchFamily="34" charset="0"/>
              </a:rPr>
              <a:t>Hasnain</a:t>
            </a:r>
            <a:r>
              <a:rPr lang="en-US" sz="1800" b="1" dirty="0">
                <a:solidFill>
                  <a:schemeClr val="tx1"/>
                </a:solidFill>
                <a:latin typeface="Arial" pitchFamily="34" charset="0"/>
                <a:cs typeface="Arial" pitchFamily="34" charset="0"/>
              </a:rPr>
              <a:t> </a:t>
            </a:r>
            <a:r>
              <a:rPr lang="en-US" sz="1800" b="1" dirty="0" err="1" smtClean="0">
                <a:solidFill>
                  <a:schemeClr val="tx1"/>
                </a:solidFill>
                <a:latin typeface="Arial" pitchFamily="34" charset="0"/>
                <a:cs typeface="Arial" pitchFamily="34" charset="0"/>
              </a:rPr>
              <a:t>Kazim</a:t>
            </a:r>
            <a:r>
              <a:rPr lang="en-US" sz="1800" b="1" dirty="0" smtClean="0">
                <a:solidFill>
                  <a:schemeClr val="tx1"/>
                </a:solidFill>
                <a:latin typeface="Arial" pitchFamily="34" charset="0"/>
                <a:cs typeface="Arial" pitchFamily="34" charset="0"/>
              </a:rPr>
              <a:t> in </a:t>
            </a:r>
            <a:r>
              <a:rPr lang="en-US" sz="1800" b="1" i="1" dirty="0" smtClean="0">
                <a:solidFill>
                  <a:schemeClr val="tx1"/>
                </a:solidFill>
                <a:latin typeface="Arial" pitchFamily="34" charset="0"/>
                <a:cs typeface="Arial" pitchFamily="34" charset="0"/>
              </a:rPr>
              <a:t>Der Spiegel</a:t>
            </a:r>
            <a:r>
              <a:rPr lang="en-US" sz="1800" b="1" dirty="0" smtClean="0">
                <a:solidFill>
                  <a:schemeClr val="tx1"/>
                </a:solidFill>
                <a:latin typeface="Arial" pitchFamily="34" charset="0"/>
                <a:cs typeface="Arial" pitchFamily="34" charset="0"/>
              </a:rPr>
              <a:t>, 2007)</a:t>
            </a:r>
          </a:p>
          <a:p>
            <a:pPr marL="171450" indent="-171450" algn="l">
              <a:buFont typeface="Arial" pitchFamily="34" charset="0"/>
              <a:buChar char="•"/>
            </a:pPr>
            <a:endParaRPr lang="en-US" sz="800" b="1" dirty="0">
              <a:solidFill>
                <a:schemeClr val="tx1"/>
              </a:solidFill>
              <a:latin typeface="Arial" pitchFamily="34" charset="0"/>
              <a:cs typeface="Arial" pitchFamily="34" charset="0"/>
            </a:endParaRPr>
          </a:p>
          <a:p>
            <a:pPr marL="285750" indent="-285750" algn="l">
              <a:buFont typeface="Arial" pitchFamily="34" charset="0"/>
              <a:buChar char="•"/>
            </a:pPr>
            <a:r>
              <a:rPr lang="en-GB" sz="1800" b="1" dirty="0" smtClean="0">
                <a:solidFill>
                  <a:schemeClr val="tx1"/>
                </a:solidFill>
                <a:latin typeface="Arial" pitchFamily="34" charset="0"/>
                <a:cs typeface="Arial" pitchFamily="34" charset="0"/>
              </a:rPr>
              <a:t>China’s </a:t>
            </a:r>
            <a:r>
              <a:rPr lang="en-GB" sz="1800" b="1" dirty="0">
                <a:solidFill>
                  <a:schemeClr val="tx1"/>
                </a:solidFill>
                <a:latin typeface="Arial" pitchFamily="34" charset="0"/>
                <a:cs typeface="Arial" pitchFamily="34" charset="0"/>
              </a:rPr>
              <a:t>unrestricted lending </a:t>
            </a:r>
            <a:r>
              <a:rPr lang="en-GB" sz="1800" b="1" dirty="0" smtClean="0">
                <a:solidFill>
                  <a:schemeClr val="tx1"/>
                </a:solidFill>
                <a:latin typeface="Arial" pitchFamily="34" charset="0"/>
                <a:cs typeface="Arial" pitchFamily="34" charset="0"/>
              </a:rPr>
              <a:t>has “..</a:t>
            </a:r>
            <a:r>
              <a:rPr lang="en-GB" sz="1800" b="1" dirty="0">
                <a:solidFill>
                  <a:schemeClr val="tx1"/>
                </a:solidFill>
                <a:latin typeface="Arial" pitchFamily="34" charset="0"/>
                <a:cs typeface="Arial" pitchFamily="34" charset="0"/>
              </a:rPr>
              <a:t>undermined years of painstaking efforts to arrange conditional debt </a:t>
            </a:r>
            <a:r>
              <a:rPr lang="en-GB" sz="1800" b="1" dirty="0" smtClean="0">
                <a:solidFill>
                  <a:schemeClr val="tx1"/>
                </a:solidFill>
                <a:latin typeface="Arial" pitchFamily="34" charset="0"/>
                <a:cs typeface="Arial" pitchFamily="34" charset="0"/>
              </a:rPr>
              <a:t>relief”, </a:t>
            </a:r>
            <a:r>
              <a:rPr lang="en-GB" sz="1800" b="1" dirty="0">
                <a:solidFill>
                  <a:schemeClr val="tx1"/>
                </a:solidFill>
                <a:latin typeface="Arial" pitchFamily="34" charset="0"/>
                <a:cs typeface="Arial" pitchFamily="34" charset="0"/>
              </a:rPr>
              <a:t>and where purported Chinese disregard for human rights has become an issue (Campbell, 2008, quoting Paul Wolfowitz for the World Bank and IMF). </a:t>
            </a:r>
            <a:endParaRPr lang="en-GB" sz="1800" b="1" dirty="0" smtClean="0">
              <a:solidFill>
                <a:schemeClr val="tx1"/>
              </a:solidFill>
              <a:latin typeface="Arial" pitchFamily="34" charset="0"/>
              <a:cs typeface="Arial" pitchFamily="34" charset="0"/>
            </a:endParaRPr>
          </a:p>
          <a:p>
            <a:pPr marL="171450" indent="-171450" algn="l">
              <a:buFont typeface="Arial" pitchFamily="34" charset="0"/>
              <a:buChar char="•"/>
            </a:pPr>
            <a:endParaRPr lang="en-GB" sz="800" b="1" dirty="0">
              <a:solidFill>
                <a:schemeClr val="tx1"/>
              </a:solidFill>
              <a:latin typeface="Arial" pitchFamily="34" charset="0"/>
              <a:cs typeface="Arial" pitchFamily="34" charset="0"/>
            </a:endParaRPr>
          </a:p>
          <a:p>
            <a:pPr marL="285750" indent="-285750" algn="l">
              <a:buFont typeface="Arial" pitchFamily="34" charset="0"/>
              <a:buChar char="•"/>
            </a:pPr>
            <a:r>
              <a:rPr lang="en-US" sz="1800" b="1" dirty="0">
                <a:solidFill>
                  <a:schemeClr val="tx1"/>
                </a:solidFill>
                <a:latin typeface="Arial" pitchFamily="34" charset="0"/>
                <a:cs typeface="Arial" pitchFamily="34" charset="0"/>
              </a:rPr>
              <a:t>“Self-interested Chinese policies and attitudes that show scarce concern for worker welfare have already generated resentment in local African communities. Many infrastructure deals signed by Chinese firms mandate that the majority of labor for </a:t>
            </a:r>
            <a:r>
              <a:rPr lang="en-US" sz="1800" b="1" dirty="0" smtClean="0">
                <a:solidFill>
                  <a:schemeClr val="tx1"/>
                </a:solidFill>
                <a:latin typeface="Arial" pitchFamily="34" charset="0"/>
                <a:cs typeface="Arial" pitchFamily="34" charset="0"/>
              </a:rPr>
              <a:t/>
            </a:r>
            <a:br>
              <a:rPr lang="en-US" sz="1800" b="1" dirty="0" smtClean="0">
                <a:solidFill>
                  <a:schemeClr val="tx1"/>
                </a:solidFill>
                <a:latin typeface="Arial" pitchFamily="34" charset="0"/>
                <a:cs typeface="Arial" pitchFamily="34" charset="0"/>
              </a:rPr>
            </a:br>
            <a:r>
              <a:rPr lang="en-US" sz="1800" b="1" dirty="0" smtClean="0">
                <a:solidFill>
                  <a:schemeClr val="tx1"/>
                </a:solidFill>
                <a:latin typeface="Arial" pitchFamily="34" charset="0"/>
                <a:cs typeface="Arial" pitchFamily="34" charset="0"/>
              </a:rPr>
              <a:t>the </a:t>
            </a:r>
            <a:r>
              <a:rPr lang="en-US" sz="1800" b="1" dirty="0">
                <a:solidFill>
                  <a:schemeClr val="tx1"/>
                </a:solidFill>
                <a:latin typeface="Arial" pitchFamily="34" charset="0"/>
                <a:cs typeface="Arial" pitchFamily="34" charset="0"/>
              </a:rPr>
              <a:t>project must be Chinese, precluding Africans from </a:t>
            </a:r>
            <a:r>
              <a:rPr lang="en-US" sz="1800" b="1" dirty="0" smtClean="0">
                <a:solidFill>
                  <a:schemeClr val="tx1"/>
                </a:solidFill>
                <a:latin typeface="Arial" pitchFamily="34" charset="0"/>
                <a:cs typeface="Arial" pitchFamily="34" charset="0"/>
              </a:rPr>
              <a:t/>
            </a:r>
            <a:br>
              <a:rPr lang="en-US" sz="1800" b="1" dirty="0" smtClean="0">
                <a:solidFill>
                  <a:schemeClr val="tx1"/>
                </a:solidFill>
                <a:latin typeface="Arial" pitchFamily="34" charset="0"/>
                <a:cs typeface="Arial" pitchFamily="34" charset="0"/>
              </a:rPr>
            </a:br>
            <a:r>
              <a:rPr lang="en-US" sz="1800" b="1" dirty="0" smtClean="0">
                <a:solidFill>
                  <a:schemeClr val="tx1"/>
                </a:solidFill>
                <a:latin typeface="Arial" pitchFamily="34" charset="0"/>
                <a:cs typeface="Arial" pitchFamily="34" charset="0"/>
              </a:rPr>
              <a:t>fully </a:t>
            </a:r>
            <a:r>
              <a:rPr lang="en-US" sz="1800" b="1" dirty="0">
                <a:solidFill>
                  <a:schemeClr val="tx1"/>
                </a:solidFill>
                <a:latin typeface="Arial" pitchFamily="34" charset="0"/>
                <a:cs typeface="Arial" pitchFamily="34" charset="0"/>
              </a:rPr>
              <a:t>benefitting from the inflow of Chinese investment. </a:t>
            </a:r>
            <a:r>
              <a:rPr lang="en-US" sz="1800" b="1" dirty="0" smtClean="0">
                <a:solidFill>
                  <a:schemeClr val="tx1"/>
                </a:solidFill>
                <a:latin typeface="Arial" pitchFamily="34" charset="0"/>
                <a:cs typeface="Arial" pitchFamily="34" charset="0"/>
              </a:rPr>
              <a:t/>
            </a:r>
            <a:br>
              <a:rPr lang="en-US" sz="1800" b="1" dirty="0" smtClean="0">
                <a:solidFill>
                  <a:schemeClr val="tx1"/>
                </a:solidFill>
                <a:latin typeface="Arial" pitchFamily="34" charset="0"/>
                <a:cs typeface="Arial" pitchFamily="34" charset="0"/>
              </a:rPr>
            </a:br>
            <a:r>
              <a:rPr lang="en-US" sz="1800" b="1" dirty="0" smtClean="0">
                <a:solidFill>
                  <a:schemeClr val="tx1"/>
                </a:solidFill>
                <a:latin typeface="Arial" pitchFamily="34" charset="0"/>
                <a:cs typeface="Arial" pitchFamily="34" charset="0"/>
              </a:rPr>
              <a:t>This </a:t>
            </a:r>
            <a:r>
              <a:rPr lang="en-US" sz="1800" b="1" dirty="0">
                <a:solidFill>
                  <a:schemeClr val="tx1"/>
                </a:solidFill>
                <a:latin typeface="Arial" pitchFamily="34" charset="0"/>
                <a:cs typeface="Arial" pitchFamily="34" charset="0"/>
              </a:rPr>
              <a:t>deprives locals of jobs and fosters discontent, as </a:t>
            </a:r>
            <a:r>
              <a:rPr lang="en-US" sz="1800" b="1" dirty="0" smtClean="0">
                <a:solidFill>
                  <a:schemeClr val="tx1"/>
                </a:solidFill>
                <a:latin typeface="Arial" pitchFamily="34" charset="0"/>
                <a:cs typeface="Arial" pitchFamily="34" charset="0"/>
              </a:rPr>
              <a:t/>
            </a:r>
            <a:br>
              <a:rPr lang="en-US" sz="1800" b="1" dirty="0" smtClean="0">
                <a:solidFill>
                  <a:schemeClr val="tx1"/>
                </a:solidFill>
                <a:latin typeface="Arial" pitchFamily="34" charset="0"/>
                <a:cs typeface="Arial" pitchFamily="34" charset="0"/>
              </a:rPr>
            </a:br>
            <a:r>
              <a:rPr lang="en-US" sz="1800" b="1" dirty="0" smtClean="0">
                <a:solidFill>
                  <a:schemeClr val="tx1"/>
                </a:solidFill>
                <a:latin typeface="Arial" pitchFamily="34" charset="0"/>
                <a:cs typeface="Arial" pitchFamily="34" charset="0"/>
              </a:rPr>
              <a:t>workers </a:t>
            </a:r>
            <a:r>
              <a:rPr lang="en-US" sz="1800" b="1" dirty="0">
                <a:solidFill>
                  <a:schemeClr val="tx1"/>
                </a:solidFill>
                <a:latin typeface="Arial" pitchFamily="34" charset="0"/>
                <a:cs typeface="Arial" pitchFamily="34" charset="0"/>
              </a:rPr>
              <a:t>cannot reap the expected benefits of the influx </a:t>
            </a:r>
            <a:r>
              <a:rPr lang="en-US" sz="1800" b="1" dirty="0" smtClean="0">
                <a:solidFill>
                  <a:schemeClr val="tx1"/>
                </a:solidFill>
                <a:latin typeface="Arial" pitchFamily="34" charset="0"/>
                <a:cs typeface="Arial" pitchFamily="34" charset="0"/>
              </a:rPr>
              <a:t/>
            </a:r>
            <a:br>
              <a:rPr lang="en-US" sz="1800" b="1" dirty="0" smtClean="0">
                <a:solidFill>
                  <a:schemeClr val="tx1"/>
                </a:solidFill>
                <a:latin typeface="Arial" pitchFamily="34" charset="0"/>
                <a:cs typeface="Arial" pitchFamily="34" charset="0"/>
              </a:rPr>
            </a:br>
            <a:r>
              <a:rPr lang="en-US" sz="1800" b="1" dirty="0" smtClean="0">
                <a:solidFill>
                  <a:schemeClr val="tx1"/>
                </a:solidFill>
                <a:latin typeface="Arial" pitchFamily="34" charset="0"/>
                <a:cs typeface="Arial" pitchFamily="34" charset="0"/>
              </a:rPr>
              <a:t>of new projects</a:t>
            </a:r>
            <a:r>
              <a:rPr lang="en-US" sz="1800" b="1" dirty="0">
                <a:solidFill>
                  <a:schemeClr val="tx1"/>
                </a:solidFill>
                <a:latin typeface="Arial" pitchFamily="34" charset="0"/>
                <a:cs typeface="Arial" pitchFamily="34" charset="0"/>
              </a:rPr>
              <a:t>.” (Hu, 2011, in </a:t>
            </a:r>
            <a:r>
              <a:rPr lang="en-US" sz="1800" b="1" i="1" dirty="0">
                <a:solidFill>
                  <a:schemeClr val="tx1"/>
                </a:solidFill>
                <a:latin typeface="Arial" pitchFamily="34" charset="0"/>
                <a:cs typeface="Arial" pitchFamily="34" charset="0"/>
              </a:rPr>
              <a:t>American Foreign Policy</a:t>
            </a:r>
            <a:r>
              <a:rPr lang="en-US" sz="1800" b="1" dirty="0">
                <a:solidFill>
                  <a:schemeClr val="tx1"/>
                </a:solidFill>
                <a:latin typeface="Arial" pitchFamily="34" charset="0"/>
                <a:cs typeface="Arial" pitchFamily="34" charset="0"/>
              </a:rPr>
              <a:t>)</a:t>
            </a:r>
          </a:p>
          <a:p>
            <a:pPr algn="l"/>
            <a:endParaRPr lang="en-GB" sz="1800" b="1" dirty="0" smtClean="0">
              <a:solidFill>
                <a:schemeClr val="tx1"/>
              </a:solidFill>
              <a:latin typeface="Arial" pitchFamily="34" charset="0"/>
              <a:cs typeface="Arial" pitchFamily="34" charset="0"/>
            </a:endParaRPr>
          </a:p>
          <a:p>
            <a:pPr algn="l"/>
            <a:endParaRPr lang="en-GB" sz="1800" b="1" dirty="0" smtClean="0">
              <a:solidFill>
                <a:schemeClr val="tx1"/>
              </a:solidFill>
              <a:latin typeface="Arial" pitchFamily="34" charset="0"/>
              <a:cs typeface="Arial" pitchFamily="34" charset="0"/>
            </a:endParaRPr>
          </a:p>
          <a:p>
            <a:pPr algn="l"/>
            <a:endParaRPr lang="en-GB" sz="1800" b="1" dirty="0">
              <a:solidFill>
                <a:schemeClr val="tx1"/>
              </a:solidFill>
              <a:latin typeface="Arial" pitchFamily="34" charset="0"/>
              <a:cs typeface="Arial" pitchFamily="34" charset="0"/>
            </a:endParaRPr>
          </a:p>
          <a:p>
            <a:pPr algn="l"/>
            <a:endParaRPr lang="en-US" sz="1800" b="1" dirty="0">
              <a:solidFill>
                <a:schemeClr val="tx1"/>
              </a:solidFill>
              <a:latin typeface="Arial" pitchFamily="34" charset="0"/>
              <a:cs typeface="Arial" pitchFamily="34" charset="0"/>
            </a:endParaRPr>
          </a:p>
        </p:txBody>
      </p:sp>
      <p:pic>
        <p:nvPicPr>
          <p:cNvPr id="4" name="Picture 3"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sp>
        <p:nvSpPr>
          <p:cNvPr id="8" name="TextBox 7"/>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pic>
        <p:nvPicPr>
          <p:cNvPr id="2050" name="Picture 2" descr="http://thediplomat.com/wp-content/blogs.dir/1/files/2013/03/xi-440x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426" y="4797151"/>
            <a:ext cx="22479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3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8229600" cy="6044748"/>
          </a:xfrm>
        </p:spPr>
        <p:txBody>
          <a:bodyPr>
            <a:normAutofit/>
          </a:bodyPr>
          <a:lstStyle/>
          <a:p>
            <a:r>
              <a:rPr lang="en-US" sz="2000" b="1" dirty="0" smtClean="0">
                <a:solidFill>
                  <a:schemeClr val="tx1"/>
                </a:solidFill>
                <a:latin typeface="Arial" pitchFamily="34" charset="0"/>
                <a:cs typeface="Arial" pitchFamily="34" charset="0"/>
              </a:rPr>
              <a:t>“Chinese leaders must consider the deeper problems with current investment practices. Local policies and attitudes that neglect worker welfare, crowd out employment, and collude with dictatorial regimes are fostering grassroots resentment that may undermine China’s ability to continue business with Africa in the long term.” (Hu, </a:t>
            </a:r>
            <a:r>
              <a:rPr lang="en-US" sz="2000" b="1" dirty="0" smtClean="0">
                <a:latin typeface="Arial" pitchFamily="34" charset="0"/>
                <a:cs typeface="Arial" pitchFamily="34" charset="0"/>
              </a:rPr>
              <a:t>2011 in </a:t>
            </a:r>
            <a:r>
              <a:rPr lang="en-US" sz="2000" b="1" i="1" dirty="0" smtClean="0">
                <a:latin typeface="Arial" pitchFamily="34" charset="0"/>
                <a:cs typeface="Arial" pitchFamily="34" charset="0"/>
              </a:rPr>
              <a:t>American </a:t>
            </a:r>
            <a:r>
              <a:rPr lang="en-US" sz="2000" b="1" i="1" dirty="0">
                <a:latin typeface="Arial" pitchFamily="34" charset="0"/>
                <a:cs typeface="Arial" pitchFamily="34" charset="0"/>
              </a:rPr>
              <a:t>Foreign </a:t>
            </a:r>
            <a:r>
              <a:rPr lang="en-US" sz="2000" b="1" i="1" dirty="0" smtClean="0">
                <a:latin typeface="Arial" pitchFamily="34" charset="0"/>
                <a:cs typeface="Arial" pitchFamily="34" charset="0"/>
              </a:rPr>
              <a:t>Policy</a:t>
            </a:r>
            <a:r>
              <a:rPr lang="en-US" sz="2000" b="1" dirty="0" smtClean="0">
                <a:latin typeface="Arial" pitchFamily="34" charset="0"/>
                <a:cs typeface="Arial" pitchFamily="34" charset="0"/>
              </a:rPr>
              <a:t>)</a:t>
            </a:r>
            <a:endParaRPr lang="en-US" sz="2000" b="1" dirty="0" smtClean="0">
              <a:solidFill>
                <a:schemeClr val="tx1"/>
              </a:solidFill>
              <a:latin typeface="Arial" pitchFamily="34" charset="0"/>
              <a:cs typeface="Arial" pitchFamily="34" charset="0"/>
            </a:endParaRPr>
          </a:p>
          <a:p>
            <a:pPr marL="0" indent="0">
              <a:buNone/>
            </a:pPr>
            <a:endParaRPr lang="sv-SE" sz="800" b="1" dirty="0" smtClean="0">
              <a:latin typeface="Arial" pitchFamily="34" charset="0"/>
              <a:cs typeface="Arial" pitchFamily="34" charset="0"/>
            </a:endParaRPr>
          </a:p>
          <a:p>
            <a:r>
              <a:rPr lang="en-US" sz="2000" b="1" dirty="0">
                <a:latin typeface="Arial" pitchFamily="34" charset="0"/>
                <a:cs typeface="Arial" pitchFamily="34" charset="0"/>
              </a:rPr>
              <a:t>"The way it looks, one day there will </a:t>
            </a:r>
            <a:r>
              <a:rPr lang="en-US" sz="2000" b="1" dirty="0" smtClean="0">
                <a:latin typeface="Arial" pitchFamily="34" charset="0"/>
                <a:cs typeface="Arial" pitchFamily="34" charset="0"/>
              </a:rPr>
              <a:t>be </a:t>
            </a:r>
            <a:r>
              <a:rPr lang="en-US" sz="2000" b="1" dirty="0">
                <a:latin typeface="Arial" pitchFamily="34" charset="0"/>
                <a:cs typeface="Arial" pitchFamily="34" charset="0"/>
              </a:rPr>
              <a:t>a big fight with </a:t>
            </a:r>
            <a:r>
              <a:rPr lang="en-US" sz="2000" b="1" dirty="0" smtClean="0">
                <a:latin typeface="Arial" pitchFamily="34" charset="0"/>
                <a:cs typeface="Arial" pitchFamily="34" charset="0"/>
              </a:rPr>
              <a:t>them, … One </a:t>
            </a:r>
            <a:r>
              <a:rPr lang="en-US" sz="2000" b="1" dirty="0">
                <a:latin typeface="Arial" pitchFamily="34" charset="0"/>
                <a:cs typeface="Arial" pitchFamily="34" charset="0"/>
              </a:rPr>
              <a:t>day </a:t>
            </a:r>
            <a:r>
              <a:rPr lang="en-US" sz="2000" b="1" dirty="0" smtClean="0">
                <a:latin typeface="Arial" pitchFamily="34" charset="0"/>
                <a:cs typeface="Arial" pitchFamily="34" charset="0"/>
              </a:rPr>
              <a:t>there </a:t>
            </a:r>
            <a:r>
              <a:rPr lang="en-US" sz="2000" b="1" dirty="0">
                <a:latin typeface="Arial" pitchFamily="34" charset="0"/>
                <a:cs typeface="Arial" pitchFamily="34" charset="0"/>
              </a:rPr>
              <a:t>will be blood</a:t>
            </a:r>
            <a:r>
              <a:rPr lang="en-US" sz="2000" b="1" dirty="0" smtClean="0">
                <a:latin typeface="Arial" pitchFamily="34" charset="0"/>
                <a:cs typeface="Arial" pitchFamily="34" charset="0"/>
              </a:rPr>
              <a:t>.“ (see “Reuters</a:t>
            </a:r>
            <a:r>
              <a:rPr lang="en-US" sz="2000" b="1" dirty="0">
                <a:latin typeface="Arial" pitchFamily="34" charset="0"/>
                <a:cs typeface="Arial" pitchFamily="34" charset="0"/>
              </a:rPr>
              <a:t>: </a:t>
            </a:r>
            <a:r>
              <a:rPr lang="en-US" sz="2000" b="1" dirty="0" smtClean="0">
                <a:latin typeface="Arial" pitchFamily="34" charset="0"/>
                <a:cs typeface="Arial" pitchFamily="34" charset="0"/>
              </a:rPr>
              <a:t>Insight</a:t>
            </a:r>
            <a:r>
              <a:rPr lang="en-US" sz="2000" b="1" dirty="0">
                <a:latin typeface="Arial" pitchFamily="34" charset="0"/>
                <a:cs typeface="Arial" pitchFamily="34" charset="0"/>
              </a:rPr>
              <a:t>: In Africa's Warm Heart, a </a:t>
            </a:r>
            <a:r>
              <a:rPr lang="en-US" sz="2000" b="1" dirty="0" smtClean="0">
                <a:latin typeface="Arial" pitchFamily="34" charset="0"/>
                <a:cs typeface="Arial" pitchFamily="34" charset="0"/>
              </a:rPr>
              <a:t>Cold Welcome </a:t>
            </a:r>
            <a:r>
              <a:rPr lang="en-US" sz="2000" b="1" dirty="0">
                <a:latin typeface="Arial" pitchFamily="34" charset="0"/>
                <a:cs typeface="Arial" pitchFamily="34" charset="0"/>
              </a:rPr>
              <a:t>for </a:t>
            </a:r>
            <a:r>
              <a:rPr lang="en-US" sz="2000" b="1" dirty="0" smtClean="0">
                <a:latin typeface="Arial" pitchFamily="34" charset="0"/>
                <a:cs typeface="Arial" pitchFamily="34" charset="0"/>
              </a:rPr>
              <a:t>Chinese”)</a:t>
            </a:r>
          </a:p>
          <a:p>
            <a:pPr marL="0" indent="0">
              <a:buNone/>
            </a:pPr>
            <a:endParaRPr lang="en-US" sz="800" b="1" dirty="0" smtClean="0">
              <a:latin typeface="Arial" pitchFamily="34" charset="0"/>
              <a:cs typeface="Arial" pitchFamily="34" charset="0"/>
            </a:endParaRPr>
          </a:p>
          <a:p>
            <a:r>
              <a:rPr lang="en-US" sz="2000" b="1" dirty="0">
                <a:latin typeface="Arial" pitchFamily="34" charset="0"/>
                <a:cs typeface="Arial" pitchFamily="34" charset="0"/>
              </a:rPr>
              <a:t>“Africa must attract broad </a:t>
            </a: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investment</a:t>
            </a:r>
            <a:r>
              <a:rPr lang="en-US" sz="2000" b="1" dirty="0">
                <a:latin typeface="Arial" pitchFamily="34" charset="0"/>
                <a:cs typeface="Arial" pitchFamily="34" charset="0"/>
              </a:rPr>
              <a:t>, </a:t>
            </a:r>
            <a:r>
              <a:rPr lang="en-US" sz="2000" b="1" dirty="0" smtClean="0">
                <a:latin typeface="Arial" pitchFamily="34" charset="0"/>
                <a:cs typeface="Arial" pitchFamily="34" charset="0"/>
              </a:rPr>
              <a:t>not </a:t>
            </a:r>
            <a:r>
              <a:rPr lang="en-US" sz="2000" b="1" dirty="0">
                <a:latin typeface="Arial" pitchFamily="34" charset="0"/>
                <a:cs typeface="Arial" pitchFamily="34" charset="0"/>
              </a:rPr>
              <a:t>rely </a:t>
            </a:r>
            <a:r>
              <a:rPr lang="en-US" sz="2000" b="1" dirty="0" smtClean="0">
                <a:latin typeface="Arial" pitchFamily="34" charset="0"/>
                <a:cs typeface="Arial" pitchFamily="34" charset="0"/>
              </a:rPr>
              <a:t>on </a:t>
            </a:r>
            <a:r>
              <a:rPr lang="en-US" sz="2000" b="1" dirty="0">
                <a:latin typeface="Arial" pitchFamily="34" charset="0"/>
                <a:cs typeface="Arial" pitchFamily="34" charset="0"/>
              </a:rPr>
              <a:t>handouts, </a:t>
            </a: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if </a:t>
            </a:r>
            <a:r>
              <a:rPr lang="en-US" sz="2000" b="1" dirty="0">
                <a:latin typeface="Arial" pitchFamily="34" charset="0"/>
                <a:cs typeface="Arial" pitchFamily="34" charset="0"/>
              </a:rPr>
              <a:t>we are to </a:t>
            </a:r>
            <a:r>
              <a:rPr lang="en-US" sz="2000" b="1" dirty="0" smtClean="0">
                <a:latin typeface="Arial" pitchFamily="34" charset="0"/>
                <a:cs typeface="Arial" pitchFamily="34" charset="0"/>
              </a:rPr>
              <a:t>sustain development</a:t>
            </a:r>
            <a:r>
              <a:rPr lang="en-US" sz="2000" b="1" dirty="0">
                <a:latin typeface="Arial" pitchFamily="34" charset="0"/>
                <a:cs typeface="Arial" pitchFamily="34" charset="0"/>
              </a:rPr>
              <a:t>.” </a:t>
            </a: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a:t>
            </a:r>
            <a:r>
              <a:rPr lang="en-US" sz="2000" b="1" dirty="0">
                <a:latin typeface="Arial" pitchFamily="34" charset="0"/>
                <a:cs typeface="Arial" pitchFamily="34" charset="0"/>
              </a:rPr>
              <a:t>Paul </a:t>
            </a:r>
            <a:r>
              <a:rPr lang="en-US" sz="2000" b="1" dirty="0" err="1">
                <a:latin typeface="Arial" pitchFamily="34" charset="0"/>
                <a:cs typeface="Arial" pitchFamily="34" charset="0"/>
              </a:rPr>
              <a:t>Kagame</a:t>
            </a:r>
            <a:r>
              <a:rPr lang="en-US" sz="2000" b="1" dirty="0">
                <a:latin typeface="Arial" pitchFamily="34" charset="0"/>
                <a:cs typeface="Arial" pitchFamily="34" charset="0"/>
              </a:rPr>
              <a:t>, </a:t>
            </a:r>
            <a:r>
              <a:rPr lang="en-US" sz="2000" b="1" dirty="0" smtClean="0">
                <a:latin typeface="Arial" pitchFamily="34" charset="0"/>
                <a:cs typeface="Arial" pitchFamily="34" charset="0"/>
              </a:rPr>
              <a:t>2009</a:t>
            </a:r>
            <a:r>
              <a:rPr lang="en-US" sz="2000" b="1" dirty="0">
                <a:latin typeface="Arial" pitchFamily="34" charset="0"/>
                <a:cs typeface="Arial" pitchFamily="34" charset="0"/>
              </a:rPr>
              <a:t>, </a:t>
            </a:r>
            <a:r>
              <a:rPr lang="en-US" sz="2000" b="1" dirty="0" smtClean="0">
                <a:latin typeface="Arial" pitchFamily="34" charset="0"/>
                <a:cs typeface="Arial" pitchFamily="34" charset="0"/>
              </a:rPr>
              <a:t>“Why Africa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welcomes </a:t>
            </a:r>
            <a:r>
              <a:rPr lang="en-US" sz="2000" b="1" dirty="0">
                <a:latin typeface="Arial" pitchFamily="34" charset="0"/>
                <a:cs typeface="Arial" pitchFamily="34" charset="0"/>
              </a:rPr>
              <a:t>the </a:t>
            </a:r>
            <a:r>
              <a:rPr lang="en-US" sz="2000" b="1" dirty="0" smtClean="0">
                <a:latin typeface="Arial" pitchFamily="34" charset="0"/>
                <a:cs typeface="Arial" pitchFamily="34" charset="0"/>
              </a:rPr>
              <a:t>Chinese”)</a:t>
            </a:r>
            <a:endParaRPr lang="en-US" sz="2000" b="1" dirty="0">
              <a:latin typeface="Arial" pitchFamily="34" charset="0"/>
              <a:cs typeface="Arial" pitchFamily="34" charset="0"/>
            </a:endParaRPr>
          </a:p>
          <a:p>
            <a:pPr marL="0" indent="0">
              <a:buNone/>
            </a:pPr>
            <a:endParaRPr lang="en-US" b="1" dirty="0" smtClean="0">
              <a:solidFill>
                <a:schemeClr val="tx1"/>
              </a:solidFill>
              <a:latin typeface="Arial" pitchFamily="34" charset="0"/>
              <a:cs typeface="Arial" pitchFamily="34" charset="0"/>
            </a:endParaRPr>
          </a:p>
          <a:p>
            <a:endParaRPr lang="en-US" b="1" dirty="0" smtClean="0">
              <a:solidFill>
                <a:schemeClr val="tx1"/>
              </a:solidFill>
              <a:latin typeface="Arial" pitchFamily="34" charset="0"/>
              <a:cs typeface="Arial" pitchFamily="34" charset="0"/>
            </a:endParaRPr>
          </a:p>
          <a:p>
            <a:endParaRPr lang="en-US" dirty="0"/>
          </a:p>
        </p:txBody>
      </p:sp>
      <p:pic>
        <p:nvPicPr>
          <p:cNvPr id="4" name="Picture 3"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sp>
        <p:nvSpPr>
          <p:cNvPr id="6" name="TextBox 5"/>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pic>
        <p:nvPicPr>
          <p:cNvPr id="3074" name="Picture 2" descr="http://p2.img.cctvpic.com/program/newsupdate/20130325/images/1364178575374_1364178575374_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942" y="4365104"/>
            <a:ext cx="3363846" cy="194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132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05" y="332656"/>
            <a:ext cx="8229600" cy="1143000"/>
          </a:xfrm>
          <a:effectLst>
            <a:outerShdw blurRad="50800" dist="38100" dir="5400000" algn="t" rotWithShape="0">
              <a:prstClr val="black">
                <a:alpha val="40000"/>
              </a:prstClr>
            </a:outerShdw>
          </a:effectLst>
        </p:spPr>
        <p:txBody>
          <a:bodyPr/>
          <a:lstStyle/>
          <a:p>
            <a:r>
              <a:rPr lang="sv-SE" b="1" dirty="0" smtClean="0">
                <a:solidFill>
                  <a:srgbClr val="0070C0"/>
                </a:solidFill>
                <a:latin typeface="Arial" pitchFamily="34" charset="0"/>
                <a:cs typeface="Arial" pitchFamily="34" charset="0"/>
              </a:rPr>
              <a:t>Swedish media</a:t>
            </a:r>
            <a:endParaRPr lang="en-US"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329182" y="1628800"/>
            <a:ext cx="8280920" cy="4525963"/>
          </a:xfrm>
        </p:spPr>
        <p:txBody>
          <a:bodyPr>
            <a:normAutofit lnSpcReduction="10000"/>
          </a:bodyPr>
          <a:lstStyle/>
          <a:p>
            <a:r>
              <a:rPr lang="sv-SE" sz="1800" b="1" dirty="0" smtClean="0">
                <a:latin typeface="Arial" pitchFamily="34" charset="0"/>
                <a:cs typeface="Arial" pitchFamily="34" charset="0"/>
              </a:rPr>
              <a:t>”De afrikanska länderna har inga behov att få en ny Big Brother. ... Kina träder nu fram som den stora investeraren i Afrika. Det dikteras av Kinas behov av att säkra energikällor för sin utveckling: därför investerar Kina främst i olje-och gassektorn.” (</a:t>
            </a:r>
            <a:r>
              <a:rPr lang="en-US" sz="1800" b="1" dirty="0" err="1" smtClean="0">
                <a:latin typeface="Arial" pitchFamily="34" charset="0"/>
                <a:cs typeface="Arial" pitchFamily="34" charset="0"/>
              </a:rPr>
              <a:t>Disa</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Håstad</a:t>
            </a:r>
            <a:r>
              <a:rPr lang="en-US" sz="1800" b="1" dirty="0" smtClean="0">
                <a:latin typeface="Arial" pitchFamily="34" charset="0"/>
                <a:cs typeface="Arial" pitchFamily="34" charset="0"/>
              </a:rPr>
              <a:t>, “</a:t>
            </a:r>
            <a:r>
              <a:rPr lang="sv-SE" sz="1800" b="1" dirty="0" smtClean="0">
                <a:latin typeface="Arial" pitchFamily="34" charset="0"/>
                <a:cs typeface="Arial" pitchFamily="34" charset="0"/>
              </a:rPr>
              <a:t>Kina </a:t>
            </a:r>
            <a:r>
              <a:rPr lang="sv-SE" sz="1800" b="1" dirty="0">
                <a:latin typeface="Arial" pitchFamily="34" charset="0"/>
                <a:cs typeface="Arial" pitchFamily="34" charset="0"/>
              </a:rPr>
              <a:t>siktar in sig på </a:t>
            </a:r>
            <a:r>
              <a:rPr lang="sv-SE" sz="1800" b="1" dirty="0" smtClean="0">
                <a:latin typeface="Arial" pitchFamily="34" charset="0"/>
                <a:cs typeface="Arial" pitchFamily="34" charset="0"/>
              </a:rPr>
              <a:t>Afrika”, </a:t>
            </a:r>
            <a:r>
              <a:rPr lang="en-US" sz="1800" b="1" i="1" dirty="0" err="1" smtClean="0">
                <a:latin typeface="Arial" pitchFamily="34" charset="0"/>
                <a:cs typeface="Arial" pitchFamily="34" charset="0"/>
              </a:rPr>
              <a:t>Dagens</a:t>
            </a:r>
            <a:r>
              <a:rPr lang="en-US" sz="1800" b="1" i="1" dirty="0" smtClean="0">
                <a:latin typeface="Arial" pitchFamily="34" charset="0"/>
                <a:cs typeface="Arial" pitchFamily="34" charset="0"/>
              </a:rPr>
              <a:t> </a:t>
            </a:r>
            <a:r>
              <a:rPr lang="en-US" sz="1800" b="1" i="1" dirty="0" err="1" smtClean="0">
                <a:latin typeface="Arial" pitchFamily="34" charset="0"/>
                <a:cs typeface="Arial" pitchFamily="34" charset="0"/>
              </a:rPr>
              <a:t>Nyheter</a:t>
            </a:r>
            <a:r>
              <a:rPr lang="en-US" sz="1800" b="1" dirty="0" smtClean="0">
                <a:latin typeface="Arial" pitchFamily="34" charset="0"/>
                <a:cs typeface="Arial" pitchFamily="34" charset="0"/>
              </a:rPr>
              <a:t>, 2006)</a:t>
            </a:r>
            <a:r>
              <a:rPr lang="sv-SE" sz="1800" b="1" dirty="0" smtClean="0">
                <a:latin typeface="Arial" pitchFamily="34" charset="0"/>
                <a:cs typeface="Arial" pitchFamily="34" charset="0"/>
              </a:rPr>
              <a:t/>
            </a:r>
            <a:br>
              <a:rPr lang="sv-SE" sz="1800" b="1" dirty="0" smtClean="0">
                <a:latin typeface="Arial" pitchFamily="34" charset="0"/>
                <a:cs typeface="Arial" pitchFamily="34" charset="0"/>
              </a:rPr>
            </a:br>
            <a:endParaRPr lang="sv-SE" sz="800" b="1" dirty="0">
              <a:latin typeface="Arial" pitchFamily="34" charset="0"/>
              <a:cs typeface="Arial" pitchFamily="34" charset="0"/>
            </a:endParaRPr>
          </a:p>
          <a:p>
            <a:r>
              <a:rPr lang="sv-SE" sz="1800" b="1" dirty="0" smtClean="0">
                <a:latin typeface="Arial" pitchFamily="34" charset="0"/>
                <a:cs typeface="Arial" pitchFamily="34" charset="0"/>
              </a:rPr>
              <a:t>”Kinas </a:t>
            </a:r>
            <a:r>
              <a:rPr lang="sv-SE" sz="1800" b="1" dirty="0">
                <a:latin typeface="Arial" pitchFamily="34" charset="0"/>
                <a:cs typeface="Arial" pitchFamily="34" charset="0"/>
              </a:rPr>
              <a:t>gigantiska frammarsch i </a:t>
            </a:r>
            <a:r>
              <a:rPr lang="sv-SE" sz="1800" b="1" dirty="0" smtClean="0">
                <a:latin typeface="Arial" pitchFamily="34" charset="0"/>
                <a:cs typeface="Arial" pitchFamily="34" charset="0"/>
              </a:rPr>
              <a:t>Afrika väcker </a:t>
            </a:r>
            <a:r>
              <a:rPr lang="sv-SE" sz="1800" b="1" dirty="0">
                <a:latin typeface="Arial" pitchFamily="34" charset="0"/>
                <a:cs typeface="Arial" pitchFamily="34" charset="0"/>
              </a:rPr>
              <a:t>oro i många läger </a:t>
            </a:r>
            <a:r>
              <a:rPr lang="sv-SE" sz="1800" b="1" dirty="0" smtClean="0">
                <a:latin typeface="Arial" pitchFamily="34" charset="0"/>
                <a:cs typeface="Arial" pitchFamily="34" charset="0"/>
              </a:rPr>
              <a:t>men </a:t>
            </a:r>
            <a:r>
              <a:rPr lang="sv-SE" sz="1800" b="1" dirty="0">
                <a:latin typeface="Arial" pitchFamily="34" charset="0"/>
                <a:cs typeface="Arial" pitchFamily="34" charset="0"/>
              </a:rPr>
              <a:t>kan vara  </a:t>
            </a:r>
            <a:r>
              <a:rPr lang="sv-SE" sz="1800" b="1" dirty="0" smtClean="0">
                <a:latin typeface="Arial" pitchFamily="34" charset="0"/>
                <a:cs typeface="Arial" pitchFamily="34" charset="0"/>
              </a:rPr>
              <a:t>ett </a:t>
            </a:r>
            <a:r>
              <a:rPr lang="sv-SE" sz="1800" b="1" dirty="0">
                <a:latin typeface="Arial" pitchFamily="34" charset="0"/>
                <a:cs typeface="Arial" pitchFamily="34" charset="0"/>
              </a:rPr>
              <a:t>hopp för </a:t>
            </a:r>
            <a:r>
              <a:rPr lang="sv-SE" sz="1800" b="1" dirty="0" smtClean="0">
                <a:latin typeface="Arial" pitchFamily="34" charset="0"/>
                <a:cs typeface="Arial" pitchFamily="34" charset="0"/>
              </a:rPr>
              <a:t>kontinenten</a:t>
            </a:r>
            <a:r>
              <a:rPr lang="sv-SE" sz="1800" b="1" dirty="0">
                <a:latin typeface="Arial" pitchFamily="34" charset="0"/>
                <a:cs typeface="Arial" pitchFamily="34" charset="0"/>
              </a:rPr>
              <a:t>. Men då måste  </a:t>
            </a:r>
            <a:r>
              <a:rPr lang="sv-SE" sz="1800" b="1" dirty="0" smtClean="0">
                <a:latin typeface="Arial" pitchFamily="34" charset="0"/>
                <a:cs typeface="Arial" pitchFamily="34" charset="0"/>
              </a:rPr>
              <a:t>de afrikanska </a:t>
            </a:r>
            <a:r>
              <a:rPr lang="sv-SE" sz="1800" b="1" dirty="0">
                <a:latin typeface="Arial" pitchFamily="34" charset="0"/>
                <a:cs typeface="Arial" pitchFamily="34" charset="0"/>
              </a:rPr>
              <a:t>ledarna bli bättre på </a:t>
            </a:r>
            <a:r>
              <a:rPr lang="sv-SE" sz="1800" b="1" dirty="0" smtClean="0">
                <a:latin typeface="Arial" pitchFamily="34" charset="0"/>
                <a:cs typeface="Arial" pitchFamily="34" charset="0"/>
              </a:rPr>
              <a:t>att förhandla</a:t>
            </a:r>
            <a:r>
              <a:rPr lang="sv-SE" sz="1800" b="1" dirty="0">
                <a:latin typeface="Arial" pitchFamily="34" charset="0"/>
                <a:cs typeface="Arial" pitchFamily="34" charset="0"/>
              </a:rPr>
              <a:t>.” (Ola Wong, ”Afrika </a:t>
            </a:r>
            <a:r>
              <a:rPr lang="sv-SE" sz="1800" b="1" dirty="0" smtClean="0">
                <a:latin typeface="Arial" pitchFamily="34" charset="0"/>
                <a:cs typeface="Arial" pitchFamily="34" charset="0"/>
              </a:rPr>
              <a:t>måste lära </a:t>
            </a:r>
            <a:r>
              <a:rPr lang="sv-SE" sz="1800" b="1" dirty="0">
                <a:latin typeface="Arial" pitchFamily="34" charset="0"/>
                <a:cs typeface="Arial" pitchFamily="34" charset="0"/>
              </a:rPr>
              <a:t>sig att förhandla”, </a:t>
            </a:r>
            <a:r>
              <a:rPr lang="sv-SE" sz="1800" b="1" i="1" dirty="0" smtClean="0">
                <a:latin typeface="Arial" pitchFamily="34" charset="0"/>
                <a:cs typeface="Arial" pitchFamily="34" charset="0"/>
              </a:rPr>
              <a:t>Svenska Dagbladet</a:t>
            </a:r>
            <a:r>
              <a:rPr lang="sv-SE" sz="1800" b="1" dirty="0">
                <a:latin typeface="Arial" pitchFamily="34" charset="0"/>
                <a:cs typeface="Arial" pitchFamily="34" charset="0"/>
              </a:rPr>
              <a:t>, 2009</a:t>
            </a:r>
            <a:r>
              <a:rPr lang="sv-SE" sz="1800" b="1" dirty="0" smtClean="0">
                <a:latin typeface="Arial" pitchFamily="34" charset="0"/>
                <a:cs typeface="Arial" pitchFamily="34" charset="0"/>
              </a:rPr>
              <a:t>)</a:t>
            </a:r>
          </a:p>
          <a:p>
            <a:pPr marL="0" indent="0">
              <a:buNone/>
            </a:pPr>
            <a:endParaRPr lang="sv-SE" sz="800" b="1" dirty="0" smtClean="0">
              <a:latin typeface="Arial" pitchFamily="34" charset="0"/>
              <a:cs typeface="Arial" pitchFamily="34" charset="0"/>
            </a:endParaRPr>
          </a:p>
          <a:p>
            <a:r>
              <a:rPr lang="sv-SE" sz="1800" b="1" dirty="0">
                <a:latin typeface="Arial" pitchFamily="34" charset="0"/>
                <a:cs typeface="Arial" pitchFamily="34" charset="0"/>
              </a:rPr>
              <a:t>”Afrika är det nya Kina, säger Anders Borg </a:t>
            </a:r>
            <a:r>
              <a:rPr lang="sv-SE" sz="1800" b="1" dirty="0" smtClean="0">
                <a:latin typeface="Arial" pitchFamily="34" charset="0"/>
                <a:cs typeface="Arial" pitchFamily="34" charset="0"/>
              </a:rPr>
              <a:t/>
            </a:r>
            <a:br>
              <a:rPr lang="sv-SE" sz="1800" b="1" dirty="0" smtClean="0">
                <a:latin typeface="Arial" pitchFamily="34" charset="0"/>
                <a:cs typeface="Arial" pitchFamily="34" charset="0"/>
              </a:rPr>
            </a:br>
            <a:r>
              <a:rPr lang="sv-SE" sz="1800" b="1" dirty="0" smtClean="0">
                <a:latin typeface="Arial" pitchFamily="34" charset="0"/>
                <a:cs typeface="Arial" pitchFamily="34" charset="0"/>
              </a:rPr>
              <a:t>till </a:t>
            </a:r>
            <a:r>
              <a:rPr lang="sv-SE" sz="1800" b="1" dirty="0">
                <a:latin typeface="Arial" pitchFamily="34" charset="0"/>
                <a:cs typeface="Arial" pitchFamily="34" charset="0"/>
              </a:rPr>
              <a:t>SvD Näringsliv i den lummiga </a:t>
            </a:r>
            <a:r>
              <a:rPr lang="sv-SE" sz="1800" b="1" dirty="0" smtClean="0">
                <a:latin typeface="Arial" pitchFamily="34" charset="0"/>
                <a:cs typeface="Arial" pitchFamily="34" charset="0"/>
              </a:rPr>
              <a:t>trädgården </a:t>
            </a:r>
            <a:br>
              <a:rPr lang="sv-SE" sz="1800" b="1" dirty="0" smtClean="0">
                <a:latin typeface="Arial" pitchFamily="34" charset="0"/>
                <a:cs typeface="Arial" pitchFamily="34" charset="0"/>
              </a:rPr>
            </a:br>
            <a:r>
              <a:rPr lang="sv-SE" sz="1800" b="1" dirty="0" smtClean="0">
                <a:latin typeface="Arial" pitchFamily="34" charset="0"/>
                <a:cs typeface="Arial" pitchFamily="34" charset="0"/>
              </a:rPr>
              <a:t>vid </a:t>
            </a:r>
            <a:r>
              <a:rPr lang="sv-SE" sz="1800" b="1" dirty="0">
                <a:latin typeface="Arial" pitchFamily="34" charset="0"/>
                <a:cs typeface="Arial" pitchFamily="34" charset="0"/>
              </a:rPr>
              <a:t>den svenska ambassadören </a:t>
            </a:r>
            <a:r>
              <a:rPr lang="sv-SE" sz="1800" b="1" dirty="0" smtClean="0">
                <a:latin typeface="Arial" pitchFamily="34" charset="0"/>
                <a:cs typeface="Arial" pitchFamily="34" charset="0"/>
              </a:rPr>
              <a:t>Lena </a:t>
            </a:r>
            <a:br>
              <a:rPr lang="sv-SE" sz="1800" b="1" dirty="0" smtClean="0">
                <a:latin typeface="Arial" pitchFamily="34" charset="0"/>
                <a:cs typeface="Arial" pitchFamily="34" charset="0"/>
              </a:rPr>
            </a:br>
            <a:r>
              <a:rPr lang="sv-SE" sz="1800" b="1" dirty="0" smtClean="0">
                <a:latin typeface="Arial" pitchFamily="34" charset="0"/>
                <a:cs typeface="Arial" pitchFamily="34" charset="0"/>
              </a:rPr>
              <a:t>Nordströms </a:t>
            </a:r>
            <a:r>
              <a:rPr lang="sv-SE" sz="1800" b="1" dirty="0">
                <a:latin typeface="Arial" pitchFamily="34" charset="0"/>
                <a:cs typeface="Arial" pitchFamily="34" charset="0"/>
              </a:rPr>
              <a:t>residens på Leopards Lane i </a:t>
            </a:r>
            <a:r>
              <a:rPr lang="sv-SE" sz="1800" b="1" dirty="0" smtClean="0">
                <a:latin typeface="Arial" pitchFamily="34" charset="0"/>
                <a:cs typeface="Arial" pitchFamily="34" charset="0"/>
              </a:rPr>
              <a:t/>
            </a:r>
            <a:br>
              <a:rPr lang="sv-SE" sz="1800" b="1" dirty="0" smtClean="0">
                <a:latin typeface="Arial" pitchFamily="34" charset="0"/>
                <a:cs typeface="Arial" pitchFamily="34" charset="0"/>
              </a:rPr>
            </a:br>
            <a:r>
              <a:rPr lang="sv-SE" sz="1800" b="1" dirty="0" smtClean="0">
                <a:latin typeface="Arial" pitchFamily="34" charset="0"/>
                <a:cs typeface="Arial" pitchFamily="34" charset="0"/>
              </a:rPr>
              <a:t>Lusaka </a:t>
            </a:r>
            <a:r>
              <a:rPr lang="sv-SE" sz="1800" b="1" dirty="0">
                <a:latin typeface="Arial" pitchFamily="34" charset="0"/>
                <a:cs typeface="Arial" pitchFamily="34" charset="0"/>
              </a:rPr>
              <a:t>i Zambia. ” </a:t>
            </a:r>
            <a:r>
              <a:rPr lang="sv-SE" sz="1800" b="1" dirty="0" smtClean="0">
                <a:latin typeface="Arial" pitchFamily="34" charset="0"/>
                <a:cs typeface="Arial" pitchFamily="34" charset="0"/>
              </a:rPr>
              <a:t>(</a:t>
            </a:r>
            <a:r>
              <a:rPr lang="sv-SE" sz="1800" b="1" dirty="0">
                <a:latin typeface="Arial" pitchFamily="34" charset="0"/>
                <a:cs typeface="Arial" pitchFamily="34" charset="0"/>
              </a:rPr>
              <a:t>Janne Andersson, </a:t>
            </a:r>
            <a:r>
              <a:rPr lang="sv-SE" sz="1800" b="1" dirty="0" smtClean="0">
                <a:latin typeface="Arial" pitchFamily="34" charset="0"/>
                <a:cs typeface="Arial" pitchFamily="34" charset="0"/>
              </a:rPr>
              <a:t/>
            </a:r>
            <a:br>
              <a:rPr lang="sv-SE" sz="1800" b="1" dirty="0" smtClean="0">
                <a:latin typeface="Arial" pitchFamily="34" charset="0"/>
                <a:cs typeface="Arial" pitchFamily="34" charset="0"/>
              </a:rPr>
            </a:br>
            <a:r>
              <a:rPr lang="sv-SE" sz="1800" b="1" dirty="0" smtClean="0">
                <a:latin typeface="Arial" pitchFamily="34" charset="0"/>
                <a:cs typeface="Arial" pitchFamily="34" charset="0"/>
              </a:rPr>
              <a:t>”</a:t>
            </a:r>
            <a:r>
              <a:rPr lang="sv-SE" sz="1800" b="1" dirty="0">
                <a:latin typeface="Arial" pitchFamily="34" charset="0"/>
                <a:cs typeface="Arial" pitchFamily="34" charset="0"/>
              </a:rPr>
              <a:t>Anders Borg: ’Afrika </a:t>
            </a:r>
            <a:r>
              <a:rPr lang="sv-SE" sz="1800" b="1" dirty="0" smtClean="0">
                <a:latin typeface="Arial" pitchFamily="34" charset="0"/>
                <a:cs typeface="Arial" pitchFamily="34" charset="0"/>
              </a:rPr>
              <a:t>är </a:t>
            </a:r>
            <a:r>
              <a:rPr lang="sv-SE" sz="1800" b="1" dirty="0">
                <a:latin typeface="Arial" pitchFamily="34" charset="0"/>
                <a:cs typeface="Arial" pitchFamily="34" charset="0"/>
              </a:rPr>
              <a:t>det nya Kina’ ”, </a:t>
            </a:r>
            <a:r>
              <a:rPr lang="sv-SE" sz="1800" b="1" dirty="0" smtClean="0">
                <a:latin typeface="Arial" pitchFamily="34" charset="0"/>
                <a:cs typeface="Arial" pitchFamily="34" charset="0"/>
              </a:rPr>
              <a:t/>
            </a:r>
            <a:br>
              <a:rPr lang="sv-SE" sz="1800" b="1" dirty="0" smtClean="0">
                <a:latin typeface="Arial" pitchFamily="34" charset="0"/>
                <a:cs typeface="Arial" pitchFamily="34" charset="0"/>
              </a:rPr>
            </a:br>
            <a:r>
              <a:rPr lang="sv-SE" sz="1800" b="1" i="1" dirty="0" smtClean="0">
                <a:latin typeface="Arial" pitchFamily="34" charset="0"/>
                <a:cs typeface="Arial" pitchFamily="34" charset="0"/>
              </a:rPr>
              <a:t>Svenska </a:t>
            </a:r>
            <a:r>
              <a:rPr lang="sv-SE" sz="1800" b="1" i="1" dirty="0">
                <a:latin typeface="Arial" pitchFamily="34" charset="0"/>
                <a:cs typeface="Arial" pitchFamily="34" charset="0"/>
              </a:rPr>
              <a:t>Dagbladet</a:t>
            </a:r>
            <a:r>
              <a:rPr lang="sv-SE" sz="1800" b="1" dirty="0">
                <a:latin typeface="Arial" pitchFamily="34" charset="0"/>
                <a:cs typeface="Arial" pitchFamily="34" charset="0"/>
              </a:rPr>
              <a:t>, 2012)</a:t>
            </a:r>
          </a:p>
          <a:p>
            <a:endParaRPr lang="sv-SE" sz="1800" b="1" dirty="0">
              <a:latin typeface="Arial" pitchFamily="34" charset="0"/>
              <a:cs typeface="Arial" pitchFamily="34" charset="0"/>
            </a:endParaRPr>
          </a:p>
          <a:p>
            <a:endParaRPr lang="sv-SE"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endParaRPr lang="en-US" sz="1800" dirty="0">
              <a:latin typeface="Arial" pitchFamily="34" charset="0"/>
              <a:cs typeface="Arial" pitchFamily="34" charset="0"/>
            </a:endParaRPr>
          </a:p>
        </p:txBody>
      </p:sp>
      <p:pic>
        <p:nvPicPr>
          <p:cNvPr id="5122" name="Picture 2" descr="http://www.dalademokraten.se/_imagecache_removable/440/300/Art92554_92554_Kungajakt_Anders_Bo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21087"/>
            <a:ext cx="2961929" cy="20194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USMALLSV"/>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sp>
        <p:nvSpPr>
          <p:cNvPr id="4" name="Rectangle 3"/>
          <p:cNvSpPr/>
          <p:nvPr/>
        </p:nvSpPr>
        <p:spPr>
          <a:xfrm>
            <a:off x="7020272" y="6319560"/>
            <a:ext cx="2620516" cy="523220"/>
          </a:xfrm>
          <a:prstGeom prst="rect">
            <a:avLst/>
          </a:prstGeom>
        </p:spPr>
        <p:txBody>
          <a:bodyPr wrap="square">
            <a:spAutoFit/>
          </a:bodyPr>
          <a:lstStyle/>
          <a:p>
            <a:r>
              <a:rPr lang="en-US" sz="1000" dirty="0"/>
              <a:t>FOTO: JOHNNY FREDBORG</a:t>
            </a:r>
            <a:r>
              <a:rPr lang="en-US" dirty="0"/>
              <a:t/>
            </a:r>
            <a:br>
              <a:rPr lang="en-US" dirty="0"/>
            </a:br>
            <a:endParaRPr lang="en-US" dirty="0"/>
          </a:p>
        </p:txBody>
      </p:sp>
      <p:sp>
        <p:nvSpPr>
          <p:cNvPr id="9" name="TextBox 8"/>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2348126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normAutofit/>
          </a:bodyPr>
          <a:lstStyle/>
          <a:p>
            <a:r>
              <a:rPr lang="sv-SE" b="1" dirty="0" smtClean="0">
                <a:solidFill>
                  <a:srgbClr val="0070C0"/>
                </a:solidFill>
                <a:latin typeface="Arial" pitchFamily="34" charset="0"/>
                <a:cs typeface="Arial" pitchFamily="34" charset="0"/>
              </a:rPr>
              <a:t>View of China vs. USA</a:t>
            </a:r>
            <a:endParaRPr lang="en-US" b="1" dirty="0">
              <a:solidFill>
                <a:srgbClr val="0070C0"/>
              </a:solidFill>
              <a:latin typeface="Arial" pitchFamily="34" charset="0"/>
              <a:cs typeface="Arial" pitchFamily="34" charset="0"/>
            </a:endParaRPr>
          </a:p>
        </p:txBody>
      </p:sp>
      <p:pic>
        <p:nvPicPr>
          <p:cNvPr id="12290" name="Picture 2" descr="http://2.bp.blogspot.com/_AzvsuUf-VtQ/TNCoOaphxEI/AAAAAAAAAFM/tfYPM7buVc4/s1600/Pew+Global+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77485"/>
            <a:ext cx="2445121" cy="519929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1.bp.blogspot.com/_AzvsuUf-VtQ/TNCseGr09GI/AAAAAAAAAFQ/E1_g9hHDOqk/s1600/Pew+Global+US+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39" y="1325373"/>
            <a:ext cx="2827679" cy="5251404"/>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1761571" y="5829300"/>
            <a:ext cx="2277029" cy="647700"/>
          </a:xfrm>
          <a:custGeom>
            <a:avLst/>
            <a:gdLst>
              <a:gd name="connsiteX0" fmla="*/ 67229 w 2277029"/>
              <a:gd name="connsiteY0" fmla="*/ 431800 h 647700"/>
              <a:gd name="connsiteX1" fmla="*/ 994329 w 2277029"/>
              <a:gd name="connsiteY1" fmla="*/ 444500 h 647700"/>
              <a:gd name="connsiteX2" fmla="*/ 1057829 w 2277029"/>
              <a:gd name="connsiteY2" fmla="*/ 457200 h 647700"/>
              <a:gd name="connsiteX3" fmla="*/ 1146729 w 2277029"/>
              <a:gd name="connsiteY3" fmla="*/ 482600 h 647700"/>
              <a:gd name="connsiteX4" fmla="*/ 1273729 w 2277029"/>
              <a:gd name="connsiteY4" fmla="*/ 533400 h 647700"/>
              <a:gd name="connsiteX5" fmla="*/ 1337229 w 2277029"/>
              <a:gd name="connsiteY5" fmla="*/ 546100 h 647700"/>
              <a:gd name="connsiteX6" fmla="*/ 1375329 w 2277029"/>
              <a:gd name="connsiteY6" fmla="*/ 571500 h 647700"/>
              <a:gd name="connsiteX7" fmla="*/ 1413429 w 2277029"/>
              <a:gd name="connsiteY7" fmla="*/ 584200 h 647700"/>
              <a:gd name="connsiteX8" fmla="*/ 1451529 w 2277029"/>
              <a:gd name="connsiteY8" fmla="*/ 622300 h 647700"/>
              <a:gd name="connsiteX9" fmla="*/ 1502329 w 2277029"/>
              <a:gd name="connsiteY9" fmla="*/ 635000 h 647700"/>
              <a:gd name="connsiteX10" fmla="*/ 1540429 w 2277029"/>
              <a:gd name="connsiteY10" fmla="*/ 647700 h 647700"/>
              <a:gd name="connsiteX11" fmla="*/ 1959529 w 2277029"/>
              <a:gd name="connsiteY11" fmla="*/ 622300 h 647700"/>
              <a:gd name="connsiteX12" fmla="*/ 1997629 w 2277029"/>
              <a:gd name="connsiteY12" fmla="*/ 609600 h 647700"/>
              <a:gd name="connsiteX13" fmla="*/ 2035729 w 2277029"/>
              <a:gd name="connsiteY13" fmla="*/ 571500 h 647700"/>
              <a:gd name="connsiteX14" fmla="*/ 2061129 w 2277029"/>
              <a:gd name="connsiteY14" fmla="*/ 495300 h 647700"/>
              <a:gd name="connsiteX15" fmla="*/ 2073829 w 2277029"/>
              <a:gd name="connsiteY15" fmla="*/ 457200 h 647700"/>
              <a:gd name="connsiteX16" fmla="*/ 2111929 w 2277029"/>
              <a:gd name="connsiteY16" fmla="*/ 431800 h 647700"/>
              <a:gd name="connsiteX17" fmla="*/ 2150029 w 2277029"/>
              <a:gd name="connsiteY17" fmla="*/ 393700 h 647700"/>
              <a:gd name="connsiteX18" fmla="*/ 2226229 w 2277029"/>
              <a:gd name="connsiteY18" fmla="*/ 368300 h 647700"/>
              <a:gd name="connsiteX19" fmla="*/ 2264329 w 2277029"/>
              <a:gd name="connsiteY19" fmla="*/ 355600 h 647700"/>
              <a:gd name="connsiteX20" fmla="*/ 2277029 w 2277029"/>
              <a:gd name="connsiteY20" fmla="*/ 317500 h 647700"/>
              <a:gd name="connsiteX21" fmla="*/ 2264329 w 2277029"/>
              <a:gd name="connsiteY21" fmla="*/ 203200 h 647700"/>
              <a:gd name="connsiteX22" fmla="*/ 2226229 w 2277029"/>
              <a:gd name="connsiteY22" fmla="*/ 165100 h 647700"/>
              <a:gd name="connsiteX23" fmla="*/ 2150029 w 2277029"/>
              <a:gd name="connsiteY23" fmla="*/ 88900 h 647700"/>
              <a:gd name="connsiteX24" fmla="*/ 2073829 w 2277029"/>
              <a:gd name="connsiteY24" fmla="*/ 25400 h 647700"/>
              <a:gd name="connsiteX25" fmla="*/ 1946829 w 2277029"/>
              <a:gd name="connsiteY25" fmla="*/ 0 h 647700"/>
              <a:gd name="connsiteX26" fmla="*/ 168829 w 2277029"/>
              <a:gd name="connsiteY26" fmla="*/ 12700 h 647700"/>
              <a:gd name="connsiteX27" fmla="*/ 54529 w 2277029"/>
              <a:gd name="connsiteY27" fmla="*/ 63500 h 647700"/>
              <a:gd name="connsiteX28" fmla="*/ 41829 w 2277029"/>
              <a:gd name="connsiteY28" fmla="*/ 330200 h 647700"/>
              <a:gd name="connsiteX29" fmla="*/ 54529 w 2277029"/>
              <a:gd name="connsiteY29" fmla="*/ 406400 h 647700"/>
              <a:gd name="connsiteX30" fmla="*/ 67229 w 2277029"/>
              <a:gd name="connsiteY30" fmla="*/ 4318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7029" h="647700">
                <a:moveTo>
                  <a:pt x="67229" y="431800"/>
                </a:moveTo>
                <a:cubicBezTo>
                  <a:pt x="223862" y="438150"/>
                  <a:pt x="685368" y="436578"/>
                  <a:pt x="994329" y="444500"/>
                </a:cubicBezTo>
                <a:cubicBezTo>
                  <a:pt x="1015908" y="445053"/>
                  <a:pt x="1036888" y="451965"/>
                  <a:pt x="1057829" y="457200"/>
                </a:cubicBezTo>
                <a:cubicBezTo>
                  <a:pt x="1087728" y="464675"/>
                  <a:pt x="1117667" y="472343"/>
                  <a:pt x="1146729" y="482600"/>
                </a:cubicBezTo>
                <a:cubicBezTo>
                  <a:pt x="1189724" y="497775"/>
                  <a:pt x="1229020" y="524458"/>
                  <a:pt x="1273729" y="533400"/>
                </a:cubicBezTo>
                <a:lnTo>
                  <a:pt x="1337229" y="546100"/>
                </a:lnTo>
                <a:cubicBezTo>
                  <a:pt x="1349929" y="554567"/>
                  <a:pt x="1361677" y="564674"/>
                  <a:pt x="1375329" y="571500"/>
                </a:cubicBezTo>
                <a:cubicBezTo>
                  <a:pt x="1387303" y="577487"/>
                  <a:pt x="1402290" y="576774"/>
                  <a:pt x="1413429" y="584200"/>
                </a:cubicBezTo>
                <a:cubicBezTo>
                  <a:pt x="1428373" y="594163"/>
                  <a:pt x="1435935" y="613389"/>
                  <a:pt x="1451529" y="622300"/>
                </a:cubicBezTo>
                <a:cubicBezTo>
                  <a:pt x="1466684" y="630960"/>
                  <a:pt x="1485546" y="630205"/>
                  <a:pt x="1502329" y="635000"/>
                </a:cubicBezTo>
                <a:cubicBezTo>
                  <a:pt x="1515201" y="638678"/>
                  <a:pt x="1527729" y="643467"/>
                  <a:pt x="1540429" y="647700"/>
                </a:cubicBezTo>
                <a:cubicBezTo>
                  <a:pt x="1680129" y="639233"/>
                  <a:pt x="1820056" y="633923"/>
                  <a:pt x="1959529" y="622300"/>
                </a:cubicBezTo>
                <a:cubicBezTo>
                  <a:pt x="1972870" y="621188"/>
                  <a:pt x="1986490" y="617026"/>
                  <a:pt x="1997629" y="609600"/>
                </a:cubicBezTo>
                <a:cubicBezTo>
                  <a:pt x="2012573" y="599637"/>
                  <a:pt x="2023029" y="584200"/>
                  <a:pt x="2035729" y="571500"/>
                </a:cubicBezTo>
                <a:lnTo>
                  <a:pt x="2061129" y="495300"/>
                </a:lnTo>
                <a:cubicBezTo>
                  <a:pt x="2065362" y="482600"/>
                  <a:pt x="2062690" y="464626"/>
                  <a:pt x="2073829" y="457200"/>
                </a:cubicBezTo>
                <a:cubicBezTo>
                  <a:pt x="2086529" y="448733"/>
                  <a:pt x="2100203" y="441571"/>
                  <a:pt x="2111929" y="431800"/>
                </a:cubicBezTo>
                <a:cubicBezTo>
                  <a:pt x="2125727" y="420302"/>
                  <a:pt x="2134329" y="402422"/>
                  <a:pt x="2150029" y="393700"/>
                </a:cubicBezTo>
                <a:cubicBezTo>
                  <a:pt x="2173434" y="380697"/>
                  <a:pt x="2200829" y="376767"/>
                  <a:pt x="2226229" y="368300"/>
                </a:cubicBezTo>
                <a:lnTo>
                  <a:pt x="2264329" y="355600"/>
                </a:lnTo>
                <a:cubicBezTo>
                  <a:pt x="2268562" y="342900"/>
                  <a:pt x="2277029" y="330887"/>
                  <a:pt x="2277029" y="317500"/>
                </a:cubicBezTo>
                <a:cubicBezTo>
                  <a:pt x="2277029" y="279166"/>
                  <a:pt x="2276451" y="239567"/>
                  <a:pt x="2264329" y="203200"/>
                </a:cubicBezTo>
                <a:cubicBezTo>
                  <a:pt x="2258649" y="186161"/>
                  <a:pt x="2237727" y="178898"/>
                  <a:pt x="2226229" y="165100"/>
                </a:cubicBezTo>
                <a:cubicBezTo>
                  <a:pt x="2142390" y="64493"/>
                  <a:pt x="2277798" y="198416"/>
                  <a:pt x="2150029" y="88900"/>
                </a:cubicBezTo>
                <a:cubicBezTo>
                  <a:pt x="2119514" y="62745"/>
                  <a:pt x="2111254" y="41439"/>
                  <a:pt x="2073829" y="25400"/>
                </a:cubicBezTo>
                <a:cubicBezTo>
                  <a:pt x="2049717" y="15066"/>
                  <a:pt x="1964019" y="2865"/>
                  <a:pt x="1946829" y="0"/>
                </a:cubicBezTo>
                <a:lnTo>
                  <a:pt x="168829" y="12700"/>
                </a:lnTo>
                <a:cubicBezTo>
                  <a:pt x="122047" y="13661"/>
                  <a:pt x="89880" y="39932"/>
                  <a:pt x="54529" y="63500"/>
                </a:cubicBezTo>
                <a:cubicBezTo>
                  <a:pt x="11035" y="193983"/>
                  <a:pt x="22521" y="127466"/>
                  <a:pt x="41829" y="330200"/>
                </a:cubicBezTo>
                <a:cubicBezTo>
                  <a:pt x="44270" y="355834"/>
                  <a:pt x="37572" y="387021"/>
                  <a:pt x="54529" y="406400"/>
                </a:cubicBezTo>
                <a:cubicBezTo>
                  <a:pt x="80268" y="435816"/>
                  <a:pt x="-89404" y="425450"/>
                  <a:pt x="67229" y="431800"/>
                </a:cubicBez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866900" y="4102100"/>
            <a:ext cx="1923610" cy="256062"/>
          </a:xfrm>
          <a:custGeom>
            <a:avLst/>
            <a:gdLst>
              <a:gd name="connsiteX0" fmla="*/ 0 w 1923610"/>
              <a:gd name="connsiteY0" fmla="*/ 228600 h 256062"/>
              <a:gd name="connsiteX1" fmla="*/ 508000 w 1923610"/>
              <a:gd name="connsiteY1" fmla="*/ 228600 h 256062"/>
              <a:gd name="connsiteX2" fmla="*/ 1320800 w 1923610"/>
              <a:gd name="connsiteY2" fmla="*/ 241300 h 256062"/>
              <a:gd name="connsiteX3" fmla="*/ 1917700 w 1923610"/>
              <a:gd name="connsiteY3" fmla="*/ 241300 h 256062"/>
              <a:gd name="connsiteX4" fmla="*/ 1905000 w 1923610"/>
              <a:gd name="connsiteY4" fmla="*/ 190500 h 256062"/>
              <a:gd name="connsiteX5" fmla="*/ 1866900 w 1923610"/>
              <a:gd name="connsiteY5" fmla="*/ 114300 h 256062"/>
              <a:gd name="connsiteX6" fmla="*/ 1828800 w 1923610"/>
              <a:gd name="connsiteY6" fmla="*/ 88900 h 256062"/>
              <a:gd name="connsiteX7" fmla="*/ 1803400 w 1923610"/>
              <a:gd name="connsiteY7" fmla="*/ 50800 h 256062"/>
              <a:gd name="connsiteX8" fmla="*/ 1765300 w 1923610"/>
              <a:gd name="connsiteY8" fmla="*/ 38100 h 256062"/>
              <a:gd name="connsiteX9" fmla="*/ 1689100 w 1923610"/>
              <a:gd name="connsiteY9" fmla="*/ 0 h 256062"/>
              <a:gd name="connsiteX10" fmla="*/ 1397000 w 1923610"/>
              <a:gd name="connsiteY10" fmla="*/ 12700 h 256062"/>
              <a:gd name="connsiteX11" fmla="*/ 914400 w 1923610"/>
              <a:gd name="connsiteY11" fmla="*/ 25400 h 256062"/>
              <a:gd name="connsiteX12" fmla="*/ 876300 w 1923610"/>
              <a:gd name="connsiteY12" fmla="*/ 38100 h 256062"/>
              <a:gd name="connsiteX13" fmla="*/ 787400 w 1923610"/>
              <a:gd name="connsiteY13" fmla="*/ 63500 h 256062"/>
              <a:gd name="connsiteX14" fmla="*/ 101600 w 1923610"/>
              <a:gd name="connsiteY14" fmla="*/ 50800 h 256062"/>
              <a:gd name="connsiteX15" fmla="*/ 25400 w 1923610"/>
              <a:gd name="connsiteY15" fmla="*/ 63500 h 256062"/>
              <a:gd name="connsiteX16" fmla="*/ 12700 w 1923610"/>
              <a:gd name="connsiteY16" fmla="*/ 101600 h 256062"/>
              <a:gd name="connsiteX17" fmla="*/ 0 w 1923610"/>
              <a:gd name="connsiteY17" fmla="*/ 228600 h 25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23610" h="256062">
                <a:moveTo>
                  <a:pt x="0" y="228600"/>
                </a:moveTo>
                <a:cubicBezTo>
                  <a:pt x="232957" y="195320"/>
                  <a:pt x="32379" y="218793"/>
                  <a:pt x="508000" y="228600"/>
                </a:cubicBezTo>
                <a:lnTo>
                  <a:pt x="1320800" y="241300"/>
                </a:lnTo>
                <a:cubicBezTo>
                  <a:pt x="1476589" y="248719"/>
                  <a:pt x="1771995" y="270441"/>
                  <a:pt x="1917700" y="241300"/>
                </a:cubicBezTo>
                <a:cubicBezTo>
                  <a:pt x="1934816" y="237877"/>
                  <a:pt x="1909795" y="207283"/>
                  <a:pt x="1905000" y="190500"/>
                </a:cubicBezTo>
                <a:cubicBezTo>
                  <a:pt x="1896737" y="161578"/>
                  <a:pt x="1889164" y="136564"/>
                  <a:pt x="1866900" y="114300"/>
                </a:cubicBezTo>
                <a:cubicBezTo>
                  <a:pt x="1856107" y="103507"/>
                  <a:pt x="1841500" y="97367"/>
                  <a:pt x="1828800" y="88900"/>
                </a:cubicBezTo>
                <a:cubicBezTo>
                  <a:pt x="1820333" y="76200"/>
                  <a:pt x="1815319" y="60335"/>
                  <a:pt x="1803400" y="50800"/>
                </a:cubicBezTo>
                <a:cubicBezTo>
                  <a:pt x="1792947" y="42437"/>
                  <a:pt x="1777274" y="44087"/>
                  <a:pt x="1765300" y="38100"/>
                </a:cubicBezTo>
                <a:cubicBezTo>
                  <a:pt x="1666823" y="-11139"/>
                  <a:pt x="1784865" y="31922"/>
                  <a:pt x="1689100" y="0"/>
                </a:cubicBezTo>
                <a:lnTo>
                  <a:pt x="1397000" y="12700"/>
                </a:lnTo>
                <a:cubicBezTo>
                  <a:pt x="1236164" y="17973"/>
                  <a:pt x="1075131" y="17559"/>
                  <a:pt x="914400" y="25400"/>
                </a:cubicBezTo>
                <a:cubicBezTo>
                  <a:pt x="901029" y="26052"/>
                  <a:pt x="889172" y="34422"/>
                  <a:pt x="876300" y="38100"/>
                </a:cubicBezTo>
                <a:cubicBezTo>
                  <a:pt x="764672" y="69994"/>
                  <a:pt x="878751" y="33050"/>
                  <a:pt x="787400" y="63500"/>
                </a:cubicBezTo>
                <a:lnTo>
                  <a:pt x="101600" y="50800"/>
                </a:lnTo>
                <a:cubicBezTo>
                  <a:pt x="75850" y="50800"/>
                  <a:pt x="47758" y="50724"/>
                  <a:pt x="25400" y="63500"/>
                </a:cubicBezTo>
                <a:cubicBezTo>
                  <a:pt x="13777" y="70142"/>
                  <a:pt x="13812" y="88259"/>
                  <a:pt x="12700" y="101600"/>
                </a:cubicBezTo>
                <a:cubicBezTo>
                  <a:pt x="9536" y="139568"/>
                  <a:pt x="12700" y="177800"/>
                  <a:pt x="0" y="228600"/>
                </a:cubicBez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139028" y="5969000"/>
            <a:ext cx="1889951" cy="397180"/>
          </a:xfrm>
          <a:custGeom>
            <a:avLst/>
            <a:gdLst>
              <a:gd name="connsiteX0" fmla="*/ 55272 w 1889951"/>
              <a:gd name="connsiteY0" fmla="*/ 279400 h 397180"/>
              <a:gd name="connsiteX1" fmla="*/ 664872 w 1889951"/>
              <a:gd name="connsiteY1" fmla="*/ 292100 h 397180"/>
              <a:gd name="connsiteX2" fmla="*/ 804572 w 1889951"/>
              <a:gd name="connsiteY2" fmla="*/ 342900 h 397180"/>
              <a:gd name="connsiteX3" fmla="*/ 931572 w 1889951"/>
              <a:gd name="connsiteY3" fmla="*/ 355600 h 397180"/>
              <a:gd name="connsiteX4" fmla="*/ 1642772 w 1889951"/>
              <a:gd name="connsiteY4" fmla="*/ 355600 h 397180"/>
              <a:gd name="connsiteX5" fmla="*/ 1871372 w 1889951"/>
              <a:gd name="connsiteY5" fmla="*/ 342900 h 397180"/>
              <a:gd name="connsiteX6" fmla="*/ 1871372 w 1889951"/>
              <a:gd name="connsiteY6" fmla="*/ 190500 h 397180"/>
              <a:gd name="connsiteX7" fmla="*/ 1833272 w 1889951"/>
              <a:gd name="connsiteY7" fmla="*/ 165100 h 397180"/>
              <a:gd name="connsiteX8" fmla="*/ 1807872 w 1889951"/>
              <a:gd name="connsiteY8" fmla="*/ 114300 h 397180"/>
              <a:gd name="connsiteX9" fmla="*/ 1769772 w 1889951"/>
              <a:gd name="connsiteY9" fmla="*/ 101600 h 397180"/>
              <a:gd name="connsiteX10" fmla="*/ 1706272 w 1889951"/>
              <a:gd name="connsiteY10" fmla="*/ 63500 h 397180"/>
              <a:gd name="connsiteX11" fmla="*/ 1668172 w 1889951"/>
              <a:gd name="connsiteY11" fmla="*/ 50800 h 397180"/>
              <a:gd name="connsiteX12" fmla="*/ 1566572 w 1889951"/>
              <a:gd name="connsiteY12" fmla="*/ 0 h 397180"/>
              <a:gd name="connsiteX13" fmla="*/ 1490372 w 1889951"/>
              <a:gd name="connsiteY13" fmla="*/ 12700 h 397180"/>
              <a:gd name="connsiteX14" fmla="*/ 1452272 w 1889951"/>
              <a:gd name="connsiteY14" fmla="*/ 38100 h 397180"/>
              <a:gd name="connsiteX15" fmla="*/ 1414172 w 1889951"/>
              <a:gd name="connsiteY15" fmla="*/ 50800 h 397180"/>
              <a:gd name="connsiteX16" fmla="*/ 906172 w 1889951"/>
              <a:gd name="connsiteY16" fmla="*/ 38100 h 397180"/>
              <a:gd name="connsiteX17" fmla="*/ 829972 w 1889951"/>
              <a:gd name="connsiteY17" fmla="*/ 63500 h 397180"/>
              <a:gd name="connsiteX18" fmla="*/ 372772 w 1889951"/>
              <a:gd name="connsiteY18" fmla="*/ 50800 h 397180"/>
              <a:gd name="connsiteX19" fmla="*/ 271172 w 1889951"/>
              <a:gd name="connsiteY19" fmla="*/ 25400 h 397180"/>
              <a:gd name="connsiteX20" fmla="*/ 17172 w 1889951"/>
              <a:gd name="connsiteY20" fmla="*/ 38100 h 397180"/>
              <a:gd name="connsiteX21" fmla="*/ 42572 w 1889951"/>
              <a:gd name="connsiteY21" fmla="*/ 215900 h 397180"/>
              <a:gd name="connsiteX22" fmla="*/ 55272 w 1889951"/>
              <a:gd name="connsiteY22" fmla="*/ 279400 h 3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9951" h="397180">
                <a:moveTo>
                  <a:pt x="55272" y="279400"/>
                </a:moveTo>
                <a:cubicBezTo>
                  <a:pt x="258472" y="283633"/>
                  <a:pt x="461930" y="281030"/>
                  <a:pt x="664872" y="292100"/>
                </a:cubicBezTo>
                <a:cubicBezTo>
                  <a:pt x="845154" y="301934"/>
                  <a:pt x="681254" y="316475"/>
                  <a:pt x="804572" y="342900"/>
                </a:cubicBezTo>
                <a:cubicBezTo>
                  <a:pt x="846172" y="351814"/>
                  <a:pt x="889239" y="351367"/>
                  <a:pt x="931572" y="355600"/>
                </a:cubicBezTo>
                <a:cubicBezTo>
                  <a:pt x="1181509" y="438912"/>
                  <a:pt x="973950" y="374440"/>
                  <a:pt x="1642772" y="355600"/>
                </a:cubicBezTo>
                <a:cubicBezTo>
                  <a:pt x="1719059" y="353451"/>
                  <a:pt x="1795172" y="347133"/>
                  <a:pt x="1871372" y="342900"/>
                </a:cubicBezTo>
                <a:cubicBezTo>
                  <a:pt x="1890813" y="284578"/>
                  <a:pt x="1900962" y="271871"/>
                  <a:pt x="1871372" y="190500"/>
                </a:cubicBezTo>
                <a:cubicBezTo>
                  <a:pt x="1866156" y="176155"/>
                  <a:pt x="1845972" y="173567"/>
                  <a:pt x="1833272" y="165100"/>
                </a:cubicBezTo>
                <a:cubicBezTo>
                  <a:pt x="1824805" y="148167"/>
                  <a:pt x="1821259" y="127687"/>
                  <a:pt x="1807872" y="114300"/>
                </a:cubicBezTo>
                <a:cubicBezTo>
                  <a:pt x="1798406" y="104834"/>
                  <a:pt x="1781746" y="107587"/>
                  <a:pt x="1769772" y="101600"/>
                </a:cubicBezTo>
                <a:cubicBezTo>
                  <a:pt x="1747694" y="90561"/>
                  <a:pt x="1728350" y="74539"/>
                  <a:pt x="1706272" y="63500"/>
                </a:cubicBezTo>
                <a:cubicBezTo>
                  <a:pt x="1694298" y="57513"/>
                  <a:pt x="1680359" y="56340"/>
                  <a:pt x="1668172" y="50800"/>
                </a:cubicBezTo>
                <a:cubicBezTo>
                  <a:pt x="1633702" y="35132"/>
                  <a:pt x="1566572" y="0"/>
                  <a:pt x="1566572" y="0"/>
                </a:cubicBezTo>
                <a:cubicBezTo>
                  <a:pt x="1541172" y="4233"/>
                  <a:pt x="1514801" y="4557"/>
                  <a:pt x="1490372" y="12700"/>
                </a:cubicBezTo>
                <a:cubicBezTo>
                  <a:pt x="1475892" y="17527"/>
                  <a:pt x="1465924" y="31274"/>
                  <a:pt x="1452272" y="38100"/>
                </a:cubicBezTo>
                <a:cubicBezTo>
                  <a:pt x="1440298" y="44087"/>
                  <a:pt x="1426872" y="46567"/>
                  <a:pt x="1414172" y="50800"/>
                </a:cubicBezTo>
                <a:cubicBezTo>
                  <a:pt x="1244839" y="46567"/>
                  <a:pt x="1075518" y="34419"/>
                  <a:pt x="906172" y="38100"/>
                </a:cubicBezTo>
                <a:cubicBezTo>
                  <a:pt x="879404" y="38682"/>
                  <a:pt x="829972" y="63500"/>
                  <a:pt x="829972" y="63500"/>
                </a:cubicBezTo>
                <a:cubicBezTo>
                  <a:pt x="677572" y="59267"/>
                  <a:pt x="524878" y="61171"/>
                  <a:pt x="372772" y="50800"/>
                </a:cubicBezTo>
                <a:cubicBezTo>
                  <a:pt x="337944" y="48425"/>
                  <a:pt x="271172" y="25400"/>
                  <a:pt x="271172" y="25400"/>
                </a:cubicBezTo>
                <a:cubicBezTo>
                  <a:pt x="186505" y="29633"/>
                  <a:pt x="82296" y="-16170"/>
                  <a:pt x="17172" y="38100"/>
                </a:cubicBezTo>
                <a:cubicBezTo>
                  <a:pt x="-28820" y="76427"/>
                  <a:pt x="30831" y="157194"/>
                  <a:pt x="42572" y="215900"/>
                </a:cubicBezTo>
                <a:lnTo>
                  <a:pt x="55272" y="279400"/>
                </a:ln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074388" y="2019300"/>
            <a:ext cx="2558312" cy="482600"/>
          </a:xfrm>
          <a:custGeom>
            <a:avLst/>
            <a:gdLst>
              <a:gd name="connsiteX0" fmla="*/ 56412 w 2558312"/>
              <a:gd name="connsiteY0" fmla="*/ 469900 h 482600"/>
              <a:gd name="connsiteX1" fmla="*/ 1313712 w 2558312"/>
              <a:gd name="connsiteY1" fmla="*/ 482600 h 482600"/>
              <a:gd name="connsiteX2" fmla="*/ 1389912 w 2558312"/>
              <a:gd name="connsiteY2" fmla="*/ 469900 h 482600"/>
              <a:gd name="connsiteX3" fmla="*/ 2444012 w 2558312"/>
              <a:gd name="connsiteY3" fmla="*/ 457200 h 482600"/>
              <a:gd name="connsiteX4" fmla="*/ 2507512 w 2558312"/>
              <a:gd name="connsiteY4" fmla="*/ 444500 h 482600"/>
              <a:gd name="connsiteX5" fmla="*/ 2532912 w 2558312"/>
              <a:gd name="connsiteY5" fmla="*/ 406400 h 482600"/>
              <a:gd name="connsiteX6" fmla="*/ 2558312 w 2558312"/>
              <a:gd name="connsiteY6" fmla="*/ 254000 h 482600"/>
              <a:gd name="connsiteX7" fmla="*/ 2507512 w 2558312"/>
              <a:gd name="connsiteY7" fmla="*/ 127000 h 482600"/>
              <a:gd name="connsiteX8" fmla="*/ 2469412 w 2558312"/>
              <a:gd name="connsiteY8" fmla="*/ 114300 h 482600"/>
              <a:gd name="connsiteX9" fmla="*/ 2431312 w 2558312"/>
              <a:gd name="connsiteY9" fmla="*/ 76200 h 482600"/>
              <a:gd name="connsiteX10" fmla="*/ 2355112 w 2558312"/>
              <a:gd name="connsiteY10" fmla="*/ 50800 h 482600"/>
              <a:gd name="connsiteX11" fmla="*/ 2317012 w 2558312"/>
              <a:gd name="connsiteY11" fmla="*/ 38100 h 482600"/>
              <a:gd name="connsiteX12" fmla="*/ 2215412 w 2558312"/>
              <a:gd name="connsiteY12" fmla="*/ 12700 h 482600"/>
              <a:gd name="connsiteX13" fmla="*/ 1923312 w 2558312"/>
              <a:gd name="connsiteY13" fmla="*/ 25400 h 482600"/>
              <a:gd name="connsiteX14" fmla="*/ 1555012 w 2558312"/>
              <a:gd name="connsiteY14" fmla="*/ 38100 h 482600"/>
              <a:gd name="connsiteX15" fmla="*/ 1364512 w 2558312"/>
              <a:gd name="connsiteY15" fmla="*/ 63500 h 482600"/>
              <a:gd name="connsiteX16" fmla="*/ 1224812 w 2558312"/>
              <a:gd name="connsiteY16" fmla="*/ 76200 h 482600"/>
              <a:gd name="connsiteX17" fmla="*/ 881912 w 2558312"/>
              <a:gd name="connsiteY17" fmla="*/ 50800 h 482600"/>
              <a:gd name="connsiteX18" fmla="*/ 754912 w 2558312"/>
              <a:gd name="connsiteY18" fmla="*/ 12700 h 482600"/>
              <a:gd name="connsiteX19" fmla="*/ 399312 w 2558312"/>
              <a:gd name="connsiteY19" fmla="*/ 0 h 482600"/>
              <a:gd name="connsiteX20" fmla="*/ 297712 w 2558312"/>
              <a:gd name="connsiteY20" fmla="*/ 12700 h 482600"/>
              <a:gd name="connsiteX21" fmla="*/ 221512 w 2558312"/>
              <a:gd name="connsiteY21" fmla="*/ 50800 h 482600"/>
              <a:gd name="connsiteX22" fmla="*/ 183412 w 2558312"/>
              <a:gd name="connsiteY22" fmla="*/ 63500 h 482600"/>
              <a:gd name="connsiteX23" fmla="*/ 145312 w 2558312"/>
              <a:gd name="connsiteY23" fmla="*/ 101600 h 482600"/>
              <a:gd name="connsiteX24" fmla="*/ 107212 w 2558312"/>
              <a:gd name="connsiteY24" fmla="*/ 114300 h 482600"/>
              <a:gd name="connsiteX25" fmla="*/ 94512 w 2558312"/>
              <a:gd name="connsiteY25" fmla="*/ 152400 h 482600"/>
              <a:gd name="connsiteX26" fmla="*/ 56412 w 2558312"/>
              <a:gd name="connsiteY26" fmla="*/ 177800 h 482600"/>
              <a:gd name="connsiteX27" fmla="*/ 5612 w 2558312"/>
              <a:gd name="connsiteY27" fmla="*/ 254000 h 482600"/>
              <a:gd name="connsiteX28" fmla="*/ 56412 w 2558312"/>
              <a:gd name="connsiteY28" fmla="*/ 469900 h 482600"/>
              <a:gd name="connsiteX29" fmla="*/ 56412 w 2558312"/>
              <a:gd name="connsiteY29" fmla="*/ 4699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58312" h="482600">
                <a:moveTo>
                  <a:pt x="56412" y="469900"/>
                </a:moveTo>
                <a:lnTo>
                  <a:pt x="1313712" y="482600"/>
                </a:lnTo>
                <a:cubicBezTo>
                  <a:pt x="1339462" y="482600"/>
                  <a:pt x="1364168" y="470479"/>
                  <a:pt x="1389912" y="469900"/>
                </a:cubicBezTo>
                <a:cubicBezTo>
                  <a:pt x="1741215" y="462006"/>
                  <a:pt x="2092645" y="461433"/>
                  <a:pt x="2444012" y="457200"/>
                </a:cubicBezTo>
                <a:cubicBezTo>
                  <a:pt x="2465179" y="452967"/>
                  <a:pt x="2488770" y="455210"/>
                  <a:pt x="2507512" y="444500"/>
                </a:cubicBezTo>
                <a:cubicBezTo>
                  <a:pt x="2520764" y="436927"/>
                  <a:pt x="2526899" y="420429"/>
                  <a:pt x="2532912" y="406400"/>
                </a:cubicBezTo>
                <a:cubicBezTo>
                  <a:pt x="2547720" y="371848"/>
                  <a:pt x="2555512" y="276403"/>
                  <a:pt x="2558312" y="254000"/>
                </a:cubicBezTo>
                <a:cubicBezTo>
                  <a:pt x="2548271" y="183712"/>
                  <a:pt x="2563659" y="164432"/>
                  <a:pt x="2507512" y="127000"/>
                </a:cubicBezTo>
                <a:cubicBezTo>
                  <a:pt x="2496373" y="119574"/>
                  <a:pt x="2482112" y="118533"/>
                  <a:pt x="2469412" y="114300"/>
                </a:cubicBezTo>
                <a:cubicBezTo>
                  <a:pt x="2456712" y="101600"/>
                  <a:pt x="2447012" y="84922"/>
                  <a:pt x="2431312" y="76200"/>
                </a:cubicBezTo>
                <a:cubicBezTo>
                  <a:pt x="2407907" y="63197"/>
                  <a:pt x="2380512" y="59267"/>
                  <a:pt x="2355112" y="50800"/>
                </a:cubicBezTo>
                <a:cubicBezTo>
                  <a:pt x="2342412" y="46567"/>
                  <a:pt x="2329999" y="41347"/>
                  <a:pt x="2317012" y="38100"/>
                </a:cubicBezTo>
                <a:lnTo>
                  <a:pt x="2215412" y="12700"/>
                </a:lnTo>
                <a:lnTo>
                  <a:pt x="1923312" y="25400"/>
                </a:lnTo>
                <a:lnTo>
                  <a:pt x="1555012" y="38100"/>
                </a:lnTo>
                <a:cubicBezTo>
                  <a:pt x="1412977" y="45576"/>
                  <a:pt x="1479964" y="49917"/>
                  <a:pt x="1364512" y="63500"/>
                </a:cubicBezTo>
                <a:cubicBezTo>
                  <a:pt x="1318074" y="68963"/>
                  <a:pt x="1271379" y="71967"/>
                  <a:pt x="1224812" y="76200"/>
                </a:cubicBezTo>
                <a:cubicBezTo>
                  <a:pt x="1186034" y="74159"/>
                  <a:pt x="963175" y="68214"/>
                  <a:pt x="881912" y="50800"/>
                </a:cubicBezTo>
                <a:cubicBezTo>
                  <a:pt x="861878" y="46507"/>
                  <a:pt x="784276" y="14535"/>
                  <a:pt x="754912" y="12700"/>
                </a:cubicBezTo>
                <a:cubicBezTo>
                  <a:pt x="636534" y="5301"/>
                  <a:pt x="517845" y="4233"/>
                  <a:pt x="399312" y="0"/>
                </a:cubicBezTo>
                <a:cubicBezTo>
                  <a:pt x="365445" y="4233"/>
                  <a:pt x="331292" y="6595"/>
                  <a:pt x="297712" y="12700"/>
                </a:cubicBezTo>
                <a:cubicBezTo>
                  <a:pt x="247549" y="21821"/>
                  <a:pt x="267994" y="27559"/>
                  <a:pt x="221512" y="50800"/>
                </a:cubicBezTo>
                <a:cubicBezTo>
                  <a:pt x="209538" y="56787"/>
                  <a:pt x="196112" y="59267"/>
                  <a:pt x="183412" y="63500"/>
                </a:cubicBezTo>
                <a:cubicBezTo>
                  <a:pt x="170712" y="76200"/>
                  <a:pt x="160256" y="91637"/>
                  <a:pt x="145312" y="101600"/>
                </a:cubicBezTo>
                <a:cubicBezTo>
                  <a:pt x="134173" y="109026"/>
                  <a:pt x="116678" y="104834"/>
                  <a:pt x="107212" y="114300"/>
                </a:cubicBezTo>
                <a:cubicBezTo>
                  <a:pt x="97746" y="123766"/>
                  <a:pt x="102875" y="141947"/>
                  <a:pt x="94512" y="152400"/>
                </a:cubicBezTo>
                <a:cubicBezTo>
                  <a:pt x="84977" y="164319"/>
                  <a:pt x="69112" y="169333"/>
                  <a:pt x="56412" y="177800"/>
                </a:cubicBezTo>
                <a:cubicBezTo>
                  <a:pt x="39479" y="203200"/>
                  <a:pt x="3581" y="223541"/>
                  <a:pt x="5612" y="254000"/>
                </a:cubicBezTo>
                <a:cubicBezTo>
                  <a:pt x="12393" y="355718"/>
                  <a:pt x="-32977" y="434144"/>
                  <a:pt x="56412" y="469900"/>
                </a:cubicBezTo>
                <a:lnTo>
                  <a:pt x="56412" y="469900"/>
                </a:ln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86847" y="6477000"/>
            <a:ext cx="1965603" cy="261610"/>
          </a:xfrm>
          <a:prstGeom prst="rect">
            <a:avLst/>
          </a:prstGeom>
          <a:noFill/>
        </p:spPr>
        <p:txBody>
          <a:bodyPr wrap="none" rtlCol="0">
            <a:spAutoFit/>
          </a:bodyPr>
          <a:lstStyle/>
          <a:p>
            <a:r>
              <a:rPr lang="en-US" sz="1100" dirty="0" smtClean="0"/>
              <a:t>Pew </a:t>
            </a:r>
            <a:r>
              <a:rPr lang="en-US" sz="1100" dirty="0"/>
              <a:t>Global Opinion </a:t>
            </a:r>
            <a:r>
              <a:rPr lang="en-US" sz="1100" dirty="0" smtClean="0"/>
              <a:t>Polls, 2010</a:t>
            </a:r>
            <a:endParaRPr lang="en-US" sz="1100" dirty="0"/>
          </a:p>
        </p:txBody>
      </p:sp>
      <p:sp>
        <p:nvSpPr>
          <p:cNvPr id="12" name="TextBox 11"/>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1859665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a:effectLst>
            <a:outerShdw blurRad="50800" dist="38100" dir="5400000" algn="t" rotWithShape="0">
              <a:prstClr val="black">
                <a:alpha val="40000"/>
              </a:prstClr>
            </a:outerShdw>
          </a:effectLst>
        </p:spPr>
        <p:txBody>
          <a:bodyPr>
            <a:normAutofit/>
          </a:bodyPr>
          <a:lstStyle/>
          <a:p>
            <a:r>
              <a:rPr lang="sv-SE" sz="4000" b="1" dirty="0" smtClean="0">
                <a:solidFill>
                  <a:srgbClr val="0070C0"/>
                </a:solidFill>
                <a:latin typeface="Arial" pitchFamily="34" charset="0"/>
                <a:cs typeface="Arial" pitchFamily="34" charset="0"/>
              </a:rPr>
              <a:t>Literature review findings</a:t>
            </a:r>
            <a:endParaRPr lang="en-US" sz="4000" b="1"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329182" y="1412776"/>
            <a:ext cx="8635306" cy="4525963"/>
          </a:xfrm>
        </p:spPr>
        <p:txBody>
          <a:bodyPr>
            <a:noAutofit/>
          </a:bodyPr>
          <a:lstStyle/>
          <a:p>
            <a:pPr marL="457200" indent="-457200">
              <a:buFont typeface="+mj-lt"/>
              <a:buAutoNum type="arabicPeriod"/>
            </a:pPr>
            <a:r>
              <a:rPr lang="en-GB" sz="1600" b="1" dirty="0">
                <a:latin typeface="Arial" pitchFamily="34" charset="0"/>
                <a:cs typeface="Arial" pitchFamily="34" charset="0"/>
              </a:rPr>
              <a:t>Extant literature appears confined to macro-issues such as level of FDI and the intent of China towards Africa (</a:t>
            </a:r>
            <a:r>
              <a:rPr lang="en-GB" sz="1600" b="1" dirty="0" err="1">
                <a:latin typeface="Arial" pitchFamily="34" charset="0"/>
                <a:cs typeface="Arial" pitchFamily="34" charset="0"/>
              </a:rPr>
              <a:t>Biggeri</a:t>
            </a:r>
            <a:r>
              <a:rPr lang="en-GB" sz="1600" b="1" dirty="0">
                <a:latin typeface="Arial" pitchFamily="34" charset="0"/>
                <a:cs typeface="Arial" pitchFamily="34" charset="0"/>
              </a:rPr>
              <a:t> </a:t>
            </a:r>
            <a:r>
              <a:rPr lang="en-GB" sz="1600" b="1" dirty="0" smtClean="0">
                <a:latin typeface="Arial" pitchFamily="34" charset="0"/>
                <a:cs typeface="Arial" pitchFamily="34" charset="0"/>
              </a:rPr>
              <a:t>&amp; </a:t>
            </a:r>
            <a:r>
              <a:rPr lang="en-GB" sz="1600" b="1" dirty="0" err="1" smtClean="0">
                <a:latin typeface="Arial" pitchFamily="34" charset="0"/>
                <a:cs typeface="Arial" pitchFamily="34" charset="0"/>
              </a:rPr>
              <a:t>Sanfilippo</a:t>
            </a:r>
            <a:r>
              <a:rPr lang="en-GB" sz="1600" b="1" dirty="0">
                <a:latin typeface="Arial" pitchFamily="34" charset="0"/>
                <a:cs typeface="Arial" pitchFamily="34" charset="0"/>
              </a:rPr>
              <a:t>, </a:t>
            </a:r>
            <a:r>
              <a:rPr lang="en-GB" sz="1600" b="1" dirty="0" smtClean="0">
                <a:latin typeface="Arial" pitchFamily="34" charset="0"/>
                <a:cs typeface="Arial" pitchFamily="34" charset="0"/>
              </a:rPr>
              <a:t>2008; </a:t>
            </a:r>
            <a:r>
              <a:rPr lang="en-GB" sz="1600" b="1" dirty="0" err="1">
                <a:latin typeface="Arial" pitchFamily="34" charset="0"/>
                <a:cs typeface="Arial" pitchFamily="34" charset="0"/>
              </a:rPr>
              <a:t>Cheru</a:t>
            </a:r>
            <a:r>
              <a:rPr lang="en-GB" sz="1600" b="1" dirty="0">
                <a:latin typeface="Arial" pitchFamily="34" charset="0"/>
                <a:cs typeface="Arial" pitchFamily="34" charset="0"/>
              </a:rPr>
              <a:t> &amp; Obi, 2010; </a:t>
            </a:r>
            <a:r>
              <a:rPr lang="en-GB" sz="1600" b="1" dirty="0" smtClean="0">
                <a:latin typeface="Arial" pitchFamily="34" charset="0"/>
                <a:cs typeface="Arial" pitchFamily="34" charset="0"/>
              </a:rPr>
              <a:t>Lagerkvist, 2011; Strauss &amp; </a:t>
            </a:r>
            <a:r>
              <a:rPr lang="en-GB" sz="1600" b="1" dirty="0" err="1" smtClean="0">
                <a:latin typeface="Arial" pitchFamily="34" charset="0"/>
                <a:cs typeface="Arial" pitchFamily="34" charset="0"/>
              </a:rPr>
              <a:t>Saavedra</a:t>
            </a:r>
            <a:r>
              <a:rPr lang="en-GB" sz="1600" b="1" dirty="0" smtClean="0">
                <a:latin typeface="Arial" pitchFamily="34" charset="0"/>
                <a:cs typeface="Arial" pitchFamily="34" charset="0"/>
              </a:rPr>
              <a:t>, 2009). </a:t>
            </a:r>
          </a:p>
          <a:p>
            <a:pPr marL="457200" indent="-457200">
              <a:buFont typeface="+mj-lt"/>
              <a:buAutoNum type="arabicPeriod"/>
            </a:pPr>
            <a:endParaRPr lang="en-GB" sz="800" b="1" dirty="0">
              <a:latin typeface="Arial" pitchFamily="34" charset="0"/>
              <a:cs typeface="Arial" pitchFamily="34" charset="0"/>
            </a:endParaRPr>
          </a:p>
          <a:p>
            <a:pPr marL="457200" indent="-457200">
              <a:buFont typeface="+mj-lt"/>
              <a:buAutoNum type="arabicPeriod"/>
            </a:pPr>
            <a:r>
              <a:rPr lang="en-GB" sz="1600" b="1" dirty="0" smtClean="0">
                <a:latin typeface="Arial" pitchFamily="34" charset="0"/>
                <a:cs typeface="Arial" pitchFamily="34" charset="0"/>
              </a:rPr>
              <a:t>An overwhelming majority of reports in the West is directed towards criticizing China and Chinese firms in handling government and labour relations with negative evaluations. </a:t>
            </a:r>
            <a:r>
              <a:rPr lang="sv-SE" sz="1600" b="1" dirty="0" smtClean="0">
                <a:latin typeface="Arial" pitchFamily="34" charset="0"/>
                <a:cs typeface="Arial" pitchFamily="34" charset="0"/>
              </a:rPr>
              <a:t>Almost </a:t>
            </a:r>
            <a:r>
              <a:rPr lang="sv-SE" sz="1600" b="1" dirty="0">
                <a:latin typeface="Arial" pitchFamily="34" charset="0"/>
                <a:cs typeface="Arial" pitchFamily="34" charset="0"/>
              </a:rPr>
              <a:t>no attention has been given to studying positive role models concerning Chinese organizations in Africa.</a:t>
            </a:r>
          </a:p>
          <a:p>
            <a:pPr marL="457200" indent="-457200">
              <a:buFont typeface="+mj-lt"/>
              <a:buAutoNum type="arabicPeriod"/>
            </a:pPr>
            <a:endParaRPr lang="en-GB" sz="800" b="1" dirty="0" smtClean="0">
              <a:latin typeface="Arial" pitchFamily="34" charset="0"/>
              <a:cs typeface="Arial" pitchFamily="34" charset="0"/>
            </a:endParaRPr>
          </a:p>
          <a:p>
            <a:pPr marL="457200" indent="-457200">
              <a:buFont typeface="+mj-lt"/>
              <a:buAutoNum type="arabicPeriod"/>
            </a:pPr>
            <a:r>
              <a:rPr lang="en-GB" sz="1600" b="1" dirty="0" smtClean="0">
                <a:latin typeface="Arial" pitchFamily="34" charset="0"/>
                <a:cs typeface="Arial" pitchFamily="34" charset="0"/>
              </a:rPr>
              <a:t>Research taking cross-cultural issues </a:t>
            </a:r>
            <a:r>
              <a:rPr lang="sv-SE" sz="1600" b="1" dirty="0" smtClean="0">
                <a:latin typeface="Arial" pitchFamily="34" charset="0"/>
                <a:cs typeface="Arial" pitchFamily="34" charset="0"/>
              </a:rPr>
              <a:t>into consideration is extremely </a:t>
            </a:r>
            <a:r>
              <a:rPr lang="sv-SE" sz="1600" b="1" dirty="0">
                <a:latin typeface="Arial" pitchFamily="34" charset="0"/>
                <a:cs typeface="Arial" pitchFamily="34" charset="0"/>
              </a:rPr>
              <a:t>rare (Horwitz, Hemmant, &amp; Rademeyer, </a:t>
            </a:r>
            <a:r>
              <a:rPr lang="sv-SE" sz="1600" b="1" dirty="0" smtClean="0">
                <a:latin typeface="Arial" pitchFamily="34" charset="0"/>
                <a:cs typeface="Arial" pitchFamily="34" charset="0"/>
              </a:rPr>
              <a:t>2008; </a:t>
            </a:r>
            <a:r>
              <a:rPr lang="en-US" sz="1600" b="1" dirty="0" smtClean="0">
                <a:latin typeface="Arial" pitchFamily="34" charset="0"/>
                <a:cs typeface="Arial" pitchFamily="34" charset="0"/>
              </a:rPr>
              <a:t>Jackson</a:t>
            </a:r>
            <a:r>
              <a:rPr lang="en-US" sz="1600" b="1" dirty="0">
                <a:latin typeface="Arial" pitchFamily="34" charset="0"/>
                <a:cs typeface="Arial" pitchFamily="34" charset="0"/>
              </a:rPr>
              <a:t>, </a:t>
            </a:r>
            <a:r>
              <a:rPr lang="en-US" sz="1600" b="1" dirty="0" err="1" smtClean="0">
                <a:latin typeface="Arial" pitchFamily="34" charset="0"/>
                <a:cs typeface="Arial" pitchFamily="34" charset="0"/>
              </a:rPr>
              <a:t>Louw</a:t>
            </a:r>
            <a:r>
              <a:rPr lang="en-US" sz="1600" b="1" dirty="0">
                <a:latin typeface="Arial" pitchFamily="34" charset="0"/>
                <a:cs typeface="Arial" pitchFamily="34" charset="0"/>
              </a:rPr>
              <a:t>, </a:t>
            </a:r>
            <a:r>
              <a:rPr lang="en-US" sz="1600" b="1" dirty="0" smtClean="0">
                <a:latin typeface="Arial" pitchFamily="34" charset="0"/>
                <a:cs typeface="Arial" pitchFamily="34" charset="0"/>
              </a:rPr>
              <a:t>&amp; Zhao</a:t>
            </a:r>
            <a:r>
              <a:rPr lang="en-US" sz="1600" b="1" dirty="0">
                <a:latin typeface="Arial" pitchFamily="34" charset="0"/>
                <a:cs typeface="Arial" pitchFamily="34" charset="0"/>
              </a:rPr>
              <a:t>, </a:t>
            </a:r>
            <a:r>
              <a:rPr lang="en-US" sz="1600" b="1" dirty="0" smtClean="0">
                <a:latin typeface="Arial" pitchFamily="34" charset="0"/>
                <a:cs typeface="Arial" pitchFamily="34" charset="0"/>
              </a:rPr>
              <a:t>2011).</a:t>
            </a:r>
            <a:endParaRPr lang="sv-SE" sz="1600" b="1" dirty="0" smtClean="0">
              <a:latin typeface="Arial" pitchFamily="34" charset="0"/>
              <a:cs typeface="Arial" pitchFamily="34" charset="0"/>
            </a:endParaRPr>
          </a:p>
          <a:p>
            <a:pPr marL="457200" indent="-457200">
              <a:buFont typeface="+mj-lt"/>
              <a:buAutoNum type="arabicPeriod"/>
            </a:pPr>
            <a:endParaRPr lang="sv-SE" sz="800" b="1" dirty="0" smtClean="0">
              <a:latin typeface="Arial" pitchFamily="34" charset="0"/>
              <a:cs typeface="Arial" pitchFamily="34" charset="0"/>
            </a:endParaRPr>
          </a:p>
          <a:p>
            <a:pPr marL="457200" indent="-457200">
              <a:buFont typeface="+mj-lt"/>
              <a:buAutoNum type="arabicPeriod"/>
            </a:pPr>
            <a:r>
              <a:rPr lang="sv-SE" sz="1600" b="1" dirty="0" smtClean="0">
                <a:latin typeface="Arial" pitchFamily="34" charset="0"/>
                <a:cs typeface="Arial" pitchFamily="34" charset="0"/>
              </a:rPr>
              <a:t>Methodologically, the ”China in Africa” debate is </a:t>
            </a:r>
            <a:r>
              <a:rPr lang="en-US" sz="1600" b="1" dirty="0" smtClean="0">
                <a:latin typeface="Arial" pitchFamily="34" charset="0"/>
                <a:cs typeface="Arial" pitchFamily="34" charset="0"/>
              </a:rPr>
              <a:t>replete </a:t>
            </a:r>
            <a:r>
              <a:rPr lang="en-US" sz="1600" b="1" dirty="0">
                <a:latin typeface="Arial" pitchFamily="34" charset="0"/>
                <a:cs typeface="Arial" pitchFamily="34" charset="0"/>
              </a:rPr>
              <a:t>with sensational </a:t>
            </a:r>
            <a:r>
              <a:rPr lang="en-US" sz="1600" b="1" dirty="0" smtClean="0">
                <a:latin typeface="Arial" pitchFamily="34" charset="0"/>
                <a:cs typeface="Arial" pitchFamily="34" charset="0"/>
              </a:rPr>
              <a:t>journalistic reports </a:t>
            </a:r>
            <a:r>
              <a:rPr lang="en-US" sz="1600" b="1" dirty="0">
                <a:latin typeface="Arial" pitchFamily="34" charset="0"/>
                <a:cs typeface="Arial" pitchFamily="34" charset="0"/>
              </a:rPr>
              <a:t>of </a:t>
            </a:r>
            <a:r>
              <a:rPr lang="en-US" sz="1600" b="1" dirty="0" smtClean="0">
                <a:latin typeface="Arial" pitchFamily="34" charset="0"/>
                <a:cs typeface="Arial" pitchFamily="34" charset="0"/>
              </a:rPr>
              <a:t>anecdotal nature with </a:t>
            </a:r>
            <a:r>
              <a:rPr lang="sv-SE" sz="1600" b="1" dirty="0" smtClean="0">
                <a:latin typeface="Arial" pitchFamily="34" charset="0"/>
                <a:cs typeface="Arial" pitchFamily="34" charset="0"/>
              </a:rPr>
              <a:t>normative assertions made at geopolitical and </a:t>
            </a:r>
            <a:r>
              <a:rPr lang="sv-SE" sz="1600" b="1" dirty="0">
                <a:latin typeface="Arial" pitchFamily="34" charset="0"/>
                <a:cs typeface="Arial" pitchFamily="34" charset="0"/>
              </a:rPr>
              <a:t>international relations </a:t>
            </a:r>
            <a:r>
              <a:rPr lang="sv-SE" sz="1600" b="1" dirty="0" smtClean="0">
                <a:latin typeface="Arial" pitchFamily="34" charset="0"/>
                <a:cs typeface="Arial" pitchFamily="34" charset="0"/>
              </a:rPr>
              <a:t>levels without in-depth organizational level analysis.</a:t>
            </a:r>
          </a:p>
          <a:p>
            <a:pPr marL="457200" indent="-457200">
              <a:buFont typeface="+mj-lt"/>
              <a:buAutoNum type="arabicPeriod"/>
            </a:pPr>
            <a:endParaRPr lang="sv-SE" sz="800" b="1" dirty="0" smtClean="0">
              <a:latin typeface="Arial" pitchFamily="34" charset="0"/>
              <a:cs typeface="Arial" pitchFamily="34" charset="0"/>
            </a:endParaRPr>
          </a:p>
          <a:p>
            <a:pPr marL="457200" indent="-457200">
              <a:buFont typeface="+mj-lt"/>
              <a:buAutoNum type="arabicPeriod"/>
            </a:pPr>
            <a:r>
              <a:rPr lang="sv-SE" sz="1600" b="1" dirty="0" smtClean="0">
                <a:latin typeface="Arial" pitchFamily="34" charset="0"/>
                <a:cs typeface="Arial" pitchFamily="34" charset="0"/>
              </a:rPr>
              <a:t>”As the debates unfolded in conference rooms, blogs, and media outlets in the West and in Africa, ... it was obvious that debaters, bloggers, and journalists were drawing conclusions with only scant information.” (Brautigam, </a:t>
            </a:r>
            <a:r>
              <a:rPr lang="sv-SE" sz="1600" b="1" i="1" dirty="0" smtClean="0">
                <a:latin typeface="Arial" pitchFamily="34" charset="0"/>
                <a:cs typeface="Arial" pitchFamily="34" charset="0"/>
              </a:rPr>
              <a:t>The Dragon’s Gift</a:t>
            </a:r>
            <a:r>
              <a:rPr lang="sv-SE" sz="1600" b="1" dirty="0" smtClean="0">
                <a:latin typeface="Arial" pitchFamily="34" charset="0"/>
                <a:cs typeface="Arial" pitchFamily="34" charset="0"/>
              </a:rPr>
              <a:t>: </a:t>
            </a:r>
            <a:r>
              <a:rPr lang="sv-SE" sz="1600" b="1" i="1" dirty="0" smtClean="0">
                <a:latin typeface="Arial" pitchFamily="34" charset="0"/>
                <a:cs typeface="Arial" pitchFamily="34" charset="0"/>
              </a:rPr>
              <a:t>The Real Story of Chin in Africa, </a:t>
            </a:r>
            <a:r>
              <a:rPr lang="sv-SE" sz="1600" b="1" dirty="0" smtClean="0">
                <a:latin typeface="Arial" pitchFamily="34" charset="0"/>
                <a:cs typeface="Arial" pitchFamily="34" charset="0"/>
              </a:rPr>
              <a:t>2009)</a:t>
            </a:r>
            <a:endParaRPr lang="en-US" sz="1600" b="1" dirty="0" smtClean="0">
              <a:latin typeface="Arial" pitchFamily="34" charset="0"/>
              <a:cs typeface="Arial" pitchFamily="34" charset="0"/>
            </a:endParaRPr>
          </a:p>
          <a:p>
            <a:pPr marL="457200" indent="-457200">
              <a:buFont typeface="+mj-lt"/>
              <a:buAutoNum type="arabicPeriod"/>
            </a:pPr>
            <a:endParaRPr lang="sv-SE" sz="1800" b="1" dirty="0" smtClean="0">
              <a:latin typeface="Arial" pitchFamily="34" charset="0"/>
              <a:cs typeface="Arial" pitchFamily="34" charset="0"/>
            </a:endParaRPr>
          </a:p>
        </p:txBody>
      </p:sp>
      <p:pic>
        <p:nvPicPr>
          <p:cNvPr id="4" name="Picture 3" descr="SUSMALLS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182" y="188640"/>
            <a:ext cx="716280" cy="629920"/>
          </a:xfrm>
          <a:prstGeom prst="rect">
            <a:avLst/>
          </a:prstGeom>
          <a:noFill/>
          <a:ln>
            <a:noFill/>
          </a:ln>
        </p:spPr>
      </p:pic>
      <p:sp>
        <p:nvSpPr>
          <p:cNvPr id="7" name="TextBox 6"/>
          <p:cNvSpPr txBox="1"/>
          <p:nvPr/>
        </p:nvSpPr>
        <p:spPr>
          <a:xfrm>
            <a:off x="7596336" y="188640"/>
            <a:ext cx="1317990" cy="230832"/>
          </a:xfrm>
          <a:prstGeom prst="rect">
            <a:avLst/>
          </a:prstGeom>
          <a:noFill/>
        </p:spPr>
        <p:txBody>
          <a:bodyPr wrap="none" rtlCol="0">
            <a:spAutoFit/>
          </a:bodyPr>
          <a:lstStyle/>
          <a:p>
            <a:r>
              <a:rPr lang="sv-SE" sz="900" dirty="0" smtClean="0"/>
              <a:t>Tony Fang presentation </a:t>
            </a:r>
            <a:endParaRPr lang="en-US" sz="900" dirty="0"/>
          </a:p>
        </p:txBody>
      </p:sp>
    </p:spTree>
    <p:extLst>
      <p:ext uri="{BB962C8B-B14F-4D97-AF65-F5344CB8AC3E}">
        <p14:creationId xmlns:p14="http://schemas.microsoft.com/office/powerpoint/2010/main" val="1637761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TotalTime>
  <Words>1537</Words>
  <Application>Microsoft Office PowerPoint</Application>
  <PresentationFormat>On-screen Show (4:3)</PresentationFormat>
  <Paragraphs>108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Structure</vt:lpstr>
      <vt:lpstr>China-Africa Trade (USD bn) and so what?</vt:lpstr>
      <vt:lpstr>China’s relationships with Africa</vt:lpstr>
      <vt:lpstr>"China in Africa"</vt:lpstr>
      <vt:lpstr>PowerPoint Presentation</vt:lpstr>
      <vt:lpstr>Swedish media</vt:lpstr>
      <vt:lpstr>View of China vs. USA</vt:lpstr>
      <vt:lpstr>Literature review findings</vt:lpstr>
      <vt:lpstr>PowerPoint Presentation</vt:lpstr>
      <vt:lpstr>Conventional wisdom questioned</vt:lpstr>
      <vt:lpstr>Questioning the China’s aid flows thesis</vt:lpstr>
      <vt:lpstr>Questioning the resources thesis</vt:lpstr>
      <vt:lpstr>Questioning the human rights thesis</vt:lpstr>
      <vt:lpstr>China in Africa: A new research initiative</vt:lpstr>
      <vt:lpstr>China in Africa: A new research initiative (continued)</vt:lpstr>
      <vt:lpstr>African-Chinese business negotiations</vt:lpstr>
      <vt:lpstr>Chinese wisdom</vt:lpstr>
      <vt:lpstr>PowerPoint Presentation</vt:lpstr>
    </vt:vector>
  </TitlesOfParts>
  <Company>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in Africa</dc:title>
  <dc:creator>fgfg</dc:creator>
  <cp:lastModifiedBy>RU User</cp:lastModifiedBy>
  <cp:revision>267</cp:revision>
  <cp:lastPrinted>2012-10-23T18:08:04Z</cp:lastPrinted>
  <dcterms:created xsi:type="dcterms:W3CDTF">2012-10-20T10:52:14Z</dcterms:created>
  <dcterms:modified xsi:type="dcterms:W3CDTF">2013-11-06T08:29:52Z</dcterms:modified>
</cp:coreProperties>
</file>