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7" r:id="rId4"/>
    <p:sldId id="268" r:id="rId5"/>
    <p:sldId id="269" r:id="rId6"/>
    <p:sldId id="258" r:id="rId7"/>
    <p:sldId id="260" r:id="rId8"/>
    <p:sldId id="261" r:id="rId9"/>
    <p:sldId id="262" r:id="rId10"/>
    <p:sldId id="263" r:id="rId11"/>
    <p:sldId id="266" r:id="rId12"/>
    <p:sldId id="270" r:id="rId13"/>
    <p:sldId id="271" r:id="rId14"/>
    <p:sldId id="272" r:id="rId15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599" autoAdjust="0"/>
  </p:normalViewPr>
  <p:slideViewPr>
    <p:cSldViewPr>
      <p:cViewPr varScale="1">
        <p:scale>
          <a:sx n="72" d="100"/>
          <a:sy n="72" d="100"/>
        </p:scale>
        <p:origin x="660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9/15/2017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9/15/2017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0556" y="609601"/>
            <a:ext cx="8673963" cy="3200400"/>
          </a:xfrm>
        </p:spPr>
        <p:txBody>
          <a:bodyPr anchor="b">
            <a:normAutofit/>
          </a:bodyPr>
          <a:lstStyle>
            <a:lvl1pPr algn="ctr">
              <a:defRPr sz="4799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0556" y="3886200"/>
            <a:ext cx="8673963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99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31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6" y="4732865"/>
            <a:ext cx="9903420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096" y="932112"/>
            <a:ext cx="8223802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116" y="5299603"/>
            <a:ext cx="990342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61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5" y="609602"/>
            <a:ext cx="9903419" cy="3124199"/>
          </a:xfrm>
        </p:spPr>
        <p:txBody>
          <a:bodyPr anchor="ctr">
            <a:normAutofit/>
          </a:bodyPr>
          <a:lstStyle>
            <a:lvl1pPr algn="l">
              <a:defRPr sz="3199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114" y="4343400"/>
            <a:ext cx="990342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99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93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394" y="786824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5094" y="274320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609602"/>
            <a:ext cx="9293977" cy="2743199"/>
          </a:xfrm>
        </p:spPr>
        <p:txBody>
          <a:bodyPr anchor="ctr">
            <a:normAutofit/>
          </a:bodyPr>
          <a:lstStyle>
            <a:lvl1pPr algn="l">
              <a:defRPr sz="3199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376" y="3352800"/>
            <a:ext cx="88369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114" y="4343400"/>
            <a:ext cx="990342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1999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89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5" y="3308581"/>
            <a:ext cx="9903420" cy="1468800"/>
          </a:xfrm>
        </p:spPr>
        <p:txBody>
          <a:bodyPr anchor="b">
            <a:normAutofit/>
          </a:bodyPr>
          <a:lstStyle>
            <a:lvl1pPr algn="l">
              <a:defRPr sz="3199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113" y="4777381"/>
            <a:ext cx="990342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999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3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394" y="786824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5094" y="274320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609602"/>
            <a:ext cx="9293977" cy="2743199"/>
          </a:xfrm>
        </p:spPr>
        <p:txBody>
          <a:bodyPr anchor="ctr">
            <a:normAutofit/>
          </a:bodyPr>
          <a:lstStyle>
            <a:lvl1pPr algn="l">
              <a:defRPr sz="3199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115" y="3886200"/>
            <a:ext cx="990342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9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114" y="4775200"/>
            <a:ext cx="990342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25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5" y="609602"/>
            <a:ext cx="990341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115" y="3505200"/>
            <a:ext cx="990342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799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114" y="4343400"/>
            <a:ext cx="990342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17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116" y="609600"/>
            <a:ext cx="990341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2013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597" y="609600"/>
            <a:ext cx="220993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115" y="609600"/>
            <a:ext cx="7541835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5022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3174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557" y="3308581"/>
            <a:ext cx="8684538" cy="1468800"/>
          </a:xfrm>
        </p:spPr>
        <p:txBody>
          <a:bodyPr anchor="b"/>
          <a:lstStyle>
            <a:lvl1pPr algn="r">
              <a:defRPr sz="3999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0555" y="4777381"/>
            <a:ext cx="8684539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999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314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115" y="2667000"/>
            <a:ext cx="4875530" cy="3124201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9005" y="2667000"/>
            <a:ext cx="4875530" cy="3124200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1369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908" y="2658533"/>
            <a:ext cx="4587736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115" y="3243263"/>
            <a:ext cx="4875530" cy="2547937"/>
          </a:xfrm>
        </p:spPr>
        <p:txBody>
          <a:bodyPr anchor="t"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1455" y="2667000"/>
            <a:ext cx="4603081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006" y="3243263"/>
            <a:ext cx="4875531" cy="2547937"/>
          </a:xfrm>
        </p:spPr>
        <p:txBody>
          <a:bodyPr anchor="t"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2795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866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3725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4" y="1600200"/>
            <a:ext cx="3548197" cy="1371600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2483" y="609601"/>
            <a:ext cx="5942053" cy="5181600"/>
          </a:xfrm>
        </p:spPr>
        <p:txBody>
          <a:bodyPr anchor="ctr"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114" y="2971800"/>
            <a:ext cx="3548197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1585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4" y="1600200"/>
            <a:ext cx="5332612" cy="1371600"/>
          </a:xfrm>
        </p:spPr>
        <p:txBody>
          <a:bodyPr anchor="b">
            <a:normAutofit/>
          </a:bodyPr>
          <a:lstStyle>
            <a:lvl1pPr algn="l">
              <a:defRPr sz="27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1797" y="-18288"/>
            <a:ext cx="3275746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114" y="2971800"/>
            <a:ext cx="5332612" cy="1828800"/>
          </a:xfrm>
        </p:spPr>
        <p:txBody>
          <a:bodyPr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7545" y="5883276"/>
            <a:ext cx="914162" cy="365125"/>
          </a:xfrm>
        </p:spPr>
        <p:txBody>
          <a:bodyPr/>
          <a:lstStyle/>
          <a:p>
            <a:fld id="{9AFE8FB1-0A7A-443E-AAF7-31D4FA1AA312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115" y="5883276"/>
            <a:ext cx="5104070" cy="365125"/>
          </a:xfr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39815" y="5883276"/>
            <a:ext cx="322483" cy="365125"/>
          </a:xfrm>
        </p:spPr>
        <p:txBody>
          <a:bodyPr/>
          <a:lstStyle/>
          <a:p>
            <a:fld id="{25BA54BD-C84D-46CE-8B72-31BFB26ABA4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637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116" y="609600"/>
            <a:ext cx="990341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116" y="2667000"/>
            <a:ext cx="990341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5311" y="5883276"/>
            <a:ext cx="1599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AFE8FB1-0A7A-443E-AAF7-31D4FA1AA312}" type="datetimeFigureOut">
              <a:rPr lang="en-US" smtClean="0"/>
              <a:pPr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115" y="5883276"/>
            <a:ext cx="7541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1275" y="5883276"/>
            <a:ext cx="551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962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063" rtl="0" eaLnBrk="1" latinLnBrk="0" hangingPunct="1">
        <a:spcBef>
          <a:spcPct val="0"/>
        </a:spcBef>
        <a:buNone/>
        <a:defRPr sz="3199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999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799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199790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2587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999650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4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748" y="692696"/>
            <a:ext cx="11855052" cy="4989512"/>
          </a:xfrm>
        </p:spPr>
        <p:txBody>
          <a:bodyPr>
            <a:noAutofit/>
          </a:bodyPr>
          <a:lstStyle/>
          <a:p>
            <a:r>
              <a:rPr lang="en-US" sz="15000" dirty="0">
                <a:solidFill>
                  <a:srgbClr val="FFFF00"/>
                </a:solidFill>
                <a:latin typeface="Chiller" panose="04020404031007020602" pitchFamily="82" charset="0"/>
              </a:rPr>
              <a:t>Confessions:</a:t>
            </a:r>
            <a:br>
              <a:rPr lang="en-US" sz="15000" dirty="0">
                <a:solidFill>
                  <a:srgbClr val="FFFF00"/>
                </a:solidFill>
                <a:latin typeface="Chiller" panose="04020404031007020602" pitchFamily="82" charset="0"/>
              </a:rPr>
            </a:br>
            <a:r>
              <a:rPr lang="en-US" sz="15000" dirty="0" err="1">
                <a:solidFill>
                  <a:srgbClr val="FFFF00"/>
                </a:solidFill>
                <a:latin typeface="Chiller" panose="04020404031007020602" pitchFamily="82" charset="0"/>
              </a:rPr>
              <a:t>Coloured</a:t>
            </a:r>
            <a:r>
              <a:rPr lang="en-US" sz="15000" dirty="0">
                <a:solidFill>
                  <a:srgbClr val="FFFF00"/>
                </a:solidFill>
                <a:latin typeface="Chiller" panose="04020404031007020602" pitchFamily="82" charset="0"/>
              </a:rPr>
              <a:t> Kind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324">
        <p:fade/>
      </p:transition>
    </mc:Choice>
    <mc:Fallback>
      <p:transition spd="med" advTm="5324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72" y="2852936"/>
            <a:ext cx="5184576" cy="2016224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rgbClr val="FFC000"/>
                </a:solidFill>
                <a:latin typeface="Chiller" panose="04020404031007020602" pitchFamily="82" charset="0"/>
              </a:rPr>
              <a:t>Ons</a:t>
            </a:r>
            <a:r>
              <a:rPr lang="en-US" sz="4000" dirty="0">
                <a:solidFill>
                  <a:srgbClr val="FFC000"/>
                </a:solidFill>
                <a:latin typeface="Chiller" panose="04020404031007020602" pitchFamily="82" charset="0"/>
              </a:rPr>
              <a:t> is overalls</a:t>
            </a:r>
            <a:br>
              <a:rPr lang="en-US" sz="4000" dirty="0">
                <a:solidFill>
                  <a:srgbClr val="FFC000"/>
                </a:solidFill>
                <a:latin typeface="Chiller" panose="04020404031007020602" pitchFamily="82" charset="0"/>
              </a:rPr>
            </a:br>
            <a:r>
              <a:rPr lang="en-US" sz="4000" dirty="0">
                <a:solidFill>
                  <a:srgbClr val="FFC000"/>
                </a:solidFill>
                <a:latin typeface="Chiller" panose="04020404031007020602" pitchFamily="82" charset="0"/>
              </a:rPr>
              <a:t>We are a mixed race</a:t>
            </a:r>
            <a:br>
              <a:rPr lang="en-US" sz="4000" dirty="0">
                <a:solidFill>
                  <a:srgbClr val="FFC000"/>
                </a:solidFill>
                <a:latin typeface="Chiller" panose="04020404031007020602" pitchFamily="82" charset="0"/>
              </a:rPr>
            </a:br>
            <a:r>
              <a:rPr lang="en-US" sz="4000" dirty="0" err="1">
                <a:solidFill>
                  <a:srgbClr val="FFC000"/>
                </a:solidFill>
                <a:latin typeface="Chiller" panose="04020404031007020602" pitchFamily="82" charset="0"/>
              </a:rPr>
              <a:t>Ons</a:t>
            </a:r>
            <a:r>
              <a:rPr lang="en-US" sz="4000" dirty="0">
                <a:solidFill>
                  <a:srgbClr val="FFC000"/>
                </a:solidFill>
                <a:latin typeface="Chiller" panose="04020404031007020602" pitchFamily="82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Chiller" panose="04020404031007020602" pitchFamily="82" charset="0"/>
              </a:rPr>
              <a:t>praat</a:t>
            </a:r>
            <a:r>
              <a:rPr lang="en-US" sz="4000" dirty="0">
                <a:solidFill>
                  <a:srgbClr val="FFC000"/>
                </a:solidFill>
                <a:latin typeface="Chiller" panose="04020404031007020602" pitchFamily="82" charset="0"/>
              </a:rPr>
              <a:t> Afrikaans</a:t>
            </a:r>
          </a:p>
        </p:txBody>
      </p:sp>
      <p:pic>
        <p:nvPicPr>
          <p:cNvPr id="8194" name="Picture 2" descr="Fisherman's overalls | Fallout Wiki | FANDOM powered by Wiki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260648"/>
            <a:ext cx="4392488" cy="646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04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19" y="1859095"/>
            <a:ext cx="7128792" cy="2729555"/>
          </a:xfrm>
        </p:spPr>
        <p:txBody>
          <a:bodyPr>
            <a:noAutofit/>
          </a:bodyPr>
          <a:lstStyle/>
          <a:p>
            <a:r>
              <a:rPr lang="en-US" sz="5000" dirty="0">
                <a:solidFill>
                  <a:srgbClr val="FFFF00"/>
                </a:solidFill>
                <a:latin typeface="Chiller" panose="04020404031007020602" pitchFamily="82" charset="0"/>
              </a:rPr>
              <a:t>We Speak English</a:t>
            </a:r>
            <a:br>
              <a:rPr lang="en-US" sz="5000" dirty="0">
                <a:solidFill>
                  <a:srgbClr val="FFFF00"/>
                </a:solidFill>
                <a:latin typeface="Chiller" panose="04020404031007020602" pitchFamily="82" charset="0"/>
              </a:rPr>
            </a:br>
            <a:r>
              <a:rPr lang="en-US" sz="5000" dirty="0" err="1">
                <a:solidFill>
                  <a:srgbClr val="FFFF00"/>
                </a:solidFill>
                <a:latin typeface="Chiller" panose="04020404031007020602" pitchFamily="82" charset="0"/>
              </a:rPr>
              <a:t>Ons</a:t>
            </a:r>
            <a:r>
              <a:rPr lang="en-US" sz="5000" dirty="0">
                <a:solidFill>
                  <a:srgbClr val="FFFF00"/>
                </a:solidFill>
                <a:latin typeface="Chiller" panose="04020404031007020602" pitchFamily="82" charset="0"/>
              </a:rPr>
              <a:t> is party op </a:t>
            </a:r>
            <a:r>
              <a:rPr lang="en-US" sz="5000" dirty="0" err="1">
                <a:solidFill>
                  <a:srgbClr val="FFFF00"/>
                </a:solidFill>
                <a:latin typeface="Chiller" panose="04020404031007020602" pitchFamily="82" charset="0"/>
              </a:rPr>
              <a:t>Saterdae</a:t>
            </a:r>
            <a:br>
              <a:rPr lang="en-US" sz="5000" dirty="0">
                <a:solidFill>
                  <a:srgbClr val="FFFF00"/>
                </a:solidFill>
                <a:latin typeface="Chiller" panose="04020404031007020602" pitchFamily="82" charset="0"/>
              </a:rPr>
            </a:br>
            <a:r>
              <a:rPr lang="en-US" sz="5000" dirty="0">
                <a:solidFill>
                  <a:srgbClr val="FFFF00"/>
                </a:solidFill>
                <a:latin typeface="Chiller" panose="04020404031007020602" pitchFamily="82" charset="0"/>
              </a:rPr>
              <a:t>We go to church on Sundays</a:t>
            </a:r>
          </a:p>
        </p:txBody>
      </p:sp>
      <p:pic>
        <p:nvPicPr>
          <p:cNvPr id="9218" name="Picture 2" descr="Sussex Historical Churches Trust â âRide and Strideâ raised Â£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2" y="1556792"/>
            <a:ext cx="4585630" cy="303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959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884" y="855426"/>
            <a:ext cx="9143998" cy="2316906"/>
          </a:xfrm>
        </p:spPr>
        <p:txBody>
          <a:bodyPr>
            <a:noAutofit/>
          </a:bodyPr>
          <a:lstStyle/>
          <a:p>
            <a:pPr algn="ctr"/>
            <a:r>
              <a:rPr lang="en-ZA" sz="4000" dirty="0" err="1">
                <a:solidFill>
                  <a:srgbClr val="92D050"/>
                </a:solidFill>
                <a:latin typeface="Chiller" panose="04020404031007020602" pitchFamily="82" charset="0"/>
              </a:rPr>
              <a:t>Ons</a:t>
            </a:r>
            <a:r>
              <a:rPr lang="en-ZA" sz="4000" dirty="0">
                <a:solidFill>
                  <a:srgbClr val="92D050"/>
                </a:solidFill>
                <a:latin typeface="Chiller" panose="04020404031007020602" pitchFamily="82" charset="0"/>
              </a:rPr>
              <a:t> is die </a:t>
            </a:r>
            <a:r>
              <a:rPr lang="en-ZA" sz="4000" dirty="0" err="1">
                <a:solidFill>
                  <a:srgbClr val="92D050"/>
                </a:solidFill>
                <a:latin typeface="Chiller" panose="04020404031007020602" pitchFamily="82" charset="0"/>
              </a:rPr>
              <a:t>Kaapse</a:t>
            </a:r>
            <a:r>
              <a:rPr lang="en-ZA" sz="4000" dirty="0">
                <a:solidFill>
                  <a:srgbClr val="92D050"/>
                </a:solidFill>
                <a:latin typeface="Chiller" panose="04020404031007020602" pitchFamily="82" charset="0"/>
              </a:rPr>
              <a:t> </a:t>
            </a:r>
            <a:r>
              <a:rPr lang="en-ZA" sz="4000" dirty="0" err="1">
                <a:solidFill>
                  <a:srgbClr val="92D050"/>
                </a:solidFill>
                <a:latin typeface="Chiller" panose="04020404031007020602" pitchFamily="82" charset="0"/>
              </a:rPr>
              <a:t>Klopse</a:t>
            </a:r>
            <a:br>
              <a:rPr lang="en-ZA" sz="4000" dirty="0">
                <a:solidFill>
                  <a:srgbClr val="92D050"/>
                </a:solidFill>
                <a:latin typeface="Chiller" panose="04020404031007020602" pitchFamily="82" charset="0"/>
              </a:rPr>
            </a:br>
            <a:r>
              <a:rPr lang="en-ZA" sz="4000" dirty="0">
                <a:solidFill>
                  <a:srgbClr val="92D050"/>
                </a:solidFill>
                <a:latin typeface="Chiller" panose="04020404031007020602" pitchFamily="82" charset="0"/>
              </a:rPr>
              <a:t>We are Grasshoppers at school</a:t>
            </a:r>
            <a:br>
              <a:rPr lang="en-ZA" sz="4000" dirty="0">
                <a:solidFill>
                  <a:srgbClr val="92D050"/>
                </a:solidFill>
                <a:latin typeface="Chiller" panose="04020404031007020602" pitchFamily="82" charset="0"/>
              </a:rPr>
            </a:br>
            <a:r>
              <a:rPr lang="en-ZA" sz="4000" dirty="0" err="1">
                <a:solidFill>
                  <a:srgbClr val="92D050"/>
                </a:solidFill>
                <a:latin typeface="Chiller" panose="04020404031007020602" pitchFamily="82" charset="0"/>
              </a:rPr>
              <a:t>Ons</a:t>
            </a:r>
            <a:r>
              <a:rPr lang="en-ZA" sz="4000" dirty="0">
                <a:solidFill>
                  <a:srgbClr val="92D050"/>
                </a:solidFill>
                <a:latin typeface="Chiller" panose="04020404031007020602" pitchFamily="82" charset="0"/>
              </a:rPr>
              <a:t> is hair faders</a:t>
            </a:r>
            <a:br>
              <a:rPr lang="en-ZA" sz="4000" dirty="0">
                <a:solidFill>
                  <a:srgbClr val="92D050"/>
                </a:solidFill>
                <a:latin typeface="Chiller" panose="04020404031007020602" pitchFamily="82" charset="0"/>
              </a:rPr>
            </a:br>
            <a:r>
              <a:rPr lang="en-ZA" sz="4000" dirty="0">
                <a:solidFill>
                  <a:srgbClr val="92D050"/>
                </a:solidFill>
                <a:latin typeface="Chiller" panose="04020404031007020602" pitchFamily="82" charset="0"/>
              </a:rPr>
              <a:t>We are athletes</a:t>
            </a:r>
            <a:br>
              <a:rPr lang="en-ZA" sz="4000" dirty="0">
                <a:solidFill>
                  <a:srgbClr val="92D050"/>
                </a:solidFill>
                <a:latin typeface="Chiller" panose="04020404031007020602" pitchFamily="82" charset="0"/>
              </a:rPr>
            </a:br>
            <a:r>
              <a:rPr lang="en-ZA" sz="4000" dirty="0" err="1">
                <a:solidFill>
                  <a:srgbClr val="92D050"/>
                </a:solidFill>
                <a:latin typeface="Chiller" panose="04020404031007020602" pitchFamily="82" charset="0"/>
              </a:rPr>
              <a:t>Ons</a:t>
            </a:r>
            <a:r>
              <a:rPr lang="en-ZA" sz="4000" dirty="0">
                <a:solidFill>
                  <a:srgbClr val="92D050"/>
                </a:solidFill>
                <a:latin typeface="Chiller" panose="04020404031007020602" pitchFamily="82" charset="0"/>
              </a:rPr>
              <a:t> is </a:t>
            </a:r>
            <a:r>
              <a:rPr lang="en-ZA" sz="4000" dirty="0" err="1">
                <a:solidFill>
                  <a:srgbClr val="92D050"/>
                </a:solidFill>
                <a:latin typeface="Chiller" panose="04020404031007020602" pitchFamily="82" charset="0"/>
              </a:rPr>
              <a:t>geleerd</a:t>
            </a:r>
            <a:endParaRPr lang="en-ZA" sz="4000" dirty="0">
              <a:solidFill>
                <a:srgbClr val="92D050"/>
              </a:solidFill>
              <a:latin typeface="Chiller" panose="04020404031007020602" pitchFamily="82" charset="0"/>
            </a:endParaRPr>
          </a:p>
        </p:txBody>
      </p:sp>
      <p:pic>
        <p:nvPicPr>
          <p:cNvPr id="10242" name="Picture 2" descr="Kaapse Klopse | Cape Town in Col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04" y="3487402"/>
            <a:ext cx="422252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Wayde Van Niekerk Wins Third Consecutive 400m Tittle | Tamil Spor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420" y="3333588"/>
            <a:ext cx="4741028" cy="296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706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920" y="116632"/>
            <a:ext cx="12188825" cy="6285657"/>
          </a:xfrm>
        </p:spPr>
        <p:txBody>
          <a:bodyPr>
            <a:noAutofit/>
          </a:bodyPr>
          <a:lstStyle/>
          <a:p>
            <a:r>
              <a:rPr lang="en-ZA" sz="10000" dirty="0">
                <a:solidFill>
                  <a:srgbClr val="FF0000"/>
                </a:solidFill>
                <a:latin typeface="Chiller" panose="04020404031007020602" pitchFamily="82" charset="0"/>
              </a:rPr>
              <a:t>We are not here</a:t>
            </a:r>
            <a:br>
              <a:rPr lang="en-ZA" sz="10000" dirty="0">
                <a:solidFill>
                  <a:srgbClr val="FF0000"/>
                </a:solidFill>
                <a:latin typeface="Chiller" panose="04020404031007020602" pitchFamily="82" charset="0"/>
              </a:rPr>
            </a:br>
            <a:r>
              <a:rPr lang="en-ZA" sz="10000" dirty="0">
                <a:solidFill>
                  <a:srgbClr val="FF0000"/>
                </a:solidFill>
                <a:latin typeface="Chiller" panose="04020404031007020602" pitchFamily="82" charset="0"/>
              </a:rPr>
              <a:t> for your amusement</a:t>
            </a:r>
            <a:br>
              <a:rPr lang="en-ZA" sz="10000" dirty="0">
                <a:solidFill>
                  <a:srgbClr val="FF0000"/>
                </a:solidFill>
                <a:latin typeface="Chiller" panose="04020404031007020602" pitchFamily="82" charset="0"/>
              </a:rPr>
            </a:br>
            <a:r>
              <a:rPr lang="en-ZA" sz="10000" dirty="0">
                <a:solidFill>
                  <a:srgbClr val="FF0000"/>
                </a:solidFill>
                <a:latin typeface="Chiller" panose="04020404031007020602" pitchFamily="82" charset="0"/>
              </a:rPr>
              <a:t>We are survivors</a:t>
            </a:r>
            <a:br>
              <a:rPr lang="en-ZA" sz="10000" dirty="0">
                <a:solidFill>
                  <a:srgbClr val="FF0000"/>
                </a:solidFill>
                <a:latin typeface="Chiller" panose="04020404031007020602" pitchFamily="82" charset="0"/>
              </a:rPr>
            </a:br>
            <a:r>
              <a:rPr lang="en-ZA" sz="10000" dirty="0">
                <a:solidFill>
                  <a:srgbClr val="FF0000"/>
                </a:solidFill>
                <a:latin typeface="Chiller" panose="04020404031007020602" pitchFamily="82" charset="0"/>
              </a:rPr>
              <a:t>We are a people</a:t>
            </a:r>
          </a:p>
        </p:txBody>
      </p:sp>
    </p:spTree>
    <p:extLst>
      <p:ext uri="{BB962C8B-B14F-4D97-AF65-F5344CB8AC3E}">
        <p14:creationId xmlns:p14="http://schemas.microsoft.com/office/powerpoint/2010/main" val="2629142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EE54F-FED4-4CFF-9706-81E175B61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844" y="404664"/>
            <a:ext cx="9903418" cy="5577408"/>
          </a:xfrm>
        </p:spPr>
        <p:txBody>
          <a:bodyPr>
            <a:noAutofit/>
          </a:bodyPr>
          <a:lstStyle/>
          <a:p>
            <a:pPr algn="ctr"/>
            <a:r>
              <a:rPr lang="en-ZA" sz="10000" dirty="0">
                <a:solidFill>
                  <a:srgbClr val="FF0000"/>
                </a:solidFill>
                <a:latin typeface="Chiller" panose="04020404031007020602" pitchFamily="82" charset="0"/>
              </a:rPr>
              <a:t>That is my story</a:t>
            </a:r>
            <a:br>
              <a:rPr lang="en-ZA" sz="10000" dirty="0">
                <a:solidFill>
                  <a:srgbClr val="FF0000"/>
                </a:solidFill>
                <a:latin typeface="Chiller" panose="04020404031007020602" pitchFamily="82" charset="0"/>
              </a:rPr>
            </a:br>
            <a:r>
              <a:rPr lang="en-ZA" sz="10000" dirty="0">
                <a:solidFill>
                  <a:srgbClr val="FF0000"/>
                </a:solidFill>
                <a:latin typeface="Chiller" panose="04020404031007020602" pitchFamily="82" charset="0"/>
              </a:rPr>
              <a:t>My Language</a:t>
            </a:r>
            <a:br>
              <a:rPr lang="en-ZA" sz="10000" dirty="0">
                <a:solidFill>
                  <a:srgbClr val="FF0000"/>
                </a:solidFill>
                <a:latin typeface="Chiller" panose="04020404031007020602" pitchFamily="82" charset="0"/>
              </a:rPr>
            </a:br>
            <a:r>
              <a:rPr lang="en-ZA" sz="10000" dirty="0">
                <a:solidFill>
                  <a:srgbClr val="FF0000"/>
                </a:solidFill>
                <a:latin typeface="Chiller" panose="04020404031007020602" pitchFamily="82" charset="0"/>
              </a:rPr>
              <a:t>MY IDENTITEIT</a:t>
            </a:r>
          </a:p>
        </p:txBody>
      </p:sp>
    </p:spTree>
    <p:extLst>
      <p:ext uri="{BB962C8B-B14F-4D97-AF65-F5344CB8AC3E}">
        <p14:creationId xmlns:p14="http://schemas.microsoft.com/office/powerpoint/2010/main" val="408781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933">
        <p:fade/>
      </p:transition>
    </mc:Choice>
    <mc:Fallback>
      <p:transition spd="med" advTm="150933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85900" y="921308"/>
            <a:ext cx="9143998" cy="217289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  <a:latin typeface="Chiller" panose="04020404031007020602" pitchFamily="82" charset="0"/>
              </a:rPr>
              <a:t>Too white to be black</a:t>
            </a:r>
            <a:br>
              <a:rPr lang="en-US" sz="4000" dirty="0">
                <a:solidFill>
                  <a:srgbClr val="FFC000"/>
                </a:solidFill>
                <a:latin typeface="Chiller" panose="04020404031007020602" pitchFamily="82" charset="0"/>
              </a:rPr>
            </a:br>
            <a:r>
              <a:rPr lang="en-US" sz="4000" dirty="0">
                <a:solidFill>
                  <a:srgbClr val="FFC000"/>
                </a:solidFill>
                <a:latin typeface="Chiller" panose="04020404031007020602" pitchFamily="82" charset="0"/>
              </a:rPr>
              <a:t>Too black to be white</a:t>
            </a:r>
            <a:br>
              <a:rPr lang="en-US" sz="4000" dirty="0">
                <a:solidFill>
                  <a:srgbClr val="FFC000"/>
                </a:solidFill>
                <a:latin typeface="Chiller" panose="04020404031007020602" pitchFamily="82" charset="0"/>
              </a:rPr>
            </a:br>
            <a:r>
              <a:rPr lang="en-US" sz="4000" dirty="0" err="1">
                <a:solidFill>
                  <a:srgbClr val="FFC000"/>
                </a:solidFill>
                <a:latin typeface="Chiller" panose="04020404031007020602" pitchFamily="82" charset="0"/>
              </a:rPr>
              <a:t>Jy</a:t>
            </a:r>
            <a:r>
              <a:rPr lang="en-US" sz="4000" dirty="0">
                <a:solidFill>
                  <a:srgbClr val="FFC000"/>
                </a:solidFill>
                <a:latin typeface="Chiller" panose="04020404031007020602" pitchFamily="82" charset="0"/>
              </a:rPr>
              <a:t> treat my </a:t>
            </a:r>
            <a:r>
              <a:rPr lang="en-US" sz="4000" dirty="0" err="1">
                <a:solidFill>
                  <a:srgbClr val="FFC000"/>
                </a:solidFill>
                <a:latin typeface="Chiller" panose="04020404031007020602" pitchFamily="82" charset="0"/>
              </a:rPr>
              <a:t>soes</a:t>
            </a:r>
            <a:r>
              <a:rPr lang="en-US" sz="4000" dirty="0">
                <a:solidFill>
                  <a:srgbClr val="FFC000"/>
                </a:solidFill>
                <a:latin typeface="Chiller" panose="04020404031007020602" pitchFamily="82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Chiller" panose="04020404031007020602" pitchFamily="82" charset="0"/>
              </a:rPr>
              <a:t>daai</a:t>
            </a:r>
            <a:r>
              <a:rPr lang="en-US" sz="4000" dirty="0">
                <a:solidFill>
                  <a:srgbClr val="FFC000"/>
                </a:solidFill>
                <a:latin typeface="Chiller" panose="04020404031007020602" pitchFamily="82" charset="0"/>
              </a:rPr>
              <a:t> awkward middle child</a:t>
            </a:r>
          </a:p>
        </p:txBody>
      </p:sp>
      <p:pic>
        <p:nvPicPr>
          <p:cNvPr id="1026" name="Picture 2" descr="Who are you again? The only thing worse than being unnoticed is still being…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6" y="3284984"/>
            <a:ext cx="3130525" cy="3130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948" y="908720"/>
            <a:ext cx="7947147" cy="1884858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>
                <a:solidFill>
                  <a:srgbClr val="92D050"/>
                </a:solidFill>
                <a:latin typeface="Chiller" panose="04020404031007020602" pitchFamily="82" charset="0"/>
              </a:rPr>
              <a:t>Slawerny</a:t>
            </a:r>
            <a:r>
              <a:rPr lang="en-US" sz="4000" dirty="0">
                <a:solidFill>
                  <a:srgbClr val="92D050"/>
                </a:solidFill>
                <a:latin typeface="Chiller" panose="04020404031007020602" pitchFamily="8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Chiller" panose="04020404031007020602" pitchFamily="82" charset="0"/>
              </a:rPr>
              <a:t>kon</a:t>
            </a:r>
            <a:r>
              <a:rPr lang="en-US" sz="4000" dirty="0">
                <a:solidFill>
                  <a:srgbClr val="92D050"/>
                </a:solidFill>
                <a:latin typeface="Chiller" panose="04020404031007020602" pitchFamily="8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Chiller" panose="04020404031007020602" pitchFamily="82" charset="0"/>
              </a:rPr>
              <a:t>ons</a:t>
            </a:r>
            <a:r>
              <a:rPr lang="en-US" sz="4000" dirty="0">
                <a:solidFill>
                  <a:srgbClr val="92D050"/>
                </a:solidFill>
                <a:latin typeface="Chiller" panose="04020404031007020602" pitchFamily="8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Chiller" panose="04020404031007020602" pitchFamily="82" charset="0"/>
              </a:rPr>
              <a:t>nie</a:t>
            </a:r>
            <a:r>
              <a:rPr lang="en-US" sz="4000" dirty="0">
                <a:solidFill>
                  <a:srgbClr val="92D050"/>
                </a:solidFill>
                <a:latin typeface="Chiller" panose="04020404031007020602" pitchFamily="8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Chiller" panose="04020404031007020602" pitchFamily="82" charset="0"/>
              </a:rPr>
              <a:t>skei</a:t>
            </a:r>
            <a:r>
              <a:rPr lang="en-US" sz="4000" dirty="0">
                <a:solidFill>
                  <a:srgbClr val="92D050"/>
                </a:solidFill>
                <a:latin typeface="Chiller" panose="04020404031007020602" pitchFamily="8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Chiller" panose="04020404031007020602" pitchFamily="82" charset="0"/>
              </a:rPr>
              <a:t>nie</a:t>
            </a:r>
            <a:br>
              <a:rPr lang="en-US" sz="4000" dirty="0">
                <a:solidFill>
                  <a:srgbClr val="92D050"/>
                </a:solidFill>
                <a:latin typeface="Chiller" panose="04020404031007020602" pitchFamily="82" charset="0"/>
              </a:rPr>
            </a:br>
            <a:r>
              <a:rPr lang="en-US" sz="4000" dirty="0" err="1">
                <a:solidFill>
                  <a:srgbClr val="92D050"/>
                </a:solidFill>
                <a:latin typeface="Chiller" panose="04020404031007020602" pitchFamily="82" charset="0"/>
              </a:rPr>
              <a:t>Distrik</a:t>
            </a:r>
            <a:r>
              <a:rPr lang="en-US" sz="4000" dirty="0">
                <a:solidFill>
                  <a:srgbClr val="92D050"/>
                </a:solidFill>
                <a:latin typeface="Chiller" panose="04020404031007020602" pitchFamily="8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Chiller" panose="04020404031007020602" pitchFamily="82" charset="0"/>
              </a:rPr>
              <a:t>Ses</a:t>
            </a:r>
            <a:r>
              <a:rPr lang="en-US" sz="4000" dirty="0">
                <a:solidFill>
                  <a:srgbClr val="92D050"/>
                </a:solidFill>
                <a:latin typeface="Chiller" panose="04020404031007020602" pitchFamily="8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Chiller" panose="04020404031007020602" pitchFamily="82" charset="0"/>
              </a:rPr>
              <a:t>kon</a:t>
            </a:r>
            <a:r>
              <a:rPr lang="en-US" sz="4000" dirty="0">
                <a:solidFill>
                  <a:srgbClr val="92D050"/>
                </a:solidFill>
                <a:latin typeface="Chiller" panose="04020404031007020602" pitchFamily="8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Chiller" panose="04020404031007020602" pitchFamily="82" charset="0"/>
              </a:rPr>
              <a:t>ons</a:t>
            </a:r>
            <a:r>
              <a:rPr lang="en-US" sz="4000" dirty="0">
                <a:solidFill>
                  <a:srgbClr val="92D050"/>
                </a:solidFill>
                <a:latin typeface="Chiller" panose="04020404031007020602" pitchFamily="8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Chiller" panose="04020404031007020602" pitchFamily="82" charset="0"/>
              </a:rPr>
              <a:t>nie</a:t>
            </a:r>
            <a:r>
              <a:rPr lang="en-US" sz="4000" dirty="0">
                <a:solidFill>
                  <a:srgbClr val="92D050"/>
                </a:solidFill>
                <a:latin typeface="Chiller" panose="04020404031007020602" pitchFamily="8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Chiller" panose="04020404031007020602" pitchFamily="82" charset="0"/>
              </a:rPr>
              <a:t>breek</a:t>
            </a:r>
            <a:r>
              <a:rPr lang="en-US" sz="4000" dirty="0">
                <a:solidFill>
                  <a:srgbClr val="92D050"/>
                </a:solidFill>
                <a:latin typeface="Chiller" panose="04020404031007020602" pitchFamily="8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Chiller" panose="04020404031007020602" pitchFamily="82" charset="0"/>
              </a:rPr>
              <a:t>nie</a:t>
            </a:r>
            <a:br>
              <a:rPr lang="en-US" sz="4000" dirty="0">
                <a:solidFill>
                  <a:srgbClr val="92D050"/>
                </a:solidFill>
                <a:latin typeface="Chiller" panose="04020404031007020602" pitchFamily="82" charset="0"/>
              </a:rPr>
            </a:br>
            <a:r>
              <a:rPr lang="en-US" sz="4000" dirty="0" err="1">
                <a:solidFill>
                  <a:srgbClr val="92D050"/>
                </a:solidFill>
                <a:latin typeface="Chiller" panose="04020404031007020602" pitchFamily="82" charset="0"/>
              </a:rPr>
              <a:t>Vooroordeel</a:t>
            </a:r>
            <a:r>
              <a:rPr lang="en-US" sz="4000" dirty="0">
                <a:solidFill>
                  <a:srgbClr val="92D050"/>
                </a:solidFill>
                <a:latin typeface="Chiller" panose="04020404031007020602" pitchFamily="8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Chiller" panose="04020404031007020602" pitchFamily="82" charset="0"/>
              </a:rPr>
              <a:t>kan</a:t>
            </a:r>
            <a:r>
              <a:rPr lang="en-US" sz="4000" dirty="0">
                <a:solidFill>
                  <a:srgbClr val="92D050"/>
                </a:solidFill>
                <a:latin typeface="Chiller" panose="04020404031007020602" pitchFamily="8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Chiller" panose="04020404031007020602" pitchFamily="82" charset="0"/>
              </a:rPr>
              <a:t>ons</a:t>
            </a:r>
            <a:r>
              <a:rPr lang="en-US" sz="4000" dirty="0">
                <a:solidFill>
                  <a:srgbClr val="92D050"/>
                </a:solidFill>
                <a:latin typeface="Chiller" panose="04020404031007020602" pitchFamily="8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Chiller" panose="04020404031007020602" pitchFamily="82" charset="0"/>
              </a:rPr>
              <a:t>nie</a:t>
            </a:r>
            <a:r>
              <a:rPr lang="en-US" sz="4000" dirty="0">
                <a:solidFill>
                  <a:srgbClr val="92D050"/>
                </a:solidFill>
                <a:latin typeface="Chiller" panose="04020404031007020602" pitchFamily="8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Chiller" panose="04020404031007020602" pitchFamily="82" charset="0"/>
              </a:rPr>
              <a:t>verskeur</a:t>
            </a:r>
            <a:r>
              <a:rPr lang="en-US" sz="4000" dirty="0">
                <a:solidFill>
                  <a:srgbClr val="92D050"/>
                </a:solidFill>
                <a:latin typeface="Chiller" panose="04020404031007020602" pitchFamily="8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Chiller" panose="04020404031007020602" pitchFamily="82" charset="0"/>
              </a:rPr>
              <a:t>nie</a:t>
            </a:r>
            <a:endParaRPr lang="en-US" sz="4000" dirty="0">
              <a:solidFill>
                <a:srgbClr val="92D050"/>
              </a:solidFill>
              <a:latin typeface="Chiller" panose="04020404031007020602" pitchFamily="82" charset="0"/>
            </a:endParaRPr>
          </a:p>
        </p:txBody>
      </p:sp>
      <p:pic>
        <p:nvPicPr>
          <p:cNvPr id="2050" name="Picture 2" descr="ElectricJive: Jazz in District Six: The Zambezi Restauran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7" y="3441650"/>
            <a:ext cx="4552950" cy="300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6020" y="836712"/>
            <a:ext cx="7200800" cy="2316906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Chiller" panose="04020404031007020602" pitchFamily="82" charset="0"/>
              </a:rPr>
              <a:t>We are territorial</a:t>
            </a:r>
            <a:br>
              <a:rPr lang="en-US" sz="4000" dirty="0">
                <a:solidFill>
                  <a:srgbClr val="00B050"/>
                </a:solidFill>
                <a:latin typeface="Chiller" panose="04020404031007020602" pitchFamily="82" charset="0"/>
              </a:rPr>
            </a:br>
            <a:r>
              <a:rPr lang="en-US" sz="4000" dirty="0" err="1">
                <a:solidFill>
                  <a:srgbClr val="00B050"/>
                </a:solidFill>
                <a:latin typeface="Chiller" panose="04020404031007020602" pitchFamily="82" charset="0"/>
              </a:rPr>
              <a:t>Ons</a:t>
            </a:r>
            <a:r>
              <a:rPr lang="en-US" sz="4000" dirty="0">
                <a:solidFill>
                  <a:srgbClr val="00B050"/>
                </a:solidFill>
                <a:latin typeface="Chiller" panose="04020404031007020602" pitchFamily="82" charset="0"/>
              </a:rPr>
              <a:t> is </a:t>
            </a:r>
            <a:r>
              <a:rPr lang="en-US" sz="4000" dirty="0" err="1">
                <a:solidFill>
                  <a:srgbClr val="00B050"/>
                </a:solidFill>
                <a:latin typeface="Chiller" panose="04020404031007020602" pitchFamily="82" charset="0"/>
              </a:rPr>
              <a:t>gebruikte</a:t>
            </a:r>
            <a:r>
              <a:rPr lang="en-US" sz="4000" dirty="0">
                <a:solidFill>
                  <a:srgbClr val="00B050"/>
                </a:solidFill>
                <a:latin typeface="Chiller" panose="04020404031007020602" pitchFamily="8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hiller" panose="04020404031007020602" pitchFamily="82" charset="0"/>
              </a:rPr>
              <a:t>VolksWagen</a:t>
            </a:r>
            <a:r>
              <a:rPr lang="en-US" sz="4000" dirty="0">
                <a:solidFill>
                  <a:srgbClr val="00B050"/>
                </a:solidFill>
                <a:latin typeface="Chiller" panose="04020404031007020602" pitchFamily="8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hiller" panose="04020404031007020602" pitchFamily="82" charset="0"/>
              </a:rPr>
              <a:t>karre</a:t>
            </a:r>
            <a:br>
              <a:rPr lang="en-US" sz="4000" dirty="0">
                <a:solidFill>
                  <a:srgbClr val="00B050"/>
                </a:solidFill>
                <a:latin typeface="Chiller" panose="04020404031007020602" pitchFamily="82" charset="0"/>
              </a:rPr>
            </a:br>
            <a:r>
              <a:rPr lang="en-US" sz="4000" dirty="0">
                <a:solidFill>
                  <a:srgbClr val="00B050"/>
                </a:solidFill>
                <a:latin typeface="Chiller" panose="04020404031007020602" pitchFamily="82" charset="0"/>
              </a:rPr>
              <a:t>We are passion gaps</a:t>
            </a:r>
            <a:br>
              <a:rPr lang="en-US" sz="4000" dirty="0">
                <a:solidFill>
                  <a:srgbClr val="00B050"/>
                </a:solidFill>
                <a:latin typeface="Chiller" panose="04020404031007020602" pitchFamily="82" charset="0"/>
              </a:rPr>
            </a:br>
            <a:r>
              <a:rPr lang="en-US" sz="4000" dirty="0" err="1">
                <a:solidFill>
                  <a:srgbClr val="00B050"/>
                </a:solidFill>
                <a:latin typeface="Chiller" panose="04020404031007020602" pitchFamily="82" charset="0"/>
              </a:rPr>
              <a:t>Ons</a:t>
            </a:r>
            <a:r>
              <a:rPr lang="en-US" sz="4000" dirty="0">
                <a:solidFill>
                  <a:srgbClr val="00B050"/>
                </a:solidFill>
                <a:latin typeface="Chiller" panose="04020404031007020602" pitchFamily="82" charset="0"/>
              </a:rPr>
              <a:t> is </a:t>
            </a:r>
            <a:r>
              <a:rPr lang="en-US" sz="4000" dirty="0" err="1">
                <a:solidFill>
                  <a:srgbClr val="00B050"/>
                </a:solidFill>
                <a:latin typeface="Chiller" panose="04020404031007020602" pitchFamily="82" charset="0"/>
              </a:rPr>
              <a:t>Afrikaaps</a:t>
            </a:r>
            <a:endParaRPr lang="en-US" sz="4000" dirty="0">
              <a:solidFill>
                <a:srgbClr val="00B050"/>
              </a:solidFill>
              <a:latin typeface="Chiller" panose="04020404031007020602" pitchFamily="82" charset="0"/>
            </a:endParaRPr>
          </a:p>
        </p:txBody>
      </p:sp>
      <p:pic>
        <p:nvPicPr>
          <p:cNvPr id="3074" name="Picture 2" descr="Green Volkswagen Golf Mk1 side view wallpaper - Car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800" y="3789040"/>
            <a:ext cx="4007464" cy="225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Passion Gap: What’s Wrong with this Picture ..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620" y="3802161"/>
            <a:ext cx="1515864" cy="227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418" y="4077072"/>
            <a:ext cx="6336704" cy="2316906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00B0F0"/>
                </a:solidFill>
                <a:latin typeface="Chiller" panose="04020404031007020602" pitchFamily="82" charset="0"/>
              </a:rPr>
              <a:t>We are golden teeth</a:t>
            </a:r>
            <a:br>
              <a:rPr lang="en-US" sz="4000" dirty="0">
                <a:solidFill>
                  <a:srgbClr val="00B0F0"/>
                </a:solidFill>
                <a:latin typeface="Chiller" panose="04020404031007020602" pitchFamily="82" charset="0"/>
              </a:rPr>
            </a:br>
            <a:r>
              <a:rPr lang="en-US" sz="4000" dirty="0" err="1">
                <a:solidFill>
                  <a:srgbClr val="00B0F0"/>
                </a:solidFill>
                <a:latin typeface="Chiller" panose="04020404031007020602" pitchFamily="82" charset="0"/>
              </a:rPr>
              <a:t>Ons</a:t>
            </a:r>
            <a:r>
              <a:rPr lang="en-US" sz="4000" dirty="0">
                <a:solidFill>
                  <a:srgbClr val="00B0F0"/>
                </a:solidFill>
                <a:latin typeface="Chiller" panose="04020404031007020602" pitchFamily="82" charset="0"/>
              </a:rPr>
              <a:t> is </a:t>
            </a:r>
            <a:r>
              <a:rPr lang="en-US" sz="4000" dirty="0" err="1">
                <a:solidFill>
                  <a:srgbClr val="00B0F0"/>
                </a:solidFill>
                <a:latin typeface="Chiller" panose="04020404031007020602" pitchFamily="82" charset="0"/>
              </a:rPr>
              <a:t>soolkouse</a:t>
            </a:r>
            <a:r>
              <a:rPr lang="en-US" sz="4000" dirty="0">
                <a:solidFill>
                  <a:srgbClr val="00B0F0"/>
                </a:solidFill>
                <a:latin typeface="Chiller" panose="04020404031007020602" pitchFamily="8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Chiller" panose="04020404031007020602" pitchFamily="82" charset="0"/>
              </a:rPr>
              <a:t>en</a:t>
            </a:r>
            <a:r>
              <a:rPr lang="en-US" sz="4000" dirty="0">
                <a:solidFill>
                  <a:srgbClr val="00B0F0"/>
                </a:solidFill>
                <a:latin typeface="Chiller" panose="04020404031007020602" pitchFamily="8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Chiller" panose="04020404031007020602" pitchFamily="82" charset="0"/>
              </a:rPr>
              <a:t>kopdoeke</a:t>
            </a:r>
            <a:br>
              <a:rPr lang="en-US" sz="4000" dirty="0">
                <a:solidFill>
                  <a:srgbClr val="00B0F0"/>
                </a:solidFill>
                <a:latin typeface="Chiller" panose="04020404031007020602" pitchFamily="82" charset="0"/>
              </a:rPr>
            </a:br>
            <a:r>
              <a:rPr lang="en-US" sz="4000" dirty="0">
                <a:solidFill>
                  <a:srgbClr val="00B0F0"/>
                </a:solidFill>
                <a:latin typeface="Chiller" panose="04020404031007020602" pitchFamily="82" charset="0"/>
              </a:rPr>
              <a:t>We are also Black Label Beer</a:t>
            </a:r>
            <a:br>
              <a:rPr lang="en-US" sz="4000" dirty="0">
                <a:solidFill>
                  <a:srgbClr val="00B0F0"/>
                </a:solidFill>
                <a:latin typeface="Chiller" panose="04020404031007020602" pitchFamily="82" charset="0"/>
              </a:rPr>
            </a:br>
            <a:r>
              <a:rPr lang="en-US" sz="4000" dirty="0" err="1">
                <a:solidFill>
                  <a:srgbClr val="00B0F0"/>
                </a:solidFill>
                <a:latin typeface="Chiller" panose="04020404031007020602" pitchFamily="82" charset="0"/>
              </a:rPr>
              <a:t>Ons</a:t>
            </a:r>
            <a:r>
              <a:rPr lang="en-US" sz="4000" dirty="0">
                <a:solidFill>
                  <a:srgbClr val="00B0F0"/>
                </a:solidFill>
                <a:latin typeface="Chiller" panose="04020404031007020602" pitchFamily="82" charset="0"/>
              </a:rPr>
              <a:t> is </a:t>
            </a:r>
            <a:r>
              <a:rPr lang="en-US" sz="4000" dirty="0" err="1">
                <a:solidFill>
                  <a:srgbClr val="00B0F0"/>
                </a:solidFill>
                <a:latin typeface="Chiller" panose="04020404031007020602" pitchFamily="82" charset="0"/>
              </a:rPr>
              <a:t>weeklikse</a:t>
            </a:r>
            <a:r>
              <a:rPr lang="en-US" sz="4000" dirty="0">
                <a:solidFill>
                  <a:srgbClr val="00B0F0"/>
                </a:solidFill>
                <a:latin typeface="Chiller" panose="04020404031007020602" pitchFamily="82" charset="0"/>
              </a:rPr>
              <a:t> lone</a:t>
            </a:r>
          </a:p>
        </p:txBody>
      </p:sp>
      <p:pic>
        <p:nvPicPr>
          <p:cNvPr id="4098" name="Picture 2" descr="#swirlkous hashtag on Twit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12" y="944724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allery For &gt; Gold Teeth Grillz Pric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212" y="552603"/>
            <a:ext cx="3615116" cy="241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ARLING Black Label Quart | Makro Onl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716" y="829233"/>
            <a:ext cx="2845835" cy="29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55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6300" y="3564879"/>
            <a:ext cx="6407696" cy="3293121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Chiller" panose="04020404031007020602" pitchFamily="82" charset="0"/>
              </a:rPr>
              <a:t>We are underpaid</a:t>
            </a:r>
            <a:br>
              <a:rPr lang="en-US" sz="4000" dirty="0">
                <a:solidFill>
                  <a:srgbClr val="0070C0"/>
                </a:solidFill>
                <a:latin typeface="Chiller" panose="04020404031007020602" pitchFamily="82" charset="0"/>
              </a:rPr>
            </a:br>
            <a:r>
              <a:rPr lang="en-US" sz="4000" dirty="0" err="1">
                <a:solidFill>
                  <a:srgbClr val="0070C0"/>
                </a:solidFill>
                <a:latin typeface="Chiller" panose="04020404031007020602" pitchFamily="82" charset="0"/>
              </a:rPr>
              <a:t>Ons</a:t>
            </a:r>
            <a:r>
              <a:rPr lang="en-US" sz="4000" dirty="0">
                <a:solidFill>
                  <a:srgbClr val="0070C0"/>
                </a:solidFill>
                <a:latin typeface="Chiller" panose="04020404031007020602" pitchFamily="82" charset="0"/>
              </a:rPr>
              <a:t> is </a:t>
            </a:r>
            <a:r>
              <a:rPr lang="en-US" sz="4000" dirty="0" err="1">
                <a:solidFill>
                  <a:srgbClr val="0070C0"/>
                </a:solidFill>
                <a:latin typeface="Chiller" panose="04020404031007020602" pitchFamily="82" charset="0"/>
              </a:rPr>
              <a:t>tronkvoele</a:t>
            </a:r>
            <a:br>
              <a:rPr lang="en-US" sz="4000" dirty="0">
                <a:solidFill>
                  <a:srgbClr val="0070C0"/>
                </a:solidFill>
                <a:latin typeface="Chiller" panose="04020404031007020602" pitchFamily="82" charset="0"/>
              </a:rPr>
            </a:br>
            <a:r>
              <a:rPr lang="en-US" sz="4000" dirty="0">
                <a:solidFill>
                  <a:srgbClr val="0070C0"/>
                </a:solidFill>
                <a:latin typeface="Chiller" panose="04020404031007020602" pitchFamily="82" charset="0"/>
              </a:rPr>
              <a:t>We are high school drop-outs</a:t>
            </a:r>
            <a:br>
              <a:rPr lang="en-US" sz="4000" dirty="0">
                <a:solidFill>
                  <a:srgbClr val="0070C0"/>
                </a:solidFill>
                <a:latin typeface="Chiller" panose="04020404031007020602" pitchFamily="82" charset="0"/>
              </a:rPr>
            </a:br>
            <a:r>
              <a:rPr lang="en-US" sz="4000" dirty="0" err="1">
                <a:solidFill>
                  <a:srgbClr val="0070C0"/>
                </a:solidFill>
                <a:latin typeface="Chiller" panose="04020404031007020602" pitchFamily="82" charset="0"/>
              </a:rPr>
              <a:t>Ons</a:t>
            </a:r>
            <a:r>
              <a:rPr lang="en-US" sz="4000" dirty="0">
                <a:solidFill>
                  <a:srgbClr val="0070C0"/>
                </a:solidFill>
                <a:latin typeface="Chiller" panose="04020404031007020602" pitchFamily="82" charset="0"/>
              </a:rPr>
              <a:t> is Stuyvesant Rokers</a:t>
            </a:r>
            <a:br>
              <a:rPr lang="en-US" sz="4000" dirty="0">
                <a:solidFill>
                  <a:srgbClr val="0070C0"/>
                </a:solidFill>
                <a:latin typeface="Chiller" panose="04020404031007020602" pitchFamily="82" charset="0"/>
              </a:rPr>
            </a:br>
            <a:endParaRPr lang="en-US" sz="4000" dirty="0">
              <a:solidFill>
                <a:srgbClr val="0070C0"/>
              </a:solidFill>
              <a:latin typeface="Chiller" panose="04020404031007020602" pitchFamily="82" charset="0"/>
            </a:endParaRPr>
          </a:p>
        </p:txBody>
      </p:sp>
      <p:pic>
        <p:nvPicPr>
          <p:cNvPr id="5122" name="Picture 2" descr="Peter Stuyvesant (design 3B) (Filter) ( soft box cigarettes )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1052735"/>
            <a:ext cx="3528392" cy="508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our Corners Movie Review Fantasia Film Festival 2014 ..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340" y="692696"/>
            <a:ext cx="4318819" cy="287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750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780" y="980728"/>
            <a:ext cx="5112568" cy="238891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hiller" panose="04020404031007020602" pitchFamily="82" charset="0"/>
              </a:rPr>
              <a:t>We are gangster music</a:t>
            </a:r>
            <a:br>
              <a:rPr lang="en-US" sz="4000" dirty="0">
                <a:solidFill>
                  <a:srgbClr val="002060"/>
                </a:solidFill>
                <a:latin typeface="Chiller" panose="04020404031007020602" pitchFamily="82" charset="0"/>
              </a:rPr>
            </a:br>
            <a:r>
              <a:rPr lang="en-US" sz="4000" dirty="0" err="1">
                <a:solidFill>
                  <a:srgbClr val="002060"/>
                </a:solidFill>
                <a:latin typeface="Chiller" panose="04020404031007020602" pitchFamily="82" charset="0"/>
              </a:rPr>
              <a:t>Ons</a:t>
            </a:r>
            <a:r>
              <a:rPr lang="en-US" sz="4000" dirty="0">
                <a:solidFill>
                  <a:srgbClr val="002060"/>
                </a:solidFill>
                <a:latin typeface="Chiller" panose="04020404031007020602" pitchFamily="82" charset="0"/>
              </a:rPr>
              <a:t> is die Cape Flats</a:t>
            </a:r>
            <a:br>
              <a:rPr lang="en-US" sz="4000" dirty="0">
                <a:solidFill>
                  <a:srgbClr val="002060"/>
                </a:solidFill>
                <a:latin typeface="Chiller" panose="04020404031007020602" pitchFamily="82" charset="0"/>
              </a:rPr>
            </a:br>
            <a:r>
              <a:rPr lang="en-US" sz="4000" dirty="0">
                <a:solidFill>
                  <a:srgbClr val="002060"/>
                </a:solidFill>
                <a:latin typeface="Chiller" panose="04020404031007020602" pitchFamily="82" charset="0"/>
              </a:rPr>
              <a:t>We are Fishermen</a:t>
            </a:r>
            <a:br>
              <a:rPr lang="en-US" sz="4000" dirty="0">
                <a:solidFill>
                  <a:srgbClr val="002060"/>
                </a:solidFill>
                <a:latin typeface="Chiller" panose="04020404031007020602" pitchFamily="82" charset="0"/>
              </a:rPr>
            </a:br>
            <a:endParaRPr lang="en-US" sz="4000" dirty="0">
              <a:solidFill>
                <a:srgbClr val="002060"/>
              </a:solidFill>
              <a:latin typeface="Chiller" panose="04020404031007020602" pitchFamily="82" charset="0"/>
            </a:endParaRPr>
          </a:p>
        </p:txBody>
      </p:sp>
      <p:pic>
        <p:nvPicPr>
          <p:cNvPr id="6146" name="Picture 2" descr="Four Corners Movie Review Fantasia Film Festival 2014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024" y="2924944"/>
            <a:ext cx="5832648" cy="355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Western Cape - Alchetron, The Free Social Encyclo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516" y="476672"/>
            <a:ext cx="3490565" cy="210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64" y="620688"/>
            <a:ext cx="8352928" cy="1872208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Chiller" panose="04020404031007020602" pitchFamily="82" charset="0"/>
              </a:rPr>
              <a:t>Ons</a:t>
            </a:r>
            <a:r>
              <a:rPr lang="en-US" sz="4000" dirty="0">
                <a:solidFill>
                  <a:srgbClr val="7030A0"/>
                </a:solidFill>
                <a:latin typeface="Chiller" panose="04020404031007020602" pitchFamily="82" charset="0"/>
              </a:rPr>
              <a:t> is </a:t>
            </a:r>
            <a:r>
              <a:rPr lang="en-US" sz="4000" dirty="0" err="1">
                <a:solidFill>
                  <a:srgbClr val="7030A0"/>
                </a:solidFill>
                <a:latin typeface="Chiller" panose="04020404031007020602" pitchFamily="82" charset="0"/>
              </a:rPr>
              <a:t>Breyani</a:t>
            </a:r>
            <a:r>
              <a:rPr lang="en-US" sz="4000" dirty="0">
                <a:solidFill>
                  <a:srgbClr val="7030A0"/>
                </a:solidFill>
                <a:latin typeface="Chiller" panose="04020404031007020602" pitchFamily="82" charset="0"/>
              </a:rPr>
              <a:t> op </a:t>
            </a:r>
            <a:r>
              <a:rPr lang="en-US" sz="4000" dirty="0" err="1">
                <a:solidFill>
                  <a:srgbClr val="7030A0"/>
                </a:solidFill>
                <a:latin typeface="Chiller" panose="04020404031007020602" pitchFamily="82" charset="0"/>
              </a:rPr>
              <a:t>Sondag</a:t>
            </a:r>
            <a:r>
              <a:rPr lang="en-US" sz="4000" dirty="0">
                <a:solidFill>
                  <a:srgbClr val="7030A0"/>
                </a:solidFill>
                <a:latin typeface="Chiller" panose="04020404031007020602" pitchFamily="8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Chiller" panose="04020404031007020602" pitchFamily="82" charset="0"/>
              </a:rPr>
              <a:t>middag</a:t>
            </a:r>
            <a:br>
              <a:rPr lang="en-US" sz="4000" dirty="0">
                <a:solidFill>
                  <a:srgbClr val="7030A0"/>
                </a:solidFill>
                <a:latin typeface="Chiller" panose="04020404031007020602" pitchFamily="82" charset="0"/>
              </a:rPr>
            </a:br>
            <a:r>
              <a:rPr lang="en-US" sz="4000" dirty="0">
                <a:solidFill>
                  <a:srgbClr val="7030A0"/>
                </a:solidFill>
                <a:latin typeface="Chiller" panose="04020404031007020602" pitchFamily="82" charset="0"/>
              </a:rPr>
              <a:t>We are also more than that</a:t>
            </a:r>
            <a:br>
              <a:rPr lang="en-US" sz="4000" dirty="0">
                <a:solidFill>
                  <a:srgbClr val="7030A0"/>
                </a:solidFill>
                <a:latin typeface="Chiller" panose="04020404031007020602" pitchFamily="82" charset="0"/>
              </a:rPr>
            </a:br>
            <a:r>
              <a:rPr lang="en-US" sz="4000" dirty="0">
                <a:solidFill>
                  <a:srgbClr val="7030A0"/>
                </a:solidFill>
                <a:latin typeface="Chiller" panose="04020404031007020602" pitchFamily="82" charset="0"/>
              </a:rPr>
              <a:t>We are a people</a:t>
            </a:r>
          </a:p>
        </p:txBody>
      </p:sp>
      <p:pic>
        <p:nvPicPr>
          <p:cNvPr id="7170" name="Picture 2" descr="Mains - Cape Point 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348" y="1988840"/>
            <a:ext cx="5976664" cy="44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44" y="1340768"/>
            <a:ext cx="10656166" cy="3888432"/>
          </a:xfrm>
        </p:spPr>
        <p:txBody>
          <a:bodyPr>
            <a:noAutofit/>
          </a:bodyPr>
          <a:lstStyle/>
          <a:p>
            <a:pPr algn="ctr"/>
            <a:r>
              <a:rPr lang="en-ZA" sz="9000" dirty="0" err="1">
                <a:solidFill>
                  <a:srgbClr val="FF0000"/>
                </a:solidFill>
                <a:latin typeface="Chiller" panose="04020404031007020602" pitchFamily="82" charset="0"/>
              </a:rPr>
              <a:t>Jy</a:t>
            </a:r>
            <a:r>
              <a:rPr lang="en-ZA" sz="9000" dirty="0">
                <a:solidFill>
                  <a:srgbClr val="FF0000"/>
                </a:solidFill>
                <a:latin typeface="Chiller" panose="04020404031007020602" pitchFamily="82" charset="0"/>
              </a:rPr>
              <a:t> subordinate my pa</a:t>
            </a:r>
            <a:br>
              <a:rPr lang="en-ZA" sz="9000" dirty="0">
                <a:solidFill>
                  <a:srgbClr val="FF0000"/>
                </a:solidFill>
                <a:latin typeface="Chiller" panose="04020404031007020602" pitchFamily="82" charset="0"/>
              </a:rPr>
            </a:br>
            <a:r>
              <a:rPr lang="en-ZA" sz="9000" dirty="0" err="1">
                <a:solidFill>
                  <a:srgbClr val="FF0000"/>
                </a:solidFill>
                <a:latin typeface="Chiller" panose="04020404031007020602" pitchFamily="82" charset="0"/>
              </a:rPr>
              <a:t>Jy</a:t>
            </a:r>
            <a:r>
              <a:rPr lang="en-ZA" sz="9000" dirty="0">
                <a:solidFill>
                  <a:srgbClr val="FF0000"/>
                </a:solidFill>
                <a:latin typeface="Chiller" panose="04020404031007020602" pitchFamily="82" charset="0"/>
              </a:rPr>
              <a:t> underpay my ma</a:t>
            </a:r>
            <a:br>
              <a:rPr lang="en-ZA" sz="9000" dirty="0">
                <a:solidFill>
                  <a:srgbClr val="FF0000"/>
                </a:solidFill>
                <a:latin typeface="Chiller" panose="04020404031007020602" pitchFamily="82" charset="0"/>
              </a:rPr>
            </a:br>
            <a:r>
              <a:rPr lang="en-ZA" sz="9000" dirty="0" err="1">
                <a:solidFill>
                  <a:srgbClr val="FF0000"/>
                </a:solidFill>
                <a:latin typeface="Chiller" panose="04020404031007020602" pitchFamily="82" charset="0"/>
              </a:rPr>
              <a:t>Jy</a:t>
            </a:r>
            <a:r>
              <a:rPr lang="en-ZA" sz="9000" dirty="0">
                <a:solidFill>
                  <a:srgbClr val="FF0000"/>
                </a:solidFill>
                <a:latin typeface="Chiller" panose="04020404031007020602" pitchFamily="82" charset="0"/>
              </a:rPr>
              <a:t> </a:t>
            </a:r>
            <a:r>
              <a:rPr lang="en-ZA" sz="9000" dirty="0" err="1">
                <a:solidFill>
                  <a:srgbClr val="FF0000"/>
                </a:solidFill>
                <a:latin typeface="Chiller" panose="04020404031007020602" pitchFamily="82" charset="0"/>
              </a:rPr>
              <a:t>noem</a:t>
            </a:r>
            <a:r>
              <a:rPr lang="en-ZA" sz="9000" dirty="0">
                <a:solidFill>
                  <a:srgbClr val="FF0000"/>
                </a:solidFill>
                <a:latin typeface="Chiller" panose="04020404031007020602" pitchFamily="82" charset="0"/>
              </a:rPr>
              <a:t> my ‘n coconut</a:t>
            </a:r>
          </a:p>
        </p:txBody>
      </p:sp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106</TotalTime>
  <Words>56</Words>
  <Application>Microsoft Office PowerPoint</Application>
  <PresentationFormat>Custom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Chiller</vt:lpstr>
      <vt:lpstr>Corbel</vt:lpstr>
      <vt:lpstr>Mesh</vt:lpstr>
      <vt:lpstr>Confessions: Coloured Kind</vt:lpstr>
      <vt:lpstr>Too white to be black Too black to be white Jy treat my soes daai awkward middle child</vt:lpstr>
      <vt:lpstr>Slawerny kon ons nie skei nie Distrik Ses kon ons nie breek nie Vooroordeel kan ons nie verskeur nie</vt:lpstr>
      <vt:lpstr>We are territorial Ons is gebruikte VolksWagen karre We are passion gaps Ons is Afrikaaps</vt:lpstr>
      <vt:lpstr>We are golden teeth Ons is soolkouse en kopdoeke We are also Black Label Beer Ons is weeklikse lone</vt:lpstr>
      <vt:lpstr>We are underpaid Ons is tronkvoele We are high school drop-outs Ons is Stuyvesant Rokers </vt:lpstr>
      <vt:lpstr>We are gangster music Ons is die Cape Flats We are Fishermen </vt:lpstr>
      <vt:lpstr>Ons is Breyani op Sondag middag We are also more than that We are a people</vt:lpstr>
      <vt:lpstr>Jy subordinate my pa Jy underpay my ma Jy noem my ‘n coconut</vt:lpstr>
      <vt:lpstr>Ons is overalls We are a mixed race Ons praat Afrikaans</vt:lpstr>
      <vt:lpstr>We Speak English Ons is party op Saterdae We go to church on Sundays</vt:lpstr>
      <vt:lpstr>Ons is die Kaapse Klopse We are Grasshoppers at school Ons is hair faders We are athletes Ons is geleerd</vt:lpstr>
      <vt:lpstr>We are not here  for your amusement We are survivors We are a people</vt:lpstr>
      <vt:lpstr>That is my story My Language MY IDENTITEIT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Confessions: Coloured Kind</dc:title>
  <dc:creator>Administrator</dc:creator>
  <cp:lastModifiedBy>rendani vele</cp:lastModifiedBy>
  <cp:revision>11</cp:revision>
  <dcterms:created xsi:type="dcterms:W3CDTF">2017-09-15T07:51:29Z</dcterms:created>
  <dcterms:modified xsi:type="dcterms:W3CDTF">2017-09-15T13:11:01Z</dcterms:modified>
</cp:coreProperties>
</file>