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7" r:id="rId2"/>
    <p:sldId id="279" r:id="rId3"/>
    <p:sldId id="280" r:id="rId4"/>
    <p:sldId id="281" r:id="rId5"/>
    <p:sldId id="282" r:id="rId6"/>
    <p:sldId id="261" r:id="rId7"/>
    <p:sldId id="284" r:id="rId8"/>
    <p:sldId id="283" r:id="rId9"/>
    <p:sldId id="265" r:id="rId10"/>
    <p:sldId id="286" r:id="rId11"/>
    <p:sldId id="267" r:id="rId12"/>
    <p:sldId id="271" r:id="rId13"/>
    <p:sldId id="272" r:id="rId14"/>
    <p:sldId id="285" r:id="rId15"/>
    <p:sldId id="274" r:id="rId16"/>
    <p:sldId id="288" r:id="rId17"/>
    <p:sldId id="275" r:id="rId18"/>
    <p:sldId id="268" r:id="rId19"/>
    <p:sldId id="289" r:id="rId20"/>
    <p:sldId id="291" r:id="rId21"/>
    <p:sldId id="29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7" autoAdjust="0"/>
    <p:restoredTop sz="46324" autoAdjust="0"/>
  </p:normalViewPr>
  <p:slideViewPr>
    <p:cSldViewPr snapToGrid="0">
      <p:cViewPr varScale="1">
        <p:scale>
          <a:sx n="39" d="100"/>
          <a:sy n="39" d="100"/>
        </p:scale>
        <p:origin x="2381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F63CC-58FB-46D9-8E4F-08671F817DD0}" type="datetimeFigureOut">
              <a:rPr lang="en-ZA" smtClean="0"/>
              <a:t>2022/02/08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D339E-F69F-4E40-ACDF-968DE435AE0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2713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D339E-F69F-4E40-ACDF-968DE435AE0D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4686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D339E-F69F-4E40-ACDF-968DE435AE0D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62035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D339E-F69F-4E40-ACDF-968DE435AE0D}" type="slidenum">
              <a:rPr lang="en-ZA" smtClean="0"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09243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56E3-E000-4427-A892-2D6B2F0E448D}" type="datetimeFigureOut">
              <a:rPr lang="en-ZA" smtClean="0"/>
              <a:t>2022/02/08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247E-4A3E-4972-96E1-CD69ECB784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8134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56E3-E000-4427-A892-2D6B2F0E448D}" type="datetimeFigureOut">
              <a:rPr lang="en-ZA" smtClean="0"/>
              <a:t>2022/02/08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247E-4A3E-4972-96E1-CD69ECB784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8109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56E3-E000-4427-A892-2D6B2F0E448D}" type="datetimeFigureOut">
              <a:rPr lang="en-ZA" smtClean="0"/>
              <a:t>2022/02/08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247E-4A3E-4972-96E1-CD69ECB784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8066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56E3-E000-4427-A892-2D6B2F0E448D}" type="datetimeFigureOut">
              <a:rPr lang="en-ZA" smtClean="0"/>
              <a:t>2022/02/08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247E-4A3E-4972-96E1-CD69ECB784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9447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56E3-E000-4427-A892-2D6B2F0E448D}" type="datetimeFigureOut">
              <a:rPr lang="en-ZA" smtClean="0"/>
              <a:t>2022/02/08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247E-4A3E-4972-96E1-CD69ECB784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1652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56E3-E000-4427-A892-2D6B2F0E448D}" type="datetimeFigureOut">
              <a:rPr lang="en-ZA" smtClean="0"/>
              <a:t>2022/02/08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247E-4A3E-4972-96E1-CD69ECB784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578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56E3-E000-4427-A892-2D6B2F0E448D}" type="datetimeFigureOut">
              <a:rPr lang="en-ZA" smtClean="0"/>
              <a:t>2022/02/08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247E-4A3E-4972-96E1-CD69ECB784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7830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56E3-E000-4427-A892-2D6B2F0E448D}" type="datetimeFigureOut">
              <a:rPr lang="en-ZA" smtClean="0"/>
              <a:t>2022/02/08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247E-4A3E-4972-96E1-CD69ECB784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6275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56E3-E000-4427-A892-2D6B2F0E448D}" type="datetimeFigureOut">
              <a:rPr lang="en-ZA" smtClean="0"/>
              <a:t>2022/02/08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247E-4A3E-4972-96E1-CD69ECB784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5704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56E3-E000-4427-A892-2D6B2F0E448D}" type="datetimeFigureOut">
              <a:rPr lang="en-ZA" smtClean="0"/>
              <a:t>2022/02/08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247E-4A3E-4972-96E1-CD69ECB784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9673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56E3-E000-4427-A892-2D6B2F0E448D}" type="datetimeFigureOut">
              <a:rPr lang="en-ZA" smtClean="0"/>
              <a:t>2022/02/08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247E-4A3E-4972-96E1-CD69ECB784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3938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C56E3-E000-4427-A892-2D6B2F0E448D}" type="datetimeFigureOut">
              <a:rPr lang="en-ZA" smtClean="0"/>
              <a:t>2022/02/08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1247E-4A3E-4972-96E1-CD69ECB784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5318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Student Discipline Workshop</a:t>
            </a:r>
            <a:endParaRPr lang="en-ZA" b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2977" y="3509963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Clarris Magadza</a:t>
            </a:r>
          </a:p>
          <a:p>
            <a:r>
              <a:rPr lang="en-US" sz="3200" dirty="0">
                <a:solidFill>
                  <a:srgbClr val="002060"/>
                </a:solidFill>
              </a:rPr>
              <a:t>c.magadza@ru.ac.za</a:t>
            </a:r>
          </a:p>
          <a:p>
            <a:r>
              <a:rPr lang="en-US" dirty="0">
                <a:solidFill>
                  <a:srgbClr val="002060"/>
                </a:solidFill>
              </a:rPr>
              <a:t>8 February 2022</a:t>
            </a:r>
            <a:endParaRPr lang="en-Z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03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72" y="0"/>
            <a:ext cx="101734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948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br>
              <a:rPr lang="en-ZA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 </a:t>
            </a:r>
            <a:br>
              <a:rPr lang="en-ZA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 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DISCIPLINARY PROCEDURES</a:t>
            </a:r>
            <a:br>
              <a:rPr lang="en-ZA" dirty="0">
                <a:solidFill>
                  <a:srgbClr val="002060"/>
                </a:solidFill>
              </a:rPr>
            </a:br>
            <a:endParaRPr lang="en-ZA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44394"/>
            <a:ext cx="12192000" cy="51136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ADMISSION OF GUILT</a:t>
            </a:r>
            <a:br>
              <a:rPr lang="en-ZA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ZA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ZA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 HEARINGS</a:t>
            </a:r>
            <a:br>
              <a:rPr lang="en-ZA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ZA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987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028"/>
            <a:ext cx="12192000" cy="1095506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ADMISSION OF GUILT PENALTIES – RULE 9 OF SDC</a:t>
            </a:r>
            <a:endParaRPr lang="en-ZA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89525"/>
            <a:ext cx="12192000" cy="5468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 </a:t>
            </a:r>
            <a:endParaRPr lang="en-ZA" dirty="0">
              <a:solidFill>
                <a:srgbClr val="002060"/>
              </a:solidFill>
            </a:endParaRPr>
          </a:p>
          <a:p>
            <a:pPr lvl="0"/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penalties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NOT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REDUCED OR INCREASED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without a disciplinary hearing being held</a:t>
            </a:r>
            <a:endParaRPr lang="en-Z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penalties may only be imposed upon a student where s/he admits guilt. If the student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not admit guilt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then a disciplinary hearing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held.</a:t>
            </a:r>
            <a:endParaRPr lang="en-Z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schedule does not create offences: it only relates to penalties for existing offences – ref below</a:t>
            </a:r>
            <a:endParaRPr lang="en-Z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 fines is imposed only in </a:t>
            </a:r>
            <a:r>
              <a:rPr lang="en-US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exceptional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circumstances. </a:t>
            </a:r>
          </a:p>
          <a:p>
            <a:pPr lvl="0"/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of 2021, a R35 fine equates to 1 hour of compulsory service. </a:t>
            </a:r>
          </a:p>
          <a:p>
            <a:pPr lvl="0"/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– COVID-19 regulations, conversion of compulsory service into monetary fines.</a:t>
            </a:r>
            <a:endParaRPr lang="en-Z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ZA" dirty="0">
              <a:solidFill>
                <a:srgbClr val="002060"/>
              </a:solidFill>
            </a:endParaRPr>
          </a:p>
          <a:p>
            <a:endParaRPr lang="en-Z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84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178144"/>
              </p:ext>
            </p:extLst>
          </p:nvPr>
        </p:nvGraphicFramePr>
        <p:xfrm>
          <a:off x="331764" y="0"/>
          <a:ext cx="10303413" cy="99085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51781">
                  <a:extLst>
                    <a:ext uri="{9D8B030D-6E8A-4147-A177-3AD203B41FA5}">
                      <a16:colId xmlns:a16="http://schemas.microsoft.com/office/drawing/2014/main" val="2019441257"/>
                    </a:ext>
                  </a:extLst>
                </a:gridCol>
                <a:gridCol w="7005711">
                  <a:extLst>
                    <a:ext uri="{9D8B030D-6E8A-4147-A177-3AD203B41FA5}">
                      <a16:colId xmlns:a16="http://schemas.microsoft.com/office/drawing/2014/main" val="2968726298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3178813442"/>
                    </a:ext>
                  </a:extLst>
                </a:gridCol>
              </a:tblGrid>
              <a:tr h="1635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OFFENCE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COMPULSORY SERVICE 2020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1179487620"/>
                  </a:ext>
                </a:extLst>
              </a:tr>
              <a:tr h="122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Failure to wear a mask – first offence 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 hours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113913516"/>
                  </a:ext>
                </a:extLst>
              </a:tr>
              <a:tr h="122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Failure to physically distance – first offence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 hours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400360418"/>
                  </a:ext>
                </a:extLst>
              </a:tr>
              <a:tr h="817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Needlessly pushing a panic button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 hours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431334427"/>
                  </a:ext>
                </a:extLst>
              </a:tr>
              <a:tr h="1635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Parking on the wrong side of the road (facing oncoming traffic)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 hours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707530572"/>
                  </a:ext>
                </a:extLst>
              </a:tr>
              <a:tr h="817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Smoking in prohibited area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 hours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34696853"/>
                  </a:ext>
                </a:extLst>
              </a:tr>
              <a:tr h="817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Streaking/indecent exposure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 hours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3170113016"/>
                  </a:ext>
                </a:extLst>
              </a:tr>
              <a:tr h="1635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Vomiting in public while under the influence of alcohol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 hours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2988163986"/>
                  </a:ext>
                </a:extLst>
              </a:tr>
              <a:tr h="495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Urinating in public 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 hours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2535742331"/>
                  </a:ext>
                </a:extLst>
              </a:tr>
              <a:tr h="1635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Using loud, abusive or offensive language in public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2280074337"/>
                  </a:ext>
                </a:extLst>
              </a:tr>
              <a:tr h="1635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Holding a “boot party” on campus and causing noise and disturbance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58120877"/>
                  </a:ext>
                </a:extLst>
              </a:tr>
              <a:tr h="122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registering a motor vehicle with the University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2404970263"/>
                  </a:ext>
                </a:extLst>
              </a:tr>
              <a:tr h="817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Disregarding a stop sign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459597036"/>
                  </a:ext>
                </a:extLst>
              </a:tr>
              <a:tr h="2862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First-time visiting offence (receiving a visitor/visiting a residence other than one’s own outside visiting hours)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1891673044"/>
                  </a:ext>
                </a:extLst>
              </a:tr>
              <a:tr h="583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Breach of water protocol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109636784"/>
                  </a:ext>
                </a:extLst>
              </a:tr>
              <a:tr h="817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Driving a vehicle on the pavement 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1817664531"/>
                  </a:ext>
                </a:extLst>
              </a:tr>
              <a:tr h="122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Parking in areas reserved for University staff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1187671708"/>
                  </a:ext>
                </a:extLst>
              </a:tr>
              <a:tr h="817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Parking on a red line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2331946633"/>
                  </a:ext>
                </a:extLst>
              </a:tr>
              <a:tr h="122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Driving on the wrong side of the road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838087599"/>
                  </a:ext>
                </a:extLst>
              </a:tr>
              <a:tr h="644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Failure</a:t>
                      </a:r>
                      <a:r>
                        <a:rPr lang="en-US" sz="1400" baseline="0" dirty="0"/>
                        <a:t> to pack up as per formal instruction</a:t>
                      </a:r>
                      <a:endParaRPr lang="en-ZA" sz="1400" dirty="0"/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 hours</a:t>
                      </a:r>
                      <a:endParaRPr lang="en-ZA" sz="1400" dirty="0"/>
                    </a:p>
                  </a:txBody>
                  <a:tcPr marL="13722" marR="13722" marT="6861" marB="6861"/>
                </a:tc>
                <a:extLst>
                  <a:ext uri="{0D108BD9-81ED-4DB2-BD59-A6C34878D82A}">
                    <a16:rowId xmlns:a16="http://schemas.microsoft.com/office/drawing/2014/main" val="2098853892"/>
                  </a:ext>
                </a:extLst>
              </a:tr>
              <a:tr h="583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819078241"/>
                  </a:ext>
                </a:extLst>
              </a:tr>
              <a:tr h="1635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Parking on a yellow line / loading zone or lawn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3328055405"/>
                  </a:ext>
                </a:extLst>
              </a:tr>
              <a:tr h="817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Failure to sign a guest in or out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2030320366"/>
                  </a:ext>
                </a:extLst>
              </a:tr>
              <a:tr h="122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Failure to evacuate a residence in a fire drill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674118526"/>
                  </a:ext>
                </a:extLst>
              </a:tr>
              <a:tr h="1635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Leaving a heater on in a residence room during a period of absence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480106582"/>
                  </a:ext>
                </a:extLst>
              </a:tr>
              <a:tr h="817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Failure to do a scheduled duty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1781931934"/>
                  </a:ext>
                </a:extLst>
              </a:tr>
              <a:tr h="1635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Failure to sign out for weekend/overnight/end of term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3384770273"/>
                  </a:ext>
                </a:extLst>
              </a:tr>
              <a:tr h="122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wearing footwear in dining hall 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1728369045"/>
                  </a:ext>
                </a:extLst>
              </a:tr>
              <a:tr h="495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Prestik on walls 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968289564"/>
                  </a:ext>
                </a:extLst>
              </a:tr>
              <a:tr h="817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Any minor  noise offence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2072626148"/>
                  </a:ext>
                </a:extLst>
              </a:tr>
              <a:tr h="1635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General littering within the precincts of the Hall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444829908"/>
                  </a:ext>
                </a:extLst>
              </a:tr>
              <a:tr h="122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Non-attendance at Hall/House meetings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3705322847"/>
                  </a:ext>
                </a:extLst>
              </a:tr>
              <a:tr h="2044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Removal of food from dining hall (other than permitted) without permission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1225248005"/>
                  </a:ext>
                </a:extLst>
              </a:tr>
              <a:tr h="1635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Taking more than the allotted fruit or juice portion from the servery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3537713533"/>
                  </a:ext>
                </a:extLst>
              </a:tr>
              <a:tr h="817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33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Boiling a kettle without a tray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4133410159"/>
                  </a:ext>
                </a:extLst>
              </a:tr>
              <a:tr h="817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handing in forms/keys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837555507"/>
                  </a:ext>
                </a:extLst>
              </a:tr>
              <a:tr h="1635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Excessive use  of the master key between 00h00 and 07h00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3011750602"/>
                  </a:ext>
                </a:extLst>
              </a:tr>
              <a:tr h="1226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Contravention of any Hall/Housel Rule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Up to 6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2608028945"/>
                  </a:ext>
                </a:extLst>
              </a:tr>
              <a:tr h="1635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Bringing unauthorised guests into the Dining Hall</a:t>
                      </a:r>
                      <a:endParaRPr lang="en-Z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 hours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292" marR="10292" marT="0" marB="0"/>
                </a:tc>
                <a:extLst>
                  <a:ext uri="{0D108BD9-81ED-4DB2-BD59-A6C34878D82A}">
                    <a16:rowId xmlns:a16="http://schemas.microsoft.com/office/drawing/2014/main" val="2831886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359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br>
              <a:rPr lang="en-ZA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 </a:t>
            </a:r>
            <a:br>
              <a:rPr lang="en-ZA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 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DISCIPLINARY PROCEDURES</a:t>
            </a:r>
            <a:br>
              <a:rPr lang="en-ZA" dirty="0">
                <a:solidFill>
                  <a:srgbClr val="002060"/>
                </a:solidFill>
              </a:rPr>
            </a:br>
            <a:endParaRPr lang="en-ZA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44394"/>
            <a:ext cx="12192000" cy="51136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ADMISSION OF GUILT</a:t>
            </a:r>
            <a:br>
              <a:rPr lang="en-ZA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ZA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ZA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 HEARINGS</a:t>
            </a:r>
            <a:br>
              <a:rPr lang="en-ZA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ZA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857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068" y="0"/>
            <a:ext cx="12192000" cy="1237957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rgbClr val="002060"/>
                </a:solidFill>
              </a:rPr>
            </a:br>
            <a:r>
              <a:rPr lang="en-US" sz="4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ROLE OF SUB WARDENS IN STUDENT DISCIPLINE</a:t>
            </a:r>
            <a:br>
              <a:rPr lang="en-ZA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 </a:t>
            </a:r>
            <a:endParaRPr lang="en-ZA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33378"/>
            <a:ext cx="12192000" cy="5324621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Sub-Wardens are expected to maintain discipline in the residence and to take disciplinary action where necessary</a:t>
            </a:r>
          </a:p>
          <a:p>
            <a:endParaRPr lang="en-GB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no rule that a warning has to be given before a student is sanctioned - each case must depend on its merits</a:t>
            </a:r>
          </a:p>
          <a:p>
            <a:endParaRPr lang="en-ZA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a Sub-Warden decide to take disciplinary action against a student, they should first consult with the House Warden for the full detailed procedures</a:t>
            </a:r>
            <a:endParaRPr lang="en-ZA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ZA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513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068" y="0"/>
            <a:ext cx="12192000" cy="1237957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rgbClr val="002060"/>
                </a:solidFill>
              </a:rPr>
            </a:br>
            <a:r>
              <a:rPr lang="en-US" sz="4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ROLE OF SUB WARDENS IN STUDENT DISCIPLINE</a:t>
            </a:r>
            <a:br>
              <a:rPr lang="en-ZA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 </a:t>
            </a:r>
            <a:endParaRPr lang="en-ZA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33378"/>
            <a:ext cx="12192000" cy="5324621"/>
          </a:xfrm>
        </p:spPr>
        <p:txBody>
          <a:bodyPr>
            <a:noAutofit/>
          </a:bodyPr>
          <a:lstStyle/>
          <a:p>
            <a:pPr lvl="0"/>
            <a:r>
              <a:rPr lang="en-GB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note that drunkenness is an aggravating factor, NOT a mitigating factor, and</a:t>
            </a:r>
          </a:p>
          <a:p>
            <a:pPr lvl="0"/>
            <a:endParaRPr lang="en-GB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Sub-Wardens have the right to enter a student’s room in the course of their duties but it is strongly recommended that you take someone else with you, and before entering, knock three times and give the student a chance to answer you.</a:t>
            </a:r>
            <a:endParaRPr lang="en-ZA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ZA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499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42" y="0"/>
            <a:ext cx="12155658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DISCIPLINARY AUTHORITY</a:t>
            </a:r>
            <a:endParaRPr lang="en-ZA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42" y="1325562"/>
            <a:ext cx="12155658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breaches of discipline must be referred to the Hall Warden: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breach of any rule by a Sub-Warden or the House/Hall Senior Student;</a:t>
            </a:r>
            <a:endParaRPr lang="en-Z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disciplinary offence where property (private or university) is damaged, whether a student is under the influence of alcohol or not;</a:t>
            </a:r>
            <a:endParaRPr lang="en-Z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offence involving drugs;</a:t>
            </a:r>
            <a:endParaRPr lang="en-Z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assaults/rapes/murders etc.;</a:t>
            </a:r>
            <a:endParaRPr lang="en-Z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serious thefts;</a:t>
            </a:r>
            <a:endParaRPr lang="en-Z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racial incidents.</a:t>
            </a:r>
            <a:endParaRPr lang="en-Z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second breach of the ‘visiting’ rules</a:t>
            </a:r>
            <a:endParaRPr lang="en-Z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ZA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403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068" y="0"/>
            <a:ext cx="12192000" cy="1237957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rgbClr val="002060"/>
                </a:solidFill>
              </a:rPr>
            </a:br>
            <a:r>
              <a:rPr lang="en-US" sz="4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ROLE OF SUB WARDENS IN STUDENT DISCIPLINE</a:t>
            </a:r>
            <a:br>
              <a:rPr lang="en-ZA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 </a:t>
            </a:r>
            <a:endParaRPr lang="en-ZA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5968"/>
            <a:ext cx="12192000" cy="579203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breaches of discipline must be referred to the House Warden:</a:t>
            </a:r>
            <a:endParaRPr lang="en-ZA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breach of any rule by a member of your House Committee;</a:t>
            </a:r>
            <a:endParaRPr lang="en-ZA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breaches of the visiting rule;</a:t>
            </a:r>
            <a:endParaRPr lang="en-ZA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disciplinary offence where property (private or university) is damaged;</a:t>
            </a:r>
            <a:endParaRPr lang="en-ZA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offence involving the unlawful possession or supply of drugs;</a:t>
            </a:r>
            <a:endParaRPr lang="en-ZA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common law crimes i.e. assaults/rapes/murders etc.</a:t>
            </a:r>
            <a:endParaRPr lang="en-ZA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thefts;</a:t>
            </a:r>
            <a:endParaRPr lang="en-ZA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racist/sexist/homophobic incidents;</a:t>
            </a:r>
            <a:endParaRPr lang="en-ZA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form of harassment/Any form of initiation;</a:t>
            </a:r>
          </a:p>
          <a:p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Smoking/use of an illegal substance</a:t>
            </a:r>
            <a:endParaRPr lang="en-ZA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breach of COVID-19 regulations</a:t>
            </a:r>
            <a:endParaRPr lang="en-ZA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ZA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63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3082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>
                <a:solidFill>
                  <a:srgbClr val="002060"/>
                </a:solidFill>
              </a:rPr>
              <a:t>Residence System</a:t>
            </a:r>
            <a:endParaRPr lang="en-ZA" sz="8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04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918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ZA" b="1" dirty="0">
                <a:solidFill>
                  <a:srgbClr val="002060"/>
                </a:solidFill>
              </a:rPr>
              <a:t>Acknowledgements</a:t>
            </a:r>
            <a:br>
              <a:rPr lang="en-ZA" b="1" dirty="0">
                <a:solidFill>
                  <a:srgbClr val="002060"/>
                </a:solidFill>
              </a:rPr>
            </a:br>
            <a:endParaRPr lang="en-ZA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61765"/>
            <a:ext cx="10515600" cy="2815198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Dr Swantje Zschernack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err="1">
                <a:solidFill>
                  <a:srgbClr val="002060"/>
                </a:solidFill>
              </a:rPr>
              <a:t>Ms</a:t>
            </a:r>
            <a:r>
              <a:rPr lang="en-US" dirty="0">
                <a:solidFill>
                  <a:srgbClr val="002060"/>
                </a:solidFill>
              </a:rPr>
              <a:t> Veronica Israel</a:t>
            </a:r>
            <a:endParaRPr lang="en-Z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62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3082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>
                <a:solidFill>
                  <a:srgbClr val="002060"/>
                </a:solidFill>
              </a:rPr>
              <a:t>QUESTIONS???</a:t>
            </a:r>
            <a:endParaRPr lang="en-ZA" sz="8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567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3082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>
                <a:solidFill>
                  <a:srgbClr val="002060"/>
                </a:solidFill>
              </a:rPr>
              <a:t>Thank You!</a:t>
            </a:r>
            <a:endParaRPr lang="en-ZA" sz="8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355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18" y="0"/>
            <a:ext cx="104084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38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02" y="0"/>
            <a:ext cx="98887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36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47" y="0"/>
            <a:ext cx="10030103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62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DISCIPLINARY CODE (SDC)</a:t>
            </a:r>
            <a:endParaRPr lang="en-Z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3260"/>
            <a:ext cx="12192000" cy="576474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sz="1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ZA" sz="3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University has rules which contribute to the smooth and harmonious running of the institution</a:t>
            </a:r>
          </a:p>
          <a:p>
            <a:pPr algn="just"/>
            <a:endParaRPr lang="en-US" sz="1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ZA" sz="1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source of the University’s discipline procedures is the Student Disciplinary Code</a:t>
            </a:r>
          </a:p>
          <a:p>
            <a:pPr algn="just"/>
            <a:endParaRPr lang="en-US" sz="1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ZA" sz="1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ZA" sz="1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ZA" sz="8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ZA" sz="3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ZA" sz="3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ZA" sz="3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718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DISCIPLINARY CODE (SDC)</a:t>
            </a:r>
            <a:endParaRPr lang="en-Z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3260"/>
            <a:ext cx="12192000" cy="576474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sz="1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ZA" sz="3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SDC applies to every student of the University regardless of whether the alleged conduct in question takes place on or off campus. </a:t>
            </a:r>
          </a:p>
          <a:p>
            <a:pPr algn="just"/>
            <a:endParaRPr lang="en-US" sz="1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ZA" sz="1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ZA" sz="1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Apart from the rules and procedures, the SDC also sets out the various disciplinary officers and their powers</a:t>
            </a:r>
          </a:p>
          <a:p>
            <a:pPr marL="0" indent="0" algn="just">
              <a:buNone/>
            </a:pPr>
            <a:endParaRPr lang="en-ZA" sz="1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ZA" sz="1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ZA" sz="8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ZA" sz="3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ZA" sz="3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ZA" sz="3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770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51" y="0"/>
            <a:ext cx="108043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982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3241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DEFINITIONS in the SDC</a:t>
            </a:r>
            <a:endParaRPr lang="en-ZA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2411"/>
            <a:ext cx="12192000" cy="552559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Advisor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means a person representing an accused student at a disciplinary hearing before a Lower Disciplinary Authority. An advisor must be a registered student of the University</a:t>
            </a:r>
          </a:p>
          <a:p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Compulsory service (“HOURS”)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 any appropriate service as determined by the Registrar or a Hall/House Warden as the case may be</a:t>
            </a:r>
          </a:p>
          <a:p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 a sum of money payable by a student as a sanction in </a:t>
            </a:r>
            <a:r>
              <a:rPr 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exceptional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circumstances</a:t>
            </a:r>
          </a:p>
          <a:p>
            <a:endParaRPr lang="en-Z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 Disciplinary Panel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 a panel convened in exceptional circumstances at the discretion of the Hall Warden, which consist of at least: 1 Hall Warden, 1 Senior / Head Student, 1 House Warden, 1 Fellow, and 1 Hall SRC representative,  chaired by either a Hall Warden, a Warden or a Hall Fellow</a:t>
            </a:r>
            <a:endParaRPr lang="en-Z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Z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457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1154</Words>
  <Application>Microsoft Office PowerPoint</Application>
  <PresentationFormat>Widescreen</PresentationFormat>
  <Paragraphs>219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Baskerville Old Face</vt:lpstr>
      <vt:lpstr>Calibri</vt:lpstr>
      <vt:lpstr>Calibri Light</vt:lpstr>
      <vt:lpstr>Times New Roman</vt:lpstr>
      <vt:lpstr>Office Theme</vt:lpstr>
      <vt:lpstr>Student Discipline Workshop</vt:lpstr>
      <vt:lpstr>Acknowledgements </vt:lpstr>
      <vt:lpstr>PowerPoint Presentation</vt:lpstr>
      <vt:lpstr>PowerPoint Presentation</vt:lpstr>
      <vt:lpstr>PowerPoint Presentation</vt:lpstr>
      <vt:lpstr>STUDENT DISCIPLINARY CODE (SDC)</vt:lpstr>
      <vt:lpstr>STUDENT DISCIPLINARY CODE (SDC)</vt:lpstr>
      <vt:lpstr>PowerPoint Presentation</vt:lpstr>
      <vt:lpstr>IMPORTANT DEFINITIONS in the SDC</vt:lpstr>
      <vt:lpstr>PowerPoint Presentation</vt:lpstr>
      <vt:lpstr>    LOWER DISCIPLINARY PROCEDURES </vt:lpstr>
      <vt:lpstr>ADMISSION OF GUILT PENALTIES – RULE 9 OF SDC</vt:lpstr>
      <vt:lpstr>PowerPoint Presentation</vt:lpstr>
      <vt:lpstr>    LOWER DISCIPLINARY PROCEDURES </vt:lpstr>
      <vt:lpstr> THE ROLE OF SUB WARDENS IN STUDENT DISCIPLINE  </vt:lpstr>
      <vt:lpstr> THE ROLE OF SUB WARDENS IN STUDENT DISCIPLINE  </vt:lpstr>
      <vt:lpstr>LOWER DISCIPLINARY AUTHORITY</vt:lpstr>
      <vt:lpstr> THE ROLE OF SUB WARDENS IN STUDENT DISCIPLINE  </vt:lpstr>
      <vt:lpstr>Residence System</vt:lpstr>
      <vt:lpstr>QUESTIONS???</vt:lpstr>
      <vt:lpstr>Thank You!</vt:lpstr>
    </vt:vector>
  </TitlesOfParts>
  <Company>Rhodes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Veronica Israel</dc:creator>
  <cp:lastModifiedBy>Clarris Magadza</cp:lastModifiedBy>
  <cp:revision>30</cp:revision>
  <dcterms:created xsi:type="dcterms:W3CDTF">2021-03-02T17:22:18Z</dcterms:created>
  <dcterms:modified xsi:type="dcterms:W3CDTF">2022-02-08T09:55:04Z</dcterms:modified>
</cp:coreProperties>
</file>