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0"/>
  </p:notesMasterIdLst>
  <p:handoutMasterIdLst>
    <p:handoutMasterId r:id="rId21"/>
  </p:handoutMasterIdLst>
  <p:sldIdLst>
    <p:sldId id="301" r:id="rId2"/>
    <p:sldId id="315" r:id="rId3"/>
    <p:sldId id="317" r:id="rId4"/>
    <p:sldId id="302" r:id="rId5"/>
    <p:sldId id="303" r:id="rId6"/>
    <p:sldId id="308" r:id="rId7"/>
    <p:sldId id="307" r:id="rId8"/>
    <p:sldId id="310" r:id="rId9"/>
    <p:sldId id="304" r:id="rId10"/>
    <p:sldId id="312" r:id="rId11"/>
    <p:sldId id="313" r:id="rId12"/>
    <p:sldId id="319" r:id="rId13"/>
    <p:sldId id="318" r:id="rId14"/>
    <p:sldId id="316" r:id="rId15"/>
    <p:sldId id="320" r:id="rId16"/>
    <p:sldId id="321" r:id="rId17"/>
    <p:sldId id="322" r:id="rId18"/>
    <p:sldId id="30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94" autoAdjust="0"/>
    <p:restoredTop sz="94716" autoAdjust="0"/>
  </p:normalViewPr>
  <p:slideViewPr>
    <p:cSldViewPr>
      <p:cViewPr varScale="1">
        <p:scale>
          <a:sx n="210" d="100"/>
          <a:sy n="210" d="100"/>
        </p:scale>
        <p:origin x="1728" y="1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080F35-BD21-402C-968B-6712869F2D2B}" type="doc">
      <dgm:prSet loTypeId="urn:microsoft.com/office/officeart/2005/8/layout/default" loCatId="list" qsTypeId="urn:microsoft.com/office/officeart/2005/8/quickstyle/3d3" qsCatId="3D" csTypeId="urn:microsoft.com/office/officeart/2005/8/colors/colorful2" csCatId="colorful" phldr="1"/>
      <dgm:spPr/>
      <dgm:t>
        <a:bodyPr/>
        <a:lstStyle/>
        <a:p>
          <a:endParaRPr lang="en-GB"/>
        </a:p>
      </dgm:t>
    </dgm:pt>
    <dgm:pt modelId="{B31F023B-C83C-4039-9055-3B72DDA34D9D}">
      <dgm:prSet phldrT="[Text]" custT="1"/>
      <dgm:spPr/>
      <dgm:t>
        <a:bodyPr/>
        <a:lstStyle/>
        <a:p>
          <a:r>
            <a:rPr lang="en-ZA" sz="2400" b="1" smtClean="0">
              <a:solidFill>
                <a:schemeClr val="tx1"/>
              </a:solidFill>
            </a:rPr>
            <a:t>Double 76</a:t>
          </a:r>
          <a:endParaRPr lang="en-GB" sz="2400" b="1" dirty="0">
            <a:solidFill>
              <a:schemeClr val="tx1"/>
            </a:solidFill>
          </a:endParaRPr>
        </a:p>
      </dgm:t>
    </dgm:pt>
    <dgm:pt modelId="{DED872AD-B6E4-491F-865F-734861DFB6D0}" type="parTrans" cxnId="{C2CEB4EE-C015-462E-A934-106182679490}">
      <dgm:prSet/>
      <dgm:spPr/>
      <dgm:t>
        <a:bodyPr/>
        <a:lstStyle/>
        <a:p>
          <a:endParaRPr lang="en-GB" sz="2800" b="1">
            <a:solidFill>
              <a:schemeClr val="tx1"/>
            </a:solidFill>
          </a:endParaRPr>
        </a:p>
      </dgm:t>
    </dgm:pt>
    <dgm:pt modelId="{092EA994-3BF2-43BA-BB7A-10C55F7F7B58}" type="sibTrans" cxnId="{C2CEB4EE-C015-462E-A934-106182679490}">
      <dgm:prSet/>
      <dgm:spPr/>
      <dgm:t>
        <a:bodyPr/>
        <a:lstStyle/>
        <a:p>
          <a:endParaRPr lang="en-GB" sz="2800" b="1">
            <a:solidFill>
              <a:schemeClr val="tx1"/>
            </a:solidFill>
          </a:endParaRPr>
        </a:p>
      </dgm:t>
    </dgm:pt>
    <dgm:pt modelId="{8F8527BD-790E-4AB2-97C2-E68CCE469554}">
      <dgm:prSet phldrT="[Text]" custT="1"/>
      <dgm:spPr/>
      <dgm:t>
        <a:bodyPr/>
        <a:lstStyle/>
        <a:p>
          <a:r>
            <a:rPr lang="en-ZA" sz="2400" b="1" smtClean="0">
              <a:solidFill>
                <a:schemeClr val="tx1"/>
              </a:solidFill>
            </a:rPr>
            <a:t>35 + 36</a:t>
          </a:r>
          <a:endParaRPr lang="en-GB" sz="2400" b="1" dirty="0">
            <a:solidFill>
              <a:schemeClr val="tx1"/>
            </a:solidFill>
          </a:endParaRPr>
        </a:p>
      </dgm:t>
    </dgm:pt>
    <dgm:pt modelId="{6AA6E245-EB18-46CA-9936-A15FD1B2D60F}" type="parTrans" cxnId="{FAEFFF48-A4E3-456E-9EB9-FA083596864B}">
      <dgm:prSet/>
      <dgm:spPr/>
      <dgm:t>
        <a:bodyPr/>
        <a:lstStyle/>
        <a:p>
          <a:endParaRPr lang="en-GB" sz="2800" b="1">
            <a:solidFill>
              <a:schemeClr val="tx1"/>
            </a:solidFill>
          </a:endParaRPr>
        </a:p>
      </dgm:t>
    </dgm:pt>
    <dgm:pt modelId="{48D99A9C-3BAD-4959-84EA-7BFB7DA1A2E0}" type="sibTrans" cxnId="{FAEFFF48-A4E3-456E-9EB9-FA083596864B}">
      <dgm:prSet/>
      <dgm:spPr/>
      <dgm:t>
        <a:bodyPr/>
        <a:lstStyle/>
        <a:p>
          <a:endParaRPr lang="en-GB" sz="2800" b="1">
            <a:solidFill>
              <a:schemeClr val="tx1"/>
            </a:solidFill>
          </a:endParaRPr>
        </a:p>
      </dgm:t>
    </dgm:pt>
    <dgm:pt modelId="{CBCD5781-3CB2-46E7-9BA9-7A0893BC2086}">
      <dgm:prSet phldrT="[Text]" custT="1"/>
      <dgm:spPr/>
      <dgm:t>
        <a:bodyPr/>
        <a:lstStyle/>
        <a:p>
          <a:r>
            <a:rPr lang="en-ZA" sz="2400" b="1" smtClean="0">
              <a:solidFill>
                <a:schemeClr val="tx1"/>
              </a:solidFill>
            </a:rPr>
            <a:t>Halve 56</a:t>
          </a:r>
          <a:endParaRPr lang="en-GB" sz="2400" b="1" dirty="0">
            <a:solidFill>
              <a:schemeClr val="tx1"/>
            </a:solidFill>
          </a:endParaRPr>
        </a:p>
      </dgm:t>
    </dgm:pt>
    <dgm:pt modelId="{42E8E688-1F04-44A6-AB1D-FB84498E44B9}" type="parTrans" cxnId="{3AF2A42A-FD2C-4218-B49E-06AC616A1799}">
      <dgm:prSet/>
      <dgm:spPr/>
      <dgm:t>
        <a:bodyPr/>
        <a:lstStyle/>
        <a:p>
          <a:endParaRPr lang="en-GB" sz="2800" b="1">
            <a:solidFill>
              <a:schemeClr val="tx1"/>
            </a:solidFill>
          </a:endParaRPr>
        </a:p>
      </dgm:t>
    </dgm:pt>
    <dgm:pt modelId="{BEA117B8-036E-491B-A636-18583AE4766D}" type="sibTrans" cxnId="{3AF2A42A-FD2C-4218-B49E-06AC616A1799}">
      <dgm:prSet/>
      <dgm:spPr/>
      <dgm:t>
        <a:bodyPr/>
        <a:lstStyle/>
        <a:p>
          <a:endParaRPr lang="en-GB" sz="2800" b="1">
            <a:solidFill>
              <a:schemeClr val="tx1"/>
            </a:solidFill>
          </a:endParaRPr>
        </a:p>
      </dgm:t>
    </dgm:pt>
    <dgm:pt modelId="{29E27EC2-E20F-499F-842D-F5579634943D}">
      <dgm:prSet phldrT="[Text]" custT="1"/>
      <dgm:spPr/>
      <dgm:t>
        <a:bodyPr/>
        <a:lstStyle/>
        <a:p>
          <a:r>
            <a:rPr lang="en-ZA" sz="2400" b="1" smtClean="0">
              <a:solidFill>
                <a:schemeClr val="tx1"/>
              </a:solidFill>
            </a:rPr>
            <a:t>Subtract 100 from 634</a:t>
          </a:r>
          <a:endParaRPr lang="en-GB" sz="2400" b="1" dirty="0">
            <a:solidFill>
              <a:schemeClr val="tx1"/>
            </a:solidFill>
          </a:endParaRPr>
        </a:p>
      </dgm:t>
    </dgm:pt>
    <dgm:pt modelId="{38C9DDCA-FB7F-4134-9B24-C8C6D3D34ECA}" type="parTrans" cxnId="{FF55A1D0-2B40-4B60-9E7C-9706BB2089B7}">
      <dgm:prSet/>
      <dgm:spPr/>
      <dgm:t>
        <a:bodyPr/>
        <a:lstStyle/>
        <a:p>
          <a:endParaRPr lang="en-GB" sz="2800" b="1">
            <a:solidFill>
              <a:schemeClr val="tx1"/>
            </a:solidFill>
          </a:endParaRPr>
        </a:p>
      </dgm:t>
    </dgm:pt>
    <dgm:pt modelId="{D228FD6E-50AF-4879-933E-ABFE5711F3E7}" type="sibTrans" cxnId="{FF55A1D0-2B40-4B60-9E7C-9706BB2089B7}">
      <dgm:prSet/>
      <dgm:spPr/>
      <dgm:t>
        <a:bodyPr/>
        <a:lstStyle/>
        <a:p>
          <a:endParaRPr lang="en-GB" sz="2800" b="1">
            <a:solidFill>
              <a:schemeClr val="tx1"/>
            </a:solidFill>
          </a:endParaRPr>
        </a:p>
      </dgm:t>
    </dgm:pt>
    <dgm:pt modelId="{47F81339-6892-4FC6-B2F4-403E8AD74811}">
      <dgm:prSet phldrT="[Text]" custT="1"/>
      <dgm:spPr/>
      <dgm:t>
        <a:bodyPr/>
        <a:lstStyle/>
        <a:p>
          <a:r>
            <a:rPr lang="en-ZA" sz="2400" b="1" smtClean="0">
              <a:solidFill>
                <a:schemeClr val="tx1"/>
              </a:solidFill>
            </a:rPr>
            <a:t>2016 – 1999</a:t>
          </a:r>
          <a:endParaRPr lang="en-GB" sz="2400" b="1" dirty="0">
            <a:solidFill>
              <a:schemeClr val="tx1"/>
            </a:solidFill>
          </a:endParaRPr>
        </a:p>
      </dgm:t>
    </dgm:pt>
    <dgm:pt modelId="{1E06543A-AA7A-46D8-91FF-DD6CD098FEE9}" type="parTrans" cxnId="{F3E8BB47-C3B0-4EE0-9010-F9D0B2EB0F8C}">
      <dgm:prSet/>
      <dgm:spPr/>
      <dgm:t>
        <a:bodyPr/>
        <a:lstStyle/>
        <a:p>
          <a:endParaRPr lang="en-GB" sz="2800" b="1">
            <a:solidFill>
              <a:schemeClr val="tx1"/>
            </a:solidFill>
          </a:endParaRPr>
        </a:p>
      </dgm:t>
    </dgm:pt>
    <dgm:pt modelId="{F044BBDA-FD23-4A7E-926A-98CCF4F26307}" type="sibTrans" cxnId="{F3E8BB47-C3B0-4EE0-9010-F9D0B2EB0F8C}">
      <dgm:prSet/>
      <dgm:spPr/>
      <dgm:t>
        <a:bodyPr/>
        <a:lstStyle/>
        <a:p>
          <a:endParaRPr lang="en-GB" sz="2800" b="1">
            <a:solidFill>
              <a:schemeClr val="tx1"/>
            </a:solidFill>
          </a:endParaRPr>
        </a:p>
      </dgm:t>
    </dgm:pt>
    <dgm:pt modelId="{06BD6BAB-7376-4CC1-86B1-C75C890F21A0}">
      <dgm:prSet phldrT="[Text]" custT="1"/>
      <dgm:spPr/>
      <dgm:t>
        <a:bodyPr/>
        <a:lstStyle/>
        <a:p>
          <a:r>
            <a:rPr lang="en-ZA" sz="2400" b="1" smtClean="0">
              <a:solidFill>
                <a:schemeClr val="tx1"/>
              </a:solidFill>
            </a:rPr>
            <a:t>10 x 13</a:t>
          </a:r>
          <a:endParaRPr lang="en-GB" sz="2400" b="1" dirty="0">
            <a:solidFill>
              <a:schemeClr val="tx1"/>
            </a:solidFill>
          </a:endParaRPr>
        </a:p>
      </dgm:t>
    </dgm:pt>
    <dgm:pt modelId="{BF820EEF-FB1E-432E-B161-E366CA742112}" type="parTrans" cxnId="{54F9C4F8-C8A4-4167-9590-CE3E12F8CC0C}">
      <dgm:prSet/>
      <dgm:spPr/>
      <dgm:t>
        <a:bodyPr/>
        <a:lstStyle/>
        <a:p>
          <a:endParaRPr lang="en-GB" sz="2800" b="1">
            <a:solidFill>
              <a:schemeClr val="tx1"/>
            </a:solidFill>
          </a:endParaRPr>
        </a:p>
      </dgm:t>
    </dgm:pt>
    <dgm:pt modelId="{19113D1B-C490-4B9F-9BBD-B51E86EFB9A6}" type="sibTrans" cxnId="{54F9C4F8-C8A4-4167-9590-CE3E12F8CC0C}">
      <dgm:prSet/>
      <dgm:spPr/>
      <dgm:t>
        <a:bodyPr/>
        <a:lstStyle/>
        <a:p>
          <a:endParaRPr lang="en-GB" sz="2800" b="1">
            <a:solidFill>
              <a:schemeClr val="tx1"/>
            </a:solidFill>
          </a:endParaRPr>
        </a:p>
      </dgm:t>
    </dgm:pt>
    <dgm:pt modelId="{816F0EBA-C83F-4861-A4CB-A8028364F481}">
      <dgm:prSet phldrT="[Text]" custT="1"/>
      <dgm:spPr/>
      <dgm:t>
        <a:bodyPr/>
        <a:lstStyle/>
        <a:p>
          <a:r>
            <a:rPr lang="en-ZA" sz="2400" b="1" smtClean="0">
              <a:solidFill>
                <a:schemeClr val="tx1"/>
              </a:solidFill>
            </a:rPr>
            <a:t>51 – 25</a:t>
          </a:r>
          <a:endParaRPr lang="en-GB" sz="2400" b="1" dirty="0">
            <a:solidFill>
              <a:schemeClr val="tx1"/>
            </a:solidFill>
          </a:endParaRPr>
        </a:p>
      </dgm:t>
    </dgm:pt>
    <dgm:pt modelId="{DEB323C9-7FA3-456F-BCBF-48C191EFAB1F}" type="parTrans" cxnId="{1E1E5B15-1928-4555-8FF9-91218E8649C9}">
      <dgm:prSet/>
      <dgm:spPr/>
      <dgm:t>
        <a:bodyPr/>
        <a:lstStyle/>
        <a:p>
          <a:endParaRPr lang="en-GB" sz="2800" b="1">
            <a:solidFill>
              <a:schemeClr val="tx1"/>
            </a:solidFill>
          </a:endParaRPr>
        </a:p>
      </dgm:t>
    </dgm:pt>
    <dgm:pt modelId="{55C63D27-BA80-4B62-A5D9-3BFE28EA12F3}" type="sibTrans" cxnId="{1E1E5B15-1928-4555-8FF9-91218E8649C9}">
      <dgm:prSet/>
      <dgm:spPr/>
      <dgm:t>
        <a:bodyPr/>
        <a:lstStyle/>
        <a:p>
          <a:endParaRPr lang="en-GB" sz="2800" b="1">
            <a:solidFill>
              <a:schemeClr val="tx1"/>
            </a:solidFill>
          </a:endParaRPr>
        </a:p>
      </dgm:t>
    </dgm:pt>
    <dgm:pt modelId="{DDA57822-D0A8-4CD3-AC73-16F2AF53C2C0}">
      <dgm:prSet phldrT="[Text]" custT="1"/>
      <dgm:spPr/>
      <dgm:t>
        <a:bodyPr/>
        <a:lstStyle/>
        <a:p>
          <a:r>
            <a:rPr lang="en-ZA" sz="2400" b="1" dirty="0" smtClean="0">
              <a:solidFill>
                <a:schemeClr val="tx1"/>
              </a:solidFill>
            </a:rPr>
            <a:t>120 x 15</a:t>
          </a:r>
          <a:endParaRPr lang="en-GB" sz="2400" b="1" dirty="0">
            <a:solidFill>
              <a:schemeClr val="tx1"/>
            </a:solidFill>
          </a:endParaRPr>
        </a:p>
      </dgm:t>
    </dgm:pt>
    <dgm:pt modelId="{7D268C47-BC5A-482F-B37B-E42AF7A94AF6}" type="parTrans" cxnId="{D281E94C-6AEE-44D8-8FC3-E79F71725CC4}">
      <dgm:prSet/>
      <dgm:spPr/>
      <dgm:t>
        <a:bodyPr/>
        <a:lstStyle/>
        <a:p>
          <a:endParaRPr lang="en-GB" sz="2800" b="1">
            <a:solidFill>
              <a:schemeClr val="tx1"/>
            </a:solidFill>
          </a:endParaRPr>
        </a:p>
      </dgm:t>
    </dgm:pt>
    <dgm:pt modelId="{3B8508EB-D3F7-4083-80D7-F2FB398FFFF9}" type="sibTrans" cxnId="{D281E94C-6AEE-44D8-8FC3-E79F71725CC4}">
      <dgm:prSet/>
      <dgm:spPr/>
      <dgm:t>
        <a:bodyPr/>
        <a:lstStyle/>
        <a:p>
          <a:endParaRPr lang="en-GB" sz="2800" b="1">
            <a:solidFill>
              <a:schemeClr val="tx1"/>
            </a:solidFill>
          </a:endParaRPr>
        </a:p>
      </dgm:t>
    </dgm:pt>
    <dgm:pt modelId="{43F16A04-5DC5-42F7-B153-54EDD4261CEB}">
      <dgm:prSet phldrT="[Text]" custT="1"/>
      <dgm:spPr/>
      <dgm:t>
        <a:bodyPr/>
        <a:lstStyle/>
        <a:p>
          <a:r>
            <a:rPr lang="en-ZA" sz="2400" b="1" smtClean="0">
              <a:solidFill>
                <a:schemeClr val="tx1"/>
              </a:solidFill>
            </a:rPr>
            <a:t>1 + 2 + 3 + 4 + 5 + 6 + 7 + 8 + 9 + 10</a:t>
          </a:r>
          <a:endParaRPr lang="en-GB" sz="2400" b="1" dirty="0">
            <a:solidFill>
              <a:schemeClr val="tx1"/>
            </a:solidFill>
          </a:endParaRPr>
        </a:p>
      </dgm:t>
    </dgm:pt>
    <dgm:pt modelId="{4DA63EBE-52F5-48C2-83E0-87DF235A26DC}" type="parTrans" cxnId="{04431AFC-84A0-42CD-A8BD-4593361D74D1}">
      <dgm:prSet/>
      <dgm:spPr/>
      <dgm:t>
        <a:bodyPr/>
        <a:lstStyle/>
        <a:p>
          <a:endParaRPr lang="en-GB" sz="2800" b="1">
            <a:solidFill>
              <a:schemeClr val="tx1"/>
            </a:solidFill>
          </a:endParaRPr>
        </a:p>
      </dgm:t>
    </dgm:pt>
    <dgm:pt modelId="{4D878D93-54A7-48CF-9FC7-C9209B38FE89}" type="sibTrans" cxnId="{04431AFC-84A0-42CD-A8BD-4593361D74D1}">
      <dgm:prSet/>
      <dgm:spPr/>
      <dgm:t>
        <a:bodyPr/>
        <a:lstStyle/>
        <a:p>
          <a:endParaRPr lang="en-GB" sz="2800" b="1">
            <a:solidFill>
              <a:schemeClr val="tx1"/>
            </a:solidFill>
          </a:endParaRPr>
        </a:p>
      </dgm:t>
    </dgm:pt>
    <dgm:pt modelId="{8A7EA77C-06D0-49B7-8142-55ED2457AEB9}">
      <dgm:prSet phldrT="[Text]" custT="1"/>
      <dgm:spPr/>
      <dgm:t>
        <a:bodyPr/>
        <a:lstStyle/>
        <a:p>
          <a:r>
            <a:rPr lang="en-ZA" sz="2400" b="1" smtClean="0">
              <a:solidFill>
                <a:schemeClr val="tx1"/>
              </a:solidFill>
            </a:rPr>
            <a:t>16 x 12</a:t>
          </a:r>
          <a:endParaRPr lang="en-GB" sz="2400" b="1" dirty="0">
            <a:solidFill>
              <a:schemeClr val="tx1"/>
            </a:solidFill>
          </a:endParaRPr>
        </a:p>
      </dgm:t>
    </dgm:pt>
    <dgm:pt modelId="{421A7083-3DFA-4ECC-A211-565F50CD57E3}" type="parTrans" cxnId="{29E94F90-5FB8-4301-8D64-9002B42FE623}">
      <dgm:prSet/>
      <dgm:spPr/>
      <dgm:t>
        <a:bodyPr/>
        <a:lstStyle/>
        <a:p>
          <a:endParaRPr lang="en-GB" sz="2800" b="1">
            <a:solidFill>
              <a:schemeClr val="tx1"/>
            </a:solidFill>
          </a:endParaRPr>
        </a:p>
      </dgm:t>
    </dgm:pt>
    <dgm:pt modelId="{78E4C9AE-FDBC-40DA-A7B9-59834B07F314}" type="sibTrans" cxnId="{29E94F90-5FB8-4301-8D64-9002B42FE623}">
      <dgm:prSet/>
      <dgm:spPr/>
      <dgm:t>
        <a:bodyPr/>
        <a:lstStyle/>
        <a:p>
          <a:endParaRPr lang="en-GB" sz="2800" b="1">
            <a:solidFill>
              <a:schemeClr val="tx1"/>
            </a:solidFill>
          </a:endParaRPr>
        </a:p>
      </dgm:t>
    </dgm:pt>
    <dgm:pt modelId="{AF905A89-23AB-4EF9-9805-84F79D026D61}">
      <dgm:prSet phldrT="[Text]" custT="1"/>
      <dgm:spPr/>
      <dgm:t>
        <a:bodyPr/>
        <a:lstStyle/>
        <a:p>
          <a:r>
            <a:rPr lang="en-ZA" sz="2400" b="1" smtClean="0">
              <a:solidFill>
                <a:schemeClr val="tx1"/>
              </a:solidFill>
            </a:rPr>
            <a:t>Add 10 to 92</a:t>
          </a:r>
          <a:endParaRPr lang="en-ZA" sz="2400" b="1" dirty="0" smtClean="0">
            <a:solidFill>
              <a:schemeClr val="tx1"/>
            </a:solidFill>
          </a:endParaRPr>
        </a:p>
      </dgm:t>
    </dgm:pt>
    <dgm:pt modelId="{9334488E-656D-4E10-AF55-D06CC34A6DA2}" type="parTrans" cxnId="{86DD4323-C165-447F-9BCF-836B644FE02E}">
      <dgm:prSet/>
      <dgm:spPr/>
      <dgm:t>
        <a:bodyPr/>
        <a:lstStyle/>
        <a:p>
          <a:endParaRPr lang="en-GB" sz="2800" b="1">
            <a:solidFill>
              <a:schemeClr val="tx1"/>
            </a:solidFill>
          </a:endParaRPr>
        </a:p>
      </dgm:t>
    </dgm:pt>
    <dgm:pt modelId="{0A6D2E5B-CD59-49B9-8CA8-76007853522D}" type="sibTrans" cxnId="{86DD4323-C165-447F-9BCF-836B644FE02E}">
      <dgm:prSet/>
      <dgm:spPr/>
      <dgm:t>
        <a:bodyPr/>
        <a:lstStyle/>
        <a:p>
          <a:endParaRPr lang="en-GB" sz="2800" b="1">
            <a:solidFill>
              <a:schemeClr val="tx1"/>
            </a:solidFill>
          </a:endParaRPr>
        </a:p>
      </dgm:t>
    </dgm:pt>
    <dgm:pt modelId="{C7E04134-E14B-413D-9725-A5D64ACBC3C7}">
      <dgm:prSet phldrT="[Text]" custT="1"/>
      <dgm:spPr/>
      <dgm:t>
        <a:bodyPr/>
        <a:lstStyle/>
        <a:p>
          <a:r>
            <a:rPr lang="en-ZA" sz="2400" b="1" smtClean="0">
              <a:solidFill>
                <a:schemeClr val="tx1"/>
              </a:solidFill>
            </a:rPr>
            <a:t>99 + 99 + 98</a:t>
          </a:r>
          <a:endParaRPr lang="en-ZA" sz="2400" b="1" dirty="0" smtClean="0">
            <a:solidFill>
              <a:schemeClr val="tx1"/>
            </a:solidFill>
          </a:endParaRPr>
        </a:p>
      </dgm:t>
    </dgm:pt>
    <dgm:pt modelId="{053561E2-94FB-44E7-9B37-FCC807905358}" type="sibTrans" cxnId="{1FEB5356-2A0E-46C0-BF22-F5F6A53963F4}">
      <dgm:prSet/>
      <dgm:spPr/>
      <dgm:t>
        <a:bodyPr/>
        <a:lstStyle/>
        <a:p>
          <a:endParaRPr lang="en-GB" sz="2800" b="1">
            <a:solidFill>
              <a:schemeClr val="tx1"/>
            </a:solidFill>
          </a:endParaRPr>
        </a:p>
      </dgm:t>
    </dgm:pt>
    <dgm:pt modelId="{D6E1A15B-21EB-4E14-B787-8FFD8E20EC53}" type="parTrans" cxnId="{1FEB5356-2A0E-46C0-BF22-F5F6A53963F4}">
      <dgm:prSet/>
      <dgm:spPr/>
      <dgm:t>
        <a:bodyPr/>
        <a:lstStyle/>
        <a:p>
          <a:endParaRPr lang="en-GB" sz="2800" b="1">
            <a:solidFill>
              <a:schemeClr val="tx1"/>
            </a:solidFill>
          </a:endParaRPr>
        </a:p>
      </dgm:t>
    </dgm:pt>
    <dgm:pt modelId="{3EF6B59D-9C9C-40BD-8832-B7A4C771EA1E}" type="pres">
      <dgm:prSet presAssocID="{6F080F35-BD21-402C-968B-6712869F2D2B}" presName="diagram" presStyleCnt="0">
        <dgm:presLayoutVars>
          <dgm:dir/>
          <dgm:resizeHandles val="exact"/>
        </dgm:presLayoutVars>
      </dgm:prSet>
      <dgm:spPr/>
      <dgm:t>
        <a:bodyPr/>
        <a:lstStyle/>
        <a:p>
          <a:endParaRPr lang="en-GB"/>
        </a:p>
      </dgm:t>
    </dgm:pt>
    <dgm:pt modelId="{442F064F-0D59-4C2F-BB85-B7BC0E35D3F4}" type="pres">
      <dgm:prSet presAssocID="{AF905A89-23AB-4EF9-9805-84F79D026D61}" presName="node" presStyleLbl="node1" presStyleIdx="0" presStyleCnt="12">
        <dgm:presLayoutVars>
          <dgm:bulletEnabled val="1"/>
        </dgm:presLayoutVars>
      </dgm:prSet>
      <dgm:spPr/>
      <dgm:t>
        <a:bodyPr/>
        <a:lstStyle/>
        <a:p>
          <a:endParaRPr lang="en-GB"/>
        </a:p>
      </dgm:t>
    </dgm:pt>
    <dgm:pt modelId="{89DC0563-380E-46A1-9A69-73284270900C}" type="pres">
      <dgm:prSet presAssocID="{0A6D2E5B-CD59-49B9-8CA8-76007853522D}" presName="sibTrans" presStyleCnt="0"/>
      <dgm:spPr/>
      <dgm:t>
        <a:bodyPr/>
        <a:lstStyle/>
        <a:p>
          <a:endParaRPr lang="en-US"/>
        </a:p>
      </dgm:t>
    </dgm:pt>
    <dgm:pt modelId="{F3359765-1355-4372-93E4-01AB5DDF9A37}" type="pres">
      <dgm:prSet presAssocID="{C7E04134-E14B-413D-9725-A5D64ACBC3C7}" presName="node" presStyleLbl="node1" presStyleIdx="1" presStyleCnt="12">
        <dgm:presLayoutVars>
          <dgm:bulletEnabled val="1"/>
        </dgm:presLayoutVars>
      </dgm:prSet>
      <dgm:spPr/>
      <dgm:t>
        <a:bodyPr/>
        <a:lstStyle/>
        <a:p>
          <a:endParaRPr lang="en-GB"/>
        </a:p>
      </dgm:t>
    </dgm:pt>
    <dgm:pt modelId="{CA47933C-33DF-4596-8022-2FB4818AAF7E}" type="pres">
      <dgm:prSet presAssocID="{053561E2-94FB-44E7-9B37-FCC807905358}" presName="sibTrans" presStyleCnt="0"/>
      <dgm:spPr/>
      <dgm:t>
        <a:bodyPr/>
        <a:lstStyle/>
        <a:p>
          <a:endParaRPr lang="en-US"/>
        </a:p>
      </dgm:t>
    </dgm:pt>
    <dgm:pt modelId="{3AD4B8C5-1CED-4424-954B-A060D0CA6DFB}" type="pres">
      <dgm:prSet presAssocID="{B31F023B-C83C-4039-9055-3B72DDA34D9D}" presName="node" presStyleLbl="node1" presStyleIdx="2" presStyleCnt="12">
        <dgm:presLayoutVars>
          <dgm:bulletEnabled val="1"/>
        </dgm:presLayoutVars>
      </dgm:prSet>
      <dgm:spPr/>
      <dgm:t>
        <a:bodyPr/>
        <a:lstStyle/>
        <a:p>
          <a:endParaRPr lang="en-GB"/>
        </a:p>
      </dgm:t>
    </dgm:pt>
    <dgm:pt modelId="{80B656F3-7BFF-4208-8C6A-B79D6B184998}" type="pres">
      <dgm:prSet presAssocID="{092EA994-3BF2-43BA-BB7A-10C55F7F7B58}" presName="sibTrans" presStyleCnt="0"/>
      <dgm:spPr/>
      <dgm:t>
        <a:bodyPr/>
        <a:lstStyle/>
        <a:p>
          <a:endParaRPr lang="en-US"/>
        </a:p>
      </dgm:t>
    </dgm:pt>
    <dgm:pt modelId="{9E51E6B0-7F41-4822-884F-CED8804BF886}" type="pres">
      <dgm:prSet presAssocID="{8F8527BD-790E-4AB2-97C2-E68CCE469554}" presName="node" presStyleLbl="node1" presStyleIdx="3" presStyleCnt="12">
        <dgm:presLayoutVars>
          <dgm:bulletEnabled val="1"/>
        </dgm:presLayoutVars>
      </dgm:prSet>
      <dgm:spPr/>
      <dgm:t>
        <a:bodyPr/>
        <a:lstStyle/>
        <a:p>
          <a:endParaRPr lang="en-GB"/>
        </a:p>
      </dgm:t>
    </dgm:pt>
    <dgm:pt modelId="{014CB6ED-3CF0-470D-8273-EC379C01A134}" type="pres">
      <dgm:prSet presAssocID="{48D99A9C-3BAD-4959-84EA-7BFB7DA1A2E0}" presName="sibTrans" presStyleCnt="0"/>
      <dgm:spPr/>
      <dgm:t>
        <a:bodyPr/>
        <a:lstStyle/>
        <a:p>
          <a:endParaRPr lang="en-US"/>
        </a:p>
      </dgm:t>
    </dgm:pt>
    <dgm:pt modelId="{6BF4EE36-9AAA-4EEB-A676-25A7543B43FC}" type="pres">
      <dgm:prSet presAssocID="{CBCD5781-3CB2-46E7-9BA9-7A0893BC2086}" presName="node" presStyleLbl="node1" presStyleIdx="4" presStyleCnt="12">
        <dgm:presLayoutVars>
          <dgm:bulletEnabled val="1"/>
        </dgm:presLayoutVars>
      </dgm:prSet>
      <dgm:spPr/>
      <dgm:t>
        <a:bodyPr/>
        <a:lstStyle/>
        <a:p>
          <a:endParaRPr lang="en-GB"/>
        </a:p>
      </dgm:t>
    </dgm:pt>
    <dgm:pt modelId="{A68773E7-7B45-40BA-90E9-C836A52D46A0}" type="pres">
      <dgm:prSet presAssocID="{BEA117B8-036E-491B-A636-18583AE4766D}" presName="sibTrans" presStyleCnt="0"/>
      <dgm:spPr/>
      <dgm:t>
        <a:bodyPr/>
        <a:lstStyle/>
        <a:p>
          <a:endParaRPr lang="en-US"/>
        </a:p>
      </dgm:t>
    </dgm:pt>
    <dgm:pt modelId="{61BDF687-B185-4998-B6B8-59D929F68B79}" type="pres">
      <dgm:prSet presAssocID="{29E27EC2-E20F-499F-842D-F5579634943D}" presName="node" presStyleLbl="node1" presStyleIdx="5" presStyleCnt="12">
        <dgm:presLayoutVars>
          <dgm:bulletEnabled val="1"/>
        </dgm:presLayoutVars>
      </dgm:prSet>
      <dgm:spPr/>
      <dgm:t>
        <a:bodyPr/>
        <a:lstStyle/>
        <a:p>
          <a:endParaRPr lang="en-GB"/>
        </a:p>
      </dgm:t>
    </dgm:pt>
    <dgm:pt modelId="{C02D1266-DB22-4D2E-AAFE-397DDF94A0D5}" type="pres">
      <dgm:prSet presAssocID="{D228FD6E-50AF-4879-933E-ABFE5711F3E7}" presName="sibTrans" presStyleCnt="0"/>
      <dgm:spPr/>
      <dgm:t>
        <a:bodyPr/>
        <a:lstStyle/>
        <a:p>
          <a:endParaRPr lang="en-US"/>
        </a:p>
      </dgm:t>
    </dgm:pt>
    <dgm:pt modelId="{8F028D01-AB43-43A3-967E-2213248DA1A2}" type="pres">
      <dgm:prSet presAssocID="{47F81339-6892-4FC6-B2F4-403E8AD74811}" presName="node" presStyleLbl="node1" presStyleIdx="6" presStyleCnt="12">
        <dgm:presLayoutVars>
          <dgm:bulletEnabled val="1"/>
        </dgm:presLayoutVars>
      </dgm:prSet>
      <dgm:spPr/>
      <dgm:t>
        <a:bodyPr/>
        <a:lstStyle/>
        <a:p>
          <a:endParaRPr lang="en-GB"/>
        </a:p>
      </dgm:t>
    </dgm:pt>
    <dgm:pt modelId="{8A639826-1AC7-4C10-A678-EFA5CBC6F2AE}" type="pres">
      <dgm:prSet presAssocID="{F044BBDA-FD23-4A7E-926A-98CCF4F26307}" presName="sibTrans" presStyleCnt="0"/>
      <dgm:spPr/>
      <dgm:t>
        <a:bodyPr/>
        <a:lstStyle/>
        <a:p>
          <a:endParaRPr lang="en-US"/>
        </a:p>
      </dgm:t>
    </dgm:pt>
    <dgm:pt modelId="{AD5F3687-B7F7-4858-98E4-B3798DDC7F24}" type="pres">
      <dgm:prSet presAssocID="{06BD6BAB-7376-4CC1-86B1-C75C890F21A0}" presName="node" presStyleLbl="node1" presStyleIdx="7" presStyleCnt="12">
        <dgm:presLayoutVars>
          <dgm:bulletEnabled val="1"/>
        </dgm:presLayoutVars>
      </dgm:prSet>
      <dgm:spPr/>
      <dgm:t>
        <a:bodyPr/>
        <a:lstStyle/>
        <a:p>
          <a:endParaRPr lang="en-GB"/>
        </a:p>
      </dgm:t>
    </dgm:pt>
    <dgm:pt modelId="{32FE3BC2-59FB-4B51-A0A4-5A1BC65D8D44}" type="pres">
      <dgm:prSet presAssocID="{19113D1B-C490-4B9F-9BBD-B51E86EFB9A6}" presName="sibTrans" presStyleCnt="0"/>
      <dgm:spPr/>
      <dgm:t>
        <a:bodyPr/>
        <a:lstStyle/>
        <a:p>
          <a:endParaRPr lang="en-US"/>
        </a:p>
      </dgm:t>
    </dgm:pt>
    <dgm:pt modelId="{A7F8E716-C7B8-4B7D-82AF-2E0ECC802AEF}" type="pres">
      <dgm:prSet presAssocID="{816F0EBA-C83F-4861-A4CB-A8028364F481}" presName="node" presStyleLbl="node1" presStyleIdx="8" presStyleCnt="12">
        <dgm:presLayoutVars>
          <dgm:bulletEnabled val="1"/>
        </dgm:presLayoutVars>
      </dgm:prSet>
      <dgm:spPr/>
      <dgm:t>
        <a:bodyPr/>
        <a:lstStyle/>
        <a:p>
          <a:endParaRPr lang="en-GB"/>
        </a:p>
      </dgm:t>
    </dgm:pt>
    <dgm:pt modelId="{585889FD-2FD9-4737-BEEE-09B23E1D1042}" type="pres">
      <dgm:prSet presAssocID="{55C63D27-BA80-4B62-A5D9-3BFE28EA12F3}" presName="sibTrans" presStyleCnt="0"/>
      <dgm:spPr/>
      <dgm:t>
        <a:bodyPr/>
        <a:lstStyle/>
        <a:p>
          <a:endParaRPr lang="en-US"/>
        </a:p>
      </dgm:t>
    </dgm:pt>
    <dgm:pt modelId="{28A388C8-D586-4907-B14B-601FD6D508A1}" type="pres">
      <dgm:prSet presAssocID="{DDA57822-D0A8-4CD3-AC73-16F2AF53C2C0}" presName="node" presStyleLbl="node1" presStyleIdx="9" presStyleCnt="12">
        <dgm:presLayoutVars>
          <dgm:bulletEnabled val="1"/>
        </dgm:presLayoutVars>
      </dgm:prSet>
      <dgm:spPr/>
      <dgm:t>
        <a:bodyPr/>
        <a:lstStyle/>
        <a:p>
          <a:endParaRPr lang="en-GB"/>
        </a:p>
      </dgm:t>
    </dgm:pt>
    <dgm:pt modelId="{223ECB7C-06A5-4E42-AC02-386501702296}" type="pres">
      <dgm:prSet presAssocID="{3B8508EB-D3F7-4083-80D7-F2FB398FFFF9}" presName="sibTrans" presStyleCnt="0"/>
      <dgm:spPr/>
      <dgm:t>
        <a:bodyPr/>
        <a:lstStyle/>
        <a:p>
          <a:endParaRPr lang="en-US"/>
        </a:p>
      </dgm:t>
    </dgm:pt>
    <dgm:pt modelId="{1C15A62B-962C-4B55-9694-9D401C11056D}" type="pres">
      <dgm:prSet presAssocID="{43F16A04-5DC5-42F7-B153-54EDD4261CEB}" presName="node" presStyleLbl="node1" presStyleIdx="10" presStyleCnt="12">
        <dgm:presLayoutVars>
          <dgm:bulletEnabled val="1"/>
        </dgm:presLayoutVars>
      </dgm:prSet>
      <dgm:spPr/>
      <dgm:t>
        <a:bodyPr/>
        <a:lstStyle/>
        <a:p>
          <a:endParaRPr lang="en-GB"/>
        </a:p>
      </dgm:t>
    </dgm:pt>
    <dgm:pt modelId="{E93FD84D-FA4A-4EC4-9ECB-D4CFFC0F4D0F}" type="pres">
      <dgm:prSet presAssocID="{4D878D93-54A7-48CF-9FC7-C9209B38FE89}" presName="sibTrans" presStyleCnt="0"/>
      <dgm:spPr/>
      <dgm:t>
        <a:bodyPr/>
        <a:lstStyle/>
        <a:p>
          <a:endParaRPr lang="en-US"/>
        </a:p>
      </dgm:t>
    </dgm:pt>
    <dgm:pt modelId="{1133FCA9-2B83-431E-BE14-325795DF03C4}" type="pres">
      <dgm:prSet presAssocID="{8A7EA77C-06D0-49B7-8142-55ED2457AEB9}" presName="node" presStyleLbl="node1" presStyleIdx="11" presStyleCnt="12">
        <dgm:presLayoutVars>
          <dgm:bulletEnabled val="1"/>
        </dgm:presLayoutVars>
      </dgm:prSet>
      <dgm:spPr/>
      <dgm:t>
        <a:bodyPr/>
        <a:lstStyle/>
        <a:p>
          <a:endParaRPr lang="en-GB"/>
        </a:p>
      </dgm:t>
    </dgm:pt>
  </dgm:ptLst>
  <dgm:cxnLst>
    <dgm:cxn modelId="{40CED501-6590-45C2-9E69-3EB9E2EDC293}" type="presOf" srcId="{47F81339-6892-4FC6-B2F4-403E8AD74811}" destId="{8F028D01-AB43-43A3-967E-2213248DA1A2}" srcOrd="0" destOrd="0" presId="urn:microsoft.com/office/officeart/2005/8/layout/default"/>
    <dgm:cxn modelId="{70A6AE9B-6E71-49BB-975C-5185E2D84EDD}" type="presOf" srcId="{C7E04134-E14B-413D-9725-A5D64ACBC3C7}" destId="{F3359765-1355-4372-93E4-01AB5DDF9A37}" srcOrd="0" destOrd="0" presId="urn:microsoft.com/office/officeart/2005/8/layout/default"/>
    <dgm:cxn modelId="{F135D168-8EDF-4613-BD87-63731095AB62}" type="presOf" srcId="{AF905A89-23AB-4EF9-9805-84F79D026D61}" destId="{442F064F-0D59-4C2F-BB85-B7BC0E35D3F4}" srcOrd="0" destOrd="0" presId="urn:microsoft.com/office/officeart/2005/8/layout/default"/>
    <dgm:cxn modelId="{1E1E5B15-1928-4555-8FF9-91218E8649C9}" srcId="{6F080F35-BD21-402C-968B-6712869F2D2B}" destId="{816F0EBA-C83F-4861-A4CB-A8028364F481}" srcOrd="8" destOrd="0" parTransId="{DEB323C9-7FA3-456F-BCBF-48C191EFAB1F}" sibTransId="{55C63D27-BA80-4B62-A5D9-3BFE28EA12F3}"/>
    <dgm:cxn modelId="{D281E94C-6AEE-44D8-8FC3-E79F71725CC4}" srcId="{6F080F35-BD21-402C-968B-6712869F2D2B}" destId="{DDA57822-D0A8-4CD3-AC73-16F2AF53C2C0}" srcOrd="9" destOrd="0" parTransId="{7D268C47-BC5A-482F-B37B-E42AF7A94AF6}" sibTransId="{3B8508EB-D3F7-4083-80D7-F2FB398FFFF9}"/>
    <dgm:cxn modelId="{29E94F90-5FB8-4301-8D64-9002B42FE623}" srcId="{6F080F35-BD21-402C-968B-6712869F2D2B}" destId="{8A7EA77C-06D0-49B7-8142-55ED2457AEB9}" srcOrd="11" destOrd="0" parTransId="{421A7083-3DFA-4ECC-A211-565F50CD57E3}" sibTransId="{78E4C9AE-FDBC-40DA-A7B9-59834B07F314}"/>
    <dgm:cxn modelId="{5D609046-30B8-4BC9-AA3B-64E4C75591D8}" type="presOf" srcId="{B31F023B-C83C-4039-9055-3B72DDA34D9D}" destId="{3AD4B8C5-1CED-4424-954B-A060D0CA6DFB}" srcOrd="0" destOrd="0" presId="urn:microsoft.com/office/officeart/2005/8/layout/default"/>
    <dgm:cxn modelId="{54F9C4F8-C8A4-4167-9590-CE3E12F8CC0C}" srcId="{6F080F35-BD21-402C-968B-6712869F2D2B}" destId="{06BD6BAB-7376-4CC1-86B1-C75C890F21A0}" srcOrd="7" destOrd="0" parTransId="{BF820EEF-FB1E-432E-B161-E366CA742112}" sibTransId="{19113D1B-C490-4B9F-9BBD-B51E86EFB9A6}"/>
    <dgm:cxn modelId="{E53DB9BC-7A98-4CE3-B106-571D57F53778}" type="presOf" srcId="{DDA57822-D0A8-4CD3-AC73-16F2AF53C2C0}" destId="{28A388C8-D586-4907-B14B-601FD6D508A1}" srcOrd="0" destOrd="0" presId="urn:microsoft.com/office/officeart/2005/8/layout/default"/>
    <dgm:cxn modelId="{FF55A1D0-2B40-4B60-9E7C-9706BB2089B7}" srcId="{6F080F35-BD21-402C-968B-6712869F2D2B}" destId="{29E27EC2-E20F-499F-842D-F5579634943D}" srcOrd="5" destOrd="0" parTransId="{38C9DDCA-FB7F-4134-9B24-C8C6D3D34ECA}" sibTransId="{D228FD6E-50AF-4879-933E-ABFE5711F3E7}"/>
    <dgm:cxn modelId="{CD840E3D-137A-4B7B-AFB2-8E25726F5250}" type="presOf" srcId="{8A7EA77C-06D0-49B7-8142-55ED2457AEB9}" destId="{1133FCA9-2B83-431E-BE14-325795DF03C4}" srcOrd="0" destOrd="0" presId="urn:microsoft.com/office/officeart/2005/8/layout/default"/>
    <dgm:cxn modelId="{04431AFC-84A0-42CD-A8BD-4593361D74D1}" srcId="{6F080F35-BD21-402C-968B-6712869F2D2B}" destId="{43F16A04-5DC5-42F7-B153-54EDD4261CEB}" srcOrd="10" destOrd="0" parTransId="{4DA63EBE-52F5-48C2-83E0-87DF235A26DC}" sibTransId="{4D878D93-54A7-48CF-9FC7-C9209B38FE89}"/>
    <dgm:cxn modelId="{28BE0577-6100-4CB5-B88F-D617C8CFE03E}" type="presOf" srcId="{CBCD5781-3CB2-46E7-9BA9-7A0893BC2086}" destId="{6BF4EE36-9AAA-4EEB-A676-25A7543B43FC}" srcOrd="0" destOrd="0" presId="urn:microsoft.com/office/officeart/2005/8/layout/default"/>
    <dgm:cxn modelId="{8D4F1C43-A1C9-46D5-967A-2D58B017155C}" type="presOf" srcId="{6F080F35-BD21-402C-968B-6712869F2D2B}" destId="{3EF6B59D-9C9C-40BD-8832-B7A4C771EA1E}" srcOrd="0" destOrd="0" presId="urn:microsoft.com/office/officeart/2005/8/layout/default"/>
    <dgm:cxn modelId="{096D8D08-8B4F-42FE-8C0D-6965FEF8E39F}" type="presOf" srcId="{29E27EC2-E20F-499F-842D-F5579634943D}" destId="{61BDF687-B185-4998-B6B8-59D929F68B79}" srcOrd="0" destOrd="0" presId="urn:microsoft.com/office/officeart/2005/8/layout/default"/>
    <dgm:cxn modelId="{C23D546F-4EA4-4ABC-B93C-C54AA50ABB4A}" type="presOf" srcId="{8F8527BD-790E-4AB2-97C2-E68CCE469554}" destId="{9E51E6B0-7F41-4822-884F-CED8804BF886}" srcOrd="0" destOrd="0" presId="urn:microsoft.com/office/officeart/2005/8/layout/default"/>
    <dgm:cxn modelId="{3AF2A42A-FD2C-4218-B49E-06AC616A1799}" srcId="{6F080F35-BD21-402C-968B-6712869F2D2B}" destId="{CBCD5781-3CB2-46E7-9BA9-7A0893BC2086}" srcOrd="4" destOrd="0" parTransId="{42E8E688-1F04-44A6-AB1D-FB84498E44B9}" sibTransId="{BEA117B8-036E-491B-A636-18583AE4766D}"/>
    <dgm:cxn modelId="{C2CEB4EE-C015-462E-A934-106182679490}" srcId="{6F080F35-BD21-402C-968B-6712869F2D2B}" destId="{B31F023B-C83C-4039-9055-3B72DDA34D9D}" srcOrd="2" destOrd="0" parTransId="{DED872AD-B6E4-491F-865F-734861DFB6D0}" sibTransId="{092EA994-3BF2-43BA-BB7A-10C55F7F7B58}"/>
    <dgm:cxn modelId="{F3E8BB47-C3B0-4EE0-9010-F9D0B2EB0F8C}" srcId="{6F080F35-BD21-402C-968B-6712869F2D2B}" destId="{47F81339-6892-4FC6-B2F4-403E8AD74811}" srcOrd="6" destOrd="0" parTransId="{1E06543A-AA7A-46D8-91FF-DD6CD098FEE9}" sibTransId="{F044BBDA-FD23-4A7E-926A-98CCF4F26307}"/>
    <dgm:cxn modelId="{A90DD6F9-E2F6-4194-92BD-6A44D6DA4957}" type="presOf" srcId="{816F0EBA-C83F-4861-A4CB-A8028364F481}" destId="{A7F8E716-C7B8-4B7D-82AF-2E0ECC802AEF}" srcOrd="0" destOrd="0" presId="urn:microsoft.com/office/officeart/2005/8/layout/default"/>
    <dgm:cxn modelId="{1FEB5356-2A0E-46C0-BF22-F5F6A53963F4}" srcId="{6F080F35-BD21-402C-968B-6712869F2D2B}" destId="{C7E04134-E14B-413D-9725-A5D64ACBC3C7}" srcOrd="1" destOrd="0" parTransId="{D6E1A15B-21EB-4E14-B787-8FFD8E20EC53}" sibTransId="{053561E2-94FB-44E7-9B37-FCC807905358}"/>
    <dgm:cxn modelId="{FAEFFF48-A4E3-456E-9EB9-FA083596864B}" srcId="{6F080F35-BD21-402C-968B-6712869F2D2B}" destId="{8F8527BD-790E-4AB2-97C2-E68CCE469554}" srcOrd="3" destOrd="0" parTransId="{6AA6E245-EB18-46CA-9936-A15FD1B2D60F}" sibTransId="{48D99A9C-3BAD-4959-84EA-7BFB7DA1A2E0}"/>
    <dgm:cxn modelId="{578C4BF6-79F6-4F55-868F-20980D07F5A3}" type="presOf" srcId="{06BD6BAB-7376-4CC1-86B1-C75C890F21A0}" destId="{AD5F3687-B7F7-4858-98E4-B3798DDC7F24}" srcOrd="0" destOrd="0" presId="urn:microsoft.com/office/officeart/2005/8/layout/default"/>
    <dgm:cxn modelId="{86DD4323-C165-447F-9BCF-836B644FE02E}" srcId="{6F080F35-BD21-402C-968B-6712869F2D2B}" destId="{AF905A89-23AB-4EF9-9805-84F79D026D61}" srcOrd="0" destOrd="0" parTransId="{9334488E-656D-4E10-AF55-D06CC34A6DA2}" sibTransId="{0A6D2E5B-CD59-49B9-8CA8-76007853522D}"/>
    <dgm:cxn modelId="{2FCA287E-8C0A-4D79-85AA-8B572DD5F76F}" type="presOf" srcId="{43F16A04-5DC5-42F7-B153-54EDD4261CEB}" destId="{1C15A62B-962C-4B55-9694-9D401C11056D}" srcOrd="0" destOrd="0" presId="urn:microsoft.com/office/officeart/2005/8/layout/default"/>
    <dgm:cxn modelId="{4E49577E-2EBE-4D7A-A4AB-A9E76841FE0C}" type="presParOf" srcId="{3EF6B59D-9C9C-40BD-8832-B7A4C771EA1E}" destId="{442F064F-0D59-4C2F-BB85-B7BC0E35D3F4}" srcOrd="0" destOrd="0" presId="urn:microsoft.com/office/officeart/2005/8/layout/default"/>
    <dgm:cxn modelId="{2E6D53D9-DAB4-4F5B-A188-ACB822719DBD}" type="presParOf" srcId="{3EF6B59D-9C9C-40BD-8832-B7A4C771EA1E}" destId="{89DC0563-380E-46A1-9A69-73284270900C}" srcOrd="1" destOrd="0" presId="urn:microsoft.com/office/officeart/2005/8/layout/default"/>
    <dgm:cxn modelId="{ACA5B356-3154-475A-9799-0AC7F44F6FE6}" type="presParOf" srcId="{3EF6B59D-9C9C-40BD-8832-B7A4C771EA1E}" destId="{F3359765-1355-4372-93E4-01AB5DDF9A37}" srcOrd="2" destOrd="0" presId="urn:microsoft.com/office/officeart/2005/8/layout/default"/>
    <dgm:cxn modelId="{7283D793-7383-46A2-95B1-D783AADF60BC}" type="presParOf" srcId="{3EF6B59D-9C9C-40BD-8832-B7A4C771EA1E}" destId="{CA47933C-33DF-4596-8022-2FB4818AAF7E}" srcOrd="3" destOrd="0" presId="urn:microsoft.com/office/officeart/2005/8/layout/default"/>
    <dgm:cxn modelId="{36198D52-8C81-49AE-A7C5-625D0BF09C80}" type="presParOf" srcId="{3EF6B59D-9C9C-40BD-8832-B7A4C771EA1E}" destId="{3AD4B8C5-1CED-4424-954B-A060D0CA6DFB}" srcOrd="4" destOrd="0" presId="urn:microsoft.com/office/officeart/2005/8/layout/default"/>
    <dgm:cxn modelId="{6FB49935-A804-405A-B118-64095D46756D}" type="presParOf" srcId="{3EF6B59D-9C9C-40BD-8832-B7A4C771EA1E}" destId="{80B656F3-7BFF-4208-8C6A-B79D6B184998}" srcOrd="5" destOrd="0" presId="urn:microsoft.com/office/officeart/2005/8/layout/default"/>
    <dgm:cxn modelId="{B43BB8B5-1CA9-4879-8190-7DED55C408AF}" type="presParOf" srcId="{3EF6B59D-9C9C-40BD-8832-B7A4C771EA1E}" destId="{9E51E6B0-7F41-4822-884F-CED8804BF886}" srcOrd="6" destOrd="0" presId="urn:microsoft.com/office/officeart/2005/8/layout/default"/>
    <dgm:cxn modelId="{C6DB9D71-A125-468D-B76C-4A789AC4282F}" type="presParOf" srcId="{3EF6B59D-9C9C-40BD-8832-B7A4C771EA1E}" destId="{014CB6ED-3CF0-470D-8273-EC379C01A134}" srcOrd="7" destOrd="0" presId="urn:microsoft.com/office/officeart/2005/8/layout/default"/>
    <dgm:cxn modelId="{75609C9C-3769-4CF9-8BD6-5C2B442915F9}" type="presParOf" srcId="{3EF6B59D-9C9C-40BD-8832-B7A4C771EA1E}" destId="{6BF4EE36-9AAA-4EEB-A676-25A7543B43FC}" srcOrd="8" destOrd="0" presId="urn:microsoft.com/office/officeart/2005/8/layout/default"/>
    <dgm:cxn modelId="{E0B4D0C8-6791-4F86-BE3D-DE44C34105A1}" type="presParOf" srcId="{3EF6B59D-9C9C-40BD-8832-B7A4C771EA1E}" destId="{A68773E7-7B45-40BA-90E9-C836A52D46A0}" srcOrd="9" destOrd="0" presId="urn:microsoft.com/office/officeart/2005/8/layout/default"/>
    <dgm:cxn modelId="{E4121F2C-D3E6-4019-B611-DDB66E1E1ED8}" type="presParOf" srcId="{3EF6B59D-9C9C-40BD-8832-B7A4C771EA1E}" destId="{61BDF687-B185-4998-B6B8-59D929F68B79}" srcOrd="10" destOrd="0" presId="urn:microsoft.com/office/officeart/2005/8/layout/default"/>
    <dgm:cxn modelId="{8E9B5D28-8AE6-4469-93EA-0CC1B465BB61}" type="presParOf" srcId="{3EF6B59D-9C9C-40BD-8832-B7A4C771EA1E}" destId="{C02D1266-DB22-4D2E-AAFE-397DDF94A0D5}" srcOrd="11" destOrd="0" presId="urn:microsoft.com/office/officeart/2005/8/layout/default"/>
    <dgm:cxn modelId="{7C860C3F-C625-46B9-8F72-440BB0573B90}" type="presParOf" srcId="{3EF6B59D-9C9C-40BD-8832-B7A4C771EA1E}" destId="{8F028D01-AB43-43A3-967E-2213248DA1A2}" srcOrd="12" destOrd="0" presId="urn:microsoft.com/office/officeart/2005/8/layout/default"/>
    <dgm:cxn modelId="{B61082DD-64E2-4E13-8187-367050D02506}" type="presParOf" srcId="{3EF6B59D-9C9C-40BD-8832-B7A4C771EA1E}" destId="{8A639826-1AC7-4C10-A678-EFA5CBC6F2AE}" srcOrd="13" destOrd="0" presId="urn:microsoft.com/office/officeart/2005/8/layout/default"/>
    <dgm:cxn modelId="{B1086E95-2ACE-49FA-8EB6-2DDEE8F91356}" type="presParOf" srcId="{3EF6B59D-9C9C-40BD-8832-B7A4C771EA1E}" destId="{AD5F3687-B7F7-4858-98E4-B3798DDC7F24}" srcOrd="14" destOrd="0" presId="urn:microsoft.com/office/officeart/2005/8/layout/default"/>
    <dgm:cxn modelId="{4CC2D3EE-DE09-43E5-BF85-E5B2061D1EB0}" type="presParOf" srcId="{3EF6B59D-9C9C-40BD-8832-B7A4C771EA1E}" destId="{32FE3BC2-59FB-4B51-A0A4-5A1BC65D8D44}" srcOrd="15" destOrd="0" presId="urn:microsoft.com/office/officeart/2005/8/layout/default"/>
    <dgm:cxn modelId="{331A6301-90B1-4B8B-B0E4-632F3E74B3E0}" type="presParOf" srcId="{3EF6B59D-9C9C-40BD-8832-B7A4C771EA1E}" destId="{A7F8E716-C7B8-4B7D-82AF-2E0ECC802AEF}" srcOrd="16" destOrd="0" presId="urn:microsoft.com/office/officeart/2005/8/layout/default"/>
    <dgm:cxn modelId="{0FF71248-45F8-4728-8169-EFB568F294C6}" type="presParOf" srcId="{3EF6B59D-9C9C-40BD-8832-B7A4C771EA1E}" destId="{585889FD-2FD9-4737-BEEE-09B23E1D1042}" srcOrd="17" destOrd="0" presId="urn:microsoft.com/office/officeart/2005/8/layout/default"/>
    <dgm:cxn modelId="{04312F15-34C8-431E-9AC3-52A3B50F7E26}" type="presParOf" srcId="{3EF6B59D-9C9C-40BD-8832-B7A4C771EA1E}" destId="{28A388C8-D586-4907-B14B-601FD6D508A1}" srcOrd="18" destOrd="0" presId="urn:microsoft.com/office/officeart/2005/8/layout/default"/>
    <dgm:cxn modelId="{DA0C7B6F-C752-455B-9E70-20F93476AD2F}" type="presParOf" srcId="{3EF6B59D-9C9C-40BD-8832-B7A4C771EA1E}" destId="{223ECB7C-06A5-4E42-AC02-386501702296}" srcOrd="19" destOrd="0" presId="urn:microsoft.com/office/officeart/2005/8/layout/default"/>
    <dgm:cxn modelId="{A4D30E79-892E-4453-93E1-9B69136A3C14}" type="presParOf" srcId="{3EF6B59D-9C9C-40BD-8832-B7A4C771EA1E}" destId="{1C15A62B-962C-4B55-9694-9D401C11056D}" srcOrd="20" destOrd="0" presId="urn:microsoft.com/office/officeart/2005/8/layout/default"/>
    <dgm:cxn modelId="{D525975E-FB27-4EF5-B307-B05F403BD40E}" type="presParOf" srcId="{3EF6B59D-9C9C-40BD-8832-B7A4C771EA1E}" destId="{E93FD84D-FA4A-4EC4-9ECB-D4CFFC0F4D0F}" srcOrd="21" destOrd="0" presId="urn:microsoft.com/office/officeart/2005/8/layout/default"/>
    <dgm:cxn modelId="{7F3F6DE0-C008-4488-8ECE-4309C3DA30BF}" type="presParOf" srcId="{3EF6B59D-9C9C-40BD-8832-B7A4C771EA1E}" destId="{1133FCA9-2B83-431E-BE14-325795DF03C4}"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2F064F-0D59-4C2F-BB85-B7BC0E35D3F4}">
      <dsp:nvSpPr>
        <dsp:cNvPr id="0" name=""/>
        <dsp:cNvSpPr/>
      </dsp:nvSpPr>
      <dsp:spPr>
        <a:xfrm>
          <a:off x="2510" y="240636"/>
          <a:ext cx="1991611" cy="1194967"/>
        </a:xfrm>
        <a:prstGeom prst="rect">
          <a:avLst/>
        </a:prstGeom>
        <a:solidFill>
          <a:schemeClr val="accent2">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ZA" sz="2400" b="1" kern="1200" smtClean="0">
              <a:solidFill>
                <a:schemeClr val="tx1"/>
              </a:solidFill>
            </a:rPr>
            <a:t>Add 10 to 92</a:t>
          </a:r>
          <a:endParaRPr lang="en-ZA" sz="2400" b="1" kern="1200" dirty="0" smtClean="0">
            <a:solidFill>
              <a:schemeClr val="tx1"/>
            </a:solidFill>
          </a:endParaRPr>
        </a:p>
      </dsp:txBody>
      <dsp:txXfrm>
        <a:off x="2510" y="240636"/>
        <a:ext cx="1991611" cy="1194967"/>
      </dsp:txXfrm>
    </dsp:sp>
    <dsp:sp modelId="{F3359765-1355-4372-93E4-01AB5DDF9A37}">
      <dsp:nvSpPr>
        <dsp:cNvPr id="0" name=""/>
        <dsp:cNvSpPr/>
      </dsp:nvSpPr>
      <dsp:spPr>
        <a:xfrm>
          <a:off x="2193283" y="240636"/>
          <a:ext cx="1991611" cy="1194967"/>
        </a:xfrm>
        <a:prstGeom prst="rect">
          <a:avLst/>
        </a:prstGeom>
        <a:solidFill>
          <a:schemeClr val="accent2">
            <a:hueOff val="-1796884"/>
            <a:satOff val="82"/>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ZA" sz="2400" b="1" kern="1200" smtClean="0">
              <a:solidFill>
                <a:schemeClr val="tx1"/>
              </a:solidFill>
            </a:rPr>
            <a:t>99 + 99 + 98</a:t>
          </a:r>
          <a:endParaRPr lang="en-ZA" sz="2400" b="1" kern="1200" dirty="0" smtClean="0">
            <a:solidFill>
              <a:schemeClr val="tx1"/>
            </a:solidFill>
          </a:endParaRPr>
        </a:p>
      </dsp:txBody>
      <dsp:txXfrm>
        <a:off x="2193283" y="240636"/>
        <a:ext cx="1991611" cy="1194967"/>
      </dsp:txXfrm>
    </dsp:sp>
    <dsp:sp modelId="{3AD4B8C5-1CED-4424-954B-A060D0CA6DFB}">
      <dsp:nvSpPr>
        <dsp:cNvPr id="0" name=""/>
        <dsp:cNvSpPr/>
      </dsp:nvSpPr>
      <dsp:spPr>
        <a:xfrm>
          <a:off x="4384056" y="240636"/>
          <a:ext cx="1991611" cy="1194967"/>
        </a:xfrm>
        <a:prstGeom prst="rect">
          <a:avLst/>
        </a:prstGeom>
        <a:solidFill>
          <a:schemeClr val="accent2">
            <a:hueOff val="-3593768"/>
            <a:satOff val="164"/>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ZA" sz="2400" b="1" kern="1200" smtClean="0">
              <a:solidFill>
                <a:schemeClr val="tx1"/>
              </a:solidFill>
            </a:rPr>
            <a:t>Double 76</a:t>
          </a:r>
          <a:endParaRPr lang="en-GB" sz="2400" b="1" kern="1200" dirty="0">
            <a:solidFill>
              <a:schemeClr val="tx1"/>
            </a:solidFill>
          </a:endParaRPr>
        </a:p>
      </dsp:txBody>
      <dsp:txXfrm>
        <a:off x="4384056" y="240636"/>
        <a:ext cx="1991611" cy="1194967"/>
      </dsp:txXfrm>
    </dsp:sp>
    <dsp:sp modelId="{9E51E6B0-7F41-4822-884F-CED8804BF886}">
      <dsp:nvSpPr>
        <dsp:cNvPr id="0" name=""/>
        <dsp:cNvSpPr/>
      </dsp:nvSpPr>
      <dsp:spPr>
        <a:xfrm>
          <a:off x="6574829" y="240636"/>
          <a:ext cx="1991611" cy="1194967"/>
        </a:xfrm>
        <a:prstGeom prst="rect">
          <a:avLst/>
        </a:prstGeom>
        <a:solidFill>
          <a:schemeClr val="accent2">
            <a:hueOff val="-5390651"/>
            <a:satOff val="246"/>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ZA" sz="2400" b="1" kern="1200" smtClean="0">
              <a:solidFill>
                <a:schemeClr val="tx1"/>
              </a:solidFill>
            </a:rPr>
            <a:t>35 + 36</a:t>
          </a:r>
          <a:endParaRPr lang="en-GB" sz="2400" b="1" kern="1200" dirty="0">
            <a:solidFill>
              <a:schemeClr val="tx1"/>
            </a:solidFill>
          </a:endParaRPr>
        </a:p>
      </dsp:txBody>
      <dsp:txXfrm>
        <a:off x="6574829" y="240636"/>
        <a:ext cx="1991611" cy="1194967"/>
      </dsp:txXfrm>
    </dsp:sp>
    <dsp:sp modelId="{6BF4EE36-9AAA-4EEB-A676-25A7543B43FC}">
      <dsp:nvSpPr>
        <dsp:cNvPr id="0" name=""/>
        <dsp:cNvSpPr/>
      </dsp:nvSpPr>
      <dsp:spPr>
        <a:xfrm>
          <a:off x="2510" y="1634764"/>
          <a:ext cx="1991611" cy="1194967"/>
        </a:xfrm>
        <a:prstGeom prst="rect">
          <a:avLst/>
        </a:prstGeom>
        <a:solidFill>
          <a:schemeClr val="accent2">
            <a:hueOff val="-7187535"/>
            <a:satOff val="328"/>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ZA" sz="2400" b="1" kern="1200" smtClean="0">
              <a:solidFill>
                <a:schemeClr val="tx1"/>
              </a:solidFill>
            </a:rPr>
            <a:t>Halve 56</a:t>
          </a:r>
          <a:endParaRPr lang="en-GB" sz="2400" b="1" kern="1200" dirty="0">
            <a:solidFill>
              <a:schemeClr val="tx1"/>
            </a:solidFill>
          </a:endParaRPr>
        </a:p>
      </dsp:txBody>
      <dsp:txXfrm>
        <a:off x="2510" y="1634764"/>
        <a:ext cx="1991611" cy="1194967"/>
      </dsp:txXfrm>
    </dsp:sp>
    <dsp:sp modelId="{61BDF687-B185-4998-B6B8-59D929F68B79}">
      <dsp:nvSpPr>
        <dsp:cNvPr id="0" name=""/>
        <dsp:cNvSpPr/>
      </dsp:nvSpPr>
      <dsp:spPr>
        <a:xfrm>
          <a:off x="2193283" y="1634764"/>
          <a:ext cx="1991611" cy="1194967"/>
        </a:xfrm>
        <a:prstGeom prst="rect">
          <a:avLst/>
        </a:prstGeom>
        <a:solidFill>
          <a:schemeClr val="accent2">
            <a:hueOff val="-8984419"/>
            <a:satOff val="41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ZA" sz="2400" b="1" kern="1200" smtClean="0">
              <a:solidFill>
                <a:schemeClr val="tx1"/>
              </a:solidFill>
            </a:rPr>
            <a:t>Subtract 100 from 634</a:t>
          </a:r>
          <a:endParaRPr lang="en-GB" sz="2400" b="1" kern="1200" dirty="0">
            <a:solidFill>
              <a:schemeClr val="tx1"/>
            </a:solidFill>
          </a:endParaRPr>
        </a:p>
      </dsp:txBody>
      <dsp:txXfrm>
        <a:off x="2193283" y="1634764"/>
        <a:ext cx="1991611" cy="1194967"/>
      </dsp:txXfrm>
    </dsp:sp>
    <dsp:sp modelId="{8F028D01-AB43-43A3-967E-2213248DA1A2}">
      <dsp:nvSpPr>
        <dsp:cNvPr id="0" name=""/>
        <dsp:cNvSpPr/>
      </dsp:nvSpPr>
      <dsp:spPr>
        <a:xfrm>
          <a:off x="4384056" y="1634764"/>
          <a:ext cx="1991611" cy="1194967"/>
        </a:xfrm>
        <a:prstGeom prst="rect">
          <a:avLst/>
        </a:prstGeom>
        <a:solidFill>
          <a:schemeClr val="accent2">
            <a:hueOff val="-10781302"/>
            <a:satOff val="491"/>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ZA" sz="2400" b="1" kern="1200" smtClean="0">
              <a:solidFill>
                <a:schemeClr val="tx1"/>
              </a:solidFill>
            </a:rPr>
            <a:t>2016 – 1999</a:t>
          </a:r>
          <a:endParaRPr lang="en-GB" sz="2400" b="1" kern="1200" dirty="0">
            <a:solidFill>
              <a:schemeClr val="tx1"/>
            </a:solidFill>
          </a:endParaRPr>
        </a:p>
      </dsp:txBody>
      <dsp:txXfrm>
        <a:off x="4384056" y="1634764"/>
        <a:ext cx="1991611" cy="1194967"/>
      </dsp:txXfrm>
    </dsp:sp>
    <dsp:sp modelId="{AD5F3687-B7F7-4858-98E4-B3798DDC7F24}">
      <dsp:nvSpPr>
        <dsp:cNvPr id="0" name=""/>
        <dsp:cNvSpPr/>
      </dsp:nvSpPr>
      <dsp:spPr>
        <a:xfrm>
          <a:off x="6574829" y="1634764"/>
          <a:ext cx="1991611" cy="1194967"/>
        </a:xfrm>
        <a:prstGeom prst="rect">
          <a:avLst/>
        </a:prstGeom>
        <a:solidFill>
          <a:schemeClr val="accent2">
            <a:hueOff val="-12578186"/>
            <a:satOff val="573"/>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ZA" sz="2400" b="1" kern="1200" smtClean="0">
              <a:solidFill>
                <a:schemeClr val="tx1"/>
              </a:solidFill>
            </a:rPr>
            <a:t>10 x 13</a:t>
          </a:r>
          <a:endParaRPr lang="en-GB" sz="2400" b="1" kern="1200" dirty="0">
            <a:solidFill>
              <a:schemeClr val="tx1"/>
            </a:solidFill>
          </a:endParaRPr>
        </a:p>
      </dsp:txBody>
      <dsp:txXfrm>
        <a:off x="6574829" y="1634764"/>
        <a:ext cx="1991611" cy="1194967"/>
      </dsp:txXfrm>
    </dsp:sp>
    <dsp:sp modelId="{A7F8E716-C7B8-4B7D-82AF-2E0ECC802AEF}">
      <dsp:nvSpPr>
        <dsp:cNvPr id="0" name=""/>
        <dsp:cNvSpPr/>
      </dsp:nvSpPr>
      <dsp:spPr>
        <a:xfrm>
          <a:off x="2510" y="3028892"/>
          <a:ext cx="1991611" cy="1194967"/>
        </a:xfrm>
        <a:prstGeom prst="rect">
          <a:avLst/>
        </a:prstGeom>
        <a:solidFill>
          <a:schemeClr val="accent2">
            <a:hueOff val="-14375070"/>
            <a:satOff val="655"/>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ZA" sz="2400" b="1" kern="1200" smtClean="0">
              <a:solidFill>
                <a:schemeClr val="tx1"/>
              </a:solidFill>
            </a:rPr>
            <a:t>51 – 25</a:t>
          </a:r>
          <a:endParaRPr lang="en-GB" sz="2400" b="1" kern="1200" dirty="0">
            <a:solidFill>
              <a:schemeClr val="tx1"/>
            </a:solidFill>
          </a:endParaRPr>
        </a:p>
      </dsp:txBody>
      <dsp:txXfrm>
        <a:off x="2510" y="3028892"/>
        <a:ext cx="1991611" cy="1194967"/>
      </dsp:txXfrm>
    </dsp:sp>
    <dsp:sp modelId="{28A388C8-D586-4907-B14B-601FD6D508A1}">
      <dsp:nvSpPr>
        <dsp:cNvPr id="0" name=""/>
        <dsp:cNvSpPr/>
      </dsp:nvSpPr>
      <dsp:spPr>
        <a:xfrm>
          <a:off x="2193283" y="3028892"/>
          <a:ext cx="1991611" cy="1194967"/>
        </a:xfrm>
        <a:prstGeom prst="rect">
          <a:avLst/>
        </a:prstGeom>
        <a:solidFill>
          <a:schemeClr val="accent2">
            <a:hueOff val="-16171954"/>
            <a:satOff val="737"/>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ZA" sz="2400" b="1" kern="1200" dirty="0" smtClean="0">
              <a:solidFill>
                <a:schemeClr val="tx1"/>
              </a:solidFill>
            </a:rPr>
            <a:t>120 x 15</a:t>
          </a:r>
          <a:endParaRPr lang="en-GB" sz="2400" b="1" kern="1200" dirty="0">
            <a:solidFill>
              <a:schemeClr val="tx1"/>
            </a:solidFill>
          </a:endParaRPr>
        </a:p>
      </dsp:txBody>
      <dsp:txXfrm>
        <a:off x="2193283" y="3028892"/>
        <a:ext cx="1991611" cy="1194967"/>
      </dsp:txXfrm>
    </dsp:sp>
    <dsp:sp modelId="{1C15A62B-962C-4B55-9694-9D401C11056D}">
      <dsp:nvSpPr>
        <dsp:cNvPr id="0" name=""/>
        <dsp:cNvSpPr/>
      </dsp:nvSpPr>
      <dsp:spPr>
        <a:xfrm>
          <a:off x="4384056" y="3028892"/>
          <a:ext cx="1991611" cy="1194967"/>
        </a:xfrm>
        <a:prstGeom prst="rect">
          <a:avLst/>
        </a:prstGeom>
        <a:solidFill>
          <a:schemeClr val="accent2">
            <a:hueOff val="-17968837"/>
            <a:satOff val="819"/>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ZA" sz="2400" b="1" kern="1200" smtClean="0">
              <a:solidFill>
                <a:schemeClr val="tx1"/>
              </a:solidFill>
            </a:rPr>
            <a:t>1 + 2 + 3 + 4 + 5 + 6 + 7 + 8 + 9 + 10</a:t>
          </a:r>
          <a:endParaRPr lang="en-GB" sz="2400" b="1" kern="1200" dirty="0">
            <a:solidFill>
              <a:schemeClr val="tx1"/>
            </a:solidFill>
          </a:endParaRPr>
        </a:p>
      </dsp:txBody>
      <dsp:txXfrm>
        <a:off x="4384056" y="3028892"/>
        <a:ext cx="1991611" cy="1194967"/>
      </dsp:txXfrm>
    </dsp:sp>
    <dsp:sp modelId="{1133FCA9-2B83-431E-BE14-325795DF03C4}">
      <dsp:nvSpPr>
        <dsp:cNvPr id="0" name=""/>
        <dsp:cNvSpPr/>
      </dsp:nvSpPr>
      <dsp:spPr>
        <a:xfrm>
          <a:off x="6574829" y="3028892"/>
          <a:ext cx="1991611" cy="1194967"/>
        </a:xfrm>
        <a:prstGeom prst="rect">
          <a:avLst/>
        </a:prstGeom>
        <a:solidFill>
          <a:schemeClr val="accent2">
            <a:hueOff val="-19765721"/>
            <a:satOff val="901"/>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ZA" sz="2400" b="1" kern="1200" smtClean="0">
              <a:solidFill>
                <a:schemeClr val="tx1"/>
              </a:solidFill>
            </a:rPr>
            <a:t>16 x 12</a:t>
          </a:r>
          <a:endParaRPr lang="en-GB" sz="2400" b="1" kern="1200" dirty="0">
            <a:solidFill>
              <a:schemeClr val="tx1"/>
            </a:solidFill>
          </a:endParaRPr>
        </a:p>
      </dsp:txBody>
      <dsp:txXfrm>
        <a:off x="6574829" y="3028892"/>
        <a:ext cx="1991611" cy="119496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68C39C-3178-4D0C-931F-5E2553A3EC8F}" type="datetimeFigureOut">
              <a:rPr lang="en-US" smtClean="0"/>
              <a:t>6/27/17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52EACFB-053F-4053-BA47-77E3374A3309}" type="slidenum">
              <a:rPr lang="en-US" smtClean="0"/>
              <a:t>‹#›</a:t>
            </a:fld>
            <a:endParaRPr lang="en-US"/>
          </a:p>
        </p:txBody>
      </p:sp>
    </p:spTree>
    <p:extLst>
      <p:ext uri="{BB962C8B-B14F-4D97-AF65-F5344CB8AC3E}">
        <p14:creationId xmlns:p14="http://schemas.microsoft.com/office/powerpoint/2010/main" val="39667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86594B-FFC8-4278-A918-4F43EF543F00}" type="datetimeFigureOut">
              <a:rPr lang="en-GB" smtClean="0"/>
              <a:t>27/06/2017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ABD32F-A741-43E3-A679-70CFB1C4A34B}" type="slidenum">
              <a:rPr lang="en-GB" smtClean="0"/>
              <a:t>‹#›</a:t>
            </a:fld>
            <a:endParaRPr lang="en-GB"/>
          </a:p>
        </p:txBody>
      </p:sp>
    </p:spTree>
    <p:extLst>
      <p:ext uri="{BB962C8B-B14F-4D97-AF65-F5344CB8AC3E}">
        <p14:creationId xmlns:p14="http://schemas.microsoft.com/office/powerpoint/2010/main" val="3535326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pPr algn="r"/>
            <a:r>
              <a:rPr lang="en-US" smtClean="0"/>
              <a:t>Debbie Stott</a:t>
            </a:r>
            <a:endParaRPr lang="en-US"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r>
              <a:rPr lang="en-ZA" smtClean="0"/>
              <a:t>AMESA 2017 Workshop</a:t>
            </a:r>
            <a:endParaRPr 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7667E6A9-3D0D-40A8-8DD6-ED578F7599C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r"/>
            <a:r>
              <a:rPr lang="en-US" smtClean="0"/>
              <a:t>Debbie Stott</a:t>
            </a:r>
            <a:endParaRPr lang="en-US" dirty="0"/>
          </a:p>
        </p:txBody>
      </p:sp>
      <p:sp>
        <p:nvSpPr>
          <p:cNvPr id="6" name="Footer Placeholder 5"/>
          <p:cNvSpPr>
            <a:spLocks noGrp="1"/>
          </p:cNvSpPr>
          <p:nvPr>
            <p:ph type="ftr" sz="quarter" idx="11"/>
          </p:nvPr>
        </p:nvSpPr>
        <p:spPr/>
        <p:txBody>
          <a:bodyPr/>
          <a:lstStyle/>
          <a:p>
            <a:r>
              <a:rPr lang="en-ZA" smtClean="0"/>
              <a:t>AMESA 2017 Workshop</a:t>
            </a:r>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7667E6A9-3D0D-40A8-8DD6-ED578F7599CD}" type="slidenum">
              <a:rPr lang="en-US" smtClean="0"/>
              <a:t>‹#›</a:t>
            </a:fld>
            <a:endParaRPr lang="en-US"/>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r"/>
            <a:r>
              <a:rPr lang="en-US" smtClean="0"/>
              <a:t>Debbie Stott</a:t>
            </a:r>
            <a:endParaRPr lang="en-US" dirty="0"/>
          </a:p>
        </p:txBody>
      </p:sp>
      <p:sp>
        <p:nvSpPr>
          <p:cNvPr id="5" name="Footer Placeholder 4"/>
          <p:cNvSpPr>
            <a:spLocks noGrp="1"/>
          </p:cNvSpPr>
          <p:nvPr>
            <p:ph type="ftr" sz="quarter" idx="11"/>
          </p:nvPr>
        </p:nvSpPr>
        <p:spPr/>
        <p:txBody>
          <a:bodyPr/>
          <a:lstStyle/>
          <a:p>
            <a:r>
              <a:rPr lang="en-ZA" smtClean="0"/>
              <a:t>AMESA 2017 Workshop</a:t>
            </a:r>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7667E6A9-3D0D-40A8-8DD6-ED578F7599CD}" type="slidenum">
              <a:rPr lang="en-US" smtClean="0"/>
              <a:t>‹#›</a:t>
            </a:fld>
            <a:endParaRPr lang="en-US"/>
          </a:p>
        </p:txBody>
      </p:sp>
    </p:spTree>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r"/>
            <a:r>
              <a:rPr lang="en-US" smtClean="0"/>
              <a:t>Debbie Stott</a:t>
            </a:r>
            <a:endParaRPr lang="en-US" dirty="0"/>
          </a:p>
        </p:txBody>
      </p:sp>
      <p:sp>
        <p:nvSpPr>
          <p:cNvPr id="5" name="Footer Placeholder 4"/>
          <p:cNvSpPr>
            <a:spLocks noGrp="1"/>
          </p:cNvSpPr>
          <p:nvPr>
            <p:ph type="ftr" sz="quarter" idx="11"/>
          </p:nvPr>
        </p:nvSpPr>
        <p:spPr/>
        <p:txBody>
          <a:bodyPr/>
          <a:lstStyle/>
          <a:p>
            <a:r>
              <a:rPr lang="en-ZA" smtClean="0"/>
              <a:t>AMESA 2017 Workshop</a:t>
            </a:r>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7667E6A9-3D0D-40A8-8DD6-ED578F7599CD}" type="slidenum">
              <a:rPr lang="en-US" smtClean="0"/>
              <a:t>‹#›</a:t>
            </a:fld>
            <a:endParaRPr lang="en-US"/>
          </a:p>
        </p:txBody>
      </p:sp>
    </p:spTree>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r"/>
            <a:r>
              <a:rPr lang="en-US" smtClean="0"/>
              <a:t>Debbie Stott</a:t>
            </a:r>
            <a:endParaRPr lang="en-US" dirty="0"/>
          </a:p>
        </p:txBody>
      </p:sp>
      <p:sp>
        <p:nvSpPr>
          <p:cNvPr id="5" name="Footer Placeholder 4"/>
          <p:cNvSpPr>
            <a:spLocks noGrp="1"/>
          </p:cNvSpPr>
          <p:nvPr>
            <p:ph type="ftr" sz="quarter" idx="11"/>
          </p:nvPr>
        </p:nvSpPr>
        <p:spPr/>
        <p:txBody>
          <a:bodyPr/>
          <a:lstStyle/>
          <a:p>
            <a:r>
              <a:rPr lang="en-ZA" smtClean="0"/>
              <a:t>AMESA 2017 Workshop</a:t>
            </a:r>
            <a:endParaRPr lang="en-US"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7667E6A9-3D0D-40A8-8DD6-ED578F7599CD}" type="slidenum">
              <a:rPr lang="en-US" smtClean="0"/>
              <a:t>‹#›</a:t>
            </a:fld>
            <a:endParaRPr lang="en-US"/>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lgn="r"/>
            <a:r>
              <a:rPr lang="en-US" smtClean="0"/>
              <a:t>Debbie Stott</a:t>
            </a:r>
            <a:endParaRPr lang="en-US" dirty="0"/>
          </a:p>
        </p:txBody>
      </p:sp>
      <p:sp>
        <p:nvSpPr>
          <p:cNvPr id="8" name="Footer Placeholder 7"/>
          <p:cNvSpPr>
            <a:spLocks noGrp="1"/>
          </p:cNvSpPr>
          <p:nvPr>
            <p:ph type="ftr" sz="quarter" idx="11"/>
          </p:nvPr>
        </p:nvSpPr>
        <p:spPr/>
        <p:txBody>
          <a:bodyPr/>
          <a:lstStyle/>
          <a:p>
            <a:r>
              <a:rPr lang="en-ZA" smtClean="0"/>
              <a:t>AMESA 2017 Workshop</a:t>
            </a:r>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7667E6A9-3D0D-40A8-8DD6-ED578F7599CD}" type="slidenum">
              <a:rPr lang="en-US" smtClean="0"/>
              <a:t>‹#›</a:t>
            </a:fld>
            <a:endParaRPr lang="en-US"/>
          </a:p>
        </p:txBody>
      </p:sp>
    </p:spTree>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lgn="r"/>
            <a:r>
              <a:rPr lang="en-US" smtClean="0"/>
              <a:t>Debbie Stott</a:t>
            </a:r>
            <a:endParaRPr lang="en-US" dirty="0"/>
          </a:p>
        </p:txBody>
      </p:sp>
      <p:sp>
        <p:nvSpPr>
          <p:cNvPr id="8" name="Footer Placeholder 7"/>
          <p:cNvSpPr>
            <a:spLocks noGrp="1"/>
          </p:cNvSpPr>
          <p:nvPr>
            <p:ph type="ftr" sz="quarter" idx="11"/>
          </p:nvPr>
        </p:nvSpPr>
        <p:spPr/>
        <p:txBody>
          <a:bodyPr/>
          <a:lstStyle/>
          <a:p>
            <a:r>
              <a:rPr lang="en-ZA" smtClean="0"/>
              <a:t>AMESA 2017 Workshop</a:t>
            </a:r>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7667E6A9-3D0D-40A8-8DD6-ED578F7599CD}" type="slidenum">
              <a:rPr lang="en-US" smtClean="0"/>
              <a:t>‹#›</a:t>
            </a:fld>
            <a:endParaRPr lang="en-US"/>
          </a:p>
        </p:txBody>
      </p:sp>
    </p:spTree>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1F1580A0-ED6C-4884-9FFE-87471827F59A}" type="datetimeFigureOut">
              <a:rPr lang="en-US" dirty="0"/>
              <a:t>6/27/17</a:t>
            </a:fld>
            <a:endParaRPr lang="en-US" dirty="0"/>
          </a:p>
        </p:txBody>
      </p:sp>
      <p:sp>
        <p:nvSpPr>
          <p:cNvPr id="5" name="Footer Placeholder 4"/>
          <p:cNvSpPr>
            <a:spLocks noGrp="1"/>
          </p:cNvSpPr>
          <p:nvPr>
            <p:ph type="ftr" sz="quarter" idx="11"/>
          </p:nvPr>
        </p:nvSpPr>
        <p:spPr>
          <a:xfrm>
            <a:off x="516133" y="6387910"/>
            <a:ext cx="3859795" cy="228660"/>
          </a:xfrm>
        </p:spPr>
        <p:txBody>
          <a:bodyPr/>
          <a:lstStyle/>
          <a:p>
            <a:r>
              <a:rPr lang="en-US" dirty="0"/>
              <a:t>
              </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474D98-3273-47CE-B312-A00AAFA2779F}" type="datetimeFigureOut">
              <a:rPr lang="en-US" dirty="0"/>
              <a:t>6/27/17</a:t>
            </a:fld>
            <a:endParaRPr lang="en-US" dirty="0"/>
          </a:p>
        </p:txBody>
      </p:sp>
      <p:sp>
        <p:nvSpPr>
          <p:cNvPr id="5" name="Footer Placeholder 4"/>
          <p:cNvSpPr>
            <a:spLocks noGrp="1"/>
          </p:cNvSpPr>
          <p:nvPr>
            <p:ph type="ftr" sz="quarter" idx="11"/>
          </p:nvPr>
        </p:nvSpPr>
        <p:spPr>
          <a:xfrm>
            <a:off x="538546" y="6365498"/>
            <a:ext cx="3859795" cy="228660"/>
          </a:xfrm>
        </p:spPr>
        <p:txBody>
          <a:bodyPr/>
          <a:lstStyle/>
          <a:p>
            <a:r>
              <a:rPr lang="en-US" dirty="0"/>
              <a:t>
              </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5616" y="908720"/>
            <a:ext cx="6343672" cy="709865"/>
          </a:xfrm>
        </p:spPr>
        <p:txBody>
          <a:bodyPr anchor="ctr"/>
          <a:lstStyle>
            <a:lvl1pPr algn="ct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lgn="r"/>
            <a:r>
              <a:rPr lang="en-US" smtClean="0"/>
              <a:t>Debbie Stott</a:t>
            </a:r>
            <a:endParaRPr lang="en-US" dirty="0"/>
          </a:p>
        </p:txBody>
      </p:sp>
      <p:sp>
        <p:nvSpPr>
          <p:cNvPr id="5" name="Footer Placeholder 4"/>
          <p:cNvSpPr>
            <a:spLocks noGrp="1"/>
          </p:cNvSpPr>
          <p:nvPr>
            <p:ph type="ftr" sz="quarter" idx="11"/>
          </p:nvPr>
        </p:nvSpPr>
        <p:spPr/>
        <p:txBody>
          <a:bodyPr/>
          <a:lstStyle/>
          <a:p>
            <a:r>
              <a:rPr lang="en-ZA" smtClean="0"/>
              <a:t>AMESA 2017 Workshop</a:t>
            </a:r>
            <a:endParaRPr lang="en-US" dirty="0"/>
          </a:p>
        </p:txBody>
      </p:sp>
      <p:sp>
        <p:nvSpPr>
          <p:cNvPr id="6" name="Slide Number Placeholder 5"/>
          <p:cNvSpPr>
            <a:spLocks noGrp="1"/>
          </p:cNvSpPr>
          <p:nvPr>
            <p:ph type="sldNum" sz="quarter" idx="12"/>
          </p:nvPr>
        </p:nvSpPr>
        <p:spPr>
          <a:xfrm>
            <a:off x="6948264" y="1"/>
            <a:ext cx="648072" cy="692696"/>
          </a:xfrm>
          <a:prstGeom prst="rect">
            <a:avLst/>
          </a:prstGeom>
        </p:spPr>
        <p:txBody>
          <a:bodyPr anchor="b"/>
          <a:lstStyle>
            <a:lvl1pPr algn="ctr">
              <a:defRPr sz="2800"/>
            </a:lvl1pPr>
          </a:lstStyle>
          <a:p>
            <a:fld id="{7667E6A9-3D0D-40A8-8DD6-ED578F7599CD}"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r"/>
            <a:r>
              <a:rPr lang="en-US" smtClean="0"/>
              <a:t>Debbie Stott</a:t>
            </a:r>
            <a:endParaRPr lang="en-US" dirty="0"/>
          </a:p>
        </p:txBody>
      </p:sp>
      <p:sp>
        <p:nvSpPr>
          <p:cNvPr id="5" name="Footer Placeholder 4"/>
          <p:cNvSpPr>
            <a:spLocks noGrp="1"/>
          </p:cNvSpPr>
          <p:nvPr>
            <p:ph type="ftr" sz="quarter" idx="11"/>
          </p:nvPr>
        </p:nvSpPr>
        <p:spPr/>
        <p:txBody>
          <a:bodyPr/>
          <a:lstStyle/>
          <a:p>
            <a:r>
              <a:rPr lang="en-ZA" smtClean="0"/>
              <a:t>AMESA 2017 Workshop</a:t>
            </a:r>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7667E6A9-3D0D-40A8-8DD6-ED578F7599C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lgn="r"/>
            <a:r>
              <a:rPr lang="en-US" smtClean="0"/>
              <a:t>Debbie Stott</a:t>
            </a:r>
            <a:endParaRPr lang="en-US" dirty="0"/>
          </a:p>
        </p:txBody>
      </p:sp>
      <p:sp>
        <p:nvSpPr>
          <p:cNvPr id="6" name="Footer Placeholder 5"/>
          <p:cNvSpPr>
            <a:spLocks noGrp="1"/>
          </p:cNvSpPr>
          <p:nvPr>
            <p:ph type="ftr" sz="quarter" idx="11"/>
          </p:nvPr>
        </p:nvSpPr>
        <p:spPr/>
        <p:txBody>
          <a:bodyPr/>
          <a:lstStyle/>
          <a:p>
            <a:r>
              <a:rPr lang="en-ZA" smtClean="0"/>
              <a:t>AMESA 2017 Workshop</a:t>
            </a:r>
            <a:endParaRPr lang="en-US" dirty="0"/>
          </a:p>
        </p:txBody>
      </p:sp>
      <p:sp>
        <p:nvSpPr>
          <p:cNvPr id="7" name="Slide Number Placeholder 6"/>
          <p:cNvSpPr>
            <a:spLocks noGrp="1"/>
          </p:cNvSpPr>
          <p:nvPr>
            <p:ph type="sldNum" sz="quarter" idx="12"/>
          </p:nvPr>
        </p:nvSpPr>
        <p:spPr>
          <a:xfrm>
            <a:off x="6948264" y="6901"/>
            <a:ext cx="648072" cy="613787"/>
          </a:xfrm>
          <a:prstGeom prst="rect">
            <a:avLst/>
          </a:prstGeom>
        </p:spPr>
        <p:txBody>
          <a:bodyPr anchor="b"/>
          <a:lstStyle>
            <a:lvl1pPr algn="ctr">
              <a:defRPr sz="2800"/>
            </a:lvl1pPr>
          </a:lstStyle>
          <a:p>
            <a:fld id="{7667E6A9-3D0D-40A8-8DD6-ED578F7599C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ZA" smtClean="0"/>
              <a:t>NICLE Session 1 19th Feb 2013</a:t>
            </a:r>
            <a:endParaRPr lang="en-US"/>
          </a:p>
        </p:txBody>
      </p:sp>
      <p:sp>
        <p:nvSpPr>
          <p:cNvPr id="9" name="Slide Number Placeholder 8"/>
          <p:cNvSpPr>
            <a:spLocks noGrp="1"/>
          </p:cNvSpPr>
          <p:nvPr>
            <p:ph type="sldNum" sz="quarter" idx="12"/>
          </p:nvPr>
        </p:nvSpPr>
        <p:spPr>
          <a:xfrm>
            <a:off x="6948264" y="1"/>
            <a:ext cx="648072" cy="620688"/>
          </a:xfrm>
          <a:prstGeom prst="rect">
            <a:avLst/>
          </a:prstGeom>
        </p:spPr>
        <p:txBody>
          <a:bodyPr anchor="b"/>
          <a:lstStyle>
            <a:lvl1pPr algn="ctr">
              <a:defRPr sz="2800"/>
            </a:lvl1pPr>
          </a:lstStyle>
          <a:p>
            <a:fld id="{7667E6A9-3D0D-40A8-8DD6-ED578F7599C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F9C5B0-21BA-48EA-B067-5E37072B4F18}" type="datetimeFigureOut">
              <a:rPr lang="en-US" dirty="0"/>
              <a:t>6/27/17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a:xfrm>
            <a:off x="6948264" y="35477"/>
            <a:ext cx="626179" cy="585212"/>
          </a:xfrm>
          <a:prstGeom prst="rect">
            <a:avLst/>
          </a:prstGeom>
        </p:spPr>
        <p:txBody>
          <a:bodyPr anchor="b"/>
          <a:lstStyle>
            <a:lvl1pPr algn="ctr">
              <a:defRPr sz="2800"/>
            </a:lvl1p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B959AD-49F4-478E-A013-BE606CDD1B41}" type="datetimeFigureOut">
              <a:rPr lang="en-US" dirty="0"/>
              <a:t>6/27/17</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a:xfrm>
            <a:off x="6948264" y="1"/>
            <a:ext cx="626179" cy="620688"/>
          </a:xfrm>
          <a:prstGeom prst="rect">
            <a:avLst/>
          </a:prstGeom>
        </p:spPr>
        <p:txBody>
          <a:bodyPr/>
          <a:lstStyle>
            <a:lvl1pPr algn="ctr">
              <a:defRPr sz="2800"/>
            </a:lvl1p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55E8D2-BCEE-4D3D-AE6D-93BD204BAD0C}" type="datetimeFigureOut">
              <a:rPr lang="en-US" dirty="0"/>
              <a:t>6/27/17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BF110E-D48F-4A61-BE6D-11D38A61FE05}" type="datetimeFigureOut">
              <a:rPr lang="en-US" dirty="0"/>
              <a:t>6/27/17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2.jpeg"/><Relationship Id="rId21" Type="http://schemas.openxmlformats.org/officeDocument/2006/relationships/image" Target="../media/image3.jp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1073874" y="927099"/>
            <a:ext cx="6319121" cy="709865"/>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96695" y="2207154"/>
            <a:ext cx="8262281" cy="396504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pPr algn="r"/>
            <a:r>
              <a:rPr lang="en-US" smtClean="0"/>
              <a:t>Debbie Stott</a:t>
            </a:r>
            <a:endParaRPr lang="en-US"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r>
              <a:rPr lang="en-ZA" smtClean="0"/>
              <a:t>AMESA 2017 Workshop</a:t>
            </a:r>
            <a:endParaRPr lang="en-US" dirty="0"/>
          </a:p>
        </p:txBody>
      </p:sp>
      <p:sp>
        <p:nvSpPr>
          <p:cNvPr id="26" name="Rectangle 25"/>
          <p:cNvSpPr/>
          <p:nvPr/>
        </p:nvSpPr>
        <p:spPr>
          <a:xfrm>
            <a:off x="6932575" y="-2798"/>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6932575" y="2951"/>
            <a:ext cx="685800" cy="657507"/>
          </a:xfrm>
          <a:prstGeom prst="rect">
            <a:avLst/>
          </a:prstGeom>
        </p:spPr>
        <p:txBody>
          <a:bodyPr anchor="b"/>
          <a:lstStyle>
            <a:lvl1pPr algn="ctr">
              <a:defRPr sz="2800">
                <a:solidFill>
                  <a:schemeClr val="bg1"/>
                </a:solidFill>
              </a:defRPr>
            </a:lvl1pPr>
          </a:lstStyle>
          <a:p>
            <a:fld id="{7667E6A9-3D0D-40A8-8DD6-ED578F7599CD}" type="slidenum">
              <a:rPr lang="en-US" smtClean="0"/>
              <a:t>‹#›</a:t>
            </a:fld>
            <a:endParaRPr lang="en-US"/>
          </a:p>
        </p:txBody>
      </p:sp>
      <p:pic>
        <p:nvPicPr>
          <p:cNvPr id="27" name="Picture 26" descr="NEW_SANC_LOGO_HIGH_QUAL.jpg"/>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179512" y="476672"/>
            <a:ext cx="822355" cy="1436722"/>
          </a:xfrm>
          <a:prstGeom prst="rect">
            <a:avLst/>
          </a:prstGeom>
          <a:noFill/>
          <a:ln>
            <a:noFill/>
          </a:ln>
        </p:spPr>
      </p:pic>
      <p:pic>
        <p:nvPicPr>
          <p:cNvPr id="28" name="Picture 27"/>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7619169" y="506543"/>
            <a:ext cx="1428960" cy="1376980"/>
          </a:xfrm>
          <a:prstGeom prst="rect">
            <a:avLst/>
          </a:prstGeom>
        </p:spPr>
      </p:pic>
    </p:spTree>
    <p:extLst>
      <p:ext uri="{BB962C8B-B14F-4D97-AF65-F5344CB8AC3E}">
        <p14:creationId xmlns:p14="http://schemas.microsoft.com/office/powerpoint/2010/main" val="140649352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hf hdr="0" dt="0"/>
  <p:txStyles>
    <p:titleStyle>
      <a:lvl1pPr algn="ctr"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 Id="rId3" Type="http://schemas.openxmlformats.org/officeDocument/2006/relationships/image" Target="../media/image22.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22.emf"/><Relationship Id="rId1" Type="http://schemas.openxmlformats.org/officeDocument/2006/relationships/slideLayout" Target="../slideLayouts/slideLayout7.xml"/><Relationship Id="rId2" Type="http://schemas.openxmlformats.org/officeDocument/2006/relationships/image" Target="../media/image23.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4.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15.emf"/><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lvl="0"/>
            <a:r>
              <a:rPr lang="en-ZA" sz="2000" dirty="0" smtClean="0"/>
              <a:t>Work out the answers to these on your own …</a:t>
            </a:r>
            <a:br>
              <a:rPr lang="en-ZA" sz="2000" dirty="0" smtClean="0"/>
            </a:br>
            <a:r>
              <a:rPr lang="en-ZA" sz="2000" dirty="0" smtClean="0"/>
              <a:t>Do it mentally if you can</a:t>
            </a:r>
            <a:br>
              <a:rPr lang="en-ZA" sz="2000" dirty="0" smtClean="0"/>
            </a:br>
            <a:r>
              <a:rPr lang="en-ZA" sz="2000" dirty="0" smtClean="0"/>
              <a:t>Then jot down how you worked it out …</a:t>
            </a:r>
            <a:endParaRPr lang="en-GB" sz="20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724832535"/>
              </p:ext>
            </p:extLst>
          </p:nvPr>
        </p:nvGraphicFramePr>
        <p:xfrm>
          <a:off x="251520" y="2132856"/>
          <a:ext cx="8568952"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7667E6A9-3D0D-40A8-8DD6-ED578F7599CD}" type="slidenum">
              <a:rPr lang="en-US" smtClean="0"/>
              <a:pPr/>
              <a:t>1</a:t>
            </a:fld>
            <a:endParaRPr lang="en-US" dirty="0"/>
          </a:p>
        </p:txBody>
      </p:sp>
    </p:spTree>
    <p:extLst>
      <p:ext uri="{BB962C8B-B14F-4D97-AF65-F5344CB8AC3E}">
        <p14:creationId xmlns:p14="http://schemas.microsoft.com/office/powerpoint/2010/main" val="1238782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47924"/>
            <a:ext cx="7271555" cy="709865"/>
          </a:xfrm>
        </p:spPr>
        <p:txBody>
          <a:bodyPr/>
          <a:lstStyle/>
          <a:p>
            <a:r>
              <a:rPr lang="en-GB" dirty="0" smtClean="0">
                <a:solidFill>
                  <a:schemeClr val="tx1"/>
                </a:solidFill>
              </a:rPr>
              <a:t>2</a:t>
            </a:r>
            <a:r>
              <a:rPr lang="en-GB" baseline="30000" dirty="0" smtClean="0">
                <a:solidFill>
                  <a:schemeClr val="tx1"/>
                </a:solidFill>
              </a:rPr>
              <a:t>nd</a:t>
            </a:r>
            <a:r>
              <a:rPr lang="en-GB" dirty="0" smtClean="0">
                <a:solidFill>
                  <a:schemeClr val="tx1"/>
                </a:solidFill>
              </a:rPr>
              <a:t> example</a:t>
            </a:r>
            <a:r>
              <a:rPr lang="en-GB" dirty="0" smtClean="0">
                <a:solidFill>
                  <a:schemeClr val="tx1"/>
                </a:solidFill>
              </a:rPr>
              <a:t>: incrementing tens</a:t>
            </a:r>
          </a:p>
        </p:txBody>
      </p:sp>
      <p:pic>
        <p:nvPicPr>
          <p:cNvPr id="1090" name="Picture 6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flipH="1">
            <a:off x="1835696" y="4328885"/>
            <a:ext cx="724986" cy="2196456"/>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67"/>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rot="16200000" flipV="1">
            <a:off x="1613661" y="3278972"/>
            <a:ext cx="5023938" cy="1468803"/>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67"/>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rot="16200000" flipV="1">
            <a:off x="484361" y="3644822"/>
            <a:ext cx="5023942" cy="737095"/>
          </a:xfrm>
          <a:prstGeom prst="rect">
            <a:avLst/>
          </a:prstGeom>
          <a:noFill/>
          <a:extLst>
            <a:ext uri="{909E8E84-426E-40dd-AFC4-6F175D3DCCD1}">
              <a14:hiddenFill xmlns="" xmlns:a14="http://schemas.microsoft.com/office/drawing/2010/main">
                <a:solidFill>
                  <a:srgbClr val="FFFFFF"/>
                </a:solidFill>
              </a14:hiddenFill>
            </a:ext>
          </a:extLst>
        </p:spPr>
      </p:pic>
      <p:grpSp>
        <p:nvGrpSpPr>
          <p:cNvPr id="3" name="Group 2"/>
          <p:cNvGrpSpPr/>
          <p:nvPr/>
        </p:nvGrpSpPr>
        <p:grpSpPr>
          <a:xfrm>
            <a:off x="4860032" y="1501406"/>
            <a:ext cx="2951075" cy="5023939"/>
            <a:chOff x="3779912" y="2492896"/>
            <a:chExt cx="2232248" cy="3985501"/>
          </a:xfrm>
        </p:grpSpPr>
        <p:pic>
          <p:nvPicPr>
            <p:cNvPr id="1091" name="Picture 6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16200000" flipV="1">
              <a:off x="3191316" y="3657554"/>
              <a:ext cx="3985501" cy="1656186"/>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67"/>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rot="16200000" flipV="1">
              <a:off x="2065937" y="4206871"/>
              <a:ext cx="3985501" cy="557552"/>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4" name="TextBox 3"/>
          <p:cNvSpPr txBox="1"/>
          <p:nvPr/>
        </p:nvSpPr>
        <p:spPr>
          <a:xfrm>
            <a:off x="251520" y="2365498"/>
            <a:ext cx="2088232" cy="774058"/>
          </a:xfrm>
          <a:prstGeom prst="rect">
            <a:avLst/>
          </a:prstGeom>
          <a:noFill/>
        </p:spPr>
        <p:txBody>
          <a:bodyPr wrap="square" rtlCol="0">
            <a:spAutoFit/>
          </a:bodyPr>
          <a:lstStyle/>
          <a:p>
            <a:r>
              <a:rPr lang="en-US" sz="2215" b="1" dirty="0">
                <a:solidFill>
                  <a:srgbClr val="FF8021"/>
                </a:solidFill>
              </a:rPr>
              <a:t>How many</a:t>
            </a:r>
          </a:p>
          <a:p>
            <a:r>
              <a:rPr lang="en-US" sz="2215" b="1" dirty="0">
                <a:solidFill>
                  <a:srgbClr val="FF8021"/>
                </a:solidFill>
              </a:rPr>
              <a:t>can you see?</a:t>
            </a:r>
          </a:p>
        </p:txBody>
      </p:sp>
    </p:spTree>
    <p:extLst>
      <p:ext uri="{BB962C8B-B14F-4D97-AF65-F5344CB8AC3E}">
        <p14:creationId xmlns:p14="http://schemas.microsoft.com/office/powerpoint/2010/main" val="94219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0" y="548680"/>
            <a:ext cx="7416800" cy="3959770"/>
          </a:xfrm>
        </p:spPr>
        <p:txBody>
          <a:bodyPr>
            <a:noAutofit/>
          </a:bodyPr>
          <a:lstStyle/>
          <a:p>
            <a:pPr marL="263776" indent="-263776">
              <a:buFont typeface="Arial" pitchFamily="34" charset="0"/>
              <a:buChar char="•"/>
              <a:defRPr/>
            </a:pPr>
            <a:r>
              <a:rPr lang="en-ZA" sz="1846" b="1" dirty="0" smtClean="0">
                <a:solidFill>
                  <a:srgbClr val="FF8021"/>
                </a:solidFill>
              </a:rPr>
              <a:t>Less efficient</a:t>
            </a:r>
            <a:r>
              <a:rPr lang="en-ZA" sz="1846" dirty="0" smtClean="0"/>
              <a:t>: </a:t>
            </a:r>
            <a:br>
              <a:rPr lang="en-ZA" sz="1846" dirty="0" smtClean="0"/>
            </a:br>
            <a:r>
              <a:rPr lang="en-ZA" sz="1846" dirty="0" smtClean="0"/>
              <a:t>count the dots each time a new strip is added including the 4 dot strip</a:t>
            </a:r>
            <a:endParaRPr lang="en-GB" sz="1846" dirty="0" smtClean="0"/>
          </a:p>
          <a:p>
            <a:pPr marL="263776" indent="-263776">
              <a:buFont typeface="Arial" pitchFamily="34" charset="0"/>
              <a:buChar char="•"/>
              <a:defRPr/>
            </a:pPr>
            <a:r>
              <a:rPr lang="en-ZA" sz="1846" b="1" dirty="0" smtClean="0">
                <a:solidFill>
                  <a:srgbClr val="FF8021"/>
                </a:solidFill>
              </a:rPr>
              <a:t>Slightly </a:t>
            </a:r>
            <a:r>
              <a:rPr lang="en-ZA" sz="1846" b="1" dirty="0">
                <a:solidFill>
                  <a:srgbClr val="FF8021"/>
                </a:solidFill>
              </a:rPr>
              <a:t>more efficient</a:t>
            </a:r>
            <a:r>
              <a:rPr lang="en-ZA" sz="1846" dirty="0"/>
              <a:t>: </a:t>
            </a:r>
            <a:br>
              <a:rPr lang="en-ZA" sz="1846" dirty="0"/>
            </a:br>
            <a:r>
              <a:rPr lang="en-ZA" sz="1846" dirty="0"/>
              <a:t>count the first 10 strip in ones or twos and then count by touching each strip (in tens) as they are laid down</a:t>
            </a:r>
            <a:endParaRPr lang="en-GB" sz="1846" dirty="0"/>
          </a:p>
          <a:p>
            <a:pPr marL="263776" indent="-263776">
              <a:buFont typeface="Arial" pitchFamily="34" charset="0"/>
              <a:buChar char="•"/>
              <a:defRPr/>
            </a:pPr>
            <a:r>
              <a:rPr lang="en-ZA" sz="1846" b="1" dirty="0">
                <a:solidFill>
                  <a:srgbClr val="FF8021"/>
                </a:solidFill>
              </a:rPr>
              <a:t>Slightly more efficient</a:t>
            </a:r>
            <a:r>
              <a:rPr lang="en-ZA" sz="1846" dirty="0"/>
              <a:t>: </a:t>
            </a:r>
            <a:br>
              <a:rPr lang="en-ZA" sz="1846" dirty="0"/>
            </a:br>
            <a:r>
              <a:rPr lang="en-ZA" sz="1846" dirty="0"/>
              <a:t>count the first 10 strip in ones or twos and then mentally add 10 each time a strip is laid down.</a:t>
            </a:r>
            <a:endParaRPr lang="en-GB" sz="1846" dirty="0"/>
          </a:p>
          <a:p>
            <a:pPr marL="263776" indent="-263776">
              <a:buFont typeface="Arial" pitchFamily="34" charset="0"/>
              <a:buChar char="•"/>
              <a:defRPr/>
            </a:pPr>
            <a:r>
              <a:rPr lang="en-ZA" sz="1846" b="1" dirty="0">
                <a:solidFill>
                  <a:srgbClr val="FF8021"/>
                </a:solidFill>
              </a:rPr>
              <a:t>More efficient method</a:t>
            </a:r>
            <a:r>
              <a:rPr lang="en-ZA" sz="1846" dirty="0"/>
              <a:t>: </a:t>
            </a:r>
            <a:br>
              <a:rPr lang="en-ZA" sz="1846" dirty="0"/>
            </a:br>
            <a:r>
              <a:rPr lang="en-ZA" sz="1846" dirty="0"/>
              <a:t>mentally count the dots on 4 and the 10 strip and then count on in groups of 10 e.g. 44 + 30 is 74 (knowing 40 and 30 is 70)</a:t>
            </a:r>
            <a:r>
              <a:rPr lang="en-GB" sz="1846" dirty="0"/>
              <a:t> </a:t>
            </a:r>
          </a:p>
        </p:txBody>
      </p:sp>
      <p:sp>
        <p:nvSpPr>
          <p:cNvPr id="9" name="Title 1"/>
          <p:cNvSpPr txBox="1">
            <a:spLocks/>
          </p:cNvSpPr>
          <p:nvPr/>
        </p:nvSpPr>
        <p:spPr>
          <a:xfrm rot="16200000">
            <a:off x="6442049" y="1769438"/>
            <a:ext cx="3405737" cy="1673225"/>
          </a:xfrm>
          <a:prstGeom prst="rect">
            <a:avLst/>
          </a:prstGeom>
        </p:spPr>
        <p:txBody>
          <a:bodyPr vert="horz" lIns="84406" tIns="42203" rIns="84406" bIns="42203" rtlCol="0" anchor="ctr">
            <a:normAutofit/>
          </a:bodyPr>
          <a:lstStyle>
            <a:lvl1pPr algn="r" defTabSz="914400" rtl="0" eaLnBrk="1" latinLnBrk="0" hangingPunct="1">
              <a:spcBef>
                <a:spcPct val="0"/>
              </a:spcBef>
              <a:buNone/>
              <a:defRPr sz="3200" kern="1200" normalizeH="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2954" dirty="0"/>
              <a:t>SPECTRUM FOR incrementing 10s</a:t>
            </a:r>
          </a:p>
        </p:txBody>
      </p:sp>
      <p:grpSp>
        <p:nvGrpSpPr>
          <p:cNvPr id="2" name="Group 1"/>
          <p:cNvGrpSpPr/>
          <p:nvPr/>
        </p:nvGrpSpPr>
        <p:grpSpPr>
          <a:xfrm>
            <a:off x="3851920" y="5013176"/>
            <a:ext cx="5165080" cy="1844824"/>
            <a:chOff x="3851920" y="5013176"/>
            <a:chExt cx="5165080" cy="1844824"/>
          </a:xfrm>
        </p:grpSpPr>
        <p:grpSp>
          <p:nvGrpSpPr>
            <p:cNvPr id="4" name="Group 3"/>
            <p:cNvGrpSpPr>
              <a:grpSpLocks/>
            </p:cNvGrpSpPr>
            <p:nvPr/>
          </p:nvGrpSpPr>
          <p:grpSpPr bwMode="auto">
            <a:xfrm>
              <a:off x="3851920" y="5013176"/>
              <a:ext cx="5165080" cy="1844824"/>
              <a:chOff x="158750" y="4111625"/>
              <a:chExt cx="8858250" cy="2746375"/>
            </a:xfrm>
          </p:grpSpPr>
          <p:sp>
            <p:nvSpPr>
              <p:cNvPr id="6" name="Rounded Rectangle 5"/>
              <p:cNvSpPr/>
              <p:nvPr/>
            </p:nvSpPr>
            <p:spPr>
              <a:xfrm>
                <a:off x="158750" y="4111625"/>
                <a:ext cx="8858250" cy="2746375"/>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GB" sz="1662"/>
              </a:p>
            </p:txBody>
          </p:sp>
          <p:pic>
            <p:nvPicPr>
              <p:cNvPr id="8" name="Picture 7"/>
              <p:cNvPicPr>
                <a:picLocks noChangeAspect="1" noChangeArrowheads="1"/>
              </p:cNvPicPr>
              <p:nvPr/>
            </p:nvPicPr>
            <p:blipFill>
              <a:blip r:embed="rId2">
                <a:lum bright="-40000" contrast="40000"/>
                <a:extLst>
                  <a:ext uri="{28A0092B-C50C-407E-A947-70E740481C1C}">
                    <a14:useLocalDpi xmlns:a14="http://schemas.microsoft.com/office/drawing/2010/main"/>
                  </a:ext>
                </a:extLst>
              </a:blip>
              <a:srcRect/>
              <a:stretch>
                <a:fillRect/>
              </a:stretch>
            </p:blipFill>
            <p:spPr bwMode="auto">
              <a:xfrm>
                <a:off x="304800" y="4111625"/>
                <a:ext cx="8534400" cy="2746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5" name="TextBox 14"/>
            <p:cNvSpPr txBox="1"/>
            <p:nvPr/>
          </p:nvSpPr>
          <p:spPr>
            <a:xfrm rot="16200000">
              <a:off x="8294113" y="5240926"/>
              <a:ext cx="911512" cy="456011"/>
            </a:xfrm>
            <a:prstGeom prst="rect">
              <a:avLst/>
            </a:prstGeom>
            <a:solidFill>
              <a:schemeClr val="bg1"/>
            </a:solidFill>
          </p:spPr>
          <p:txBody>
            <a:bodyPr wrap="none" lIns="0" tIns="0" rIns="0" bIns="0" rtlCol="0">
              <a:noAutofit/>
            </a:bodyPr>
            <a:lstStyle/>
            <a:p>
              <a:r>
                <a:rPr lang="en-GB" sz="1050" smtClean="0"/>
                <a:t>Flexible</a:t>
              </a:r>
              <a:br>
                <a:rPr lang="en-GB" sz="1050" smtClean="0"/>
              </a:br>
              <a:r>
                <a:rPr lang="en-GB" sz="1050" smtClean="0"/>
                <a:t>Fluent</a:t>
              </a:r>
              <a:endParaRPr lang="en-GB" sz="1200" dirty="0"/>
            </a:p>
          </p:txBody>
        </p:sp>
        <p:sp>
          <p:nvSpPr>
            <p:cNvPr id="12" name="TextBox 11"/>
            <p:cNvSpPr txBox="1"/>
            <p:nvPr/>
          </p:nvSpPr>
          <p:spPr>
            <a:xfrm rot="16200000">
              <a:off x="3800832" y="5308434"/>
              <a:ext cx="798295" cy="456011"/>
            </a:xfrm>
            <a:prstGeom prst="rect">
              <a:avLst/>
            </a:prstGeom>
            <a:solidFill>
              <a:schemeClr val="bg1"/>
            </a:solidFill>
          </p:spPr>
          <p:txBody>
            <a:bodyPr wrap="none" lIns="0" tIns="0" rIns="0" bIns="0" rtlCol="0">
              <a:noAutofit/>
            </a:bodyPr>
            <a:lstStyle/>
            <a:p>
              <a:r>
                <a:rPr lang="en-GB" sz="1050" dirty="0" smtClean="0"/>
                <a:t>Concrete</a:t>
              </a:r>
            </a:p>
            <a:p>
              <a:r>
                <a:rPr lang="en-GB" sz="1050" dirty="0" smtClean="0"/>
                <a:t>Constrained</a:t>
              </a:r>
              <a:endParaRPr lang="en-GB" sz="1200" dirty="0"/>
            </a:p>
          </p:txBody>
        </p:sp>
      </p:grpSp>
    </p:spTree>
    <p:extLst>
      <p:ext uri="{BB962C8B-B14F-4D97-AF65-F5344CB8AC3E}">
        <p14:creationId xmlns:p14="http://schemas.microsoft.com/office/powerpoint/2010/main" val="2004350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from progression in tasks to progression in operations</a:t>
            </a:r>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713562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What does curriculum say:</a:t>
            </a:r>
            <a:endParaRPr lang="en-US" dirty="0"/>
          </a:p>
        </p:txBody>
      </p:sp>
      <p:sp>
        <p:nvSpPr>
          <p:cNvPr id="10" name="Content Placeholder 9"/>
          <p:cNvSpPr>
            <a:spLocks noGrp="1"/>
          </p:cNvSpPr>
          <p:nvPr>
            <p:ph idx="1"/>
          </p:nvPr>
        </p:nvSpPr>
        <p:spPr/>
        <p:txBody>
          <a:bodyPr/>
          <a:lstStyle/>
          <a:p>
            <a:r>
              <a:rPr lang="en-US" dirty="0" smtClean="0">
                <a:solidFill>
                  <a:srgbClr val="343334"/>
                </a:solidFill>
                <a:latin typeface="Helvetica" charset="0"/>
              </a:rPr>
              <a:t>Numeracy Handbook for Foundation Phase teachers (Grades R-3) says that </a:t>
            </a:r>
            <a:r>
              <a:rPr lang="en-US" dirty="0" smtClean="0">
                <a:solidFill>
                  <a:schemeClr val="accent6">
                    <a:lumMod val="75000"/>
                  </a:schemeClr>
                </a:solidFill>
                <a:latin typeface="Helvetica" charset="0"/>
              </a:rPr>
              <a:t>number sense </a:t>
            </a:r>
            <a:r>
              <a:rPr lang="en-US" dirty="0" smtClean="0">
                <a:solidFill>
                  <a:srgbClr val="343334"/>
                </a:solidFill>
                <a:latin typeface="Helvetica" charset="0"/>
              </a:rPr>
              <a:t>develops as follows:</a:t>
            </a:r>
          </a:p>
          <a:p>
            <a:pPr lvl="1"/>
            <a:r>
              <a:rPr lang="en-US" dirty="0" smtClean="0">
                <a:solidFill>
                  <a:srgbClr val="343334"/>
                </a:solidFill>
                <a:latin typeface="Helvetica" charset="0"/>
              </a:rPr>
              <a:t>Level </a:t>
            </a:r>
            <a:r>
              <a:rPr lang="en-US" dirty="0">
                <a:solidFill>
                  <a:srgbClr val="343334"/>
                </a:solidFill>
                <a:latin typeface="Helvetica" charset="0"/>
              </a:rPr>
              <a:t>1: Counting all</a:t>
            </a:r>
          </a:p>
          <a:p>
            <a:pPr lvl="1"/>
            <a:r>
              <a:rPr lang="en-US" dirty="0">
                <a:solidFill>
                  <a:srgbClr val="343334"/>
                </a:solidFill>
                <a:latin typeface="Helvetica" charset="0"/>
              </a:rPr>
              <a:t>Level 2: Counting </a:t>
            </a:r>
            <a:r>
              <a:rPr lang="en-US" dirty="0" smtClean="0">
                <a:solidFill>
                  <a:srgbClr val="343334"/>
                </a:solidFill>
                <a:latin typeface="Helvetica" charset="0"/>
              </a:rPr>
              <a:t>on</a:t>
            </a:r>
            <a:endParaRPr lang="en-US" dirty="0">
              <a:solidFill>
                <a:srgbClr val="343334"/>
              </a:solidFill>
              <a:latin typeface="Helvetica" charset="0"/>
            </a:endParaRPr>
          </a:p>
          <a:p>
            <a:pPr lvl="1"/>
            <a:r>
              <a:rPr lang="en-US" dirty="0">
                <a:solidFill>
                  <a:srgbClr val="343334"/>
                </a:solidFill>
                <a:latin typeface="Helvetica" charset="0"/>
              </a:rPr>
              <a:t>Level 3: Breaking down and building up </a:t>
            </a:r>
            <a:r>
              <a:rPr lang="en-US" dirty="0" smtClean="0">
                <a:solidFill>
                  <a:srgbClr val="343334"/>
                </a:solidFill>
                <a:latin typeface="Helvetica" charset="0"/>
              </a:rPr>
              <a:t>numbers (2012, p. 22)</a:t>
            </a:r>
          </a:p>
          <a:p>
            <a:r>
              <a:rPr lang="en-US" dirty="0" smtClean="0">
                <a:solidFill>
                  <a:srgbClr val="343334"/>
                </a:solidFill>
                <a:latin typeface="Helvetica" charset="0"/>
              </a:rPr>
              <a:t>So how is a spectrum different?</a:t>
            </a:r>
          </a:p>
          <a:p>
            <a:pPr lvl="1"/>
            <a:r>
              <a:rPr lang="en-US" dirty="0" smtClean="0">
                <a:solidFill>
                  <a:srgbClr val="343334"/>
                </a:solidFill>
                <a:latin typeface="Helvetica" charset="0"/>
              </a:rPr>
              <a:t>Some notable differences are that it is:</a:t>
            </a:r>
          </a:p>
          <a:p>
            <a:pPr lvl="2"/>
            <a:r>
              <a:rPr lang="en-US" dirty="0" smtClean="0">
                <a:solidFill>
                  <a:srgbClr val="343334"/>
                </a:solidFill>
                <a:latin typeface="Helvetica" charset="0"/>
              </a:rPr>
              <a:t>VISUAL</a:t>
            </a:r>
          </a:p>
          <a:p>
            <a:pPr lvl="2"/>
            <a:r>
              <a:rPr lang="en-US" dirty="0" smtClean="0">
                <a:solidFill>
                  <a:srgbClr val="343334"/>
                </a:solidFill>
                <a:latin typeface="Helvetica" charset="0"/>
              </a:rPr>
              <a:t>More detailed in thinking about level 3</a:t>
            </a:r>
            <a:r>
              <a:rPr lang="is-IS" dirty="0" smtClean="0">
                <a:solidFill>
                  <a:srgbClr val="343334"/>
                </a:solidFill>
                <a:latin typeface="Helvetica" charset="0"/>
              </a:rPr>
              <a:t>…</a:t>
            </a:r>
          </a:p>
          <a:p>
            <a:pPr lvl="2"/>
            <a:r>
              <a:rPr lang="is-IS" dirty="0" smtClean="0">
                <a:solidFill>
                  <a:srgbClr val="343334"/>
                </a:solidFill>
                <a:latin typeface="Helvetica" charset="0"/>
              </a:rPr>
              <a:t>By operation (addition/subtraction; multipliction/division)</a:t>
            </a:r>
          </a:p>
          <a:p>
            <a:r>
              <a:rPr lang="is-IS" dirty="0" smtClean="0">
                <a:solidFill>
                  <a:srgbClr val="343334"/>
                </a:solidFill>
                <a:latin typeface="Helvetica" charset="0"/>
              </a:rPr>
              <a:t>Let’s have a look...</a:t>
            </a:r>
            <a:endParaRPr lang="en-US" dirty="0">
              <a:solidFill>
                <a:srgbClr val="343334"/>
              </a:solidFill>
              <a:latin typeface="Helvetica" charset="0"/>
            </a:endParaRPr>
          </a:p>
          <a:p>
            <a:endParaRPr lang="en-US" dirty="0"/>
          </a:p>
        </p:txBody>
      </p:sp>
      <p:sp>
        <p:nvSpPr>
          <p:cNvPr id="2" name="Footer Placeholder 1"/>
          <p:cNvSpPr>
            <a:spLocks noGrp="1"/>
          </p:cNvSpPr>
          <p:nvPr>
            <p:ph type="ftr" sz="quarter" idx="11"/>
          </p:nvPr>
        </p:nvSpPr>
        <p:spPr/>
        <p:txBody>
          <a:bodyPr/>
          <a:lstStyle/>
          <a:p>
            <a:r>
              <a:rPr lang="en-US" smtClean="0"/>
              <a:t>
              </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1019585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Operations progression</a:t>
            </a:r>
            <a:endParaRPr lang="en-US" dirty="0"/>
          </a:p>
        </p:txBody>
      </p:sp>
      <p:sp>
        <p:nvSpPr>
          <p:cNvPr id="42" name="Content Placeholder 41"/>
          <p:cNvSpPr>
            <a:spLocks noGrp="1"/>
          </p:cNvSpPr>
          <p:nvPr>
            <p:ph idx="1"/>
          </p:nvPr>
        </p:nvSpPr>
        <p:spPr/>
        <p:txBody>
          <a:bodyPr/>
          <a:lstStyle/>
          <a:p>
            <a:r>
              <a:rPr lang="en-US" smtClean="0"/>
              <a:t>Becomes more of a learning trajectory</a:t>
            </a:r>
            <a:endParaRPr lang="en-US" dirty="0"/>
          </a:p>
        </p:txBody>
      </p:sp>
      <p:grpSp>
        <p:nvGrpSpPr>
          <p:cNvPr id="17" name="Group 16"/>
          <p:cNvGrpSpPr/>
          <p:nvPr/>
        </p:nvGrpSpPr>
        <p:grpSpPr>
          <a:xfrm>
            <a:off x="0" y="2636912"/>
            <a:ext cx="9144000" cy="2160240"/>
            <a:chOff x="0" y="2492896"/>
            <a:chExt cx="9144000" cy="2160240"/>
          </a:xfrm>
        </p:grpSpPr>
        <p:sp>
          <p:nvSpPr>
            <p:cNvPr id="43" name="Rounded Rectangle 42"/>
            <p:cNvSpPr/>
            <p:nvPr/>
          </p:nvSpPr>
          <p:spPr>
            <a:xfrm>
              <a:off x="0" y="2492896"/>
              <a:ext cx="9144000" cy="21602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TextBox 2"/>
            <p:cNvSpPr txBox="1"/>
            <p:nvPr/>
          </p:nvSpPr>
          <p:spPr>
            <a:xfrm>
              <a:off x="239240" y="2492896"/>
              <a:ext cx="4984057" cy="307777"/>
            </a:xfrm>
            <a:prstGeom prst="rect">
              <a:avLst/>
            </a:prstGeom>
            <a:noFill/>
          </p:spPr>
          <p:txBody>
            <a:bodyPr wrap="none" rtlCol="0">
              <a:spAutoFit/>
            </a:bodyPr>
            <a:lstStyle/>
            <a:p>
              <a:r>
                <a:rPr lang="en-US" sz="1400" b="1" dirty="0">
                  <a:solidFill>
                    <a:schemeClr val="accent6">
                      <a:lumMod val="75000"/>
                    </a:schemeClr>
                  </a:solidFill>
                  <a:ea typeface="Century Gothic" charset="0"/>
                  <a:cs typeface="Century Gothic" charset="0"/>
                </a:rPr>
                <a:t>Addition and subtraction </a:t>
              </a:r>
              <a:r>
                <a:rPr lang="en-US" sz="1400" b="1" dirty="0" smtClean="0">
                  <a:solidFill>
                    <a:schemeClr val="accent6">
                      <a:lumMod val="75000"/>
                    </a:schemeClr>
                  </a:solidFill>
                  <a:ea typeface="Century Gothic" charset="0"/>
                  <a:cs typeface="Century Gothic" charset="0"/>
                </a:rPr>
                <a:t>spectrum / learning trajectory</a:t>
              </a:r>
              <a:endParaRPr lang="en-US" sz="1400" b="1" dirty="0">
                <a:solidFill>
                  <a:schemeClr val="accent6">
                    <a:lumMod val="75000"/>
                  </a:schemeClr>
                </a:solidFill>
                <a:ea typeface="Century Gothic" charset="0"/>
                <a:cs typeface="Century Gothic" charset="0"/>
              </a:endParaRPr>
            </a:p>
          </p:txBody>
        </p:sp>
        <p:sp>
          <p:nvSpPr>
            <p:cNvPr id="4" name="TextBox 3"/>
            <p:cNvSpPr txBox="1"/>
            <p:nvPr/>
          </p:nvSpPr>
          <p:spPr>
            <a:xfrm>
              <a:off x="239241" y="2734322"/>
              <a:ext cx="2000869" cy="507831"/>
            </a:xfrm>
            <a:prstGeom prst="rect">
              <a:avLst/>
            </a:prstGeom>
            <a:noFill/>
          </p:spPr>
          <p:txBody>
            <a:bodyPr wrap="none" rtlCol="0">
              <a:spAutoFit/>
            </a:bodyPr>
            <a:lstStyle/>
            <a:p>
              <a:pPr algn="ctr"/>
              <a:r>
                <a:rPr lang="en-US" sz="1350" b="1" dirty="0" smtClean="0">
                  <a:solidFill>
                    <a:schemeClr val="tx2">
                      <a:lumMod val="60000"/>
                      <a:lumOff val="40000"/>
                    </a:schemeClr>
                  </a:solidFill>
                  <a:ea typeface="Century Gothic" charset="0"/>
                  <a:cs typeface="Century Gothic" charset="0"/>
                </a:rPr>
                <a:t>1</a:t>
              </a:r>
            </a:p>
            <a:p>
              <a:pPr algn="ctr"/>
              <a:r>
                <a:rPr lang="en-US" sz="1350" b="1" dirty="0" smtClean="0">
                  <a:solidFill>
                    <a:schemeClr val="tx2">
                      <a:lumMod val="60000"/>
                      <a:lumOff val="40000"/>
                    </a:schemeClr>
                  </a:solidFill>
                  <a:ea typeface="Century Gothic" charset="0"/>
                  <a:cs typeface="Century Gothic" charset="0"/>
                </a:rPr>
                <a:t>Constrained </a:t>
              </a:r>
              <a:r>
                <a:rPr lang="en-US" sz="1350" b="1" dirty="0">
                  <a:solidFill>
                    <a:schemeClr val="tx2">
                      <a:lumMod val="60000"/>
                      <a:lumOff val="40000"/>
                    </a:schemeClr>
                  </a:solidFill>
                  <a:ea typeface="Century Gothic" charset="0"/>
                  <a:cs typeface="Century Gothic" charset="0"/>
                </a:rPr>
                <a:t>methods</a:t>
              </a:r>
            </a:p>
          </p:txBody>
        </p:sp>
        <p:sp>
          <p:nvSpPr>
            <p:cNvPr id="5" name="TextBox 4"/>
            <p:cNvSpPr txBox="1"/>
            <p:nvPr/>
          </p:nvSpPr>
          <p:spPr>
            <a:xfrm>
              <a:off x="2267745" y="2734322"/>
              <a:ext cx="2347117" cy="507831"/>
            </a:xfrm>
            <a:prstGeom prst="rect">
              <a:avLst/>
            </a:prstGeom>
            <a:noFill/>
          </p:spPr>
          <p:txBody>
            <a:bodyPr wrap="none" rtlCol="0">
              <a:spAutoFit/>
            </a:bodyPr>
            <a:lstStyle/>
            <a:p>
              <a:pPr algn="ctr"/>
              <a:r>
                <a:rPr lang="en-US" sz="1350" b="1" dirty="0" smtClean="0">
                  <a:solidFill>
                    <a:schemeClr val="tx2">
                      <a:lumMod val="60000"/>
                      <a:lumOff val="40000"/>
                    </a:schemeClr>
                  </a:solidFill>
                  <a:ea typeface="Century Gothic" charset="0"/>
                  <a:cs typeface="Century Gothic" charset="0"/>
                </a:rPr>
                <a:t>2</a:t>
              </a:r>
            </a:p>
            <a:p>
              <a:pPr algn="ctr"/>
              <a:r>
                <a:rPr lang="en-US" sz="1350" b="1" dirty="0" smtClean="0">
                  <a:solidFill>
                    <a:schemeClr val="tx2">
                      <a:lumMod val="60000"/>
                      <a:lumOff val="40000"/>
                    </a:schemeClr>
                  </a:solidFill>
                  <a:ea typeface="Century Gothic" charset="0"/>
                  <a:cs typeface="Century Gothic" charset="0"/>
                </a:rPr>
                <a:t>Less </a:t>
              </a:r>
              <a:r>
                <a:rPr lang="en-US" sz="1350" b="1" dirty="0">
                  <a:solidFill>
                    <a:schemeClr val="tx2">
                      <a:lumMod val="60000"/>
                      <a:lumOff val="40000"/>
                    </a:schemeClr>
                  </a:solidFill>
                  <a:ea typeface="Century Gothic" charset="0"/>
                  <a:cs typeface="Century Gothic" charset="0"/>
                </a:rPr>
                <a:t>constrained methods</a:t>
              </a:r>
            </a:p>
          </p:txBody>
        </p:sp>
        <p:sp>
          <p:nvSpPr>
            <p:cNvPr id="6" name="TextBox 5"/>
            <p:cNvSpPr txBox="1"/>
            <p:nvPr/>
          </p:nvSpPr>
          <p:spPr>
            <a:xfrm>
              <a:off x="4589914" y="2734322"/>
              <a:ext cx="1888659" cy="507831"/>
            </a:xfrm>
            <a:prstGeom prst="rect">
              <a:avLst/>
            </a:prstGeom>
            <a:noFill/>
          </p:spPr>
          <p:txBody>
            <a:bodyPr wrap="none" rtlCol="0">
              <a:spAutoFit/>
            </a:bodyPr>
            <a:lstStyle/>
            <a:p>
              <a:pPr algn="ctr"/>
              <a:r>
                <a:rPr lang="en-US" sz="1350" b="1" dirty="0" smtClean="0">
                  <a:solidFill>
                    <a:schemeClr val="tx2">
                      <a:lumMod val="60000"/>
                      <a:lumOff val="40000"/>
                    </a:schemeClr>
                  </a:solidFill>
                  <a:ea typeface="Century Gothic" charset="0"/>
                  <a:cs typeface="Century Gothic" charset="0"/>
                </a:rPr>
                <a:t>3</a:t>
              </a:r>
            </a:p>
            <a:p>
              <a:pPr algn="ctr"/>
              <a:r>
                <a:rPr lang="en-US" sz="1350" b="1" dirty="0" smtClean="0">
                  <a:solidFill>
                    <a:schemeClr val="tx2">
                      <a:lumMod val="60000"/>
                      <a:lumOff val="40000"/>
                    </a:schemeClr>
                  </a:solidFill>
                  <a:ea typeface="Century Gothic" charset="0"/>
                  <a:cs typeface="Century Gothic" charset="0"/>
                </a:rPr>
                <a:t>Semi </a:t>
              </a:r>
              <a:r>
                <a:rPr lang="en-US" sz="1350" b="1" dirty="0">
                  <a:solidFill>
                    <a:schemeClr val="tx2">
                      <a:lumMod val="60000"/>
                      <a:lumOff val="40000"/>
                    </a:schemeClr>
                  </a:solidFill>
                  <a:ea typeface="Century Gothic" charset="0"/>
                  <a:cs typeface="Century Gothic" charset="0"/>
                </a:rPr>
                <a:t>fluent methods</a:t>
              </a:r>
            </a:p>
          </p:txBody>
        </p:sp>
        <p:sp>
          <p:nvSpPr>
            <p:cNvPr id="7" name="TextBox 6"/>
            <p:cNvSpPr txBox="1"/>
            <p:nvPr/>
          </p:nvSpPr>
          <p:spPr>
            <a:xfrm>
              <a:off x="6531214" y="2734322"/>
              <a:ext cx="2156360" cy="507831"/>
            </a:xfrm>
            <a:prstGeom prst="rect">
              <a:avLst/>
            </a:prstGeom>
            <a:noFill/>
          </p:spPr>
          <p:txBody>
            <a:bodyPr wrap="none" rtlCol="0">
              <a:spAutoFit/>
            </a:bodyPr>
            <a:lstStyle/>
            <a:p>
              <a:pPr algn="ctr"/>
              <a:r>
                <a:rPr lang="en-US" sz="1350" b="1" dirty="0" smtClean="0">
                  <a:solidFill>
                    <a:schemeClr val="tx2">
                      <a:lumMod val="60000"/>
                      <a:lumOff val="40000"/>
                    </a:schemeClr>
                  </a:solidFill>
                  <a:ea typeface="Century Gothic" charset="0"/>
                  <a:cs typeface="Century Gothic" charset="0"/>
                </a:rPr>
                <a:t>4</a:t>
              </a:r>
            </a:p>
            <a:p>
              <a:pPr algn="ctr"/>
              <a:r>
                <a:rPr lang="en-US" sz="1350" b="1" dirty="0" smtClean="0">
                  <a:solidFill>
                    <a:schemeClr val="tx2">
                      <a:lumMod val="60000"/>
                      <a:lumOff val="40000"/>
                    </a:schemeClr>
                  </a:solidFill>
                  <a:ea typeface="Century Gothic" charset="0"/>
                  <a:cs typeface="Century Gothic" charset="0"/>
                </a:rPr>
                <a:t>Flexible</a:t>
              </a:r>
              <a:r>
                <a:rPr lang="en-US" sz="1350" b="1" dirty="0">
                  <a:solidFill>
                    <a:schemeClr val="tx2">
                      <a:lumMod val="60000"/>
                      <a:lumOff val="40000"/>
                    </a:schemeClr>
                  </a:solidFill>
                  <a:ea typeface="Century Gothic" charset="0"/>
                  <a:cs typeface="Century Gothic" charset="0"/>
                </a:rPr>
                <a:t>, fluent methods</a:t>
              </a:r>
            </a:p>
          </p:txBody>
        </p:sp>
        <p:sp>
          <p:nvSpPr>
            <p:cNvPr id="8" name="TextBox 7"/>
            <p:cNvSpPr txBox="1"/>
            <p:nvPr/>
          </p:nvSpPr>
          <p:spPr>
            <a:xfrm>
              <a:off x="239241" y="3314161"/>
              <a:ext cx="1815352" cy="900246"/>
            </a:xfrm>
            <a:prstGeom prst="rect">
              <a:avLst/>
            </a:prstGeom>
            <a:noFill/>
          </p:spPr>
          <p:txBody>
            <a:bodyPr wrap="square" rtlCol="0">
              <a:spAutoFit/>
            </a:bodyPr>
            <a:lstStyle/>
            <a:p>
              <a:pPr fontAlgn="t"/>
              <a:r>
                <a:rPr lang="en-US" sz="1050" dirty="0">
                  <a:ea typeface="Century Gothic" charset="0"/>
                  <a:cs typeface="Century Gothic" charset="0"/>
                </a:rPr>
                <a:t>Use of fingers, tally marks, circles, drawings of any </a:t>
              </a:r>
              <a:r>
                <a:rPr lang="en-US" sz="1050" dirty="0" smtClean="0">
                  <a:ea typeface="Century Gothic" charset="0"/>
                  <a:cs typeface="Century Gothic" charset="0"/>
                </a:rPr>
                <a:t>kind</a:t>
              </a:r>
            </a:p>
            <a:p>
              <a:pPr fontAlgn="t"/>
              <a:endParaRPr lang="en-US" sz="1050" dirty="0">
                <a:solidFill>
                  <a:srgbClr val="000000"/>
                </a:solidFill>
                <a:ea typeface="Century Gothic" charset="0"/>
                <a:cs typeface="Century Gothic" charset="0"/>
              </a:endParaRPr>
            </a:p>
            <a:p>
              <a:pPr fontAlgn="t"/>
              <a:r>
                <a:rPr lang="en-US" sz="1050" b="1" dirty="0" smtClean="0">
                  <a:solidFill>
                    <a:srgbClr val="000000"/>
                  </a:solidFill>
                  <a:ea typeface="Century Gothic" charset="0"/>
                  <a:cs typeface="Century Gothic" charset="0"/>
                </a:rPr>
                <a:t>Count all</a:t>
              </a:r>
              <a:endParaRPr lang="en-US" sz="1050" b="1" dirty="0">
                <a:solidFill>
                  <a:srgbClr val="000000"/>
                </a:solidFill>
                <a:ea typeface="Century Gothic" charset="0"/>
                <a:cs typeface="Century Gothic" charset="0"/>
              </a:endParaRPr>
            </a:p>
          </p:txBody>
        </p:sp>
        <p:sp>
          <p:nvSpPr>
            <p:cNvPr id="9" name="TextBox 8"/>
            <p:cNvSpPr txBox="1"/>
            <p:nvPr/>
          </p:nvSpPr>
          <p:spPr>
            <a:xfrm>
              <a:off x="2267744" y="3314161"/>
              <a:ext cx="2119911" cy="1061829"/>
            </a:xfrm>
            <a:prstGeom prst="rect">
              <a:avLst/>
            </a:prstGeom>
            <a:noFill/>
          </p:spPr>
          <p:txBody>
            <a:bodyPr wrap="square" rtlCol="0">
              <a:spAutoFit/>
            </a:bodyPr>
            <a:lstStyle/>
            <a:p>
              <a:pPr fontAlgn="t"/>
              <a:r>
                <a:rPr lang="en-US" sz="1050" dirty="0">
                  <a:ea typeface="Century Gothic" charset="0"/>
                  <a:cs typeface="Century Gothic" charset="0"/>
                </a:rPr>
                <a:t>Breaking down into place </a:t>
              </a:r>
              <a:r>
                <a:rPr lang="en-US" sz="1050" dirty="0" smtClean="0">
                  <a:ea typeface="Century Gothic" charset="0"/>
                  <a:cs typeface="Century Gothic" charset="0"/>
                </a:rPr>
                <a:t>value (‘splitting’), </a:t>
              </a:r>
              <a:r>
                <a:rPr lang="en-US" sz="1050" dirty="0">
                  <a:ea typeface="Century Gothic" charset="0"/>
                  <a:cs typeface="Century Gothic" charset="0"/>
                </a:rPr>
                <a:t>using some kind of expanded </a:t>
              </a:r>
              <a:r>
                <a:rPr lang="en-US" sz="1050" dirty="0" smtClean="0">
                  <a:ea typeface="Century Gothic" charset="0"/>
                  <a:cs typeface="Century Gothic" charset="0"/>
                </a:rPr>
                <a:t>notation</a:t>
              </a:r>
            </a:p>
            <a:p>
              <a:pPr fontAlgn="t"/>
              <a:endParaRPr lang="en-US" sz="1050" dirty="0" smtClean="0">
                <a:ea typeface="Century Gothic" charset="0"/>
                <a:cs typeface="Century Gothic" charset="0"/>
              </a:endParaRPr>
            </a:p>
            <a:p>
              <a:r>
                <a:rPr lang="en-US" sz="1050" b="1" dirty="0">
                  <a:ea typeface="Century Gothic" charset="0"/>
                  <a:cs typeface="Century Gothic" charset="0"/>
                </a:rPr>
                <a:t>Count </a:t>
              </a:r>
              <a:r>
                <a:rPr lang="en-US" sz="1050" b="1" dirty="0" smtClean="0">
                  <a:ea typeface="Century Gothic" charset="0"/>
                  <a:cs typeface="Century Gothic" charset="0"/>
                </a:rPr>
                <a:t>on / Count </a:t>
              </a:r>
              <a:r>
                <a:rPr lang="en-US" sz="1050" b="1" dirty="0">
                  <a:ea typeface="Century Gothic" charset="0"/>
                  <a:cs typeface="Century Gothic" charset="0"/>
                </a:rPr>
                <a:t>up </a:t>
              </a:r>
              <a:r>
                <a:rPr lang="en-US" sz="1050" b="1" dirty="0" smtClean="0">
                  <a:ea typeface="Century Gothic" charset="0"/>
                  <a:cs typeface="Century Gothic" charset="0"/>
                </a:rPr>
                <a:t>to / Count down</a:t>
              </a:r>
              <a:endParaRPr lang="en-US" sz="1050" b="1" dirty="0">
                <a:ea typeface="Century Gothic" charset="0"/>
                <a:cs typeface="Century Gothic" charset="0"/>
              </a:endParaRPr>
            </a:p>
          </p:txBody>
        </p:sp>
        <p:sp>
          <p:nvSpPr>
            <p:cNvPr id="10" name="TextBox 9"/>
            <p:cNvSpPr txBox="1"/>
            <p:nvPr/>
          </p:nvSpPr>
          <p:spPr>
            <a:xfrm>
              <a:off x="4617855" y="3314161"/>
              <a:ext cx="1815352" cy="1223412"/>
            </a:xfrm>
            <a:prstGeom prst="rect">
              <a:avLst/>
            </a:prstGeom>
            <a:noFill/>
          </p:spPr>
          <p:txBody>
            <a:bodyPr wrap="square" rtlCol="0">
              <a:spAutoFit/>
            </a:bodyPr>
            <a:lstStyle/>
            <a:p>
              <a:pPr fontAlgn="t"/>
              <a:r>
                <a:rPr lang="en-US" sz="1050" dirty="0">
                  <a:ea typeface="Century Gothic" charset="0"/>
                  <a:cs typeface="Century Gothic" charset="0"/>
                </a:rPr>
                <a:t>Other </a:t>
              </a:r>
              <a:r>
                <a:rPr lang="en-US" sz="1050" dirty="0" smtClean="0">
                  <a:ea typeface="Century Gothic" charset="0"/>
                  <a:cs typeface="Century Gothic" charset="0"/>
                </a:rPr>
                <a:t>strategies (see below), </a:t>
              </a:r>
              <a:r>
                <a:rPr lang="en-US" sz="1050" dirty="0">
                  <a:ea typeface="Century Gothic" charset="0"/>
                  <a:cs typeface="Century Gothic" charset="0"/>
                </a:rPr>
                <a:t>working with a friendly </a:t>
              </a:r>
              <a:r>
                <a:rPr lang="en-US" sz="1050" dirty="0" smtClean="0">
                  <a:ea typeface="Century Gothic" charset="0"/>
                  <a:cs typeface="Century Gothic" charset="0"/>
                </a:rPr>
                <a:t>number</a:t>
              </a:r>
            </a:p>
            <a:p>
              <a:pPr fontAlgn="t"/>
              <a:endParaRPr lang="en-US" sz="1050" dirty="0">
                <a:solidFill>
                  <a:srgbClr val="000000"/>
                </a:solidFill>
                <a:ea typeface="Century Gothic" charset="0"/>
                <a:cs typeface="Century Gothic" charset="0"/>
              </a:endParaRPr>
            </a:p>
            <a:p>
              <a:r>
                <a:rPr lang="en-US" sz="1050" b="1" dirty="0" smtClean="0">
                  <a:ea typeface="Century Gothic" charset="0"/>
                  <a:cs typeface="Century Gothic" charset="0"/>
                </a:rPr>
                <a:t>Doubles/halves</a:t>
              </a:r>
              <a:endParaRPr lang="en-US" sz="1050" b="1" dirty="0">
                <a:ea typeface="Century Gothic" charset="0"/>
                <a:cs typeface="Century Gothic" charset="0"/>
              </a:endParaRPr>
            </a:p>
            <a:p>
              <a:r>
                <a:rPr lang="en-US" sz="1050" b="1" dirty="0">
                  <a:ea typeface="Century Gothic" charset="0"/>
                  <a:cs typeface="Century Gothic" charset="0"/>
                </a:rPr>
                <a:t>Combining with 5 &amp; 10</a:t>
              </a:r>
            </a:p>
            <a:p>
              <a:r>
                <a:rPr lang="en-US" sz="1050" b="1" dirty="0">
                  <a:ea typeface="Century Gothic" charset="0"/>
                  <a:cs typeface="Century Gothic" charset="0"/>
                </a:rPr>
                <a:t>Partitions of 5 &amp; </a:t>
              </a:r>
              <a:r>
                <a:rPr lang="en-US" sz="1050" b="1" dirty="0" smtClean="0">
                  <a:ea typeface="Century Gothic" charset="0"/>
                  <a:cs typeface="Century Gothic" charset="0"/>
                </a:rPr>
                <a:t>10</a:t>
              </a:r>
              <a:endParaRPr lang="en-US" sz="1050" b="1" dirty="0">
                <a:ea typeface="Century Gothic" charset="0"/>
                <a:cs typeface="Century Gothic" charset="0"/>
              </a:endParaRPr>
            </a:p>
          </p:txBody>
        </p:sp>
        <p:sp>
          <p:nvSpPr>
            <p:cNvPr id="11" name="TextBox 10"/>
            <p:cNvSpPr txBox="1"/>
            <p:nvPr/>
          </p:nvSpPr>
          <p:spPr>
            <a:xfrm>
              <a:off x="6826054" y="3314161"/>
              <a:ext cx="1815352" cy="1061829"/>
            </a:xfrm>
            <a:prstGeom prst="rect">
              <a:avLst/>
            </a:prstGeom>
            <a:noFill/>
          </p:spPr>
          <p:txBody>
            <a:bodyPr wrap="square" rtlCol="0">
              <a:spAutoFit/>
            </a:bodyPr>
            <a:lstStyle/>
            <a:p>
              <a:pPr algn="r" fontAlgn="t"/>
              <a:r>
                <a:rPr lang="en-US" sz="1050" dirty="0">
                  <a:ea typeface="Century Gothic" charset="0"/>
                  <a:cs typeface="Century Gothic" charset="0"/>
                </a:rPr>
                <a:t>Strategies using known addition and subtraction facts, </a:t>
              </a:r>
              <a:r>
                <a:rPr lang="en-US" sz="1050" dirty="0" smtClean="0">
                  <a:ea typeface="Century Gothic" charset="0"/>
                  <a:cs typeface="Century Gothic" charset="0"/>
                </a:rPr>
                <a:t>knowing when appropriate to use algorithms </a:t>
              </a:r>
              <a:r>
                <a:rPr lang="en-US" sz="1050" dirty="0">
                  <a:ea typeface="Century Gothic" charset="0"/>
                  <a:cs typeface="Century Gothic" charset="0"/>
                </a:rPr>
                <a:t>for 2 and 3 digit problems</a:t>
              </a:r>
              <a:endParaRPr lang="en-US" sz="1050" dirty="0">
                <a:solidFill>
                  <a:srgbClr val="000000"/>
                </a:solidFill>
                <a:ea typeface="Century Gothic" charset="0"/>
                <a:cs typeface="Century Gothic" charset="0"/>
              </a:endParaRPr>
            </a:p>
          </p:txBody>
        </p:sp>
        <p:cxnSp>
          <p:nvCxnSpPr>
            <p:cNvPr id="12" name="Straight Arrow Connector 11"/>
            <p:cNvCxnSpPr/>
            <p:nvPr/>
          </p:nvCxnSpPr>
          <p:spPr>
            <a:xfrm>
              <a:off x="180966" y="3278149"/>
              <a:ext cx="8494058" cy="0"/>
            </a:xfrm>
            <a:prstGeom prst="straightConnector1">
              <a:avLst/>
            </a:prstGeom>
            <a:ln w="5715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492850" y="3034138"/>
              <a:ext cx="0" cy="1542195"/>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569391" y="3034138"/>
              <a:ext cx="0" cy="1542195"/>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47222" y="3034138"/>
              <a:ext cx="0" cy="1542195"/>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17914" y="4831257"/>
            <a:ext cx="9144000" cy="2007018"/>
            <a:chOff x="17914" y="4831257"/>
            <a:chExt cx="9144000" cy="2007018"/>
          </a:xfrm>
        </p:grpSpPr>
        <p:sp>
          <p:nvSpPr>
            <p:cNvPr id="44" name="Rounded Rectangle 43"/>
            <p:cNvSpPr/>
            <p:nvPr/>
          </p:nvSpPr>
          <p:spPr>
            <a:xfrm>
              <a:off x="17914" y="4831257"/>
              <a:ext cx="9144000" cy="200701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9" name="TextBox 28"/>
            <p:cNvSpPr txBox="1"/>
            <p:nvPr/>
          </p:nvSpPr>
          <p:spPr>
            <a:xfrm>
              <a:off x="261652" y="5138613"/>
              <a:ext cx="2000869" cy="507831"/>
            </a:xfrm>
            <a:prstGeom prst="rect">
              <a:avLst/>
            </a:prstGeom>
            <a:noFill/>
          </p:spPr>
          <p:txBody>
            <a:bodyPr wrap="none" rtlCol="0">
              <a:spAutoFit/>
            </a:bodyPr>
            <a:lstStyle/>
            <a:p>
              <a:pPr algn="ctr"/>
              <a:r>
                <a:rPr lang="en-US" sz="1350" b="1" dirty="0" smtClean="0">
                  <a:solidFill>
                    <a:schemeClr val="accent1"/>
                  </a:solidFill>
                  <a:ea typeface="Century Gothic" charset="0"/>
                  <a:cs typeface="Century Gothic" charset="0"/>
                </a:rPr>
                <a:t>1</a:t>
              </a:r>
            </a:p>
            <a:p>
              <a:pPr algn="ctr"/>
              <a:r>
                <a:rPr lang="en-US" sz="1350" b="1" dirty="0" smtClean="0">
                  <a:solidFill>
                    <a:schemeClr val="accent1"/>
                  </a:solidFill>
                  <a:ea typeface="Century Gothic" charset="0"/>
                  <a:cs typeface="Century Gothic" charset="0"/>
                </a:rPr>
                <a:t>Constrained </a:t>
              </a:r>
              <a:r>
                <a:rPr lang="en-US" sz="1350" b="1" dirty="0">
                  <a:solidFill>
                    <a:schemeClr val="accent1"/>
                  </a:solidFill>
                  <a:ea typeface="Century Gothic" charset="0"/>
                  <a:cs typeface="Century Gothic" charset="0"/>
                </a:rPr>
                <a:t>methods</a:t>
              </a:r>
            </a:p>
          </p:txBody>
        </p:sp>
        <p:sp>
          <p:nvSpPr>
            <p:cNvPr id="30" name="TextBox 29"/>
            <p:cNvSpPr txBox="1"/>
            <p:nvPr/>
          </p:nvSpPr>
          <p:spPr>
            <a:xfrm>
              <a:off x="2290156" y="5138613"/>
              <a:ext cx="2347117" cy="507831"/>
            </a:xfrm>
            <a:prstGeom prst="rect">
              <a:avLst/>
            </a:prstGeom>
            <a:noFill/>
          </p:spPr>
          <p:txBody>
            <a:bodyPr wrap="none" rtlCol="0">
              <a:spAutoFit/>
            </a:bodyPr>
            <a:lstStyle/>
            <a:p>
              <a:pPr algn="ctr"/>
              <a:r>
                <a:rPr lang="en-US" sz="1350" b="1" dirty="0" smtClean="0">
                  <a:solidFill>
                    <a:schemeClr val="accent1"/>
                  </a:solidFill>
                  <a:ea typeface="Century Gothic" charset="0"/>
                  <a:cs typeface="Century Gothic" charset="0"/>
                </a:rPr>
                <a:t>2</a:t>
              </a:r>
            </a:p>
            <a:p>
              <a:pPr algn="ctr"/>
              <a:r>
                <a:rPr lang="en-US" sz="1350" b="1" dirty="0" smtClean="0">
                  <a:solidFill>
                    <a:schemeClr val="accent1"/>
                  </a:solidFill>
                  <a:ea typeface="Century Gothic" charset="0"/>
                  <a:cs typeface="Century Gothic" charset="0"/>
                </a:rPr>
                <a:t>Less </a:t>
              </a:r>
              <a:r>
                <a:rPr lang="en-US" sz="1350" b="1" dirty="0">
                  <a:solidFill>
                    <a:schemeClr val="accent1"/>
                  </a:solidFill>
                  <a:ea typeface="Century Gothic" charset="0"/>
                  <a:cs typeface="Century Gothic" charset="0"/>
                </a:rPr>
                <a:t>constrained methods</a:t>
              </a:r>
            </a:p>
          </p:txBody>
        </p:sp>
        <p:sp>
          <p:nvSpPr>
            <p:cNvPr id="31" name="TextBox 30"/>
            <p:cNvSpPr txBox="1"/>
            <p:nvPr/>
          </p:nvSpPr>
          <p:spPr>
            <a:xfrm>
              <a:off x="4612325" y="5138613"/>
              <a:ext cx="1888659" cy="507831"/>
            </a:xfrm>
            <a:prstGeom prst="rect">
              <a:avLst/>
            </a:prstGeom>
            <a:noFill/>
          </p:spPr>
          <p:txBody>
            <a:bodyPr wrap="none" rtlCol="0">
              <a:spAutoFit/>
            </a:bodyPr>
            <a:lstStyle/>
            <a:p>
              <a:pPr algn="ctr"/>
              <a:r>
                <a:rPr lang="en-US" sz="1350" b="1" dirty="0" smtClean="0">
                  <a:solidFill>
                    <a:schemeClr val="accent1"/>
                  </a:solidFill>
                  <a:ea typeface="Century Gothic" charset="0"/>
                  <a:cs typeface="Century Gothic" charset="0"/>
                </a:rPr>
                <a:t>3</a:t>
              </a:r>
            </a:p>
            <a:p>
              <a:pPr algn="ctr"/>
              <a:r>
                <a:rPr lang="en-US" sz="1350" b="1" dirty="0" smtClean="0">
                  <a:solidFill>
                    <a:schemeClr val="accent1"/>
                  </a:solidFill>
                  <a:ea typeface="Century Gothic" charset="0"/>
                  <a:cs typeface="Century Gothic" charset="0"/>
                </a:rPr>
                <a:t>Semi </a:t>
              </a:r>
              <a:r>
                <a:rPr lang="en-US" sz="1350" b="1" dirty="0">
                  <a:solidFill>
                    <a:schemeClr val="accent1"/>
                  </a:solidFill>
                  <a:ea typeface="Century Gothic" charset="0"/>
                  <a:cs typeface="Century Gothic" charset="0"/>
                </a:rPr>
                <a:t>fluent methods</a:t>
              </a:r>
            </a:p>
          </p:txBody>
        </p:sp>
        <p:sp>
          <p:nvSpPr>
            <p:cNvPr id="32" name="TextBox 31"/>
            <p:cNvSpPr txBox="1"/>
            <p:nvPr/>
          </p:nvSpPr>
          <p:spPr>
            <a:xfrm>
              <a:off x="6587242" y="5138613"/>
              <a:ext cx="2156360" cy="507831"/>
            </a:xfrm>
            <a:prstGeom prst="rect">
              <a:avLst/>
            </a:prstGeom>
            <a:noFill/>
          </p:spPr>
          <p:txBody>
            <a:bodyPr wrap="none" rtlCol="0">
              <a:spAutoFit/>
            </a:bodyPr>
            <a:lstStyle/>
            <a:p>
              <a:pPr algn="ctr"/>
              <a:r>
                <a:rPr lang="en-US" sz="1350" b="1" dirty="0" smtClean="0">
                  <a:solidFill>
                    <a:schemeClr val="accent1"/>
                  </a:solidFill>
                  <a:ea typeface="Century Gothic" charset="0"/>
                  <a:cs typeface="Century Gothic" charset="0"/>
                </a:rPr>
                <a:t>4</a:t>
              </a:r>
            </a:p>
            <a:p>
              <a:pPr algn="ctr"/>
              <a:r>
                <a:rPr lang="en-US" sz="1350" b="1" dirty="0" smtClean="0">
                  <a:solidFill>
                    <a:schemeClr val="accent1"/>
                  </a:solidFill>
                  <a:ea typeface="Century Gothic" charset="0"/>
                  <a:cs typeface="Century Gothic" charset="0"/>
                </a:rPr>
                <a:t>Flexible</a:t>
              </a:r>
              <a:r>
                <a:rPr lang="en-US" sz="1350" b="1" dirty="0">
                  <a:solidFill>
                    <a:schemeClr val="accent1"/>
                  </a:solidFill>
                  <a:ea typeface="Century Gothic" charset="0"/>
                  <a:cs typeface="Century Gothic" charset="0"/>
                </a:rPr>
                <a:t>, fluent methods</a:t>
              </a:r>
            </a:p>
          </p:txBody>
        </p:sp>
        <p:sp>
          <p:nvSpPr>
            <p:cNvPr id="33" name="TextBox 32"/>
            <p:cNvSpPr txBox="1"/>
            <p:nvPr/>
          </p:nvSpPr>
          <p:spPr>
            <a:xfrm>
              <a:off x="261652" y="5679539"/>
              <a:ext cx="1815352" cy="577083"/>
            </a:xfrm>
            <a:prstGeom prst="rect">
              <a:avLst/>
            </a:prstGeom>
            <a:noFill/>
          </p:spPr>
          <p:txBody>
            <a:bodyPr wrap="square" rtlCol="0">
              <a:spAutoFit/>
            </a:bodyPr>
            <a:lstStyle/>
            <a:p>
              <a:pPr fontAlgn="t"/>
              <a:r>
                <a:rPr lang="en-US" sz="1050" dirty="0">
                  <a:ea typeface="Century Gothic" charset="0"/>
                  <a:cs typeface="Century Gothic" charset="0"/>
                </a:rPr>
                <a:t>Use of fingers, tally marks, circles, drawings of any kind</a:t>
              </a:r>
              <a:endParaRPr lang="en-US" sz="1050" dirty="0">
                <a:solidFill>
                  <a:srgbClr val="000000"/>
                </a:solidFill>
                <a:ea typeface="Century Gothic" charset="0"/>
                <a:cs typeface="Century Gothic" charset="0"/>
              </a:endParaRPr>
            </a:p>
          </p:txBody>
        </p:sp>
        <p:sp>
          <p:nvSpPr>
            <p:cNvPr id="34" name="TextBox 33"/>
            <p:cNvSpPr txBox="1"/>
            <p:nvPr/>
          </p:nvSpPr>
          <p:spPr>
            <a:xfrm>
              <a:off x="2290156" y="5679539"/>
              <a:ext cx="1815352" cy="415500"/>
            </a:xfrm>
            <a:prstGeom prst="rect">
              <a:avLst/>
            </a:prstGeom>
            <a:noFill/>
          </p:spPr>
          <p:txBody>
            <a:bodyPr wrap="square" rtlCol="0">
              <a:spAutoFit/>
            </a:bodyPr>
            <a:lstStyle/>
            <a:p>
              <a:pPr fontAlgn="t"/>
              <a:r>
                <a:rPr lang="en-US" sz="1050" dirty="0">
                  <a:ea typeface="Century Gothic" charset="0"/>
                  <a:cs typeface="Century Gothic" charset="0"/>
                </a:rPr>
                <a:t>Skip counting, repeated addition</a:t>
              </a:r>
              <a:endParaRPr lang="en-US" sz="1050" dirty="0">
                <a:solidFill>
                  <a:srgbClr val="000000"/>
                </a:solidFill>
                <a:ea typeface="Century Gothic" charset="0"/>
                <a:cs typeface="Century Gothic" charset="0"/>
              </a:endParaRPr>
            </a:p>
          </p:txBody>
        </p:sp>
        <p:sp>
          <p:nvSpPr>
            <p:cNvPr id="35" name="TextBox 34"/>
            <p:cNvSpPr txBox="1"/>
            <p:nvPr/>
          </p:nvSpPr>
          <p:spPr>
            <a:xfrm>
              <a:off x="4640266" y="5679539"/>
              <a:ext cx="1815352" cy="738664"/>
            </a:xfrm>
            <a:prstGeom prst="rect">
              <a:avLst/>
            </a:prstGeom>
            <a:noFill/>
          </p:spPr>
          <p:txBody>
            <a:bodyPr wrap="square" rtlCol="0">
              <a:spAutoFit/>
            </a:bodyPr>
            <a:lstStyle/>
            <a:p>
              <a:pPr fontAlgn="t"/>
              <a:r>
                <a:rPr lang="en-US" sz="1050" dirty="0">
                  <a:ea typeface="Century Gothic" charset="0"/>
                  <a:cs typeface="Century Gothic" charset="0"/>
                </a:rPr>
                <a:t>Arrays, </a:t>
              </a:r>
              <a:r>
                <a:rPr lang="en-US" sz="1050" dirty="0" smtClean="0">
                  <a:ea typeface="Century Gothic" charset="0"/>
                  <a:cs typeface="Century Gothic" charset="0"/>
                </a:rPr>
                <a:t>grid method, breaking </a:t>
              </a:r>
              <a:r>
                <a:rPr lang="en-US" sz="1050" dirty="0">
                  <a:ea typeface="Century Gothic" charset="0"/>
                  <a:cs typeface="Century Gothic" charset="0"/>
                </a:rPr>
                <a:t>down into expanded </a:t>
              </a:r>
              <a:r>
                <a:rPr lang="en-US" sz="1050" dirty="0" smtClean="0">
                  <a:ea typeface="Century Gothic" charset="0"/>
                  <a:cs typeface="Century Gothic" charset="0"/>
                </a:rPr>
                <a:t>notation (‘splitting’)</a:t>
              </a:r>
              <a:endParaRPr lang="en-US" sz="1050" dirty="0">
                <a:solidFill>
                  <a:srgbClr val="000000"/>
                </a:solidFill>
                <a:ea typeface="Century Gothic" charset="0"/>
                <a:cs typeface="Century Gothic" charset="0"/>
              </a:endParaRPr>
            </a:p>
          </p:txBody>
        </p:sp>
        <p:sp>
          <p:nvSpPr>
            <p:cNvPr id="36" name="TextBox 35"/>
            <p:cNvSpPr txBox="1"/>
            <p:nvPr/>
          </p:nvSpPr>
          <p:spPr>
            <a:xfrm>
              <a:off x="6882083" y="5679539"/>
              <a:ext cx="1815352" cy="1061829"/>
            </a:xfrm>
            <a:prstGeom prst="rect">
              <a:avLst/>
            </a:prstGeom>
            <a:noFill/>
          </p:spPr>
          <p:txBody>
            <a:bodyPr wrap="square" rtlCol="0">
              <a:spAutoFit/>
            </a:bodyPr>
            <a:lstStyle/>
            <a:p>
              <a:pPr algn="r" fontAlgn="t"/>
              <a:r>
                <a:rPr lang="en-US" sz="1050" dirty="0">
                  <a:ea typeface="Century Gothic" charset="0"/>
                  <a:cs typeface="Century Gothic" charset="0"/>
                </a:rPr>
                <a:t>Strategies using known multiplication and division facts, knowing when appropriate to use algorithms for 2 and 3 digit </a:t>
              </a:r>
              <a:r>
                <a:rPr lang="en-US" sz="1050" dirty="0" smtClean="0">
                  <a:ea typeface="Century Gothic" charset="0"/>
                  <a:cs typeface="Century Gothic" charset="0"/>
                </a:rPr>
                <a:t>problems</a:t>
              </a:r>
              <a:endParaRPr lang="en-US" sz="1050" dirty="0">
                <a:solidFill>
                  <a:srgbClr val="000000"/>
                </a:solidFill>
                <a:ea typeface="Century Gothic" charset="0"/>
                <a:cs typeface="Century Gothic" charset="0"/>
              </a:endParaRPr>
            </a:p>
          </p:txBody>
        </p:sp>
        <p:cxnSp>
          <p:nvCxnSpPr>
            <p:cNvPr id="37" name="Straight Arrow Connector 36"/>
            <p:cNvCxnSpPr/>
            <p:nvPr/>
          </p:nvCxnSpPr>
          <p:spPr>
            <a:xfrm>
              <a:off x="203377" y="5642525"/>
              <a:ext cx="8494058" cy="0"/>
            </a:xfrm>
            <a:prstGeom prst="straightConnector1">
              <a:avLst/>
            </a:prstGeom>
            <a:ln w="57150">
              <a:solidFill>
                <a:schemeClr val="accent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39240" y="4869160"/>
              <a:ext cx="5099473" cy="307777"/>
            </a:xfrm>
            <a:prstGeom prst="rect">
              <a:avLst/>
            </a:prstGeom>
            <a:noFill/>
          </p:spPr>
          <p:txBody>
            <a:bodyPr wrap="none" rtlCol="0">
              <a:spAutoFit/>
            </a:bodyPr>
            <a:lstStyle/>
            <a:p>
              <a:r>
                <a:rPr lang="en-US" sz="1400" b="1" dirty="0">
                  <a:solidFill>
                    <a:schemeClr val="accent1">
                      <a:lumMod val="75000"/>
                    </a:schemeClr>
                  </a:solidFill>
                  <a:ea typeface="Century Gothic" charset="0"/>
                  <a:cs typeface="Century Gothic" charset="0"/>
                </a:rPr>
                <a:t>Multiplication and division </a:t>
              </a:r>
              <a:r>
                <a:rPr lang="en-US" sz="1400" b="1" dirty="0" smtClean="0">
                  <a:solidFill>
                    <a:schemeClr val="accent1">
                      <a:lumMod val="75000"/>
                    </a:schemeClr>
                  </a:solidFill>
                  <a:ea typeface="Century Gothic" charset="0"/>
                  <a:cs typeface="Century Gothic" charset="0"/>
                </a:rPr>
                <a:t>spectrum / learning trajectory</a:t>
              </a:r>
              <a:endParaRPr lang="en-US" sz="1400" b="1" dirty="0">
                <a:solidFill>
                  <a:schemeClr val="accent1">
                    <a:lumMod val="75000"/>
                  </a:schemeClr>
                </a:solidFill>
                <a:ea typeface="Century Gothic" charset="0"/>
                <a:cs typeface="Century Gothic" charset="0"/>
              </a:endParaRPr>
            </a:p>
          </p:txBody>
        </p:sp>
        <p:cxnSp>
          <p:nvCxnSpPr>
            <p:cNvPr id="39" name="Straight Connector 38"/>
            <p:cNvCxnSpPr/>
            <p:nvPr/>
          </p:nvCxnSpPr>
          <p:spPr>
            <a:xfrm>
              <a:off x="6513750" y="5080038"/>
              <a:ext cx="0" cy="1542195"/>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612325" y="5080038"/>
              <a:ext cx="0" cy="1542195"/>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268122" y="5080038"/>
              <a:ext cx="0" cy="1542195"/>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17254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a:t>Multiplication methods for progression analysis – PART </a:t>
            </a:r>
            <a:r>
              <a:rPr lang="en-GB" sz="2800" b="1" dirty="0" smtClean="0"/>
              <a:t>ON</a:t>
            </a:r>
            <a:r>
              <a:rPr lang="en-US" sz="2800" b="1" dirty="0" smtClean="0"/>
              <a:t>E</a:t>
            </a:r>
            <a:endParaRPr lang="en-GB" sz="2800" b="1" dirty="0"/>
          </a:p>
        </p:txBody>
      </p:sp>
      <p:sp>
        <p:nvSpPr>
          <p:cNvPr id="3" name="Content Placeholder 2"/>
          <p:cNvSpPr>
            <a:spLocks noGrp="1"/>
          </p:cNvSpPr>
          <p:nvPr>
            <p:ph idx="1"/>
          </p:nvPr>
        </p:nvSpPr>
        <p:spPr>
          <a:xfrm>
            <a:off x="395536" y="2173335"/>
            <a:ext cx="8262281" cy="2249772"/>
          </a:xfrm>
        </p:spPr>
        <p:txBody>
          <a:bodyPr/>
          <a:lstStyle/>
          <a:p>
            <a:r>
              <a:rPr lang="en-GB" dirty="0" smtClean="0"/>
              <a:t>Using the Multiplication spectrum</a:t>
            </a:r>
            <a:r>
              <a:rPr lang="en-GB" dirty="0"/>
              <a:t>, look at each of the problems </a:t>
            </a:r>
            <a:r>
              <a:rPr lang="en-GB" dirty="0" smtClean="0"/>
              <a:t>on your handouts </a:t>
            </a:r>
          </a:p>
          <a:p>
            <a:r>
              <a:rPr lang="en-GB" dirty="0" smtClean="0"/>
              <a:t>Do </a:t>
            </a:r>
            <a:r>
              <a:rPr lang="en-GB" dirty="0"/>
              <a:t>not worry about correct / incorrect answers. </a:t>
            </a:r>
            <a:endParaRPr lang="en-GB" dirty="0" smtClean="0"/>
          </a:p>
          <a:p>
            <a:r>
              <a:rPr lang="en-GB" dirty="0"/>
              <a:t>L</a:t>
            </a:r>
            <a:r>
              <a:rPr lang="en-GB" dirty="0" smtClean="0"/>
              <a:t>ook </a:t>
            </a:r>
            <a:r>
              <a:rPr lang="en-GB" dirty="0"/>
              <a:t>at the methods used and decide where you would place them along the </a:t>
            </a:r>
            <a:r>
              <a:rPr lang="en-GB" dirty="0" smtClean="0"/>
              <a:t>spectrum </a:t>
            </a:r>
          </a:p>
          <a:p>
            <a:r>
              <a:rPr lang="en-GB" dirty="0" smtClean="0"/>
              <a:t>Tick </a:t>
            </a:r>
            <a:r>
              <a:rPr lang="en-GB" dirty="0"/>
              <a:t>/ circle the appropriate number as shown in the first </a:t>
            </a:r>
            <a:r>
              <a:rPr lang="en-GB" dirty="0" smtClean="0"/>
              <a:t>example </a:t>
            </a:r>
            <a:endParaRPr lang="en-GB" dirty="0"/>
          </a:p>
        </p:txBody>
      </p:sp>
      <p:sp>
        <p:nvSpPr>
          <p:cNvPr id="4" name="Footer Placeholder 3"/>
          <p:cNvSpPr>
            <a:spLocks noGrp="1"/>
          </p:cNvSpPr>
          <p:nvPr>
            <p:ph type="ftr" sz="quarter" idx="11"/>
          </p:nvPr>
        </p:nvSpPr>
        <p:spPr/>
        <p:txBody>
          <a:bodyPr/>
          <a:lstStyle/>
          <a:p>
            <a:r>
              <a:rPr lang="en-ZA" smtClean="0"/>
              <a:t>AMESA 2017 Workshop</a:t>
            </a:r>
            <a:endParaRPr lang="en-US" dirty="0"/>
          </a:p>
        </p:txBody>
      </p:sp>
      <p:sp>
        <p:nvSpPr>
          <p:cNvPr id="5" name="Slide Number Placeholder 4"/>
          <p:cNvSpPr>
            <a:spLocks noGrp="1"/>
          </p:cNvSpPr>
          <p:nvPr>
            <p:ph type="sldNum" sz="quarter" idx="12"/>
          </p:nvPr>
        </p:nvSpPr>
        <p:spPr/>
        <p:txBody>
          <a:bodyPr/>
          <a:lstStyle/>
          <a:p>
            <a:fld id="{7667E6A9-3D0D-40A8-8DD6-ED578F7599CD}" type="slidenum">
              <a:rPr lang="en-US" smtClean="0"/>
              <a:t>15</a:t>
            </a:fld>
            <a:endParaRPr lang="en-US" dirty="0"/>
          </a:p>
        </p:txBody>
      </p:sp>
      <p:pic>
        <p:nvPicPr>
          <p:cNvPr id="6" name="Picture 5"/>
          <p:cNvPicPr>
            <a:picLocks noChangeAspect="1"/>
          </p:cNvPicPr>
          <p:nvPr/>
        </p:nvPicPr>
        <p:blipFill>
          <a:blip r:embed="rId2"/>
          <a:stretch>
            <a:fillRect/>
          </a:stretch>
        </p:blipFill>
        <p:spPr>
          <a:xfrm>
            <a:off x="2195736" y="3977073"/>
            <a:ext cx="5943600" cy="635000"/>
          </a:xfrm>
          <a:prstGeom prst="rect">
            <a:avLst/>
          </a:prstGeom>
        </p:spPr>
      </p:pic>
      <p:pic>
        <p:nvPicPr>
          <p:cNvPr id="7" name="Picture 6"/>
          <p:cNvPicPr>
            <a:picLocks noChangeAspect="1"/>
          </p:cNvPicPr>
          <p:nvPr/>
        </p:nvPicPr>
        <p:blipFill>
          <a:blip r:embed="rId3"/>
          <a:stretch>
            <a:fillRect/>
          </a:stretch>
        </p:blipFill>
        <p:spPr>
          <a:xfrm>
            <a:off x="2267744" y="4496895"/>
            <a:ext cx="5981700" cy="1993900"/>
          </a:xfrm>
          <a:prstGeom prst="rect">
            <a:avLst/>
          </a:prstGeom>
        </p:spPr>
      </p:pic>
    </p:spTree>
    <p:extLst>
      <p:ext uri="{BB962C8B-B14F-4D97-AF65-F5344CB8AC3E}">
        <p14:creationId xmlns:p14="http://schemas.microsoft.com/office/powerpoint/2010/main" val="1785367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a:t>Multiplication methods for progression analysis – PART </a:t>
            </a:r>
            <a:r>
              <a:rPr lang="en-US" sz="2800" b="1" dirty="0" smtClean="0"/>
              <a:t>TWO</a:t>
            </a:r>
            <a:endParaRPr lang="en-GB" sz="2800" dirty="0"/>
          </a:p>
        </p:txBody>
      </p:sp>
      <p:sp>
        <p:nvSpPr>
          <p:cNvPr id="3" name="Content Placeholder 2"/>
          <p:cNvSpPr>
            <a:spLocks noGrp="1"/>
          </p:cNvSpPr>
          <p:nvPr>
            <p:ph idx="1"/>
          </p:nvPr>
        </p:nvSpPr>
        <p:spPr/>
        <p:txBody>
          <a:bodyPr/>
          <a:lstStyle/>
          <a:p>
            <a:pPr marL="0" indent="0">
              <a:buNone/>
            </a:pPr>
            <a:r>
              <a:rPr lang="en-GB" dirty="0" smtClean="0"/>
              <a:t>Using </a:t>
            </a:r>
            <a:r>
              <a:rPr lang="en-GB" dirty="0"/>
              <a:t>the analysis you did in Part </a:t>
            </a:r>
            <a:r>
              <a:rPr lang="en-GB" dirty="0" smtClean="0"/>
              <a:t>One</a:t>
            </a:r>
            <a:r>
              <a:rPr lang="is-IS" dirty="0" smtClean="0"/>
              <a:t>…</a:t>
            </a:r>
            <a:endParaRPr lang="en-GB" dirty="0" smtClean="0"/>
          </a:p>
          <a:p>
            <a:r>
              <a:rPr lang="en-GB" dirty="0" smtClean="0"/>
              <a:t>Use the </a:t>
            </a:r>
            <a:r>
              <a:rPr lang="en-GB" dirty="0"/>
              <a:t>letters in the </a:t>
            </a:r>
            <a:r>
              <a:rPr lang="en-GB" dirty="0" smtClean="0"/>
              <a:t>tables</a:t>
            </a:r>
          </a:p>
          <a:p>
            <a:r>
              <a:rPr lang="en-GB" dirty="0" smtClean="0"/>
              <a:t>summarise </a:t>
            </a:r>
            <a:r>
              <a:rPr lang="en-GB" dirty="0"/>
              <a:t>which methods fall under which parts of the spectrum. </a:t>
            </a:r>
            <a:endParaRPr lang="en-GB" dirty="0" smtClean="0"/>
          </a:p>
          <a:p>
            <a:r>
              <a:rPr lang="en-GB" dirty="0" smtClean="0"/>
              <a:t>For example:</a:t>
            </a:r>
          </a:p>
          <a:p>
            <a:pPr lvl="1"/>
            <a:r>
              <a:rPr lang="en-GB" dirty="0" smtClean="0"/>
              <a:t>I </a:t>
            </a:r>
            <a:r>
              <a:rPr lang="en-GB" dirty="0"/>
              <a:t>marked method A as a level 1 (constrained method), therefore I have added it under the constrained methods part of the spectrum</a:t>
            </a:r>
            <a:r>
              <a:rPr lang="en-US" dirty="0"/>
              <a:t> </a:t>
            </a:r>
            <a:endParaRPr lang="en-GB" dirty="0"/>
          </a:p>
        </p:txBody>
      </p:sp>
      <p:sp>
        <p:nvSpPr>
          <p:cNvPr id="4" name="Footer Placeholder 3"/>
          <p:cNvSpPr>
            <a:spLocks noGrp="1"/>
          </p:cNvSpPr>
          <p:nvPr>
            <p:ph type="ftr" sz="quarter" idx="11"/>
          </p:nvPr>
        </p:nvSpPr>
        <p:spPr/>
        <p:txBody>
          <a:bodyPr/>
          <a:lstStyle/>
          <a:p>
            <a:r>
              <a:rPr lang="en-ZA" smtClean="0"/>
              <a:t>AMESA 2017 Workshop</a:t>
            </a:r>
            <a:endParaRPr lang="en-US" dirty="0"/>
          </a:p>
        </p:txBody>
      </p:sp>
      <p:sp>
        <p:nvSpPr>
          <p:cNvPr id="5" name="Slide Number Placeholder 4"/>
          <p:cNvSpPr>
            <a:spLocks noGrp="1"/>
          </p:cNvSpPr>
          <p:nvPr>
            <p:ph type="sldNum" sz="quarter" idx="12"/>
          </p:nvPr>
        </p:nvSpPr>
        <p:spPr/>
        <p:txBody>
          <a:bodyPr/>
          <a:lstStyle/>
          <a:p>
            <a:fld id="{7667E6A9-3D0D-40A8-8DD6-ED578F7599CD}" type="slidenum">
              <a:rPr lang="en-US" smtClean="0"/>
              <a:t>16</a:t>
            </a:fld>
            <a:endParaRPr lang="en-US" dirty="0"/>
          </a:p>
        </p:txBody>
      </p:sp>
    </p:spTree>
    <p:extLst>
      <p:ext uri="{BB962C8B-B14F-4D97-AF65-F5344CB8AC3E}">
        <p14:creationId xmlns:p14="http://schemas.microsoft.com/office/powerpoint/2010/main" val="2132752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17</a:t>
            </a:fld>
            <a:endParaRPr lang="en-US" dirty="0"/>
          </a:p>
        </p:txBody>
      </p:sp>
      <p:pic>
        <p:nvPicPr>
          <p:cNvPr id="4" name="Picture 3"/>
          <p:cNvPicPr/>
          <p:nvPr/>
        </p:nvPicPr>
        <p:blipFill>
          <a:blip r:embed="rId2"/>
          <a:stretch>
            <a:fillRect/>
          </a:stretch>
        </p:blipFill>
        <p:spPr>
          <a:xfrm>
            <a:off x="482831" y="2640216"/>
            <a:ext cx="8027754" cy="1779007"/>
          </a:xfrm>
          <a:prstGeom prst="rect">
            <a:avLst/>
          </a:prstGeom>
        </p:spPr>
      </p:pic>
      <p:pic>
        <p:nvPicPr>
          <p:cNvPr id="5" name="Picture 4"/>
          <p:cNvPicPr>
            <a:picLocks noChangeAspect="1"/>
          </p:cNvPicPr>
          <p:nvPr/>
        </p:nvPicPr>
        <p:blipFill>
          <a:blip r:embed="rId3"/>
          <a:stretch>
            <a:fillRect/>
          </a:stretch>
        </p:blipFill>
        <p:spPr>
          <a:xfrm>
            <a:off x="590843" y="4421007"/>
            <a:ext cx="7811730" cy="2436993"/>
          </a:xfrm>
          <a:prstGeom prst="rect">
            <a:avLst/>
          </a:prstGeom>
        </p:spPr>
      </p:pic>
      <p:pic>
        <p:nvPicPr>
          <p:cNvPr id="6" name="Picture 5"/>
          <p:cNvPicPr>
            <a:picLocks noChangeAspect="1"/>
          </p:cNvPicPr>
          <p:nvPr/>
        </p:nvPicPr>
        <p:blipFill>
          <a:blip r:embed="rId4"/>
          <a:stretch>
            <a:fillRect/>
          </a:stretch>
        </p:blipFill>
        <p:spPr>
          <a:xfrm>
            <a:off x="395536" y="96634"/>
            <a:ext cx="5981700" cy="1993900"/>
          </a:xfrm>
          <a:prstGeom prst="rect">
            <a:avLst/>
          </a:prstGeom>
        </p:spPr>
      </p:pic>
      <p:cxnSp>
        <p:nvCxnSpPr>
          <p:cNvPr id="8" name="Straight Arrow Connector 7"/>
          <p:cNvCxnSpPr/>
          <p:nvPr/>
        </p:nvCxnSpPr>
        <p:spPr>
          <a:xfrm flipH="1">
            <a:off x="544480" y="1772816"/>
            <a:ext cx="92725" cy="321651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6548614" y="87583"/>
            <a:ext cx="2721071" cy="3965045"/>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en-GB" sz="1600" dirty="0" smtClean="0"/>
              <a:t>For example:</a:t>
            </a:r>
          </a:p>
          <a:p>
            <a:r>
              <a:rPr lang="en-GB" sz="1600" dirty="0" smtClean="0"/>
              <a:t>I marked method A as a level 1 (constrained method)</a:t>
            </a:r>
          </a:p>
          <a:p>
            <a:r>
              <a:rPr lang="en-GB" sz="1600" smtClean="0"/>
              <a:t>Therefore </a:t>
            </a:r>
            <a:r>
              <a:rPr lang="en-GB" sz="1600" dirty="0" smtClean="0"/>
              <a:t>I have added it under the constrained methods part of the spectrum</a:t>
            </a:r>
            <a:r>
              <a:rPr lang="en-US" sz="1600" dirty="0" smtClean="0"/>
              <a:t> </a:t>
            </a:r>
            <a:endParaRPr lang="en-GB" sz="1600" dirty="0"/>
          </a:p>
        </p:txBody>
      </p:sp>
    </p:spTree>
    <p:extLst>
      <p:ext uri="{BB962C8B-B14F-4D97-AF65-F5344CB8AC3E}">
        <p14:creationId xmlns:p14="http://schemas.microsoft.com/office/powerpoint/2010/main" val="2044292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Spectrums in your practice</a:t>
            </a:r>
            <a:endParaRPr lang="en-US" dirty="0"/>
          </a:p>
        </p:txBody>
      </p:sp>
      <p:sp>
        <p:nvSpPr>
          <p:cNvPr id="2" name="Content Placeholder 1"/>
          <p:cNvSpPr>
            <a:spLocks noGrp="1"/>
          </p:cNvSpPr>
          <p:nvPr>
            <p:ph sz="half" idx="1"/>
          </p:nvPr>
        </p:nvSpPr>
        <p:spPr/>
        <p:txBody>
          <a:bodyPr>
            <a:normAutofit/>
          </a:bodyPr>
          <a:lstStyle/>
          <a:p>
            <a:pPr marL="0" indent="0">
              <a:buNone/>
            </a:pPr>
            <a:r>
              <a:rPr lang="en-US" sz="2400" b="1" dirty="0" smtClean="0">
                <a:solidFill>
                  <a:schemeClr val="accent3"/>
                </a:solidFill>
              </a:rPr>
              <a:t>Informal / formative assessment to inform your teaching</a:t>
            </a:r>
          </a:p>
          <a:p>
            <a:r>
              <a:rPr lang="en-US" sz="2400" dirty="0" smtClean="0"/>
              <a:t>Encourage you to assess your own learners work in terms of a spectrums</a:t>
            </a:r>
          </a:p>
        </p:txBody>
      </p:sp>
      <p:sp>
        <p:nvSpPr>
          <p:cNvPr id="4" name="Content Placeholder 3"/>
          <p:cNvSpPr>
            <a:spLocks noGrp="1"/>
          </p:cNvSpPr>
          <p:nvPr>
            <p:ph sz="half" idx="2"/>
          </p:nvPr>
        </p:nvSpPr>
        <p:spPr/>
        <p:txBody>
          <a:bodyPr>
            <a:normAutofit/>
          </a:bodyPr>
          <a:lstStyle/>
          <a:p>
            <a:pPr marL="0" indent="0">
              <a:buNone/>
            </a:pPr>
            <a:r>
              <a:rPr lang="en-US" sz="2800" b="1" dirty="0" smtClean="0">
                <a:solidFill>
                  <a:schemeClr val="accent1"/>
                </a:solidFill>
              </a:rPr>
              <a:t>Error analysis</a:t>
            </a:r>
          </a:p>
          <a:p>
            <a:r>
              <a:rPr lang="en-US" sz="2800" dirty="0" smtClean="0"/>
              <a:t>Classroom, cluster, district, province</a:t>
            </a:r>
          </a:p>
        </p:txBody>
      </p:sp>
      <p:sp>
        <p:nvSpPr>
          <p:cNvPr id="14" name="TextBox 13"/>
          <p:cNvSpPr txBox="1"/>
          <p:nvPr/>
        </p:nvSpPr>
        <p:spPr>
          <a:xfrm>
            <a:off x="866440" y="5568774"/>
            <a:ext cx="7593992" cy="1200329"/>
          </a:xfrm>
          <a:prstGeom prst="rect">
            <a:avLst/>
          </a:prstGeom>
          <a:noFill/>
        </p:spPr>
        <p:txBody>
          <a:bodyPr wrap="square" rtlCol="0">
            <a:spAutoFit/>
          </a:bodyPr>
          <a:lstStyle/>
          <a:p>
            <a:pPr algn="ctr"/>
            <a:r>
              <a:rPr lang="en-US" sz="2400" b="1" dirty="0" smtClean="0">
                <a:solidFill>
                  <a:schemeClr val="tx2"/>
                </a:solidFill>
              </a:rPr>
              <a:t>Encourage you to design </a:t>
            </a:r>
            <a:r>
              <a:rPr lang="en-US" sz="2400" b="1" dirty="0">
                <a:solidFill>
                  <a:schemeClr val="tx2"/>
                </a:solidFill>
              </a:rPr>
              <a:t>your own </a:t>
            </a:r>
            <a:r>
              <a:rPr lang="en-US" sz="2400" b="1" dirty="0" smtClean="0">
                <a:solidFill>
                  <a:schemeClr val="tx2"/>
                </a:solidFill>
              </a:rPr>
              <a:t>spectrums</a:t>
            </a:r>
          </a:p>
          <a:p>
            <a:pPr algn="ctr"/>
            <a:r>
              <a:rPr lang="en-US" sz="2400" b="1" dirty="0" smtClean="0">
                <a:solidFill>
                  <a:schemeClr val="tx2"/>
                </a:solidFill>
              </a:rPr>
              <a:t>Think about what the learning trajectory might be for fractions</a:t>
            </a:r>
            <a:endParaRPr lang="en-US" sz="2400" b="1" dirty="0">
              <a:solidFill>
                <a:schemeClr val="tx2"/>
              </a:solidFill>
            </a:endParaRPr>
          </a:p>
        </p:txBody>
      </p:sp>
    </p:spTree>
    <p:extLst>
      <p:ext uri="{BB962C8B-B14F-4D97-AF65-F5344CB8AC3E}">
        <p14:creationId xmlns:p14="http://schemas.microsoft.com/office/powerpoint/2010/main" val="1336348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a spectrum?</a:t>
            </a:r>
            <a:endParaRPr lang="en-US" dirty="0"/>
          </a:p>
        </p:txBody>
      </p:sp>
      <p:sp>
        <p:nvSpPr>
          <p:cNvPr id="3" name="TextBox 2"/>
          <p:cNvSpPr txBox="1"/>
          <p:nvPr/>
        </p:nvSpPr>
        <p:spPr>
          <a:xfrm>
            <a:off x="755576" y="2348880"/>
            <a:ext cx="7848872" cy="1754326"/>
          </a:xfrm>
          <a:prstGeom prst="rect">
            <a:avLst/>
          </a:prstGeom>
          <a:noFill/>
        </p:spPr>
        <p:txBody>
          <a:bodyPr wrap="square" rtlCol="0">
            <a:spAutoFit/>
          </a:bodyPr>
          <a:lstStyle/>
          <a:p>
            <a:pPr algn="ctr"/>
            <a:r>
              <a:rPr lang="en-US" sz="3600" dirty="0" smtClean="0">
                <a:solidFill>
                  <a:srgbClr val="FF0000"/>
                </a:solidFill>
              </a:rPr>
              <a:t>Used </a:t>
            </a:r>
            <a:r>
              <a:rPr lang="en-US" sz="3600" dirty="0">
                <a:solidFill>
                  <a:srgbClr val="FF0000"/>
                </a:solidFill>
              </a:rPr>
              <a:t>to classify something, in terms of its position on a scale between two extreme or opposite points</a:t>
            </a:r>
          </a:p>
        </p:txBody>
      </p:sp>
      <p:sp>
        <p:nvSpPr>
          <p:cNvPr id="4" name="TextBox 3"/>
          <p:cNvSpPr txBox="1"/>
          <p:nvPr/>
        </p:nvSpPr>
        <p:spPr>
          <a:xfrm>
            <a:off x="391054" y="5562957"/>
            <a:ext cx="1494320" cy="300082"/>
          </a:xfrm>
          <a:prstGeom prst="rect">
            <a:avLst/>
          </a:prstGeom>
          <a:noFill/>
        </p:spPr>
        <p:txBody>
          <a:bodyPr wrap="none" rtlCol="0">
            <a:spAutoFit/>
          </a:bodyPr>
          <a:lstStyle/>
          <a:p>
            <a:r>
              <a:rPr lang="en-US" sz="1350" b="1" dirty="0" smtClean="0">
                <a:latin typeface="Trebuchet MS" charset="0"/>
                <a:ea typeface="Trebuchet MS" charset="0"/>
                <a:cs typeface="Trebuchet MS" charset="0"/>
              </a:rPr>
              <a:t>Totally disagree</a:t>
            </a:r>
            <a:endParaRPr lang="en-US" sz="1350" b="1" dirty="0">
              <a:latin typeface="Trebuchet MS" charset="0"/>
              <a:ea typeface="Trebuchet MS" charset="0"/>
              <a:cs typeface="Trebuchet MS" charset="0"/>
            </a:endParaRPr>
          </a:p>
        </p:txBody>
      </p:sp>
      <p:sp>
        <p:nvSpPr>
          <p:cNvPr id="5" name="TextBox 4"/>
          <p:cNvSpPr txBox="1"/>
          <p:nvPr/>
        </p:nvSpPr>
        <p:spPr>
          <a:xfrm>
            <a:off x="2051720" y="5562957"/>
            <a:ext cx="1555234" cy="300082"/>
          </a:xfrm>
          <a:prstGeom prst="rect">
            <a:avLst/>
          </a:prstGeom>
          <a:noFill/>
        </p:spPr>
        <p:txBody>
          <a:bodyPr wrap="none" rtlCol="0">
            <a:spAutoFit/>
          </a:bodyPr>
          <a:lstStyle/>
          <a:p>
            <a:r>
              <a:rPr lang="en-US" sz="1350" b="1" dirty="0" smtClean="0">
                <a:latin typeface="Trebuchet MS" charset="0"/>
                <a:ea typeface="Trebuchet MS" charset="0"/>
                <a:cs typeface="Trebuchet MS" charset="0"/>
              </a:rPr>
              <a:t>Slightly disagree</a:t>
            </a:r>
            <a:endParaRPr lang="en-US" sz="1350" b="1" dirty="0">
              <a:latin typeface="Trebuchet MS" charset="0"/>
              <a:ea typeface="Trebuchet MS" charset="0"/>
              <a:cs typeface="Trebuchet MS" charset="0"/>
            </a:endParaRPr>
          </a:p>
        </p:txBody>
      </p:sp>
      <p:sp>
        <p:nvSpPr>
          <p:cNvPr id="6" name="TextBox 5"/>
          <p:cNvSpPr txBox="1"/>
          <p:nvPr/>
        </p:nvSpPr>
        <p:spPr>
          <a:xfrm>
            <a:off x="5852710" y="5562957"/>
            <a:ext cx="1311578" cy="300082"/>
          </a:xfrm>
          <a:prstGeom prst="rect">
            <a:avLst/>
          </a:prstGeom>
          <a:noFill/>
        </p:spPr>
        <p:txBody>
          <a:bodyPr wrap="none" rtlCol="0">
            <a:spAutoFit/>
          </a:bodyPr>
          <a:lstStyle/>
          <a:p>
            <a:r>
              <a:rPr lang="en-US" sz="1350" b="1" dirty="0" smtClean="0">
                <a:latin typeface="Trebuchet MS" charset="0"/>
                <a:ea typeface="Trebuchet MS" charset="0"/>
                <a:cs typeface="Trebuchet MS" charset="0"/>
              </a:rPr>
              <a:t>Slightly agree</a:t>
            </a:r>
            <a:endParaRPr lang="en-US" sz="1350" b="1" dirty="0">
              <a:latin typeface="Trebuchet MS" charset="0"/>
              <a:ea typeface="Trebuchet MS" charset="0"/>
              <a:cs typeface="Trebuchet MS" charset="0"/>
            </a:endParaRPr>
          </a:p>
        </p:txBody>
      </p:sp>
      <p:sp>
        <p:nvSpPr>
          <p:cNvPr id="7" name="TextBox 6"/>
          <p:cNvSpPr txBox="1"/>
          <p:nvPr/>
        </p:nvSpPr>
        <p:spPr>
          <a:xfrm>
            <a:off x="7475359" y="5562957"/>
            <a:ext cx="1273105" cy="300082"/>
          </a:xfrm>
          <a:prstGeom prst="rect">
            <a:avLst/>
          </a:prstGeom>
          <a:noFill/>
        </p:spPr>
        <p:txBody>
          <a:bodyPr wrap="none" rtlCol="0">
            <a:spAutoFit/>
          </a:bodyPr>
          <a:lstStyle/>
          <a:p>
            <a:r>
              <a:rPr lang="en-US" sz="1350" b="1" dirty="0" smtClean="0">
                <a:latin typeface="Trebuchet MS" charset="0"/>
                <a:ea typeface="Trebuchet MS" charset="0"/>
                <a:cs typeface="Trebuchet MS" charset="0"/>
              </a:rPr>
              <a:t>Totally agree</a:t>
            </a:r>
            <a:endParaRPr lang="en-US" sz="1350" b="1" dirty="0">
              <a:latin typeface="Trebuchet MS" charset="0"/>
              <a:ea typeface="Trebuchet MS" charset="0"/>
              <a:cs typeface="Trebuchet MS" charset="0"/>
            </a:endParaRPr>
          </a:p>
        </p:txBody>
      </p:sp>
      <p:cxnSp>
        <p:nvCxnSpPr>
          <p:cNvPr id="12" name="Straight Arrow Connector 11"/>
          <p:cNvCxnSpPr/>
          <p:nvPr/>
        </p:nvCxnSpPr>
        <p:spPr>
          <a:xfrm>
            <a:off x="332779" y="5864042"/>
            <a:ext cx="8494058" cy="0"/>
          </a:xfrm>
          <a:prstGeom prst="straightConnector1">
            <a:avLst/>
          </a:prstGeom>
          <a:ln w="57150">
            <a:solidFill>
              <a:schemeClr val="accent6">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015642" y="5369441"/>
            <a:ext cx="1348446" cy="507831"/>
          </a:xfrm>
          <a:prstGeom prst="rect">
            <a:avLst/>
          </a:prstGeom>
          <a:noFill/>
        </p:spPr>
        <p:txBody>
          <a:bodyPr wrap="none" rtlCol="0">
            <a:spAutoFit/>
          </a:bodyPr>
          <a:lstStyle/>
          <a:p>
            <a:pPr algn="ctr"/>
            <a:r>
              <a:rPr lang="en-US" sz="1350" b="1" dirty="0" smtClean="0">
                <a:latin typeface="Trebuchet MS" charset="0"/>
                <a:ea typeface="Trebuchet MS" charset="0"/>
                <a:cs typeface="Trebuchet MS" charset="0"/>
              </a:rPr>
              <a:t>Neither agree</a:t>
            </a:r>
          </a:p>
          <a:p>
            <a:pPr algn="ctr"/>
            <a:r>
              <a:rPr lang="en-US" sz="1350" b="1" dirty="0" smtClean="0">
                <a:latin typeface="Trebuchet MS" charset="0"/>
                <a:ea typeface="Trebuchet MS" charset="0"/>
                <a:cs typeface="Trebuchet MS" charset="0"/>
              </a:rPr>
              <a:t>Or disagree</a:t>
            </a:r>
            <a:endParaRPr lang="en-US" sz="1350" b="1" dirty="0">
              <a:latin typeface="Trebuchet MS" charset="0"/>
              <a:ea typeface="Trebuchet MS" charset="0"/>
              <a:cs typeface="Trebuchet MS" charset="0"/>
            </a:endParaRPr>
          </a:p>
        </p:txBody>
      </p:sp>
      <p:sp>
        <p:nvSpPr>
          <p:cNvPr id="18" name="Donut 17"/>
          <p:cNvSpPr/>
          <p:nvPr/>
        </p:nvSpPr>
        <p:spPr>
          <a:xfrm>
            <a:off x="994198" y="6045820"/>
            <a:ext cx="288032" cy="288032"/>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Donut 18"/>
          <p:cNvSpPr/>
          <p:nvPr/>
        </p:nvSpPr>
        <p:spPr>
          <a:xfrm>
            <a:off x="2530084" y="6045820"/>
            <a:ext cx="288032" cy="288032"/>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Donut 20"/>
          <p:cNvSpPr/>
          <p:nvPr/>
        </p:nvSpPr>
        <p:spPr>
          <a:xfrm>
            <a:off x="4476274" y="6045820"/>
            <a:ext cx="288032" cy="288032"/>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nut 21"/>
          <p:cNvSpPr/>
          <p:nvPr/>
        </p:nvSpPr>
        <p:spPr>
          <a:xfrm>
            <a:off x="6300192" y="6045820"/>
            <a:ext cx="288032" cy="288032"/>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onut 22"/>
          <p:cNvSpPr/>
          <p:nvPr/>
        </p:nvSpPr>
        <p:spPr>
          <a:xfrm>
            <a:off x="7956376" y="6045820"/>
            <a:ext cx="288032" cy="288032"/>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56528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A need for progression</a:t>
            </a:r>
            <a:endParaRPr lang="en-US" dirty="0"/>
          </a:p>
        </p:txBody>
      </p:sp>
      <p:sp>
        <p:nvSpPr>
          <p:cNvPr id="3" name="Content Placeholder 2"/>
          <p:cNvSpPr>
            <a:spLocks noGrp="1"/>
          </p:cNvSpPr>
          <p:nvPr>
            <p:ph idx="1"/>
          </p:nvPr>
        </p:nvSpPr>
        <p:spPr/>
        <p:txBody>
          <a:bodyPr>
            <a:normAutofit fontScale="85000" lnSpcReduction="20000"/>
          </a:bodyPr>
          <a:lstStyle/>
          <a:p>
            <a:r>
              <a:rPr lang="en-GB" smtClean="0"/>
              <a:t>Current assessments </a:t>
            </a:r>
          </a:p>
          <a:p>
            <a:pPr lvl="1"/>
            <a:r>
              <a:rPr lang="en-GB" smtClean="0"/>
              <a:t>do not provide any diagnostic information about where our learners are at </a:t>
            </a:r>
          </a:p>
          <a:p>
            <a:pPr lvl="1"/>
            <a:r>
              <a:rPr lang="en-GB" smtClean="0"/>
              <a:t>Simply tell us that our learners are not at the expected grade level. </a:t>
            </a:r>
          </a:p>
          <a:p>
            <a:r>
              <a:rPr lang="en-GB" smtClean="0"/>
              <a:t>Be able to assess the extent to which a learner may or may not have mastered a particular aspect of mathematics at different points in time / understand if a particular strand or interrelationship of strands is evident</a:t>
            </a:r>
            <a:r>
              <a:rPr lang="en-US" smtClean="0"/>
              <a:t> </a:t>
            </a:r>
          </a:p>
          <a:p>
            <a:r>
              <a:rPr lang="en-GB" smtClean="0"/>
              <a:t>Much research points to the need for coherence and progression in the teaching of mathematics</a:t>
            </a:r>
            <a:r>
              <a:rPr lang="en-US" smtClean="0"/>
              <a:t> </a:t>
            </a:r>
          </a:p>
          <a:p>
            <a:r>
              <a:rPr lang="en-GB" smtClean="0"/>
              <a:t>Early intervention “can be problematic” for teachers if they do not know what the learner is struggling with. </a:t>
            </a:r>
          </a:p>
          <a:p>
            <a:r>
              <a:rPr lang="en-GB" smtClean="0"/>
              <a:t>A need for tasks and assessments that allow teachers to understand exactly what level their learners are at, so that they can identify resources and tasks that will help to progress learners to where they should be. </a:t>
            </a:r>
          </a:p>
          <a:p>
            <a:r>
              <a:rPr lang="en-GB" smtClean="0"/>
              <a:t>Teachers are unlikely to identify useful resources or generate resources with carefully inlaid progression if they do not have an understanding of how learners progress through school mathematics from Grade R to Grade 7 </a:t>
            </a:r>
            <a:endParaRPr lang="en-US" dirty="0"/>
          </a:p>
        </p:txBody>
      </p:sp>
    </p:spTree>
    <p:extLst>
      <p:ext uri="{BB962C8B-B14F-4D97-AF65-F5344CB8AC3E}">
        <p14:creationId xmlns:p14="http://schemas.microsoft.com/office/powerpoint/2010/main" val="168216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Why a spectrum?</a:t>
            </a:r>
            <a:endParaRPr lang="en-GB" dirty="0"/>
          </a:p>
        </p:txBody>
      </p:sp>
      <p:sp>
        <p:nvSpPr>
          <p:cNvPr id="3" name="Content Placeholder 2"/>
          <p:cNvSpPr>
            <a:spLocks noGrp="1"/>
          </p:cNvSpPr>
          <p:nvPr>
            <p:ph idx="1"/>
          </p:nvPr>
        </p:nvSpPr>
        <p:spPr/>
        <p:txBody>
          <a:bodyPr/>
          <a:lstStyle/>
          <a:p>
            <a:r>
              <a:rPr lang="en-ZA" dirty="0" smtClean="0"/>
              <a:t>Kilpatrick et al (2001) - conceptualisation of mathematical proficiency </a:t>
            </a:r>
          </a:p>
          <a:p>
            <a:r>
              <a:rPr lang="en-ZA" dirty="0" smtClean="0"/>
              <a:t>In </a:t>
            </a:r>
            <a:r>
              <a:rPr lang="en-ZA" dirty="0" smtClean="0"/>
              <a:t>our project - </a:t>
            </a:r>
            <a:r>
              <a:rPr lang="en-ZA" dirty="0" smtClean="0"/>
              <a:t>need to be able to assess different levels of proficiency in different strands at different points in time so that we can assess learner numeracy progression over time:</a:t>
            </a:r>
          </a:p>
          <a:p>
            <a:pPr lvl="1"/>
            <a:r>
              <a:rPr lang="en-ZA" dirty="0" smtClean="0"/>
              <a:t>the fully embodied idealised version of a strand needs to be unpacked so that various levels of attainment might be identifiable. </a:t>
            </a:r>
            <a:endParaRPr lang="en-GB" dirty="0" smtClean="0"/>
          </a:p>
          <a:p>
            <a:r>
              <a:rPr lang="en-ZA" dirty="0" smtClean="0"/>
              <a:t>To consider that a student might be either procedurally fluent or not procedurally fluent is less useful:</a:t>
            </a:r>
          </a:p>
          <a:p>
            <a:pPr lvl="1"/>
            <a:r>
              <a:rPr lang="en-ZA" dirty="0" smtClean="0"/>
              <a:t>Rather gauge the extent to which they are mastering the fluency and to find ways to move them along the spectrum from what might be a restricted form of procedural fluency towards fully elaborated procedural fluency.</a:t>
            </a:r>
            <a:endParaRPr lang="en-GB" dirty="0" smtClean="0"/>
          </a:p>
          <a:p>
            <a:endParaRPr lang="en-GB" dirty="0"/>
          </a:p>
        </p:txBody>
      </p:sp>
    </p:spTree>
    <p:extLst>
      <p:ext uri="{BB962C8B-B14F-4D97-AF65-F5344CB8AC3E}">
        <p14:creationId xmlns:p14="http://schemas.microsoft.com/office/powerpoint/2010/main" val="1723650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Emergence of the spectrum from data</a:t>
            </a:r>
            <a:endParaRPr lang="en-GB" dirty="0"/>
          </a:p>
        </p:txBody>
      </p:sp>
      <p:sp>
        <p:nvSpPr>
          <p:cNvPr id="3" name="Content Placeholder 2"/>
          <p:cNvSpPr>
            <a:spLocks noGrp="1"/>
          </p:cNvSpPr>
          <p:nvPr>
            <p:ph idx="1"/>
          </p:nvPr>
        </p:nvSpPr>
        <p:spPr/>
        <p:txBody>
          <a:bodyPr>
            <a:normAutofit lnSpcReduction="10000"/>
          </a:bodyPr>
          <a:lstStyle/>
          <a:p>
            <a:r>
              <a:rPr lang="en-ZA" smtClean="0"/>
              <a:t>How can we code and record, in summary form, responses that were noted on learner interview forms?</a:t>
            </a:r>
          </a:p>
          <a:p>
            <a:r>
              <a:rPr lang="en-ZA" smtClean="0"/>
              <a:t>For a question the final answer given might be the same over time but the method of solution and efficiency of solution is different. </a:t>
            </a:r>
            <a:endParaRPr lang="en-GB" smtClean="0"/>
          </a:p>
          <a:p>
            <a:r>
              <a:rPr lang="en-ZA" smtClean="0"/>
              <a:t>Each question, could be categorised as a question engaging procedural fluency.</a:t>
            </a:r>
          </a:p>
          <a:p>
            <a:r>
              <a:rPr lang="en-ZA" smtClean="0"/>
              <a:t>If the learner answered the question correctly, regardless of the method they used to answer it, we were tempted to say they had achieved procedural fluency. </a:t>
            </a:r>
          </a:p>
          <a:p>
            <a:r>
              <a:rPr lang="en-ZA" smtClean="0"/>
              <a:t>Yet, the method they used may have contradicted the notions of efficiency and fluency, even while accuracy had been achieved.</a:t>
            </a:r>
          </a:p>
          <a:p>
            <a:r>
              <a:rPr lang="en-ZA" smtClean="0"/>
              <a:t>= problematic!</a:t>
            </a:r>
            <a:endParaRPr lang="en-GB" dirty="0"/>
          </a:p>
        </p:txBody>
      </p:sp>
    </p:spTree>
    <p:extLst>
      <p:ext uri="{BB962C8B-B14F-4D97-AF65-F5344CB8AC3E}">
        <p14:creationId xmlns:p14="http://schemas.microsoft.com/office/powerpoint/2010/main" val="1990383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1</a:t>
            </a:r>
            <a:r>
              <a:rPr lang="en-GB" baseline="30000" dirty="0" smtClean="0"/>
              <a:t>st</a:t>
            </a:r>
            <a:r>
              <a:rPr lang="en-GB" dirty="0" smtClean="0"/>
              <a:t> example</a:t>
            </a:r>
            <a:r>
              <a:rPr lang="en-GB" dirty="0" smtClean="0"/>
              <a:t>: question 10</a:t>
            </a:r>
            <a:br>
              <a:rPr lang="en-GB" dirty="0" smtClean="0"/>
            </a:br>
            <a:r>
              <a:rPr lang="en-ZA" dirty="0" smtClean="0"/>
              <a:t>add 10 to 92</a:t>
            </a:r>
            <a:endParaRPr lang="en-GB" dirty="0"/>
          </a:p>
        </p:txBody>
      </p:sp>
      <p:graphicFrame>
        <p:nvGraphicFramePr>
          <p:cNvPr id="17411" name="Object 4"/>
          <p:cNvGraphicFramePr>
            <a:graphicFrameLocks noChangeAspect="1"/>
          </p:cNvGraphicFramePr>
          <p:nvPr>
            <p:extLst>
              <p:ext uri="{D42A27DB-BD31-4B8C-83A1-F6EECF244321}">
                <p14:modId xmlns:p14="http://schemas.microsoft.com/office/powerpoint/2010/main" val="675991110"/>
              </p:ext>
            </p:extLst>
          </p:nvPr>
        </p:nvGraphicFramePr>
        <p:xfrm>
          <a:off x="0" y="2556619"/>
          <a:ext cx="8964613" cy="2168525"/>
        </p:xfrm>
        <a:graphic>
          <a:graphicData uri="http://schemas.openxmlformats.org/presentationml/2006/ole">
            <mc:AlternateContent xmlns:mc="http://schemas.openxmlformats.org/markup-compatibility/2006">
              <mc:Choice xmlns:v="urn:schemas-microsoft-com:vml" Requires="v">
                <p:oleObj spid="_x0000_s7197" name="Document" r:id="rId3" imgW="6984743" imgH="1689038" progId="Word.Document.12">
                  <p:embed/>
                </p:oleObj>
              </mc:Choice>
              <mc:Fallback>
                <p:oleObj name="Document" r:id="rId3" imgW="6984743" imgH="1689038"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56619"/>
                        <a:ext cx="8964613"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173744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Add </a:t>
            </a:r>
            <a:r>
              <a:rPr lang="en-ZA" dirty="0" smtClean="0"/>
              <a:t>10 to 92</a:t>
            </a:r>
            <a:endParaRPr lang="en-GB" dirty="0"/>
          </a:p>
        </p:txBody>
      </p:sp>
      <p:sp>
        <p:nvSpPr>
          <p:cNvPr id="2" name="Content Placeholder 1"/>
          <p:cNvSpPr>
            <a:spLocks noGrp="1"/>
          </p:cNvSpPr>
          <p:nvPr>
            <p:ph idx="1"/>
          </p:nvPr>
        </p:nvSpPr>
        <p:spPr>
          <a:xfrm>
            <a:off x="396695" y="2207154"/>
            <a:ext cx="6911609" cy="3965045"/>
          </a:xfrm>
        </p:spPr>
        <p:txBody>
          <a:bodyPr/>
          <a:lstStyle/>
          <a:p>
            <a:r>
              <a:rPr lang="en-ZA" dirty="0" smtClean="0"/>
              <a:t>The cards labelled A to G show the types of answers we have received from learners for this question</a:t>
            </a:r>
          </a:p>
          <a:p>
            <a:r>
              <a:rPr lang="en-ZA" dirty="0" smtClean="0"/>
              <a:t>In your groups:</a:t>
            </a:r>
          </a:p>
          <a:p>
            <a:pPr lvl="1"/>
            <a:r>
              <a:rPr lang="en-ZA" dirty="0" smtClean="0"/>
              <a:t>Look at the methods used and discuss</a:t>
            </a:r>
          </a:p>
          <a:p>
            <a:pPr lvl="1"/>
            <a:r>
              <a:rPr lang="en-ZA" dirty="0" smtClean="0"/>
              <a:t>Place the methods along this spectrum</a:t>
            </a:r>
          </a:p>
          <a:p>
            <a:pPr lvl="1"/>
            <a:r>
              <a:rPr lang="en-ZA" dirty="0" smtClean="0"/>
              <a:t>Where do the methods in your group fit?</a:t>
            </a:r>
            <a:endParaRPr lang="en-GB" dirty="0"/>
          </a:p>
        </p:txBody>
      </p:sp>
      <p:pic>
        <p:nvPicPr>
          <p:cNvPr id="2057" name="Picture 9" descr="http://images.all-free-download.com/images/graphiclarge/stick_man_thinking_clip_art_22434.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4296" y="2636912"/>
            <a:ext cx="1279457" cy="2059732"/>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362460" y="5445224"/>
            <a:ext cx="7490593" cy="1255363"/>
            <a:chOff x="1646094" y="5413997"/>
            <a:chExt cx="7490593" cy="1255363"/>
          </a:xfrm>
        </p:grpSpPr>
        <p:cxnSp>
          <p:nvCxnSpPr>
            <p:cNvPr id="9" name="Straight Arrow Connector 8"/>
            <p:cNvCxnSpPr/>
            <p:nvPr/>
          </p:nvCxnSpPr>
          <p:spPr>
            <a:xfrm>
              <a:off x="1759636" y="6669360"/>
              <a:ext cx="7204852" cy="0"/>
            </a:xfrm>
            <a:prstGeom prst="straightConnector1">
              <a:avLst/>
            </a:prstGeom>
            <a:ln w="571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16200000">
              <a:off x="1283174" y="5776917"/>
              <a:ext cx="1249060" cy="523220"/>
            </a:xfrm>
            <a:prstGeom prst="rect">
              <a:avLst/>
            </a:prstGeom>
            <a:noFill/>
          </p:spPr>
          <p:txBody>
            <a:bodyPr wrap="none" rtlCol="0">
              <a:spAutoFit/>
            </a:bodyPr>
            <a:lstStyle/>
            <a:p>
              <a:r>
                <a:rPr lang="en-GB" sz="1400" dirty="0" smtClean="0"/>
                <a:t>Concrete</a:t>
              </a:r>
            </a:p>
            <a:p>
              <a:r>
                <a:rPr lang="en-GB" sz="1400" dirty="0" smtClean="0"/>
                <a:t>Constrained</a:t>
              </a:r>
              <a:endParaRPr lang="en-GB" dirty="0"/>
            </a:p>
          </p:txBody>
        </p:sp>
        <p:sp>
          <p:nvSpPr>
            <p:cNvPr id="11" name="TextBox 10"/>
            <p:cNvSpPr txBox="1"/>
            <p:nvPr/>
          </p:nvSpPr>
          <p:spPr>
            <a:xfrm rot="16200000">
              <a:off x="8465349" y="5991719"/>
              <a:ext cx="819455" cy="523220"/>
            </a:xfrm>
            <a:prstGeom prst="rect">
              <a:avLst/>
            </a:prstGeom>
            <a:noFill/>
          </p:spPr>
          <p:txBody>
            <a:bodyPr wrap="none" rtlCol="0">
              <a:spAutoFit/>
            </a:bodyPr>
            <a:lstStyle/>
            <a:p>
              <a:r>
                <a:rPr lang="en-GB" sz="1400" dirty="0" smtClean="0"/>
                <a:t>Flexible</a:t>
              </a:r>
            </a:p>
            <a:p>
              <a:r>
                <a:rPr lang="en-GB" sz="1400" dirty="0" smtClean="0"/>
                <a:t>Fluent</a:t>
              </a:r>
              <a:endParaRPr lang="en-GB" dirty="0"/>
            </a:p>
          </p:txBody>
        </p:sp>
        <p:sp>
          <p:nvSpPr>
            <p:cNvPr id="12" name="TextBox 11"/>
            <p:cNvSpPr txBox="1"/>
            <p:nvPr/>
          </p:nvSpPr>
          <p:spPr>
            <a:xfrm rot="16200000">
              <a:off x="4680376" y="5789741"/>
              <a:ext cx="1223412" cy="523220"/>
            </a:xfrm>
            <a:prstGeom prst="rect">
              <a:avLst/>
            </a:prstGeom>
            <a:noFill/>
          </p:spPr>
          <p:txBody>
            <a:bodyPr wrap="none" rtlCol="0">
              <a:spAutoFit/>
            </a:bodyPr>
            <a:lstStyle/>
            <a:p>
              <a:r>
                <a:rPr lang="en-GB" sz="1400" dirty="0" smtClean="0"/>
                <a:t>Somewhere</a:t>
              </a:r>
              <a:br>
                <a:rPr lang="en-GB" sz="1400" dirty="0" smtClean="0"/>
              </a:br>
              <a:r>
                <a:rPr lang="en-GB" sz="1400" dirty="0" smtClean="0"/>
                <a:t>in between</a:t>
              </a:r>
              <a:endParaRPr lang="en-GB" dirty="0"/>
            </a:p>
          </p:txBody>
        </p:sp>
      </p:grpSp>
    </p:spTree>
    <p:extLst>
      <p:ext uri="{BB962C8B-B14F-4D97-AF65-F5344CB8AC3E}">
        <p14:creationId xmlns:p14="http://schemas.microsoft.com/office/powerpoint/2010/main" val="3646092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95683" y="437899"/>
            <a:ext cx="2304256" cy="1475881"/>
          </a:xfrm>
          <a:prstGeom prst="rect">
            <a:avLst/>
          </a:prstGeom>
          <a:ln>
            <a:solidFill>
              <a:schemeClr val="tx1"/>
            </a:solidFill>
          </a:ln>
        </p:spPr>
      </p:pic>
      <p:pic>
        <p:nvPicPr>
          <p:cNvPr id="9" name="Picture 8"/>
          <p:cNvPicPr>
            <a:picLocks noChangeAspect="1"/>
          </p:cNvPicPr>
          <p:nvPr/>
        </p:nvPicPr>
        <p:blipFill>
          <a:blip r:embed="rId3"/>
          <a:stretch>
            <a:fillRect/>
          </a:stretch>
        </p:blipFill>
        <p:spPr>
          <a:xfrm>
            <a:off x="6428330" y="3561938"/>
            <a:ext cx="2248126" cy="1395847"/>
          </a:xfrm>
          <a:prstGeom prst="rect">
            <a:avLst/>
          </a:prstGeom>
          <a:ln>
            <a:solidFill>
              <a:schemeClr val="tx1"/>
            </a:solidFill>
          </a:ln>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95683" y="3561938"/>
            <a:ext cx="1652131" cy="1462316"/>
          </a:xfrm>
          <a:prstGeom prst="rect">
            <a:avLst/>
          </a:prstGeom>
          <a:ln>
            <a:solidFill>
              <a:schemeClr val="tx1"/>
            </a:solidFill>
          </a:ln>
        </p:spPr>
      </p:pic>
      <p:pic>
        <p:nvPicPr>
          <p:cNvPr id="11" name="Picture 10"/>
          <p:cNvPicPr>
            <a:picLocks noChangeAspect="1"/>
          </p:cNvPicPr>
          <p:nvPr/>
        </p:nvPicPr>
        <p:blipFill>
          <a:blip r:embed="rId5"/>
          <a:stretch>
            <a:fillRect/>
          </a:stretch>
        </p:blipFill>
        <p:spPr>
          <a:xfrm>
            <a:off x="3115962" y="437899"/>
            <a:ext cx="2304256" cy="1465392"/>
          </a:xfrm>
          <a:prstGeom prst="rect">
            <a:avLst/>
          </a:prstGeom>
          <a:ln>
            <a:solidFill>
              <a:schemeClr val="tx1"/>
            </a:solidFill>
          </a:ln>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780259" y="437900"/>
            <a:ext cx="2700326" cy="1496831"/>
          </a:xfrm>
          <a:prstGeom prst="rect">
            <a:avLst/>
          </a:prstGeom>
          <a:ln>
            <a:solidFill>
              <a:schemeClr val="tx1"/>
            </a:solidFill>
          </a:ln>
        </p:spPr>
      </p:pic>
      <p:pic>
        <p:nvPicPr>
          <p:cNvPr id="13" name="Picture 12"/>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780258" y="2033153"/>
            <a:ext cx="2700000" cy="1453640"/>
          </a:xfrm>
          <a:prstGeom prst="rect">
            <a:avLst/>
          </a:prstGeom>
          <a:ln>
            <a:solidFill>
              <a:schemeClr val="tx1"/>
            </a:solidFill>
          </a:ln>
        </p:spPr>
      </p:pic>
      <p:pic>
        <p:nvPicPr>
          <p:cNvPr id="14" name="Picture 13"/>
          <p:cNvPicPr>
            <a:picLocks noChangeAspect="1"/>
          </p:cNvPicPr>
          <p:nvPr/>
        </p:nvPicPr>
        <p:blipFill>
          <a:blip r:embed="rId8"/>
          <a:stretch>
            <a:fillRect/>
          </a:stretch>
        </p:blipFill>
        <p:spPr>
          <a:xfrm>
            <a:off x="595682" y="2033152"/>
            <a:ext cx="2285657" cy="1462316"/>
          </a:xfrm>
          <a:prstGeom prst="rect">
            <a:avLst/>
          </a:prstGeom>
          <a:ln>
            <a:solidFill>
              <a:schemeClr val="tx1"/>
            </a:solidFill>
          </a:ln>
        </p:spPr>
      </p:pic>
      <p:pic>
        <p:nvPicPr>
          <p:cNvPr id="15" name="Picture 14"/>
          <p:cNvPicPr>
            <a:picLocks noChangeAspect="1"/>
          </p:cNvPicPr>
          <p:nvPr/>
        </p:nvPicPr>
        <p:blipFill>
          <a:blip r:embed="rId9"/>
          <a:stretch>
            <a:fillRect/>
          </a:stretch>
        </p:blipFill>
        <p:spPr>
          <a:xfrm>
            <a:off x="3115963" y="2033153"/>
            <a:ext cx="2294725" cy="1462316"/>
          </a:xfrm>
          <a:prstGeom prst="rect">
            <a:avLst/>
          </a:prstGeom>
          <a:ln>
            <a:solidFill>
              <a:schemeClr val="tx1"/>
            </a:solidFill>
          </a:ln>
        </p:spPr>
      </p:pic>
      <p:pic>
        <p:nvPicPr>
          <p:cNvPr id="16" name="Picture 15"/>
          <p:cNvPicPr/>
          <p:nvPr/>
        </p:nvPicPr>
        <p:blipFill rotWithShape="1">
          <a:blip r:embed="rId10" cstate="print">
            <a:extLst>
              <a:ext uri="{28A0092B-C50C-407E-A947-70E740481C1C}">
                <a14:useLocalDpi xmlns:a14="http://schemas.microsoft.com/office/drawing/2010/main"/>
              </a:ext>
            </a:extLst>
          </a:blip>
          <a:srcRect t="8284"/>
          <a:stretch/>
        </p:blipFill>
        <p:spPr bwMode="auto">
          <a:xfrm>
            <a:off x="1733490" y="4570802"/>
            <a:ext cx="7422887" cy="2023429"/>
          </a:xfrm>
          <a:prstGeom prst="rect">
            <a:avLst/>
          </a:prstGeom>
          <a:noFill/>
          <a:ln>
            <a:noFill/>
          </a:ln>
          <a:extLst>
            <a:ext uri="{53640926-AAD7-44d8-BBD7-CCE9431645EC}">
              <a14:shadowObscured xmlns="" xmlns:a14="http://schemas.microsoft.com/office/drawing/2010/main"/>
            </a:ext>
          </a:extLst>
        </p:spPr>
      </p:pic>
      <p:sp>
        <p:nvSpPr>
          <p:cNvPr id="17" name="TextBox 16"/>
          <p:cNvSpPr txBox="1"/>
          <p:nvPr/>
        </p:nvSpPr>
        <p:spPr>
          <a:xfrm>
            <a:off x="2395882" y="3894283"/>
            <a:ext cx="3888432" cy="1427763"/>
          </a:xfrm>
          <a:prstGeom prst="rect">
            <a:avLst/>
          </a:prstGeom>
          <a:noFill/>
        </p:spPr>
        <p:txBody>
          <a:bodyPr wrap="square" rtlCol="0">
            <a:spAutoFit/>
          </a:bodyPr>
          <a:lstStyle/>
          <a:p>
            <a:pPr marL="0" lvl="1" algn="ctr"/>
            <a:r>
              <a:rPr lang="en-ZA" sz="1662" b="1" dirty="0">
                <a:solidFill>
                  <a:srgbClr val="FF0000"/>
                </a:solidFill>
              </a:rPr>
              <a:t>Add 10 to 92</a:t>
            </a:r>
          </a:p>
          <a:p>
            <a:pPr marL="0" lvl="1" algn="ctr"/>
            <a:r>
              <a:rPr lang="en-ZA" sz="1662" dirty="0"/>
              <a:t>These cards show the types of answers we have received from learners </a:t>
            </a:r>
          </a:p>
          <a:p>
            <a:pPr marL="0" lvl="1" algn="ctr"/>
            <a:r>
              <a:rPr lang="en-US" sz="1846" b="1" dirty="0">
                <a:solidFill>
                  <a:srgbClr val="FF8021"/>
                </a:solidFill>
              </a:rPr>
              <a:t>Where would you put these along this spectrum?</a:t>
            </a:r>
          </a:p>
        </p:txBody>
      </p:sp>
    </p:spTree>
    <p:extLst>
      <p:ext uri="{BB962C8B-B14F-4D97-AF65-F5344CB8AC3E}">
        <p14:creationId xmlns:p14="http://schemas.microsoft.com/office/powerpoint/2010/main" val="1624603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a:t>
            </a:r>
            <a:r>
              <a:rPr lang="en-GB" baseline="30000" dirty="0" smtClean="0"/>
              <a:t>nd</a:t>
            </a:r>
            <a:r>
              <a:rPr lang="en-GB" dirty="0" smtClean="0"/>
              <a:t> example: Incrementing </a:t>
            </a:r>
            <a:r>
              <a:rPr lang="en-GB" dirty="0" smtClean="0"/>
              <a:t>tens</a:t>
            </a:r>
          </a:p>
        </p:txBody>
      </p:sp>
      <p:graphicFrame>
        <p:nvGraphicFramePr>
          <p:cNvPr id="14339" name="Object 7"/>
          <p:cNvGraphicFramePr>
            <a:graphicFrameLocks noChangeAspect="1"/>
          </p:cNvGraphicFramePr>
          <p:nvPr>
            <p:extLst>
              <p:ext uri="{D42A27DB-BD31-4B8C-83A1-F6EECF244321}">
                <p14:modId xmlns:p14="http://schemas.microsoft.com/office/powerpoint/2010/main" val="241166681"/>
              </p:ext>
            </p:extLst>
          </p:nvPr>
        </p:nvGraphicFramePr>
        <p:xfrm>
          <a:off x="71883" y="2215555"/>
          <a:ext cx="8964613" cy="2941637"/>
        </p:xfrm>
        <a:graphic>
          <a:graphicData uri="http://schemas.openxmlformats.org/presentationml/2006/ole">
            <mc:AlternateContent xmlns:mc="http://schemas.openxmlformats.org/markup-compatibility/2006">
              <mc:Choice xmlns:v="urn:schemas-microsoft-com:vml" Requires="v">
                <p:oleObj spid="_x0000_s4125" name="Document" r:id="rId3" imgW="6972330" imgH="2294636" progId="Word.Document.12">
                  <p:embed/>
                </p:oleObj>
              </mc:Choice>
              <mc:Fallback>
                <p:oleObj name="Document" r:id="rId3" imgW="6972330" imgH="2294636" progId="Word.Document.12">
                  <p:embed/>
                  <p:pic>
                    <p:nvPicPr>
                      <p:cNvPr id="0" name=""/>
                      <p:cNvPicPr>
                        <a:picLocks noChangeAspect="1" noChangeArrowheads="1"/>
                      </p:cNvPicPr>
                      <p:nvPr/>
                    </p:nvPicPr>
                    <p:blipFill>
                      <a:blip r:embed="rId4"/>
                      <a:srcRect/>
                      <a:stretch>
                        <a:fillRect/>
                      </a:stretch>
                    </p:blipFill>
                    <p:spPr bwMode="auto">
                      <a:xfrm>
                        <a:off x="71883" y="2215555"/>
                        <a:ext cx="8964613" cy="294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90" name="Picture 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660232" y="5072854"/>
            <a:ext cx="548393" cy="1668514"/>
          </a:xfrm>
          <a:prstGeom prst="rect">
            <a:avLst/>
          </a:prstGeom>
          <a:noFill/>
          <a:extLst>
            <a:ext uri="{909E8E84-426E-40DD-AFC4-6F175D3DCCD1}">
              <a14:hiddenFill xmlns:a14="http://schemas.microsoft.com/office/drawing/2010/main">
                <a:solidFill>
                  <a:srgbClr val="FFFFFF"/>
                </a:solidFill>
              </a14:hiddenFill>
            </a:ext>
          </a:extLst>
        </p:spPr>
      </p:pic>
      <p:pic>
        <p:nvPicPr>
          <p:cNvPr id="1091" name="Picture 6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flipV="1">
            <a:off x="6071639" y="3920524"/>
            <a:ext cx="3985501" cy="1656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2446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1612</TotalTime>
  <Words>1124</Words>
  <Application>Microsoft Macintosh PowerPoint</Application>
  <PresentationFormat>On-screen Show (4:3)</PresentationFormat>
  <Paragraphs>150</Paragraphs>
  <Slides>18</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6" baseType="lpstr">
      <vt:lpstr>Calibri</vt:lpstr>
      <vt:lpstr>Century Gothic</vt:lpstr>
      <vt:lpstr>Helvetica</vt:lpstr>
      <vt:lpstr>Trebuchet MS</vt:lpstr>
      <vt:lpstr>Wingdings 3</vt:lpstr>
      <vt:lpstr>Arial</vt:lpstr>
      <vt:lpstr>Ion Boardroom</vt:lpstr>
      <vt:lpstr>Document</vt:lpstr>
      <vt:lpstr>Work out the answers to these on your own … Do it mentally if you can Then jot down how you worked it out …</vt:lpstr>
      <vt:lpstr>What is a spectrum?</vt:lpstr>
      <vt:lpstr>A need for progression</vt:lpstr>
      <vt:lpstr>Why a spectrum?</vt:lpstr>
      <vt:lpstr>Emergence of the spectrum from data</vt:lpstr>
      <vt:lpstr>1st example: question 10 add 10 to 92</vt:lpstr>
      <vt:lpstr>Add 10 to 92</vt:lpstr>
      <vt:lpstr>PowerPoint Presentation</vt:lpstr>
      <vt:lpstr>2nd example: Incrementing tens</vt:lpstr>
      <vt:lpstr>2nd example: incrementing tens</vt:lpstr>
      <vt:lpstr>PowerPoint Presentation</vt:lpstr>
      <vt:lpstr>Moving from progression in tasks to progression in operations</vt:lpstr>
      <vt:lpstr>What does curriculum say:</vt:lpstr>
      <vt:lpstr>Operations progression</vt:lpstr>
      <vt:lpstr>Multiplication methods for progression analysis – PART ONE</vt:lpstr>
      <vt:lpstr>Multiplication methods for progression analysis – PART TWO</vt:lpstr>
      <vt:lpstr>PowerPoint Presentation</vt:lpstr>
      <vt:lpstr>Spectrums in your practice</vt:lpstr>
    </vt:vector>
  </TitlesOfParts>
  <Company>Rhodes University</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CONCEPTUALISING FLUENCY AS A SPECTRUM OF PROFICIENCY</dc:title>
  <dc:creator>DAS</dc:creator>
  <cp:lastModifiedBy>Debbie Stott</cp:lastModifiedBy>
  <cp:revision>42</cp:revision>
  <cp:lastPrinted>2012-08-10T09:44:54Z</cp:lastPrinted>
  <dcterms:created xsi:type="dcterms:W3CDTF">2013-02-14T12:12:21Z</dcterms:created>
  <dcterms:modified xsi:type="dcterms:W3CDTF">2017-06-27T11:58:26Z</dcterms:modified>
</cp:coreProperties>
</file>