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68" r:id="rId5"/>
    <p:sldId id="269" r:id="rId6"/>
    <p:sldId id="273" r:id="rId7"/>
    <p:sldId id="258" r:id="rId8"/>
    <p:sldId id="259" r:id="rId9"/>
    <p:sldId id="260" r:id="rId10"/>
    <p:sldId id="261" r:id="rId11"/>
    <p:sldId id="262" r:id="rId12"/>
    <p:sldId id="265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7170C-F1AB-4EF3-9C36-8E0855CE0460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4AA33E4-F934-416E-8273-420F8F9B6E9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2800" b="1" dirty="0" smtClean="0">
              <a:solidFill>
                <a:srgbClr val="FF0000"/>
              </a:solidFill>
            </a:rPr>
            <a:t>*</a:t>
          </a:r>
          <a:r>
            <a:rPr lang="en-ZA" sz="2800" b="1" dirty="0" smtClean="0"/>
            <a:t>NO PRIOR OF FRENCH KNOWLEDGE EGA-LEVEL,O-LEVELS, Matric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2800" b="1" dirty="0" smtClean="0"/>
            <a:t>  French or any qualification</a:t>
          </a:r>
          <a:endParaRPr lang="en-US" sz="2800" b="1" dirty="0" smtClean="0"/>
        </a:p>
        <a:p>
          <a:endParaRPr lang="en-US" sz="2000" dirty="0"/>
        </a:p>
      </dgm:t>
    </dgm:pt>
    <dgm:pt modelId="{90001E95-F319-474B-AD00-E554C4665B30}" type="parTrans" cxnId="{EB6525DD-1F1A-46AE-B701-2D0D6360D1B8}">
      <dgm:prSet/>
      <dgm:spPr/>
      <dgm:t>
        <a:bodyPr/>
        <a:lstStyle/>
        <a:p>
          <a:endParaRPr lang="en-US"/>
        </a:p>
      </dgm:t>
    </dgm:pt>
    <dgm:pt modelId="{F2DF21FD-4ABD-4366-AED6-4D23F242320D}" type="sibTrans" cxnId="{EB6525DD-1F1A-46AE-B701-2D0D6360D1B8}">
      <dgm:prSet/>
      <dgm:spPr/>
      <dgm:t>
        <a:bodyPr/>
        <a:lstStyle/>
        <a:p>
          <a:endParaRPr lang="en-US"/>
        </a:p>
      </dgm:t>
    </dgm:pt>
    <dgm:pt modelId="{7ED86E3A-3387-4174-B6C0-798E2156B042}">
      <dgm:prSet custT="1"/>
      <dgm:spPr/>
      <dgm:t>
        <a:bodyPr/>
        <a:lstStyle/>
        <a:p>
          <a:pPr marL="0" marR="0" lvl="0" indent="0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ZA" sz="2800" b="1" dirty="0" smtClean="0"/>
            <a:t>For more information, please email the French / Head of Subject, </a:t>
          </a:r>
          <a:r>
            <a:rPr lang="en-ZA" sz="2800" b="1" dirty="0" err="1" smtClean="0"/>
            <a:t>Prof.</a:t>
          </a:r>
          <a:r>
            <a:rPr lang="en-ZA" sz="2800" b="1" dirty="0" smtClean="0"/>
            <a:t> Mukenge: a.mukenge@ru.ac.za</a:t>
          </a:r>
          <a:endParaRPr lang="en-US" sz="2800" b="1" dirty="0" smtClean="0"/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dirty="0"/>
        </a:p>
      </dgm:t>
    </dgm:pt>
    <dgm:pt modelId="{F894E210-9B4E-4D6A-8607-3EED02CA687B}" type="parTrans" cxnId="{40A1B91B-0E58-4090-A90A-7A1E219A531C}">
      <dgm:prSet/>
      <dgm:spPr/>
      <dgm:t>
        <a:bodyPr/>
        <a:lstStyle/>
        <a:p>
          <a:endParaRPr lang="en-US"/>
        </a:p>
      </dgm:t>
    </dgm:pt>
    <dgm:pt modelId="{A79A7254-908F-4843-9DEE-BD89FF0CDB72}" type="sibTrans" cxnId="{40A1B91B-0E58-4090-A90A-7A1E219A531C}">
      <dgm:prSet/>
      <dgm:spPr/>
      <dgm:t>
        <a:bodyPr/>
        <a:lstStyle/>
        <a:p>
          <a:endParaRPr lang="en-US"/>
        </a:p>
      </dgm:t>
    </dgm:pt>
    <dgm:pt modelId="{DF88D875-13BD-414F-BE48-8930B14939C1}">
      <dgm:prSet custT="1"/>
      <dgm:spPr/>
      <dgm:t>
        <a:bodyPr/>
        <a:lstStyle/>
        <a:p>
          <a:pPr marL="0" marR="0" lvl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ZA" sz="2800" b="1" dirty="0" smtClean="0"/>
            <a:t>And the COURSE CODE: 12011A0</a:t>
          </a:r>
          <a:endParaRPr lang="en-US" sz="2800" b="1" dirty="0" smtClean="0"/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dirty="0"/>
        </a:p>
      </dgm:t>
    </dgm:pt>
    <dgm:pt modelId="{A1B612E0-8750-45B1-9B44-63A643EC1CC9}" type="parTrans" cxnId="{0B040430-A0DD-4DDC-A7B6-987F9A24539F}">
      <dgm:prSet/>
      <dgm:spPr/>
      <dgm:t>
        <a:bodyPr/>
        <a:lstStyle/>
        <a:p>
          <a:endParaRPr lang="en-US"/>
        </a:p>
      </dgm:t>
    </dgm:pt>
    <dgm:pt modelId="{1F99EC0A-CE4C-4F12-872A-6F7319D283CD}" type="sibTrans" cxnId="{0B040430-A0DD-4DDC-A7B6-987F9A24539F}">
      <dgm:prSet/>
      <dgm:spPr/>
      <dgm:t>
        <a:bodyPr/>
        <a:lstStyle/>
        <a:p>
          <a:endParaRPr lang="en-US"/>
        </a:p>
      </dgm:t>
    </dgm:pt>
    <dgm:pt modelId="{5797F4CF-C0D3-4CDD-98CE-6A4E34DDBFA3}" type="pres">
      <dgm:prSet presAssocID="{5D47170C-F1AB-4EF3-9C36-8E0855CE04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EDB48-D25C-4842-A020-3D87DC4ACB82}" type="pres">
      <dgm:prSet presAssocID="{F4AA33E4-F934-416E-8273-420F8F9B6E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3148-AE78-4C77-BD3E-77C59BD57EE6}" type="pres">
      <dgm:prSet presAssocID="{F2DF21FD-4ABD-4366-AED6-4D23F242320D}" presName="spacer" presStyleCnt="0"/>
      <dgm:spPr/>
    </dgm:pt>
    <dgm:pt modelId="{D5876A32-DBCB-4347-9887-1239943196C2}" type="pres">
      <dgm:prSet presAssocID="{7ED86E3A-3387-4174-B6C0-798E2156B0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AE747-9843-46BB-8660-DAA6BD31B1FE}" type="pres">
      <dgm:prSet presAssocID="{A79A7254-908F-4843-9DEE-BD89FF0CDB72}" presName="spacer" presStyleCnt="0"/>
      <dgm:spPr/>
    </dgm:pt>
    <dgm:pt modelId="{F5EF3A33-FCFF-4127-B112-094F256FD0F9}" type="pres">
      <dgm:prSet presAssocID="{DF88D875-13BD-414F-BE48-8930B14939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34F3FD-BC29-4C84-825F-2CBFB6AC481C}" type="presOf" srcId="{DF88D875-13BD-414F-BE48-8930B14939C1}" destId="{F5EF3A33-FCFF-4127-B112-094F256FD0F9}" srcOrd="0" destOrd="0" presId="urn:microsoft.com/office/officeart/2005/8/layout/vList2"/>
    <dgm:cxn modelId="{D6D485A1-2FB5-4DDF-85C7-45862EC2FB51}" type="presOf" srcId="{5D47170C-F1AB-4EF3-9C36-8E0855CE0460}" destId="{5797F4CF-C0D3-4CDD-98CE-6A4E34DDBFA3}" srcOrd="0" destOrd="0" presId="urn:microsoft.com/office/officeart/2005/8/layout/vList2"/>
    <dgm:cxn modelId="{12DCDD5C-5DB0-4842-AB10-1D890EC4B1D7}" type="presOf" srcId="{7ED86E3A-3387-4174-B6C0-798E2156B042}" destId="{D5876A32-DBCB-4347-9887-1239943196C2}" srcOrd="0" destOrd="0" presId="urn:microsoft.com/office/officeart/2005/8/layout/vList2"/>
    <dgm:cxn modelId="{40A1B91B-0E58-4090-A90A-7A1E219A531C}" srcId="{5D47170C-F1AB-4EF3-9C36-8E0855CE0460}" destId="{7ED86E3A-3387-4174-B6C0-798E2156B042}" srcOrd="1" destOrd="0" parTransId="{F894E210-9B4E-4D6A-8607-3EED02CA687B}" sibTransId="{A79A7254-908F-4843-9DEE-BD89FF0CDB72}"/>
    <dgm:cxn modelId="{2C7DE46D-4BDF-4A73-A395-14C2A42ED47A}" type="presOf" srcId="{F4AA33E4-F934-416E-8273-420F8F9B6E9F}" destId="{80CEDB48-D25C-4842-A020-3D87DC4ACB82}" srcOrd="0" destOrd="0" presId="urn:microsoft.com/office/officeart/2005/8/layout/vList2"/>
    <dgm:cxn modelId="{EB6525DD-1F1A-46AE-B701-2D0D6360D1B8}" srcId="{5D47170C-F1AB-4EF3-9C36-8E0855CE0460}" destId="{F4AA33E4-F934-416E-8273-420F8F9B6E9F}" srcOrd="0" destOrd="0" parTransId="{90001E95-F319-474B-AD00-E554C4665B30}" sibTransId="{F2DF21FD-4ABD-4366-AED6-4D23F242320D}"/>
    <dgm:cxn modelId="{0B040430-A0DD-4DDC-A7B6-987F9A24539F}" srcId="{5D47170C-F1AB-4EF3-9C36-8E0855CE0460}" destId="{DF88D875-13BD-414F-BE48-8930B14939C1}" srcOrd="2" destOrd="0" parTransId="{A1B612E0-8750-45B1-9B44-63A643EC1CC9}" sibTransId="{1F99EC0A-CE4C-4F12-872A-6F7319D283CD}"/>
    <dgm:cxn modelId="{DDE48966-1CD8-4AF3-9CA3-B04CA53E834C}" type="presParOf" srcId="{5797F4CF-C0D3-4CDD-98CE-6A4E34DDBFA3}" destId="{80CEDB48-D25C-4842-A020-3D87DC4ACB82}" srcOrd="0" destOrd="0" presId="urn:microsoft.com/office/officeart/2005/8/layout/vList2"/>
    <dgm:cxn modelId="{A5D5C86D-5E1B-48B0-9D72-71E596FAAB21}" type="presParOf" srcId="{5797F4CF-C0D3-4CDD-98CE-6A4E34DDBFA3}" destId="{41D53148-AE78-4C77-BD3E-77C59BD57EE6}" srcOrd="1" destOrd="0" presId="urn:microsoft.com/office/officeart/2005/8/layout/vList2"/>
    <dgm:cxn modelId="{4A19A334-3B67-4924-AD26-04CD8D6BC3F4}" type="presParOf" srcId="{5797F4CF-C0D3-4CDD-98CE-6A4E34DDBFA3}" destId="{D5876A32-DBCB-4347-9887-1239943196C2}" srcOrd="2" destOrd="0" presId="urn:microsoft.com/office/officeart/2005/8/layout/vList2"/>
    <dgm:cxn modelId="{124BF704-83FE-4A4A-983D-662A3743BB60}" type="presParOf" srcId="{5797F4CF-C0D3-4CDD-98CE-6A4E34DDBFA3}" destId="{1DEAE747-9843-46BB-8660-DAA6BD31B1FE}" srcOrd="3" destOrd="0" presId="urn:microsoft.com/office/officeart/2005/8/layout/vList2"/>
    <dgm:cxn modelId="{282FC9D8-E13E-4052-9090-611A0F23F9E3}" type="presParOf" srcId="{5797F4CF-C0D3-4CDD-98CE-6A4E34DDBFA3}" destId="{F5EF3A33-FCFF-4127-B112-094F256FD0F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939E0-E159-4F88-B329-E9CB72DA4A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10AEC4-D5AC-4873-B43B-3103E01D7937}">
      <dgm:prSet/>
      <dgm:spPr/>
      <dgm:t>
        <a:bodyPr/>
        <a:lstStyle/>
        <a:p>
          <a:r>
            <a:rPr lang="en-ZA" dirty="0"/>
            <a:t>Learning to speak, read, </a:t>
          </a:r>
          <a:r>
            <a:rPr lang="en-ZA" dirty="0" smtClean="0"/>
            <a:t>write and understand </a:t>
          </a:r>
          <a:r>
            <a:rPr lang="en-ZA" dirty="0" smtClean="0"/>
            <a:t>French on multiple occasions.</a:t>
          </a:r>
          <a:endParaRPr lang="en-US" dirty="0"/>
        </a:p>
      </dgm:t>
    </dgm:pt>
    <dgm:pt modelId="{BA061077-B849-4F37-983E-C8CD474977BF}" type="parTrans" cxnId="{0C651A4B-DA07-4A8D-9F0C-F7C97C3BC8ED}">
      <dgm:prSet/>
      <dgm:spPr/>
      <dgm:t>
        <a:bodyPr/>
        <a:lstStyle/>
        <a:p>
          <a:endParaRPr lang="en-US"/>
        </a:p>
      </dgm:t>
    </dgm:pt>
    <dgm:pt modelId="{A9C6A03A-AD63-4F29-9829-79445B45AF55}" type="sibTrans" cxnId="{0C651A4B-DA07-4A8D-9F0C-F7C97C3BC8ED}">
      <dgm:prSet/>
      <dgm:spPr/>
      <dgm:t>
        <a:bodyPr/>
        <a:lstStyle/>
        <a:p>
          <a:endParaRPr lang="en-US"/>
        </a:p>
      </dgm:t>
    </dgm:pt>
    <dgm:pt modelId="{4F8271FF-160C-4EBE-AC2D-DB8FC63CEAF1}">
      <dgm:prSet/>
      <dgm:spPr/>
      <dgm:t>
        <a:bodyPr/>
        <a:lstStyle/>
        <a:p>
          <a:r>
            <a:rPr lang="en-ZA" dirty="0"/>
            <a:t>Discovering exciting things about </a:t>
          </a:r>
          <a:r>
            <a:rPr lang="en-ZA" dirty="0" smtClean="0"/>
            <a:t>France </a:t>
          </a:r>
          <a:r>
            <a:rPr lang="en-ZA" dirty="0"/>
            <a:t>and </a:t>
          </a:r>
          <a:r>
            <a:rPr lang="en-ZA" dirty="0" smtClean="0"/>
            <a:t>francophone </a:t>
          </a:r>
          <a:r>
            <a:rPr lang="en-ZA" dirty="0" smtClean="0"/>
            <a:t>cultures.</a:t>
          </a:r>
          <a:endParaRPr lang="en-US" dirty="0"/>
        </a:p>
      </dgm:t>
    </dgm:pt>
    <dgm:pt modelId="{2852221D-6485-474B-993E-F2AFCBB8C062}" type="parTrans" cxnId="{7F745496-6765-4A61-97A4-5AB901A1AC9D}">
      <dgm:prSet/>
      <dgm:spPr/>
      <dgm:t>
        <a:bodyPr/>
        <a:lstStyle/>
        <a:p>
          <a:endParaRPr lang="en-US"/>
        </a:p>
      </dgm:t>
    </dgm:pt>
    <dgm:pt modelId="{A35449AB-775F-4FAF-BFA6-74485AD9483D}" type="sibTrans" cxnId="{7F745496-6765-4A61-97A4-5AB901A1AC9D}">
      <dgm:prSet/>
      <dgm:spPr/>
      <dgm:t>
        <a:bodyPr/>
        <a:lstStyle/>
        <a:p>
          <a:endParaRPr lang="en-US"/>
        </a:p>
      </dgm:t>
    </dgm:pt>
    <dgm:pt modelId="{8C83C196-2FE0-41AE-8252-AA793059B463}">
      <dgm:prSet/>
      <dgm:spPr/>
      <dgm:t>
        <a:bodyPr/>
        <a:lstStyle/>
        <a:p>
          <a:r>
            <a:rPr lang="en-ZA" dirty="0"/>
            <a:t>There will be daily tasks to help you work through the material posted on reconnected.</a:t>
          </a:r>
          <a:endParaRPr lang="en-US" dirty="0"/>
        </a:p>
      </dgm:t>
    </dgm:pt>
    <dgm:pt modelId="{5DCE7540-324A-4753-882A-FF9BB346172B}" type="parTrans" cxnId="{D1052BB6-FF03-468A-B5B3-A9F6B363645E}">
      <dgm:prSet/>
      <dgm:spPr/>
      <dgm:t>
        <a:bodyPr/>
        <a:lstStyle/>
        <a:p>
          <a:endParaRPr lang="en-US"/>
        </a:p>
      </dgm:t>
    </dgm:pt>
    <dgm:pt modelId="{22EBEC28-BEB9-4504-B5D3-BAFF3FC126B0}" type="sibTrans" cxnId="{D1052BB6-FF03-468A-B5B3-A9F6B363645E}">
      <dgm:prSet/>
      <dgm:spPr/>
      <dgm:t>
        <a:bodyPr/>
        <a:lstStyle/>
        <a:p>
          <a:endParaRPr lang="en-US"/>
        </a:p>
      </dgm:t>
    </dgm:pt>
    <dgm:pt modelId="{9BE05506-7951-4316-ADCE-437380C9241C}">
      <dgm:prSet/>
      <dgm:spPr/>
      <dgm:t>
        <a:bodyPr/>
        <a:lstStyle/>
        <a:p>
          <a:r>
            <a:rPr lang="en-ZA" dirty="0"/>
            <a:t>A test at least once a term.</a:t>
          </a:r>
          <a:endParaRPr lang="en-US" dirty="0"/>
        </a:p>
      </dgm:t>
    </dgm:pt>
    <dgm:pt modelId="{338D1DAA-7D66-43C4-B242-0C60FB573445}" type="parTrans" cxnId="{6878DAE6-8BF6-4F82-A6AB-19E9968F9CF9}">
      <dgm:prSet/>
      <dgm:spPr/>
      <dgm:t>
        <a:bodyPr/>
        <a:lstStyle/>
        <a:p>
          <a:endParaRPr lang="en-US"/>
        </a:p>
      </dgm:t>
    </dgm:pt>
    <dgm:pt modelId="{3162DE2A-8672-4DCF-BED4-5392456A4DF0}" type="sibTrans" cxnId="{6878DAE6-8BF6-4F82-A6AB-19E9968F9CF9}">
      <dgm:prSet/>
      <dgm:spPr/>
      <dgm:t>
        <a:bodyPr/>
        <a:lstStyle/>
        <a:p>
          <a:endParaRPr lang="en-US"/>
        </a:p>
      </dgm:t>
    </dgm:pt>
    <dgm:pt modelId="{0C4A037B-2CD0-45F3-8108-081C9666FA2D}">
      <dgm:prSet/>
      <dgm:spPr/>
      <dgm:t>
        <a:bodyPr/>
        <a:lstStyle/>
        <a:p>
          <a:r>
            <a:rPr lang="en-ZA" dirty="0"/>
            <a:t>Exams </a:t>
          </a:r>
          <a:r>
            <a:rPr lang="en-ZA" dirty="0" smtClean="0"/>
            <a:t>(oral and written) at </a:t>
          </a:r>
          <a:r>
            <a:rPr lang="en-ZA" dirty="0"/>
            <a:t>the end of each semester.</a:t>
          </a:r>
          <a:endParaRPr lang="en-US" dirty="0"/>
        </a:p>
      </dgm:t>
    </dgm:pt>
    <dgm:pt modelId="{D32ED3E0-0BD1-4587-8050-8DEF4D4098E2}" type="parTrans" cxnId="{F36A68C2-9B13-4CAB-BC2E-08F4B41A4762}">
      <dgm:prSet/>
      <dgm:spPr/>
      <dgm:t>
        <a:bodyPr/>
        <a:lstStyle/>
        <a:p>
          <a:endParaRPr lang="en-US"/>
        </a:p>
      </dgm:t>
    </dgm:pt>
    <dgm:pt modelId="{55973B1C-293C-4783-B707-DC3BD7DC6C4A}" type="sibTrans" cxnId="{F36A68C2-9B13-4CAB-BC2E-08F4B41A4762}">
      <dgm:prSet/>
      <dgm:spPr/>
      <dgm:t>
        <a:bodyPr/>
        <a:lstStyle/>
        <a:p>
          <a:endParaRPr lang="en-US"/>
        </a:p>
      </dgm:t>
    </dgm:pt>
    <dgm:pt modelId="{3101EF3D-E478-48D2-B112-50F49E58087E}" type="pres">
      <dgm:prSet presAssocID="{304939E0-E159-4F88-B329-E9CB72DA4A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8CB69-7DDE-44AF-AB9D-563425DF57A6}" type="pres">
      <dgm:prSet presAssocID="{6E10AEC4-D5AC-4873-B43B-3103E01D793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F78AA-43C3-4513-95AD-1D986A830E10}" type="pres">
      <dgm:prSet presAssocID="{A9C6A03A-AD63-4F29-9829-79445B45AF55}" presName="spacer" presStyleCnt="0"/>
      <dgm:spPr/>
    </dgm:pt>
    <dgm:pt modelId="{FF75F50A-5013-41A6-9225-6D2171AC9D77}" type="pres">
      <dgm:prSet presAssocID="{4F8271FF-160C-4EBE-AC2D-DB8FC63CEAF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18685-AF48-42D1-86D5-D0AD538A4B08}" type="pres">
      <dgm:prSet presAssocID="{A35449AB-775F-4FAF-BFA6-74485AD9483D}" presName="spacer" presStyleCnt="0"/>
      <dgm:spPr/>
    </dgm:pt>
    <dgm:pt modelId="{C7359763-14C0-4C2E-AA28-D012908274C4}" type="pres">
      <dgm:prSet presAssocID="{8C83C196-2FE0-41AE-8252-AA793059B463}" presName="parentText" presStyleLbl="node1" presStyleIdx="2" presStyleCnt="5" custLinFactNeighborX="-1034" custLinFactNeighborY="75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F0036-02AC-4FFF-94C3-EC95EBDA36A2}" type="pres">
      <dgm:prSet presAssocID="{22EBEC28-BEB9-4504-B5D3-BAFF3FC126B0}" presName="spacer" presStyleCnt="0"/>
      <dgm:spPr/>
    </dgm:pt>
    <dgm:pt modelId="{1D4CA2A3-9A61-4173-9931-507FD1C8B2D2}" type="pres">
      <dgm:prSet presAssocID="{9BE05506-7951-4316-ADCE-437380C9241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ECE79-CB9D-4ACD-85AE-A0060B2239C1}" type="pres">
      <dgm:prSet presAssocID="{3162DE2A-8672-4DCF-BED4-5392456A4DF0}" presName="spacer" presStyleCnt="0"/>
      <dgm:spPr/>
    </dgm:pt>
    <dgm:pt modelId="{C45432DD-5241-4FF0-BC90-5D4B4F5194A1}" type="pres">
      <dgm:prSet presAssocID="{0C4A037B-2CD0-45F3-8108-081C9666FA2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8DAE6-8BF6-4F82-A6AB-19E9968F9CF9}" srcId="{304939E0-E159-4F88-B329-E9CB72DA4AA1}" destId="{9BE05506-7951-4316-ADCE-437380C9241C}" srcOrd="3" destOrd="0" parTransId="{338D1DAA-7D66-43C4-B242-0C60FB573445}" sibTransId="{3162DE2A-8672-4DCF-BED4-5392456A4DF0}"/>
    <dgm:cxn modelId="{3F25ACE4-0249-4622-9C43-D681BF48EC05}" type="presOf" srcId="{8C83C196-2FE0-41AE-8252-AA793059B463}" destId="{C7359763-14C0-4C2E-AA28-D012908274C4}" srcOrd="0" destOrd="0" presId="urn:microsoft.com/office/officeart/2005/8/layout/vList2"/>
    <dgm:cxn modelId="{1866AA31-919D-4744-BD1A-B49F9FDD698F}" type="presOf" srcId="{6E10AEC4-D5AC-4873-B43B-3103E01D7937}" destId="{5148CB69-7DDE-44AF-AB9D-563425DF57A6}" srcOrd="0" destOrd="0" presId="urn:microsoft.com/office/officeart/2005/8/layout/vList2"/>
    <dgm:cxn modelId="{F36A68C2-9B13-4CAB-BC2E-08F4B41A4762}" srcId="{304939E0-E159-4F88-B329-E9CB72DA4AA1}" destId="{0C4A037B-2CD0-45F3-8108-081C9666FA2D}" srcOrd="4" destOrd="0" parTransId="{D32ED3E0-0BD1-4587-8050-8DEF4D4098E2}" sibTransId="{55973B1C-293C-4783-B707-DC3BD7DC6C4A}"/>
    <dgm:cxn modelId="{F0CC45E7-22F2-4C85-BDAD-EED7E5AED34B}" type="presOf" srcId="{0C4A037B-2CD0-45F3-8108-081C9666FA2D}" destId="{C45432DD-5241-4FF0-BC90-5D4B4F5194A1}" srcOrd="0" destOrd="0" presId="urn:microsoft.com/office/officeart/2005/8/layout/vList2"/>
    <dgm:cxn modelId="{F3960B90-2D4A-425E-90B6-60F79143ED1E}" type="presOf" srcId="{304939E0-E159-4F88-B329-E9CB72DA4AA1}" destId="{3101EF3D-E478-48D2-B112-50F49E58087E}" srcOrd="0" destOrd="0" presId="urn:microsoft.com/office/officeart/2005/8/layout/vList2"/>
    <dgm:cxn modelId="{0C651A4B-DA07-4A8D-9F0C-F7C97C3BC8ED}" srcId="{304939E0-E159-4F88-B329-E9CB72DA4AA1}" destId="{6E10AEC4-D5AC-4873-B43B-3103E01D7937}" srcOrd="0" destOrd="0" parTransId="{BA061077-B849-4F37-983E-C8CD474977BF}" sibTransId="{A9C6A03A-AD63-4F29-9829-79445B45AF55}"/>
    <dgm:cxn modelId="{7F745496-6765-4A61-97A4-5AB901A1AC9D}" srcId="{304939E0-E159-4F88-B329-E9CB72DA4AA1}" destId="{4F8271FF-160C-4EBE-AC2D-DB8FC63CEAF1}" srcOrd="1" destOrd="0" parTransId="{2852221D-6485-474B-993E-F2AFCBB8C062}" sibTransId="{A35449AB-775F-4FAF-BFA6-74485AD9483D}"/>
    <dgm:cxn modelId="{EDD871AD-FB0C-4975-9ED9-47139D6F49FD}" type="presOf" srcId="{9BE05506-7951-4316-ADCE-437380C9241C}" destId="{1D4CA2A3-9A61-4173-9931-507FD1C8B2D2}" srcOrd="0" destOrd="0" presId="urn:microsoft.com/office/officeart/2005/8/layout/vList2"/>
    <dgm:cxn modelId="{ECA3DFFE-F19C-4EAF-B972-D75A6B4C709F}" type="presOf" srcId="{4F8271FF-160C-4EBE-AC2D-DB8FC63CEAF1}" destId="{FF75F50A-5013-41A6-9225-6D2171AC9D77}" srcOrd="0" destOrd="0" presId="urn:microsoft.com/office/officeart/2005/8/layout/vList2"/>
    <dgm:cxn modelId="{D1052BB6-FF03-468A-B5B3-A9F6B363645E}" srcId="{304939E0-E159-4F88-B329-E9CB72DA4AA1}" destId="{8C83C196-2FE0-41AE-8252-AA793059B463}" srcOrd="2" destOrd="0" parTransId="{5DCE7540-324A-4753-882A-FF9BB346172B}" sibTransId="{22EBEC28-BEB9-4504-B5D3-BAFF3FC126B0}"/>
    <dgm:cxn modelId="{5B08678F-11FE-4757-9E7C-83F0DD642B72}" type="presParOf" srcId="{3101EF3D-E478-48D2-B112-50F49E58087E}" destId="{5148CB69-7DDE-44AF-AB9D-563425DF57A6}" srcOrd="0" destOrd="0" presId="urn:microsoft.com/office/officeart/2005/8/layout/vList2"/>
    <dgm:cxn modelId="{2FAD2769-D957-4ADE-B3F0-9B66BC6384A5}" type="presParOf" srcId="{3101EF3D-E478-48D2-B112-50F49E58087E}" destId="{FF2F78AA-43C3-4513-95AD-1D986A830E10}" srcOrd="1" destOrd="0" presId="urn:microsoft.com/office/officeart/2005/8/layout/vList2"/>
    <dgm:cxn modelId="{280834BE-4DFA-46CB-94B0-8DE2993BA6F7}" type="presParOf" srcId="{3101EF3D-E478-48D2-B112-50F49E58087E}" destId="{FF75F50A-5013-41A6-9225-6D2171AC9D77}" srcOrd="2" destOrd="0" presId="urn:microsoft.com/office/officeart/2005/8/layout/vList2"/>
    <dgm:cxn modelId="{977BA491-90FE-4DA1-A207-029A89A32C76}" type="presParOf" srcId="{3101EF3D-E478-48D2-B112-50F49E58087E}" destId="{9AA18685-AF48-42D1-86D5-D0AD538A4B08}" srcOrd="3" destOrd="0" presId="urn:microsoft.com/office/officeart/2005/8/layout/vList2"/>
    <dgm:cxn modelId="{DB327373-B776-4D9A-9329-6017772DAD08}" type="presParOf" srcId="{3101EF3D-E478-48D2-B112-50F49E58087E}" destId="{C7359763-14C0-4C2E-AA28-D012908274C4}" srcOrd="4" destOrd="0" presId="urn:microsoft.com/office/officeart/2005/8/layout/vList2"/>
    <dgm:cxn modelId="{8A7D181A-42DD-4ACB-9DFA-1853CD9F36FD}" type="presParOf" srcId="{3101EF3D-E478-48D2-B112-50F49E58087E}" destId="{949F0036-02AC-4FFF-94C3-EC95EBDA36A2}" srcOrd="5" destOrd="0" presId="urn:microsoft.com/office/officeart/2005/8/layout/vList2"/>
    <dgm:cxn modelId="{CAD82733-48F6-49EA-A9EF-A30C144209FF}" type="presParOf" srcId="{3101EF3D-E478-48D2-B112-50F49E58087E}" destId="{1D4CA2A3-9A61-4173-9931-507FD1C8B2D2}" srcOrd="6" destOrd="0" presId="urn:microsoft.com/office/officeart/2005/8/layout/vList2"/>
    <dgm:cxn modelId="{28BC526F-F264-4E9D-A4BB-859E43FBB439}" type="presParOf" srcId="{3101EF3D-E478-48D2-B112-50F49E58087E}" destId="{EBEECE79-CB9D-4ACD-85AE-A0060B2239C1}" srcOrd="7" destOrd="0" presId="urn:microsoft.com/office/officeart/2005/8/layout/vList2"/>
    <dgm:cxn modelId="{441CCD2C-67A0-4E7B-B1CE-FDB057FAF4F1}" type="presParOf" srcId="{3101EF3D-E478-48D2-B112-50F49E58087E}" destId="{C45432DD-5241-4FF0-BC90-5D4B4F5194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EDB48-D25C-4842-A020-3D87DC4ACB82}">
      <dsp:nvSpPr>
        <dsp:cNvPr id="0" name=""/>
        <dsp:cNvSpPr/>
      </dsp:nvSpPr>
      <dsp:spPr>
        <a:xfrm>
          <a:off x="0" y="646"/>
          <a:ext cx="10515600" cy="1440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2800" b="1" kern="1200" dirty="0" smtClean="0">
              <a:solidFill>
                <a:srgbClr val="FF0000"/>
              </a:solidFill>
            </a:rPr>
            <a:t>*</a:t>
          </a:r>
          <a:r>
            <a:rPr lang="en-ZA" sz="2800" b="1" kern="1200" dirty="0" smtClean="0"/>
            <a:t>NO PRIOR OF FRENCH KNOWLEDGE EGA-LEVEL,O-LEVELS, Matric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ZA" sz="2800" b="1" kern="1200" dirty="0" smtClean="0"/>
            <a:t>  French or any qualification</a:t>
          </a:r>
          <a:endParaRPr lang="en-US" sz="2800" b="1" kern="1200" dirty="0" smtClean="0"/>
        </a:p>
        <a:p>
          <a:pPr algn="l">
            <a:spcBef>
              <a:spcPct val="0"/>
            </a:spcBef>
          </a:pPr>
          <a:endParaRPr lang="en-US" sz="2000" kern="1200" dirty="0"/>
        </a:p>
      </dsp:txBody>
      <dsp:txXfrm>
        <a:off x="70338" y="70984"/>
        <a:ext cx="10374924" cy="1300206"/>
      </dsp:txXfrm>
    </dsp:sp>
    <dsp:sp modelId="{D5876A32-DBCB-4347-9887-1239943196C2}">
      <dsp:nvSpPr>
        <dsp:cNvPr id="0" name=""/>
        <dsp:cNvSpPr/>
      </dsp:nvSpPr>
      <dsp:spPr>
        <a:xfrm>
          <a:off x="0" y="1455830"/>
          <a:ext cx="10515600" cy="1440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ZA" sz="2800" b="1" kern="1200" dirty="0" smtClean="0"/>
            <a:t>For more information, please email the French / Head of Subject, </a:t>
          </a:r>
          <a:r>
            <a:rPr lang="en-ZA" sz="2800" b="1" kern="1200" dirty="0" err="1" smtClean="0"/>
            <a:t>Prof.</a:t>
          </a:r>
          <a:r>
            <a:rPr lang="en-ZA" sz="2800" b="1" kern="1200" dirty="0" smtClean="0"/>
            <a:t> Mukenge: a.mukenge@ru.ac.za</a:t>
          </a:r>
          <a:endParaRPr lang="en-US" sz="2800" b="1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70338" y="1526168"/>
        <a:ext cx="10374924" cy="1300206"/>
      </dsp:txXfrm>
    </dsp:sp>
    <dsp:sp modelId="{F5EF3A33-FCFF-4127-B112-094F256FD0F9}">
      <dsp:nvSpPr>
        <dsp:cNvPr id="0" name=""/>
        <dsp:cNvSpPr/>
      </dsp:nvSpPr>
      <dsp:spPr>
        <a:xfrm>
          <a:off x="0" y="2911014"/>
          <a:ext cx="10515600" cy="1440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ZA" sz="2800" b="1" kern="1200" dirty="0" smtClean="0"/>
            <a:t>And the COURSE CODE: 12011A0</a:t>
          </a:r>
          <a:endParaRPr lang="en-US" sz="2800" b="1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338" y="2981352"/>
        <a:ext cx="10374924" cy="1300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8CB69-7DDE-44AF-AB9D-563425DF57A6}">
      <dsp:nvSpPr>
        <dsp:cNvPr id="0" name=""/>
        <dsp:cNvSpPr/>
      </dsp:nvSpPr>
      <dsp:spPr>
        <a:xfrm>
          <a:off x="0" y="122093"/>
          <a:ext cx="626364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/>
            <a:t>Learning to speak, read, </a:t>
          </a:r>
          <a:r>
            <a:rPr lang="en-ZA" sz="2500" kern="1200" dirty="0" smtClean="0"/>
            <a:t>write and understand </a:t>
          </a:r>
          <a:r>
            <a:rPr lang="en-ZA" sz="2500" kern="1200" dirty="0" smtClean="0"/>
            <a:t>French on multiple occasions.</a:t>
          </a:r>
          <a:endParaRPr lang="en-US" sz="2500" kern="1200" dirty="0"/>
        </a:p>
      </dsp:txBody>
      <dsp:txXfrm>
        <a:off x="48547" y="170640"/>
        <a:ext cx="6166546" cy="897406"/>
      </dsp:txXfrm>
    </dsp:sp>
    <dsp:sp modelId="{FF75F50A-5013-41A6-9225-6D2171AC9D77}">
      <dsp:nvSpPr>
        <dsp:cNvPr id="0" name=""/>
        <dsp:cNvSpPr/>
      </dsp:nvSpPr>
      <dsp:spPr>
        <a:xfrm>
          <a:off x="0" y="1188593"/>
          <a:ext cx="6263640" cy="9945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/>
            <a:t>Discovering exciting things about </a:t>
          </a:r>
          <a:r>
            <a:rPr lang="en-ZA" sz="2500" kern="1200" dirty="0" smtClean="0"/>
            <a:t>France </a:t>
          </a:r>
          <a:r>
            <a:rPr lang="en-ZA" sz="2500" kern="1200" dirty="0"/>
            <a:t>and </a:t>
          </a:r>
          <a:r>
            <a:rPr lang="en-ZA" sz="2500" kern="1200" dirty="0" smtClean="0"/>
            <a:t>francophone </a:t>
          </a:r>
          <a:r>
            <a:rPr lang="en-ZA" sz="2500" kern="1200" dirty="0" smtClean="0"/>
            <a:t>cultures.</a:t>
          </a:r>
          <a:endParaRPr lang="en-US" sz="2500" kern="1200" dirty="0"/>
        </a:p>
      </dsp:txBody>
      <dsp:txXfrm>
        <a:off x="48547" y="1237140"/>
        <a:ext cx="6166546" cy="897406"/>
      </dsp:txXfrm>
    </dsp:sp>
    <dsp:sp modelId="{C7359763-14C0-4C2E-AA28-D012908274C4}">
      <dsp:nvSpPr>
        <dsp:cNvPr id="0" name=""/>
        <dsp:cNvSpPr/>
      </dsp:nvSpPr>
      <dsp:spPr>
        <a:xfrm>
          <a:off x="0" y="2309194"/>
          <a:ext cx="6263640" cy="9945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/>
            <a:t>There will be daily tasks to help you work through the material posted on reconnected.</a:t>
          </a:r>
          <a:endParaRPr lang="en-US" sz="2500" kern="1200" dirty="0"/>
        </a:p>
      </dsp:txBody>
      <dsp:txXfrm>
        <a:off x="48547" y="2357741"/>
        <a:ext cx="6166546" cy="897406"/>
      </dsp:txXfrm>
    </dsp:sp>
    <dsp:sp modelId="{1D4CA2A3-9A61-4173-9931-507FD1C8B2D2}">
      <dsp:nvSpPr>
        <dsp:cNvPr id="0" name=""/>
        <dsp:cNvSpPr/>
      </dsp:nvSpPr>
      <dsp:spPr>
        <a:xfrm>
          <a:off x="0" y="3321593"/>
          <a:ext cx="6263640" cy="9945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/>
            <a:t>A test at least once a term.</a:t>
          </a:r>
          <a:endParaRPr lang="en-US" sz="2500" kern="1200" dirty="0"/>
        </a:p>
      </dsp:txBody>
      <dsp:txXfrm>
        <a:off x="48547" y="3370140"/>
        <a:ext cx="6166546" cy="897406"/>
      </dsp:txXfrm>
    </dsp:sp>
    <dsp:sp modelId="{C45432DD-5241-4FF0-BC90-5D4B4F5194A1}">
      <dsp:nvSpPr>
        <dsp:cNvPr id="0" name=""/>
        <dsp:cNvSpPr/>
      </dsp:nvSpPr>
      <dsp:spPr>
        <a:xfrm>
          <a:off x="0" y="4388094"/>
          <a:ext cx="6263640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/>
            <a:t>Exams </a:t>
          </a:r>
          <a:r>
            <a:rPr lang="en-ZA" sz="2500" kern="1200" dirty="0" smtClean="0"/>
            <a:t>(oral and written) at </a:t>
          </a:r>
          <a:r>
            <a:rPr lang="en-ZA" sz="2500" kern="1200" dirty="0"/>
            <a:t>the end of each semester.</a:t>
          </a:r>
          <a:endParaRPr lang="en-US" sz="2500" kern="1200" dirty="0"/>
        </a:p>
      </dsp:txBody>
      <dsp:txXfrm>
        <a:off x="48547" y="4436641"/>
        <a:ext cx="616654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5836-FC02-438A-AD20-6BDEE1F76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C7367-ED59-4186-BDBE-2C38FCCBE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7249A-FA51-469B-9482-A827D985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761C0-A7EA-4839-B8F8-258FC76D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35E56-DAC0-45D7-A745-8BCAA811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218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C9CB-F349-4A3F-B165-24B1E25A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7E4A8-56DB-4DF0-B633-85D4D98F6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CE5B9-A616-4BEB-9022-2EA2DED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FE935-39BD-4D83-935F-9F2979C0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B37AD-F2B5-4497-860C-68756B0E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4441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B0935-94D7-4DEB-B0BD-F7BD57E3D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BFB1D-AC4D-4B7C-A223-C1271EA4C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A711A-9738-4BDA-AA4F-37E2B5D8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0C87E-D05D-44E5-B059-C10EA31D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B6030-2675-4D99-89BD-C97539D2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8246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9A31-FE52-4599-B6C1-5992B0D1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48CA-44A1-47B0-9767-E1A7B6367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ACCB-CEC1-4DA7-879D-DC86D244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74E4-FE0A-4EDA-825B-A865958B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65DF1-2AA2-4487-936E-CD5DEEF7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2855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28AA-8139-4BA8-92BF-11557221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BBB36-A2B7-474B-B302-D8925D8B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B5121-4265-4B3A-B460-6A2E2644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28942-2A7D-474E-8075-424C88D9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111C-CDCA-4000-97F2-09420BDD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39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3D60-50A5-4704-80D8-37FA8BCE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F91A-300B-44A4-8447-F83663C83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90E5D-94A6-49CE-91D7-2ACD4BC2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1F831-A993-42B9-995C-F3EECA2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51BFE-B535-487A-B085-8B57B672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D5F38-340D-4FD2-A514-419B7FCC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1065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3B5D-BC45-4862-9FCE-52F57532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87ACD-A5F8-43A6-8DBB-4F4C89328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FB92E-FB64-4825-9DC3-0BF4B0BC5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B0599-B2DB-4607-A835-DE3DE9B66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01A93-DF68-4B86-A2C8-45F4AA6D2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D30A7E-DD72-46BC-B50E-B6089934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0424C-1DA7-4A72-BFE8-F9AA34E2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63031-3CA5-4A2A-BFBF-0C389708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678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6CBC-A0C3-4ACD-8461-6FAEF2FE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9E82E-7EAB-4A88-83DE-D70AAF9C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17F88-06D9-4614-B459-DF672A53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F4CCA-849D-4F5C-8357-C98D930A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3663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DF385-CBFF-49BE-9BAA-8A8DDC6F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53AE7-A81D-4E91-8903-58A80DF8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0588C-A34C-4619-8390-F3AF9F03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6040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2914-C92A-4089-9F25-AAAE1480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7526-B15C-4725-B7ED-55D53E9C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C46DB-1E36-4899-BD8C-BD0A3F415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E1719-4E70-4AEF-A578-EBC8E2F4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F950B-9B04-46AB-B604-8731EC61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76A99-7D94-41C5-99F6-84FE6C88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8224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2EC9-624B-46DE-9E79-B348283B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CAB8E-576A-429D-8501-E3DB02F92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C294E-1912-42EC-BBAC-C82111A50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5FE6C-486C-4E6C-AC48-5EEB5318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CC864-53C7-4412-A8F2-7BAB4B1E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F1975-A0B1-493A-BE87-4DA63F0E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4944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applause.wav"/>
          </p:stSnd>
        </p:sndAc>
      </p:transition>
    </mc:Choice>
    <mc:Fallback>
      <p:transition spd="slow">
        <p:fade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08B831-B2D6-4316-B307-1678E1FD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F0FB9-59EE-496A-9877-44E9A75B2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EED51-C236-4562-BEB0-14BFBBCA2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4CA5-764C-424E-BACB-E9F2E9AC1723}" type="datetimeFigureOut">
              <a:rPr lang="en-ZA" smtClean="0"/>
              <a:t>2022/02/08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6A79-1FA4-4B22-B426-734A074DF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6FEA6-484D-45A9-BB74-A66E96E56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24EA6-6D29-4E28-B1C0-C90B5A84EA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014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3" name="applause.wav"/>
          </p:stSnd>
        </p:sndAc>
      </p:transition>
    </mc:Choice>
    <mc:Fallback>
      <p:transition spd="slow">
        <p:fade/>
        <p:sndAc>
          <p:stSnd>
            <p:snd r:embed="rId13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9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We bet you didn&amp;#39;t spot that France has changed its flag design | Creative  Bloq">
            <a:extLst>
              <a:ext uri="{FF2B5EF4-FFF2-40B4-BE49-F238E27FC236}">
                <a16:creationId xmlns:a16="http://schemas.microsoft.com/office/drawing/2014/main" id="{C7248462-7EA3-41C1-8AAA-85AD69347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r="6519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57917-8995-4A6A-9C6C-75E95C301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62400"/>
            <a:ext cx="5505814" cy="169040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ZA" sz="41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French Studies </a:t>
            </a:r>
            <a:r>
              <a:rPr lang="en-ZA" sz="4100" b="1" dirty="0" smtClean="0">
                <a:solidFill>
                  <a:srgbClr val="FF0000"/>
                </a:solidFill>
                <a:latin typeface="Amasis MT Pro Black" panose="02040A04050005020304" pitchFamily="18" charset="0"/>
              </a:rPr>
              <a:t>Orientation </a:t>
            </a:r>
            <a:r>
              <a:rPr lang="en-ZA" sz="41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2D358-AE6F-4122-8793-D91A6048B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709565"/>
            <a:ext cx="5395975" cy="646785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sz="37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2022</a:t>
            </a:r>
            <a:endParaRPr lang="en-ZA" sz="3700" dirty="0"/>
          </a:p>
        </p:txBody>
      </p:sp>
      <p:pic>
        <p:nvPicPr>
          <p:cNvPr id="1040" name="Picture 16" descr="French speaking countries of the world: text, images, music, video |  Glogster EDU - Interactive multimedia posters">
            <a:extLst>
              <a:ext uri="{FF2B5EF4-FFF2-40B4-BE49-F238E27FC236}">
                <a16:creationId xmlns:a16="http://schemas.microsoft.com/office/drawing/2014/main" id="{A7A3F409-CF98-4E5D-9AFD-27F9138C0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r="8475" b="-1"/>
          <a:stretch/>
        </p:blipFill>
        <p:spPr bwMode="auto">
          <a:xfrm>
            <a:off x="7603959" y="6"/>
            <a:ext cx="4588046" cy="3962394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21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aby Blue Color, Codes and Facts – HTML Color Codes">
            <a:extLst>
              <a:ext uri="{FF2B5EF4-FFF2-40B4-BE49-F238E27FC236}">
                <a16:creationId xmlns:a16="http://schemas.microsoft.com/office/drawing/2014/main" id="{0DBEACF8-F682-467D-9BA6-562C07B9E1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2" y="643467"/>
            <a:ext cx="990411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B119B-31CF-45A9-ADCB-E2CD8D79EA67}"/>
              </a:ext>
            </a:extLst>
          </p:cNvPr>
          <p:cNvSpPr txBox="1"/>
          <p:nvPr/>
        </p:nvSpPr>
        <p:spPr>
          <a:xfrm>
            <a:off x="1143942" y="508603"/>
            <a:ext cx="9904114" cy="769441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4400" b="1" dirty="0" smtClean="0">
                <a:solidFill>
                  <a:srgbClr val="FF0000"/>
                </a:solidFill>
              </a:rPr>
              <a:t>            The </a:t>
            </a:r>
            <a:r>
              <a:rPr lang="en-ZA" sz="4400" b="1" dirty="0">
                <a:solidFill>
                  <a:srgbClr val="FF0000"/>
                </a:solidFill>
              </a:rPr>
              <a:t>different levels of French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DF330-B2F0-4EC7-ADA2-F4A1F32470F9}"/>
              </a:ext>
            </a:extLst>
          </p:cNvPr>
          <p:cNvSpPr txBox="1"/>
          <p:nvPr/>
        </p:nvSpPr>
        <p:spPr>
          <a:xfrm>
            <a:off x="1143942" y="1542238"/>
            <a:ext cx="997017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3600" dirty="0"/>
              <a:t>The </a:t>
            </a:r>
            <a:r>
              <a:rPr lang="en-ZA" sz="3600" dirty="0" smtClean="0"/>
              <a:t>Common </a:t>
            </a:r>
            <a:r>
              <a:rPr lang="en-ZA" sz="3600" dirty="0"/>
              <a:t>European  </a:t>
            </a:r>
            <a:r>
              <a:rPr lang="en-ZA" sz="3600" dirty="0" smtClean="0"/>
              <a:t>Framework </a:t>
            </a:r>
            <a:r>
              <a:rPr lang="en-ZA" sz="3600" dirty="0"/>
              <a:t>of </a:t>
            </a:r>
            <a:r>
              <a:rPr lang="en-ZA" sz="3600" dirty="0" smtClean="0"/>
              <a:t>Reference (</a:t>
            </a:r>
            <a:r>
              <a:rPr lang="en-US" sz="3600" dirty="0" smtClean="0"/>
              <a:t>an </a:t>
            </a:r>
            <a:r>
              <a:rPr lang="en-US" sz="3600" dirty="0"/>
              <a:t>international standard for describing language </a:t>
            </a:r>
            <a:r>
              <a:rPr lang="en-US" sz="3600" dirty="0" smtClean="0"/>
              <a:t>ability) </a:t>
            </a:r>
            <a:r>
              <a:rPr lang="en-ZA" sz="3600" dirty="0" smtClean="0"/>
              <a:t>is </a:t>
            </a:r>
            <a:r>
              <a:rPr lang="en-ZA" sz="3600" dirty="0"/>
              <a:t>used to provide an idea of the language level you are likely to reach.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sz="3600" dirty="0"/>
              <a:t>French </a:t>
            </a:r>
            <a:r>
              <a:rPr lang="en-ZA" sz="3600" b="1" dirty="0">
                <a:solidFill>
                  <a:srgbClr val="FF0000"/>
                </a:solidFill>
              </a:rPr>
              <a:t>1:A1- A2 LEVEL </a:t>
            </a:r>
            <a:r>
              <a:rPr lang="en-ZA" sz="3600" dirty="0"/>
              <a:t>(Basic communication)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sz="3600" dirty="0"/>
              <a:t>French </a:t>
            </a:r>
            <a:r>
              <a:rPr lang="en-ZA" sz="3600" b="1" dirty="0" smtClean="0">
                <a:solidFill>
                  <a:srgbClr val="FF0000"/>
                </a:solidFill>
              </a:rPr>
              <a:t>2:B1</a:t>
            </a:r>
            <a:r>
              <a:rPr lang="en-ZA" sz="3600" dirty="0" smtClean="0"/>
              <a:t> </a:t>
            </a:r>
            <a:r>
              <a:rPr lang="en-ZA" sz="3600" dirty="0"/>
              <a:t>LEVEL (Intermediate communication)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sz="3600" dirty="0"/>
              <a:t>French </a:t>
            </a:r>
            <a:r>
              <a:rPr lang="en-ZA" sz="3600" b="1" dirty="0" smtClean="0">
                <a:solidFill>
                  <a:srgbClr val="FF0000"/>
                </a:solidFill>
              </a:rPr>
              <a:t>3:B2-C1</a:t>
            </a:r>
            <a:r>
              <a:rPr lang="en-ZA" sz="3600" dirty="0" smtClean="0"/>
              <a:t> </a:t>
            </a:r>
            <a:r>
              <a:rPr lang="en-ZA" sz="3600" dirty="0"/>
              <a:t>LEVEL ( </a:t>
            </a:r>
            <a:r>
              <a:rPr lang="en-ZA" sz="3600" dirty="0" smtClean="0"/>
              <a:t>Advanced communication</a:t>
            </a:r>
            <a:r>
              <a:rPr lang="en-ZA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2800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DE9CF-A57C-49A9-A2B0-C78312A5B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Z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TO REGISTER YOU NEED:</a:t>
            </a: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ZA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AEDAE0-EE92-4728-BDEE-7DC38C44D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3255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4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AD0D-8A3E-4FC5-963C-7953FCEE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ZA" b="1" dirty="0"/>
              <a:t>When</a:t>
            </a:r>
            <a:r>
              <a:rPr lang="en-ZA" b="1" dirty="0">
                <a:solidFill>
                  <a:srgbClr val="FFFFFF"/>
                </a:solidFill>
              </a:rPr>
              <a:t> and </a:t>
            </a:r>
            <a:r>
              <a:rPr lang="en-ZA" b="1" dirty="0"/>
              <a:t>where </a:t>
            </a:r>
            <a:r>
              <a:rPr lang="en-ZA" b="1" dirty="0">
                <a:solidFill>
                  <a:srgbClr val="FFFFFF"/>
                </a:solidFill>
              </a:rPr>
              <a:t> are the lectures for </a:t>
            </a:r>
            <a:r>
              <a:rPr lang="en-ZA" b="1" dirty="0"/>
              <a:t>French </a:t>
            </a:r>
            <a:r>
              <a:rPr lang="en-ZA" b="1" dirty="0" smtClean="0"/>
              <a:t>1</a:t>
            </a:r>
            <a:r>
              <a:rPr lang="en-ZA" b="1" dirty="0" smtClean="0">
                <a:solidFill>
                  <a:srgbClr val="FFFFFF"/>
                </a:solidFill>
              </a:rPr>
              <a:t>?</a:t>
            </a:r>
            <a:endParaRPr lang="en-ZA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1C5415-AD98-4612-ACA6-784C49B9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46509"/>
            <a:ext cx="7383044" cy="583045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ZA" sz="4000" b="1" dirty="0">
                <a:solidFill>
                  <a:srgbClr val="FF0000"/>
                </a:solidFill>
              </a:rPr>
              <a:t>FRENCH 1 </a:t>
            </a:r>
            <a:r>
              <a:rPr lang="en-ZA" sz="4000" b="1" dirty="0" smtClean="0">
                <a:solidFill>
                  <a:srgbClr val="FF0000"/>
                </a:solidFill>
              </a:rPr>
              <a:t>TIMETABLE-</a:t>
            </a:r>
            <a:r>
              <a:rPr lang="en-ZA" sz="3600" b="1" dirty="0" smtClean="0"/>
              <a:t>LECTURES</a:t>
            </a:r>
          </a:p>
          <a:p>
            <a:pPr marL="0" indent="0" algn="ctr">
              <a:buNone/>
            </a:pPr>
            <a:r>
              <a:rPr lang="en-ZA" sz="4000" dirty="0" smtClean="0"/>
              <a:t>**************************</a:t>
            </a:r>
            <a:endParaRPr lang="en-ZA" sz="4000" dirty="0"/>
          </a:p>
          <a:p>
            <a:r>
              <a:rPr lang="en-ZA" dirty="0"/>
              <a:t>Mondays </a:t>
            </a:r>
            <a:r>
              <a:rPr lang="en-ZA" b="1" dirty="0">
                <a:solidFill>
                  <a:srgbClr val="FF0000"/>
                </a:solidFill>
              </a:rPr>
              <a:t>11h25</a:t>
            </a:r>
            <a:r>
              <a:rPr lang="en-ZA" dirty="0"/>
              <a:t>, Wednesdays </a:t>
            </a:r>
            <a:r>
              <a:rPr lang="en-ZA" b="1" dirty="0">
                <a:solidFill>
                  <a:srgbClr val="FF0000"/>
                </a:solidFill>
              </a:rPr>
              <a:t>8h40</a:t>
            </a:r>
            <a:r>
              <a:rPr lang="en-ZA" dirty="0"/>
              <a:t>, Thursdays </a:t>
            </a:r>
            <a:r>
              <a:rPr lang="en-ZA" b="1" dirty="0">
                <a:solidFill>
                  <a:srgbClr val="FF0000"/>
                </a:solidFill>
              </a:rPr>
              <a:t>09h30</a:t>
            </a:r>
            <a:r>
              <a:rPr lang="en-ZA" dirty="0"/>
              <a:t>, Fridays </a:t>
            </a:r>
            <a:r>
              <a:rPr lang="en-ZA" b="1" dirty="0">
                <a:solidFill>
                  <a:srgbClr val="FF0000"/>
                </a:solidFill>
              </a:rPr>
              <a:t>10h30</a:t>
            </a:r>
            <a:r>
              <a:rPr lang="en-ZA" dirty="0"/>
              <a:t> in </a:t>
            </a:r>
            <a:r>
              <a:rPr lang="en-ZA" b="1" dirty="0">
                <a:solidFill>
                  <a:srgbClr val="FF0000"/>
                </a:solidFill>
              </a:rPr>
              <a:t>SOLL Major</a:t>
            </a:r>
          </a:p>
          <a:p>
            <a:pPr marL="0" indent="0">
              <a:buNone/>
            </a:pPr>
            <a:r>
              <a:rPr lang="en-ZA" sz="3600" b="1" dirty="0"/>
              <a:t>Tutorials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Tuesdays(Time and venues will be confirmed)</a:t>
            </a:r>
          </a:p>
          <a:p>
            <a:pPr marL="0" indent="0">
              <a:buNone/>
            </a:pPr>
            <a:r>
              <a:rPr lang="en-ZA" dirty="0"/>
              <a:t>We look forward to welcoming you and helping you to discover the wonderful world of the French </a:t>
            </a:r>
            <a:r>
              <a:rPr lang="en-ZA" dirty="0" smtClean="0"/>
              <a:t>language and francophone cultures.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6677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B20B0-7232-477F-A1B6-96C38412B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392"/>
            <a:ext cx="5014762" cy="5504688"/>
          </a:xfrm>
        </p:spPr>
        <p:txBody>
          <a:bodyPr>
            <a:normAutofit/>
          </a:bodyPr>
          <a:lstStyle/>
          <a:p>
            <a:r>
              <a:rPr lang="en-ZA" sz="6000" b="1" dirty="0"/>
              <a:t>What will I be </a:t>
            </a:r>
            <a:r>
              <a:rPr lang="en-ZA" sz="6000" b="1" dirty="0" smtClean="0"/>
              <a:t>doing  French I?</a:t>
            </a:r>
            <a:endParaRPr lang="en-ZA" sz="60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2B3053-4D76-4C50-8677-6045CB71D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23199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6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BON COURAGE ET BONNE CHANCE Poster | hello | Keep Calm-o-Matic">
            <a:extLst>
              <a:ext uri="{FF2B5EF4-FFF2-40B4-BE49-F238E27FC236}">
                <a16:creationId xmlns:a16="http://schemas.microsoft.com/office/drawing/2014/main" id="{EAAD327D-78FC-4DBC-9BED-2E6620CA41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8710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290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02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6627"/>
            <a:ext cx="12192000" cy="67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25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B6B0-0C37-42C6-B204-79D4356C3779}"/>
              </a:ext>
            </a:extLst>
          </p:cNvPr>
          <p:cNvSpPr txBox="1">
            <a:spLocks/>
          </p:cNvSpPr>
          <p:nvPr/>
        </p:nvSpPr>
        <p:spPr>
          <a:xfrm>
            <a:off x="1295400" y="669925"/>
            <a:ext cx="4800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Amasis MT Pro Black" panose="02040A04050005020304" pitchFamily="18" charset="0"/>
              </a:rPr>
              <a:t>The Team</a:t>
            </a:r>
            <a:endParaRPr lang="en-US" b="1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6F9D-37B8-4BC6-9D0D-987A1F67FDF4}"/>
              </a:ext>
            </a:extLst>
          </p:cNvPr>
          <p:cNvSpPr txBox="1">
            <a:spLocks/>
          </p:cNvSpPr>
          <p:nvPr/>
        </p:nvSpPr>
        <p:spPr>
          <a:xfrm>
            <a:off x="-1" y="2233415"/>
            <a:ext cx="6810294" cy="12001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Prof. Arthur Mukenge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Head </a:t>
            </a:r>
            <a:r>
              <a:rPr lang="en-US" sz="3600" b="1" dirty="0">
                <a:solidFill>
                  <a:schemeClr val="bg1"/>
                </a:solidFill>
              </a:rPr>
              <a:t>of </a:t>
            </a:r>
            <a:r>
              <a:rPr lang="en-US" sz="3600" b="1" dirty="0" smtClean="0">
                <a:solidFill>
                  <a:schemeClr val="bg1"/>
                </a:solidFill>
              </a:rPr>
              <a:t>French </a:t>
            </a:r>
            <a:r>
              <a:rPr lang="en-US" sz="3600" b="1" dirty="0" smtClean="0">
                <a:solidFill>
                  <a:schemeClr val="bg1"/>
                </a:solidFill>
              </a:rPr>
              <a:t>Studies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No photo description available.">
            <a:extLst>
              <a:ext uri="{FF2B5EF4-FFF2-40B4-BE49-F238E27FC236}">
                <a16:creationId xmlns:a16="http://schemas.microsoft.com/office/drawing/2014/main" id="{D8110668-75A9-4ABF-8B16-82B6BD5AB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4"/>
          <a:stretch/>
        </p:blipFill>
        <p:spPr bwMode="auto">
          <a:xfrm>
            <a:off x="6810293" y="0"/>
            <a:ext cx="5381706" cy="68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0" y="2114451"/>
            <a:ext cx="6391564" cy="0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79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D1F4B-1FAB-4515-803E-488841A5C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438401"/>
            <a:ext cx="4841095" cy="109407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ZA" sz="4000" b="1" dirty="0" err="1" smtClean="0"/>
              <a:t>Prof.</a:t>
            </a:r>
            <a:r>
              <a:rPr lang="en-ZA" sz="4000" b="1" dirty="0" smtClean="0"/>
              <a:t> </a:t>
            </a:r>
            <a:r>
              <a:rPr lang="en-ZA" sz="4000" b="1" dirty="0"/>
              <a:t>Patrice </a:t>
            </a:r>
            <a:r>
              <a:rPr lang="en-ZA" sz="4000" b="1" dirty="0" err="1"/>
              <a:t>Mwepu</a:t>
            </a:r>
            <a:r>
              <a:rPr lang="en-ZA" sz="4000" b="1" dirty="0"/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Latest News - Putting Rhodes University on the Map">
            <a:extLst>
              <a:ext uri="{FF2B5EF4-FFF2-40B4-BE49-F238E27FC236}">
                <a16:creationId xmlns:a16="http://schemas.microsoft.com/office/drawing/2014/main" id="{DBA747B8-392F-4CE4-BC93-38E3ED87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34439"/>
            <a:ext cx="6019331" cy="3385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24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80C95-063D-4688-B8EC-4E5C2DA2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2473693"/>
            <a:ext cx="4332307" cy="1328286"/>
          </a:xfrm>
          <a:solidFill>
            <a:schemeClr val="accent4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Dr. </a:t>
            </a:r>
            <a:r>
              <a:rPr lang="en-US" sz="48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Claire Cordell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5594-91F6-4326-9A81-CDA336A1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4" y="4170502"/>
            <a:ext cx="4332307" cy="127739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 Research Leave </a:t>
            </a:r>
            <a:r>
              <a:rPr lang="en-US" sz="40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For </a:t>
            </a:r>
            <a:r>
              <a:rPr lang="en-US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2022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laire Cordell">
            <a:extLst>
              <a:ext uri="{FF2B5EF4-FFF2-40B4-BE49-F238E27FC236}">
                <a16:creationId xmlns:a16="http://schemas.microsoft.com/office/drawing/2014/main" id="{5E4D41D7-A17D-4DA8-B1FA-68E913297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891"/>
          <a:stretch/>
        </p:blipFill>
        <p:spPr bwMode="auto">
          <a:xfrm>
            <a:off x="5481275" y="492573"/>
            <a:ext cx="5898638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8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5475973" cy="448627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ZA" sz="4800" b="1" dirty="0" smtClean="0"/>
              <a:t>Dr </a:t>
            </a:r>
            <a:r>
              <a:rPr lang="en-ZA" sz="4800" b="1" dirty="0" smtClean="0"/>
              <a:t>Dami Naancin Emmanuel </a:t>
            </a:r>
            <a:endParaRPr lang="en-ZA" sz="4800" b="1" dirty="0" smtClean="0"/>
          </a:p>
          <a:p>
            <a:pPr marL="0" indent="0">
              <a:buNone/>
            </a:pPr>
            <a:endParaRPr lang="en-ZA" sz="4800" b="1" dirty="0"/>
          </a:p>
          <a:p>
            <a:pPr marL="0" indent="0">
              <a:buNone/>
            </a:pPr>
            <a:r>
              <a:rPr lang="en-ZA" sz="4800" b="1" dirty="0" smtClean="0">
                <a:solidFill>
                  <a:srgbClr val="FF0000"/>
                </a:solidFill>
              </a:rPr>
              <a:t>Postdoctoral  Fellow </a:t>
            </a:r>
            <a:endParaRPr lang="en-ZA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ami Naancin Emmanuel – Med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94" y="1690688"/>
            <a:ext cx="4912243" cy="44862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62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85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C2C88-CD68-4FC0-898B-F311A487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31" y="0"/>
            <a:ext cx="10486102" cy="141019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ZA" sz="39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Why study </a:t>
            </a:r>
            <a:r>
              <a:rPr lang="en-ZA" sz="3900" b="1" dirty="0" smtClean="0">
                <a:solidFill>
                  <a:srgbClr val="FF0000"/>
                </a:solidFill>
                <a:latin typeface="Amasis MT Pro Black" panose="02040A04050005020304" pitchFamily="18" charset="0"/>
              </a:rPr>
              <a:t>French?</a:t>
            </a:r>
            <a:endParaRPr lang="en-ZA" sz="3900" b="1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4106" name="Picture 10" descr="Is Listening to Music Good For Your Health? | Time">
            <a:extLst>
              <a:ext uri="{FF2B5EF4-FFF2-40B4-BE49-F238E27FC236}">
                <a16:creationId xmlns:a16="http://schemas.microsoft.com/office/drawing/2014/main" id="{D6E6CE29-C114-46E3-B51C-0CECDCE26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6" r="2750"/>
          <a:stretch/>
        </p:blipFill>
        <p:spPr bwMode="auto">
          <a:xfrm>
            <a:off x="0" y="3218"/>
            <a:ext cx="1745630" cy="22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10 Steps to Starting a Business While Keeping Your Full-Time Job | Inc.com">
            <a:extLst>
              <a:ext uri="{FF2B5EF4-FFF2-40B4-BE49-F238E27FC236}">
                <a16:creationId xmlns:a16="http://schemas.microsoft.com/office/drawing/2014/main" id="{EC88248A-05FD-424B-93CD-B152E8FAE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9" r="11263"/>
          <a:stretch/>
        </p:blipFill>
        <p:spPr bwMode="auto">
          <a:xfrm>
            <a:off x="-42781" y="5793492"/>
            <a:ext cx="1788412" cy="10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5" name="Straight Connector 87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Love Bombing: What It Is and Signs to Look For In a Partner - The New York  Times">
            <a:extLst>
              <a:ext uri="{FF2B5EF4-FFF2-40B4-BE49-F238E27FC236}">
                <a16:creationId xmlns:a16="http://schemas.microsoft.com/office/drawing/2014/main" id="{4990B22D-34B8-4556-8F6F-1F47D5D97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4" r="-5" b="17448"/>
          <a:stretch/>
        </p:blipFill>
        <p:spPr bwMode="auto">
          <a:xfrm>
            <a:off x="1" y="2204377"/>
            <a:ext cx="1745630" cy="135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ashion and visual arts: from futurism up to today">
            <a:extLst>
              <a:ext uri="{FF2B5EF4-FFF2-40B4-BE49-F238E27FC236}">
                <a16:creationId xmlns:a16="http://schemas.microsoft.com/office/drawing/2014/main" id="{9F27CF90-1B08-4FA9-AA78-101AF49DB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6" r="1" b="1"/>
          <a:stretch/>
        </p:blipFill>
        <p:spPr bwMode="auto">
          <a:xfrm>
            <a:off x="-42781" y="3558005"/>
            <a:ext cx="1788412" cy="22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EF46-2F88-42BE-9145-0AF60E1D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31" y="1410193"/>
            <a:ext cx="10486102" cy="537561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It is the second most useful language in the world of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the most romantic language in the world.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language of culture with phenomenal cooking, theater, fashion, architecture, music, and movies to explore.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goes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 with other humanity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courses.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ability to speak both French and English is an advantage for finding a job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multinational companies using French as their working language, in a wide range of </a:t>
            </a:r>
            <a:r>
              <a:rPr lang="en-US" sz="24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sectors or companies 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(retailing, automotive, luxury goods, aeronautics, etc.).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Studying 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French increases your appreciation of other people and their cultures.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French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really fun.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42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B9496-9E48-4D4D-B4BE-71841638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234213" cy="136473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ZA" dirty="0">
                <a:latin typeface="Amasis MT Pro Black" panose="02040A04050005020304" pitchFamily="18" charset="0"/>
              </a:rPr>
              <a:t>What can I do with French</a:t>
            </a:r>
            <a:r>
              <a:rPr lang="en-ZA" dirty="0" smtClean="0">
                <a:latin typeface="Amasis MT Pro Black" panose="02040A04050005020304" pitchFamily="18" charset="0"/>
              </a:rPr>
              <a:t>? I can be</a:t>
            </a:r>
            <a:endParaRPr lang="en-ZA" dirty="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5FBDE-20F2-4C1A-9660-A3A92D73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64732"/>
            <a:ext cx="9228406" cy="456333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 smtClean="0"/>
              <a:t>a </a:t>
            </a:r>
            <a:r>
              <a:rPr lang="en-ZA" sz="2400" dirty="0"/>
              <a:t>translator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 smtClean="0"/>
              <a:t>an </a:t>
            </a:r>
            <a:r>
              <a:rPr lang="en-ZA" sz="2400" dirty="0"/>
              <a:t>interpreter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 smtClean="0"/>
              <a:t>a publisher/editor</a:t>
            </a:r>
            <a:endParaRPr lang="en-ZA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 smtClean="0"/>
              <a:t>a </a:t>
            </a:r>
            <a:r>
              <a:rPr lang="en-ZA" sz="2400" dirty="0"/>
              <a:t>w</a:t>
            </a:r>
            <a:r>
              <a:rPr lang="en-ZA" sz="2400" dirty="0" smtClean="0"/>
              <a:t>riter</a:t>
            </a:r>
            <a:endParaRPr lang="en-ZA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/>
              <a:t> </a:t>
            </a:r>
            <a:r>
              <a:rPr lang="en-ZA" sz="2400" dirty="0" smtClean="0"/>
              <a:t>a teacher / lecturer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/>
              <a:t> </a:t>
            </a:r>
            <a:r>
              <a:rPr lang="en-ZA" sz="2400" dirty="0" smtClean="0"/>
              <a:t>a diplomat / an ambassador </a:t>
            </a:r>
            <a:endParaRPr lang="en-ZA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/>
              <a:t>I can work for an NGO or </a:t>
            </a:r>
            <a:r>
              <a:rPr lang="en-ZA" sz="2400" dirty="0" smtClean="0"/>
              <a:t>for </a:t>
            </a:r>
            <a:r>
              <a:rPr lang="en-ZA" sz="2400" dirty="0"/>
              <a:t>a business enterprise in </a:t>
            </a:r>
            <a:r>
              <a:rPr lang="en-ZA" sz="2400" dirty="0" smtClean="0"/>
              <a:t>Europe, </a:t>
            </a:r>
            <a:r>
              <a:rPr lang="en-ZA" sz="2400" dirty="0"/>
              <a:t>in </a:t>
            </a:r>
            <a:endParaRPr lang="en-ZA" sz="2400" dirty="0" smtClean="0"/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 smtClean="0"/>
              <a:t>   Africa, etc. </a:t>
            </a:r>
            <a:endParaRPr lang="en-ZA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400" dirty="0" smtClean="0"/>
              <a:t>I can be a voice </a:t>
            </a:r>
            <a:r>
              <a:rPr lang="en-ZA" sz="2400" dirty="0"/>
              <a:t>over artist and many </a:t>
            </a:r>
            <a:r>
              <a:rPr lang="en-ZA" sz="2400" dirty="0" smtClean="0"/>
              <a:t>more.</a:t>
            </a:r>
            <a:endParaRPr lang="en-ZA" sz="2400" dirty="0" smtClean="0"/>
          </a:p>
          <a:p>
            <a:pPr marL="0" indent="0">
              <a:buNone/>
            </a:pPr>
            <a:r>
              <a:rPr lang="en-ZA" sz="2400" b="1" dirty="0" smtClean="0"/>
              <a:t>NB.: </a:t>
            </a:r>
            <a:r>
              <a:rPr lang="en-ZA" sz="2400" dirty="0" smtClean="0"/>
              <a:t>French </a:t>
            </a:r>
            <a:r>
              <a:rPr lang="en-ZA" sz="2400" dirty="0"/>
              <a:t>is your passport to </a:t>
            </a:r>
            <a:r>
              <a:rPr lang="en-ZA" sz="2400" dirty="0" smtClean="0"/>
              <a:t>this world of </a:t>
            </a:r>
            <a:r>
              <a:rPr lang="en-ZA" sz="2400" dirty="0" smtClean="0"/>
              <a:t>globalisation. </a:t>
            </a:r>
            <a:endParaRPr lang="en-ZA" sz="2400" dirty="0"/>
          </a:p>
          <a:p>
            <a:pPr marL="0" indent="0">
              <a:buNone/>
            </a:pPr>
            <a:endParaRPr lang="en-ZA" sz="2400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Kate Mara on reality of &amp;#39;A Teacher&amp;#39; having sex with a student">
            <a:extLst>
              <a:ext uri="{FF2B5EF4-FFF2-40B4-BE49-F238E27FC236}">
                <a16:creationId xmlns:a16="http://schemas.microsoft.com/office/drawing/2014/main" id="{60122EDE-DE79-4D7F-A255-186A480D0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5702" b="-1"/>
          <a:stretch/>
        </p:blipFill>
        <p:spPr bwMode="auto">
          <a:xfrm>
            <a:off x="8466573" y="2242169"/>
            <a:ext cx="3725428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8" name="Picture 8" descr="How to Become a Writer And Make a Living in 2022 (Complete Guide) - Elna  Cain">
            <a:extLst>
              <a:ext uri="{FF2B5EF4-FFF2-40B4-BE49-F238E27FC236}">
                <a16:creationId xmlns:a16="http://schemas.microsoft.com/office/drawing/2014/main" id="{026E6070-6370-4165-9AF9-E5E997D41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4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45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04E11-38BA-463A-9FA4-4A1F1D4B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ZA" sz="4000">
                <a:solidFill>
                  <a:srgbClr val="FFFFFF"/>
                </a:solidFill>
                <a:latin typeface="Amasis MT Pro Black" panose="02040A04050005020304" pitchFamily="18" charset="0"/>
              </a:rPr>
              <a:t>French as a Major Subject</a:t>
            </a:r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8FDB-1774-4FBC-BF1B-214ABA55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505244"/>
            <a:ext cx="5948831" cy="4549004"/>
          </a:xfrm>
        </p:spPr>
        <p:txBody>
          <a:bodyPr anchor="ctr">
            <a:normAutofit/>
          </a:bodyPr>
          <a:lstStyle/>
          <a:p>
            <a:r>
              <a:rPr lang="en-ZA" sz="3200" dirty="0">
                <a:solidFill>
                  <a:srgbClr val="FEFFFF"/>
                </a:solidFill>
              </a:rPr>
              <a:t>French is a potential  </a:t>
            </a:r>
            <a:r>
              <a:rPr lang="en-ZA" sz="3200" b="1" dirty="0">
                <a:solidFill>
                  <a:srgbClr val="FF0000"/>
                </a:solidFill>
              </a:rPr>
              <a:t>3 year </a:t>
            </a:r>
            <a:r>
              <a:rPr lang="en-ZA" sz="3200" dirty="0">
                <a:solidFill>
                  <a:srgbClr val="FEFFFF"/>
                </a:solidFill>
              </a:rPr>
              <a:t>major subject </a:t>
            </a:r>
            <a:r>
              <a:rPr lang="en-ZA" sz="3200" dirty="0" err="1">
                <a:solidFill>
                  <a:srgbClr val="FEFFFF"/>
                </a:solidFill>
              </a:rPr>
              <a:t>i.e</a:t>
            </a:r>
            <a:r>
              <a:rPr lang="en-ZA" sz="3200" dirty="0">
                <a:solidFill>
                  <a:srgbClr val="FEFFFF"/>
                </a:solidFill>
              </a:rPr>
              <a:t> once you pass </a:t>
            </a:r>
            <a:r>
              <a:rPr lang="en-ZA" sz="3200" b="1" dirty="0">
                <a:solidFill>
                  <a:srgbClr val="FF0000"/>
                </a:solidFill>
              </a:rPr>
              <a:t>French 1</a:t>
            </a:r>
            <a:r>
              <a:rPr lang="en-ZA" sz="3200" dirty="0">
                <a:solidFill>
                  <a:srgbClr val="FEFFFF"/>
                </a:solidFill>
              </a:rPr>
              <a:t>, you may proceed to </a:t>
            </a:r>
            <a:r>
              <a:rPr lang="en-ZA" sz="3200" b="1" dirty="0">
                <a:solidFill>
                  <a:srgbClr val="FF0000"/>
                </a:solidFill>
              </a:rPr>
              <a:t>French 2 </a:t>
            </a:r>
            <a:r>
              <a:rPr lang="en-ZA" sz="3200" dirty="0">
                <a:solidFill>
                  <a:srgbClr val="FEFFFF"/>
                </a:solidFill>
              </a:rPr>
              <a:t>and provided you </a:t>
            </a:r>
            <a:r>
              <a:rPr lang="en-ZA" sz="3200" dirty="0" smtClean="0">
                <a:solidFill>
                  <a:srgbClr val="FEFFFF"/>
                </a:solidFill>
              </a:rPr>
              <a:t>pass that </a:t>
            </a:r>
            <a:r>
              <a:rPr lang="en-ZA" sz="3200" dirty="0">
                <a:solidFill>
                  <a:srgbClr val="FEFFFF"/>
                </a:solidFill>
              </a:rPr>
              <a:t>course you may then enrol for </a:t>
            </a:r>
            <a:r>
              <a:rPr lang="en-ZA" sz="3200" b="1" dirty="0">
                <a:solidFill>
                  <a:srgbClr val="FF0000"/>
                </a:solidFill>
              </a:rPr>
              <a:t>French 3</a:t>
            </a:r>
            <a:r>
              <a:rPr lang="en-ZA" sz="3200" dirty="0">
                <a:solidFill>
                  <a:srgbClr val="FEFFFF"/>
                </a:solidFill>
              </a:rPr>
              <a:t>. </a:t>
            </a:r>
          </a:p>
          <a:p>
            <a:r>
              <a:rPr lang="en-ZA" sz="3200" dirty="0">
                <a:solidFill>
                  <a:srgbClr val="FEFFFF"/>
                </a:solidFill>
              </a:rPr>
              <a:t>Then you may consider doing French </a:t>
            </a:r>
            <a:r>
              <a:rPr lang="en-ZA" sz="3200" b="1" dirty="0">
                <a:solidFill>
                  <a:srgbClr val="FF0000"/>
                </a:solidFill>
              </a:rPr>
              <a:t>Honours</a:t>
            </a:r>
            <a:r>
              <a:rPr lang="en-ZA" sz="3200" dirty="0">
                <a:solidFill>
                  <a:srgbClr val="FEFFFF"/>
                </a:solidFill>
              </a:rPr>
              <a:t>, </a:t>
            </a:r>
            <a:r>
              <a:rPr lang="en-ZA" sz="3200" b="1" dirty="0">
                <a:solidFill>
                  <a:srgbClr val="FF0000"/>
                </a:solidFill>
              </a:rPr>
              <a:t>Masters</a:t>
            </a:r>
            <a:r>
              <a:rPr lang="en-ZA" sz="3200" dirty="0">
                <a:solidFill>
                  <a:srgbClr val="FEFFFF"/>
                </a:solidFill>
              </a:rPr>
              <a:t>, and Finally </a:t>
            </a:r>
            <a:r>
              <a:rPr lang="en-ZA" sz="3200" b="1" dirty="0" smtClean="0">
                <a:solidFill>
                  <a:srgbClr val="FF0000"/>
                </a:solidFill>
              </a:rPr>
              <a:t>PHD.</a:t>
            </a:r>
            <a:endParaRPr lang="en-Z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56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512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Amasis MT Pro Black</vt:lpstr>
      <vt:lpstr>Arial</vt:lpstr>
      <vt:lpstr>Arial Black</vt:lpstr>
      <vt:lpstr>Calibri</vt:lpstr>
      <vt:lpstr>Calibri Light</vt:lpstr>
      <vt:lpstr>Wingdings</vt:lpstr>
      <vt:lpstr>Office Theme</vt:lpstr>
      <vt:lpstr>French Studies Orientation Lecture</vt:lpstr>
      <vt:lpstr>PowerPoint Presentation</vt:lpstr>
      <vt:lpstr>PowerPoint Presentation</vt:lpstr>
      <vt:lpstr>PowerPoint Presentation</vt:lpstr>
      <vt:lpstr>Dr. Claire Cordell</vt:lpstr>
      <vt:lpstr>PowerPoint Presentation</vt:lpstr>
      <vt:lpstr>Why study French?</vt:lpstr>
      <vt:lpstr>What can I do with French? I can be</vt:lpstr>
      <vt:lpstr>French as a Major Subject</vt:lpstr>
      <vt:lpstr>PowerPoint Presentation</vt:lpstr>
      <vt:lpstr>TO REGISTER YOU NEED: </vt:lpstr>
      <vt:lpstr>When and where  are the lectures for French 1?</vt:lpstr>
      <vt:lpstr>What will I be doing  French 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Studies 2022 Orientation Lecture</dc:title>
  <dc:creator>urielle kayumba</dc:creator>
  <cp:lastModifiedBy>Arthur Mukenge</cp:lastModifiedBy>
  <cp:revision>19</cp:revision>
  <dcterms:created xsi:type="dcterms:W3CDTF">2022-02-05T17:09:18Z</dcterms:created>
  <dcterms:modified xsi:type="dcterms:W3CDTF">2022-02-08T11:10:51Z</dcterms:modified>
</cp:coreProperties>
</file>