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83" r:id="rId3"/>
    <p:sldId id="375" r:id="rId4"/>
    <p:sldId id="495" r:id="rId5"/>
    <p:sldId id="494" r:id="rId6"/>
    <p:sldId id="493" r:id="rId7"/>
    <p:sldId id="496" r:id="rId8"/>
    <p:sldId id="497" r:id="rId9"/>
    <p:sldId id="491" r:id="rId10"/>
    <p:sldId id="498" r:id="rId11"/>
    <p:sldId id="438" r:id="rId12"/>
    <p:sldId id="501" r:id="rId13"/>
    <p:sldId id="500" r:id="rId14"/>
    <p:sldId id="502" r:id="rId15"/>
    <p:sldId id="454" r:id="rId16"/>
    <p:sldId id="455" r:id="rId17"/>
    <p:sldId id="456" r:id="rId18"/>
    <p:sldId id="457" r:id="rId19"/>
    <p:sldId id="458" r:id="rId20"/>
    <p:sldId id="503" r:id="rId21"/>
    <p:sldId id="460" r:id="rId22"/>
    <p:sldId id="504" r:id="rId23"/>
    <p:sldId id="505" r:id="rId24"/>
    <p:sldId id="506" r:id="rId25"/>
    <p:sldId id="507" r:id="rId26"/>
    <p:sldId id="461" r:id="rId27"/>
    <p:sldId id="508" r:id="rId28"/>
    <p:sldId id="463" r:id="rId29"/>
    <p:sldId id="464" r:id="rId30"/>
    <p:sldId id="509" r:id="rId31"/>
    <p:sldId id="466" r:id="rId32"/>
    <p:sldId id="510" r:id="rId33"/>
    <p:sldId id="467" r:id="rId34"/>
    <p:sldId id="468" r:id="rId35"/>
    <p:sldId id="511" r:id="rId36"/>
    <p:sldId id="469" r:id="rId37"/>
    <p:sldId id="470" r:id="rId38"/>
    <p:sldId id="473" r:id="rId39"/>
    <p:sldId id="512" r:id="rId40"/>
    <p:sldId id="474" r:id="rId41"/>
    <p:sldId id="513" r:id="rId42"/>
    <p:sldId id="475" r:id="rId43"/>
    <p:sldId id="514" r:id="rId44"/>
    <p:sldId id="477" r:id="rId45"/>
    <p:sldId id="515" r:id="rId46"/>
    <p:sldId id="478" r:id="rId47"/>
    <p:sldId id="516" r:id="rId48"/>
    <p:sldId id="517" r:id="rId49"/>
    <p:sldId id="480" r:id="rId50"/>
    <p:sldId id="481" r:id="rId51"/>
    <p:sldId id="482" r:id="rId52"/>
    <p:sldId id="483" r:id="rId53"/>
    <p:sldId id="484" r:id="rId54"/>
    <p:sldId id="518" r:id="rId55"/>
    <p:sldId id="485" r:id="rId56"/>
    <p:sldId id="486" r:id="rId57"/>
    <p:sldId id="487" r:id="rId58"/>
    <p:sldId id="488" r:id="rId59"/>
    <p:sldId id="489" r:id="rId60"/>
    <p:sldId id="490" r:id="rId61"/>
    <p:sldId id="258" r:id="rId6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latshwayo, Majaha" initials="H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4660"/>
  </p:normalViewPr>
  <p:slideViewPr>
    <p:cSldViewPr>
      <p:cViewPr varScale="1">
        <p:scale>
          <a:sx n="74" d="100"/>
          <a:sy n="74" d="100"/>
        </p:scale>
        <p:origin x="1196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4C2CD-3881-45B0-8153-1CD6F39678E6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22AE51AA-AC0C-4F42-9E88-1567F733C5A6}">
      <dgm:prSet phldrT="[Text]" custT="1"/>
      <dgm:spPr/>
      <dgm:t>
        <a:bodyPr/>
        <a:lstStyle/>
        <a:p>
          <a:r>
            <a:rPr lang="en-ZA" sz="1200" b="1" dirty="0"/>
            <a:t>31 December 2019  WHO China Country Office cluster of pneumonia cases in Wuhan City, Hubei Province (China)</a:t>
          </a:r>
          <a:endParaRPr lang="en-US" sz="1200" b="1" dirty="0"/>
        </a:p>
      </dgm:t>
    </dgm:pt>
    <dgm:pt modelId="{83EDF8D8-0742-44F4-9DA5-D1906C823669}" type="parTrans" cxnId="{A14D0403-EC26-47B8-9ABC-7CC227B6FD33}">
      <dgm:prSet/>
      <dgm:spPr/>
      <dgm:t>
        <a:bodyPr/>
        <a:lstStyle/>
        <a:p>
          <a:endParaRPr lang="en-US"/>
        </a:p>
      </dgm:t>
    </dgm:pt>
    <dgm:pt modelId="{98334F14-A550-489C-B442-4B3D30554CE7}" type="sibTrans" cxnId="{A14D0403-EC26-47B8-9ABC-7CC227B6FD33}">
      <dgm:prSet/>
      <dgm:spPr/>
      <dgm:t>
        <a:bodyPr/>
        <a:lstStyle/>
        <a:p>
          <a:endParaRPr lang="en-US"/>
        </a:p>
      </dgm:t>
    </dgm:pt>
    <dgm:pt modelId="{3A6B5654-01B8-49A4-A293-EEC49F8E0388}">
      <dgm:prSet phldrT="[Text]" custT="1"/>
      <dgm:spPr/>
      <dgm:t>
        <a:bodyPr/>
        <a:lstStyle/>
        <a:p>
          <a:r>
            <a:rPr lang="en-ZA" sz="1400" b="1" dirty="0"/>
            <a:t>07 January 2020, the causative pathogen was identified as a novel coronavirus (2019-nCoV)</a:t>
          </a:r>
          <a:endParaRPr lang="en-US" sz="1400" b="1" dirty="0"/>
        </a:p>
      </dgm:t>
    </dgm:pt>
    <dgm:pt modelId="{EB3929B6-F7BA-47D5-85DE-7AC288176B92}" type="parTrans" cxnId="{685F6408-0F95-4438-9602-F7CFBE575A7D}">
      <dgm:prSet/>
      <dgm:spPr/>
      <dgm:t>
        <a:bodyPr/>
        <a:lstStyle/>
        <a:p>
          <a:endParaRPr lang="en-US"/>
        </a:p>
      </dgm:t>
    </dgm:pt>
    <dgm:pt modelId="{7DC74269-F721-48DF-B78F-A7CB3186DEFD}" type="sibTrans" cxnId="{685F6408-0F95-4438-9602-F7CFBE575A7D}">
      <dgm:prSet/>
      <dgm:spPr/>
      <dgm:t>
        <a:bodyPr/>
        <a:lstStyle/>
        <a:p>
          <a:endParaRPr lang="en-US"/>
        </a:p>
      </dgm:t>
    </dgm:pt>
    <dgm:pt modelId="{6D70F64C-5074-4241-AB8A-4E18D3E9513A}">
      <dgm:prSet phldrT="[Text]"/>
      <dgm:spPr/>
      <dgm:t>
        <a:bodyPr/>
        <a:lstStyle/>
        <a:p>
          <a:r>
            <a:rPr lang="en-ZA" b="1" dirty="0"/>
            <a:t>05 March 2020 first COVID-19 Case confirmed in RSA</a:t>
          </a:r>
          <a:endParaRPr lang="en-US" b="1" dirty="0"/>
        </a:p>
      </dgm:t>
    </dgm:pt>
    <dgm:pt modelId="{B3044F5A-1DD0-4DDB-8C8C-55D4F4409C1A}" type="parTrans" cxnId="{860E35C8-6A05-4041-8F5C-9D04D2ED0379}">
      <dgm:prSet/>
      <dgm:spPr/>
      <dgm:t>
        <a:bodyPr/>
        <a:lstStyle/>
        <a:p>
          <a:endParaRPr lang="en-US"/>
        </a:p>
      </dgm:t>
    </dgm:pt>
    <dgm:pt modelId="{8096303E-FF78-4643-BFC1-CCFA761E0895}" type="sibTrans" cxnId="{860E35C8-6A05-4041-8F5C-9D04D2ED0379}">
      <dgm:prSet/>
      <dgm:spPr/>
      <dgm:t>
        <a:bodyPr/>
        <a:lstStyle/>
        <a:p>
          <a:endParaRPr lang="en-US"/>
        </a:p>
      </dgm:t>
    </dgm:pt>
    <dgm:pt modelId="{90BCA6B3-39EF-4582-921F-463FCF5ADC4D}">
      <dgm:prSet phldrT="[Text]"/>
      <dgm:spPr/>
      <dgm:t>
        <a:bodyPr/>
        <a:lstStyle/>
        <a:p>
          <a:r>
            <a:rPr lang="en-ZA" b="1" dirty="0"/>
            <a:t>11 March 2020 Pandemic declared by the WHO</a:t>
          </a:r>
          <a:endParaRPr lang="en-US" b="1" dirty="0"/>
        </a:p>
      </dgm:t>
    </dgm:pt>
    <dgm:pt modelId="{575EBE01-B024-4817-9806-60E9DA9F778A}" type="parTrans" cxnId="{08874572-BC2A-405A-B62B-5E42168628AD}">
      <dgm:prSet/>
      <dgm:spPr/>
      <dgm:t>
        <a:bodyPr/>
        <a:lstStyle/>
        <a:p>
          <a:endParaRPr lang="en-US"/>
        </a:p>
      </dgm:t>
    </dgm:pt>
    <dgm:pt modelId="{ACA862BE-931A-4C56-A5FB-F350AC12100A}" type="sibTrans" cxnId="{08874572-BC2A-405A-B62B-5E42168628AD}">
      <dgm:prSet/>
      <dgm:spPr/>
      <dgm:t>
        <a:bodyPr/>
        <a:lstStyle/>
        <a:p>
          <a:endParaRPr lang="en-US"/>
        </a:p>
      </dgm:t>
    </dgm:pt>
    <dgm:pt modelId="{9F5B05A9-F70B-4973-A187-D5BD31BD6794}">
      <dgm:prSet phldrT="[Text]"/>
      <dgm:spPr/>
      <dgm:t>
        <a:bodyPr/>
        <a:lstStyle/>
        <a:p>
          <a:r>
            <a:rPr lang="en-ZA" b="1" dirty="0"/>
            <a:t>16 March 2020 State of Disaster declared by President </a:t>
          </a:r>
          <a:r>
            <a:rPr lang="en-ZA" b="1" dirty="0" err="1"/>
            <a:t>Ramaphosa</a:t>
          </a:r>
          <a:endParaRPr lang="en-US" b="1" dirty="0"/>
        </a:p>
      </dgm:t>
    </dgm:pt>
    <dgm:pt modelId="{355FC00C-F799-4E8D-BF5B-2DC4A805144E}" type="parTrans" cxnId="{D7367CA9-0F00-42FD-ABD7-40A59D48B051}">
      <dgm:prSet/>
      <dgm:spPr/>
      <dgm:t>
        <a:bodyPr/>
        <a:lstStyle/>
        <a:p>
          <a:endParaRPr lang="en-US"/>
        </a:p>
      </dgm:t>
    </dgm:pt>
    <dgm:pt modelId="{9BF02115-F6B0-4C09-BA75-773F064C3BBF}" type="sibTrans" cxnId="{D7367CA9-0F00-42FD-ABD7-40A59D48B051}">
      <dgm:prSet/>
      <dgm:spPr/>
      <dgm:t>
        <a:bodyPr/>
        <a:lstStyle/>
        <a:p>
          <a:endParaRPr lang="en-US"/>
        </a:p>
      </dgm:t>
    </dgm:pt>
    <dgm:pt modelId="{0F59F19C-B7AF-48E8-A90F-635A1C39F472}">
      <dgm:prSet phldrT="[Text]" custT="1"/>
      <dgm:spPr/>
      <dgm:t>
        <a:bodyPr/>
        <a:lstStyle/>
        <a:p>
          <a:r>
            <a:rPr lang="en-ZA" sz="1400" b="1" dirty="0"/>
            <a:t>18 March 2020</a:t>
          </a:r>
        </a:p>
        <a:p>
          <a:r>
            <a:rPr lang="en-ZA" sz="1400" b="1" dirty="0"/>
            <a:t>Minister of Basic Education announced the closure of schools</a:t>
          </a:r>
          <a:endParaRPr lang="en-US" sz="1400" b="1" dirty="0"/>
        </a:p>
      </dgm:t>
    </dgm:pt>
    <dgm:pt modelId="{A4C738AB-7C84-498D-A0A8-57AC64433CBD}" type="parTrans" cxnId="{593DE300-F7A2-4F66-8C95-8C32541F963C}">
      <dgm:prSet/>
      <dgm:spPr/>
      <dgm:t>
        <a:bodyPr/>
        <a:lstStyle/>
        <a:p>
          <a:endParaRPr lang="en-US"/>
        </a:p>
      </dgm:t>
    </dgm:pt>
    <dgm:pt modelId="{B75D3F9A-E3E4-4036-B0AB-F9B632A59F52}" type="sibTrans" cxnId="{593DE300-F7A2-4F66-8C95-8C32541F963C}">
      <dgm:prSet/>
      <dgm:spPr/>
      <dgm:t>
        <a:bodyPr/>
        <a:lstStyle/>
        <a:p>
          <a:endParaRPr lang="en-US"/>
        </a:p>
      </dgm:t>
    </dgm:pt>
    <dgm:pt modelId="{29A73A9A-4C18-4345-90AA-D54B80A518F6}" type="pres">
      <dgm:prSet presAssocID="{2944C2CD-3881-45B0-8153-1CD6F39678E6}" presName="CompostProcess" presStyleCnt="0">
        <dgm:presLayoutVars>
          <dgm:dir/>
          <dgm:resizeHandles val="exact"/>
        </dgm:presLayoutVars>
      </dgm:prSet>
      <dgm:spPr/>
    </dgm:pt>
    <dgm:pt modelId="{D75934F9-A45E-4A23-BCB0-F31B8674A237}" type="pres">
      <dgm:prSet presAssocID="{2944C2CD-3881-45B0-8153-1CD6F39678E6}" presName="arrow" presStyleLbl="bgShp" presStyleIdx="0" presStyleCnt="1"/>
      <dgm:spPr/>
    </dgm:pt>
    <dgm:pt modelId="{B3BC8F5A-113F-4990-8552-B67B8F5092A7}" type="pres">
      <dgm:prSet presAssocID="{2944C2CD-3881-45B0-8153-1CD6F39678E6}" presName="linearProcess" presStyleCnt="0"/>
      <dgm:spPr/>
    </dgm:pt>
    <dgm:pt modelId="{4F11E7BD-CB6C-4EEA-94AD-CE8DB31DAAEB}" type="pres">
      <dgm:prSet presAssocID="{22AE51AA-AC0C-4F42-9E88-1567F733C5A6}" presName="textNode" presStyleLbl="node1" presStyleIdx="0" presStyleCnt="6" custScaleX="42587" custScaleY="150545" custLinFactX="-21749" custLinFactNeighborX="-100000">
        <dgm:presLayoutVars>
          <dgm:bulletEnabled val="1"/>
        </dgm:presLayoutVars>
      </dgm:prSet>
      <dgm:spPr/>
    </dgm:pt>
    <dgm:pt modelId="{6389622A-FC6D-451C-845D-FF40C1A733BA}" type="pres">
      <dgm:prSet presAssocID="{98334F14-A550-489C-B442-4B3D30554CE7}" presName="sibTrans" presStyleCnt="0"/>
      <dgm:spPr/>
    </dgm:pt>
    <dgm:pt modelId="{5A4364D8-9179-4AAE-8508-07136A343F14}" type="pres">
      <dgm:prSet presAssocID="{3A6B5654-01B8-49A4-A293-EEC49F8E0388}" presName="textNode" presStyleLbl="node1" presStyleIdx="1" presStyleCnt="6" custScaleX="45277" custScaleY="150545" custLinFactX="-8471" custLinFactNeighborX="-100000">
        <dgm:presLayoutVars>
          <dgm:bulletEnabled val="1"/>
        </dgm:presLayoutVars>
      </dgm:prSet>
      <dgm:spPr/>
    </dgm:pt>
    <dgm:pt modelId="{780551B2-021F-48EE-866F-F6475AE2C0C5}" type="pres">
      <dgm:prSet presAssocID="{7DC74269-F721-48DF-B78F-A7CB3186DEFD}" presName="sibTrans" presStyleCnt="0"/>
      <dgm:spPr/>
    </dgm:pt>
    <dgm:pt modelId="{A63127ED-F7BC-4D0B-813F-5526C4F3F453}" type="pres">
      <dgm:prSet presAssocID="{6D70F64C-5074-4241-AB8A-4E18D3E9513A}" presName="textNode" presStyleLbl="node1" presStyleIdx="2" presStyleCnt="6" custScaleX="45277" custScaleY="150545" custLinFactX="-15538" custLinFactNeighborX="-100000">
        <dgm:presLayoutVars>
          <dgm:bulletEnabled val="1"/>
        </dgm:presLayoutVars>
      </dgm:prSet>
      <dgm:spPr/>
    </dgm:pt>
    <dgm:pt modelId="{CC901EDE-961E-474E-914B-E233580CD1B4}" type="pres">
      <dgm:prSet presAssocID="{8096303E-FF78-4643-BFC1-CCFA761E0895}" presName="sibTrans" presStyleCnt="0"/>
      <dgm:spPr/>
    </dgm:pt>
    <dgm:pt modelId="{109BF48F-FF11-449B-BDF7-03311C4119FC}" type="pres">
      <dgm:prSet presAssocID="{90BCA6B3-39EF-4582-921F-463FCF5ADC4D}" presName="textNode" presStyleLbl="node1" presStyleIdx="3" presStyleCnt="6" custScaleX="45277" custScaleY="150545" custLinFactX="-24323" custLinFactNeighborX="-100000">
        <dgm:presLayoutVars>
          <dgm:bulletEnabled val="1"/>
        </dgm:presLayoutVars>
      </dgm:prSet>
      <dgm:spPr/>
    </dgm:pt>
    <dgm:pt modelId="{6BF6419A-D592-47B2-9B88-E2A0915FC8DF}" type="pres">
      <dgm:prSet presAssocID="{ACA862BE-931A-4C56-A5FB-F350AC12100A}" presName="sibTrans" presStyleCnt="0"/>
      <dgm:spPr/>
    </dgm:pt>
    <dgm:pt modelId="{FA210152-D467-49E1-A64A-941D241FF146}" type="pres">
      <dgm:prSet presAssocID="{9F5B05A9-F70B-4973-A187-D5BD31BD6794}" presName="textNode" presStyleLbl="node1" presStyleIdx="4" presStyleCnt="6" custScaleX="45277" custScaleY="150545" custLinFactX="-32212" custLinFactNeighborX="-100000">
        <dgm:presLayoutVars>
          <dgm:bulletEnabled val="1"/>
        </dgm:presLayoutVars>
      </dgm:prSet>
      <dgm:spPr/>
    </dgm:pt>
    <dgm:pt modelId="{C45DD235-1C04-4A35-AAD5-5D7683707307}" type="pres">
      <dgm:prSet presAssocID="{9BF02115-F6B0-4C09-BA75-773F064C3BBF}" presName="sibTrans" presStyleCnt="0"/>
      <dgm:spPr/>
    </dgm:pt>
    <dgm:pt modelId="{73CA605B-257D-4456-82F3-D5FEA737609D}" type="pres">
      <dgm:prSet presAssocID="{0F59F19C-B7AF-48E8-A90F-635A1C39F472}" presName="textNode" presStyleLbl="node1" presStyleIdx="5" presStyleCnt="6" custScaleX="45277" custScaleY="150545" custLinFactX="-38386" custLinFactNeighborX="-100000">
        <dgm:presLayoutVars>
          <dgm:bulletEnabled val="1"/>
        </dgm:presLayoutVars>
      </dgm:prSet>
      <dgm:spPr/>
    </dgm:pt>
  </dgm:ptLst>
  <dgm:cxnLst>
    <dgm:cxn modelId="{593DE300-F7A2-4F66-8C95-8C32541F963C}" srcId="{2944C2CD-3881-45B0-8153-1CD6F39678E6}" destId="{0F59F19C-B7AF-48E8-A90F-635A1C39F472}" srcOrd="5" destOrd="0" parTransId="{A4C738AB-7C84-498D-A0A8-57AC64433CBD}" sibTransId="{B75D3F9A-E3E4-4036-B0AB-F9B632A59F52}"/>
    <dgm:cxn modelId="{A14D0403-EC26-47B8-9ABC-7CC227B6FD33}" srcId="{2944C2CD-3881-45B0-8153-1CD6F39678E6}" destId="{22AE51AA-AC0C-4F42-9E88-1567F733C5A6}" srcOrd="0" destOrd="0" parTransId="{83EDF8D8-0742-44F4-9DA5-D1906C823669}" sibTransId="{98334F14-A550-489C-B442-4B3D30554CE7}"/>
    <dgm:cxn modelId="{685F6408-0F95-4438-9602-F7CFBE575A7D}" srcId="{2944C2CD-3881-45B0-8153-1CD6F39678E6}" destId="{3A6B5654-01B8-49A4-A293-EEC49F8E0388}" srcOrd="1" destOrd="0" parTransId="{EB3929B6-F7BA-47D5-85DE-7AC288176B92}" sibTransId="{7DC74269-F721-48DF-B78F-A7CB3186DEFD}"/>
    <dgm:cxn modelId="{93667B1C-DC1B-4883-8FB9-51BA807B6BC7}" type="presOf" srcId="{9F5B05A9-F70B-4973-A187-D5BD31BD6794}" destId="{FA210152-D467-49E1-A64A-941D241FF146}" srcOrd="0" destOrd="0" presId="urn:microsoft.com/office/officeart/2005/8/layout/hProcess9"/>
    <dgm:cxn modelId="{08874572-BC2A-405A-B62B-5E42168628AD}" srcId="{2944C2CD-3881-45B0-8153-1CD6F39678E6}" destId="{90BCA6B3-39EF-4582-921F-463FCF5ADC4D}" srcOrd="3" destOrd="0" parTransId="{575EBE01-B024-4817-9806-60E9DA9F778A}" sibTransId="{ACA862BE-931A-4C56-A5FB-F350AC12100A}"/>
    <dgm:cxn modelId="{235B5B58-F7DF-4A30-9A2D-825E20521A51}" type="presOf" srcId="{90BCA6B3-39EF-4582-921F-463FCF5ADC4D}" destId="{109BF48F-FF11-449B-BDF7-03311C4119FC}" srcOrd="0" destOrd="0" presId="urn:microsoft.com/office/officeart/2005/8/layout/hProcess9"/>
    <dgm:cxn modelId="{3C614459-937A-4F0C-A26F-6EF6918F8E25}" type="presOf" srcId="{6D70F64C-5074-4241-AB8A-4E18D3E9513A}" destId="{A63127ED-F7BC-4D0B-813F-5526C4F3F453}" srcOrd="0" destOrd="0" presId="urn:microsoft.com/office/officeart/2005/8/layout/hProcess9"/>
    <dgm:cxn modelId="{0F92FFA2-2F1A-4AC3-B390-45F140CD9BAF}" type="presOf" srcId="{3A6B5654-01B8-49A4-A293-EEC49F8E0388}" destId="{5A4364D8-9179-4AAE-8508-07136A343F14}" srcOrd="0" destOrd="0" presId="urn:microsoft.com/office/officeart/2005/8/layout/hProcess9"/>
    <dgm:cxn modelId="{D7367CA9-0F00-42FD-ABD7-40A59D48B051}" srcId="{2944C2CD-3881-45B0-8153-1CD6F39678E6}" destId="{9F5B05A9-F70B-4973-A187-D5BD31BD6794}" srcOrd="4" destOrd="0" parTransId="{355FC00C-F799-4E8D-BF5B-2DC4A805144E}" sibTransId="{9BF02115-F6B0-4C09-BA75-773F064C3BBF}"/>
    <dgm:cxn modelId="{860E35C8-6A05-4041-8F5C-9D04D2ED0379}" srcId="{2944C2CD-3881-45B0-8153-1CD6F39678E6}" destId="{6D70F64C-5074-4241-AB8A-4E18D3E9513A}" srcOrd="2" destOrd="0" parTransId="{B3044F5A-1DD0-4DDB-8C8C-55D4F4409C1A}" sibTransId="{8096303E-FF78-4643-BFC1-CCFA761E0895}"/>
    <dgm:cxn modelId="{7B3D09D4-C06D-449A-8C94-7FBFB844145C}" type="presOf" srcId="{2944C2CD-3881-45B0-8153-1CD6F39678E6}" destId="{29A73A9A-4C18-4345-90AA-D54B80A518F6}" srcOrd="0" destOrd="0" presId="urn:microsoft.com/office/officeart/2005/8/layout/hProcess9"/>
    <dgm:cxn modelId="{D4B1A1E5-F0D9-4D77-BB7A-885C51D00B2F}" type="presOf" srcId="{22AE51AA-AC0C-4F42-9E88-1567F733C5A6}" destId="{4F11E7BD-CB6C-4EEA-94AD-CE8DB31DAAEB}" srcOrd="0" destOrd="0" presId="urn:microsoft.com/office/officeart/2005/8/layout/hProcess9"/>
    <dgm:cxn modelId="{836823F8-65B7-45E0-AD9D-460822CD048C}" type="presOf" srcId="{0F59F19C-B7AF-48E8-A90F-635A1C39F472}" destId="{73CA605B-257D-4456-82F3-D5FEA737609D}" srcOrd="0" destOrd="0" presId="urn:microsoft.com/office/officeart/2005/8/layout/hProcess9"/>
    <dgm:cxn modelId="{60B7FB48-8B63-4B36-B5EF-311B8268F86C}" type="presParOf" srcId="{29A73A9A-4C18-4345-90AA-D54B80A518F6}" destId="{D75934F9-A45E-4A23-BCB0-F31B8674A237}" srcOrd="0" destOrd="0" presId="urn:microsoft.com/office/officeart/2005/8/layout/hProcess9"/>
    <dgm:cxn modelId="{189474B0-185A-4899-8572-F54322762352}" type="presParOf" srcId="{29A73A9A-4C18-4345-90AA-D54B80A518F6}" destId="{B3BC8F5A-113F-4990-8552-B67B8F5092A7}" srcOrd="1" destOrd="0" presId="urn:microsoft.com/office/officeart/2005/8/layout/hProcess9"/>
    <dgm:cxn modelId="{F995F86F-73D0-4ACC-BE85-785C0D60333C}" type="presParOf" srcId="{B3BC8F5A-113F-4990-8552-B67B8F5092A7}" destId="{4F11E7BD-CB6C-4EEA-94AD-CE8DB31DAAEB}" srcOrd="0" destOrd="0" presId="urn:microsoft.com/office/officeart/2005/8/layout/hProcess9"/>
    <dgm:cxn modelId="{FA76F81F-DEA6-49D9-88A3-8BB407AE3070}" type="presParOf" srcId="{B3BC8F5A-113F-4990-8552-B67B8F5092A7}" destId="{6389622A-FC6D-451C-845D-FF40C1A733BA}" srcOrd="1" destOrd="0" presId="urn:microsoft.com/office/officeart/2005/8/layout/hProcess9"/>
    <dgm:cxn modelId="{9EEF125D-9BA4-4B3A-AD15-FFB34635D2D7}" type="presParOf" srcId="{B3BC8F5A-113F-4990-8552-B67B8F5092A7}" destId="{5A4364D8-9179-4AAE-8508-07136A343F14}" srcOrd="2" destOrd="0" presId="urn:microsoft.com/office/officeart/2005/8/layout/hProcess9"/>
    <dgm:cxn modelId="{C5CEAD8C-3881-413F-9F64-27BB422E268B}" type="presParOf" srcId="{B3BC8F5A-113F-4990-8552-B67B8F5092A7}" destId="{780551B2-021F-48EE-866F-F6475AE2C0C5}" srcOrd="3" destOrd="0" presId="urn:microsoft.com/office/officeart/2005/8/layout/hProcess9"/>
    <dgm:cxn modelId="{D42340F9-DCD8-4E26-B087-536D1D0E9318}" type="presParOf" srcId="{B3BC8F5A-113F-4990-8552-B67B8F5092A7}" destId="{A63127ED-F7BC-4D0B-813F-5526C4F3F453}" srcOrd="4" destOrd="0" presId="urn:microsoft.com/office/officeart/2005/8/layout/hProcess9"/>
    <dgm:cxn modelId="{6E245F38-827E-4F18-95C9-D4CB438FE91A}" type="presParOf" srcId="{B3BC8F5A-113F-4990-8552-B67B8F5092A7}" destId="{CC901EDE-961E-474E-914B-E233580CD1B4}" srcOrd="5" destOrd="0" presId="urn:microsoft.com/office/officeart/2005/8/layout/hProcess9"/>
    <dgm:cxn modelId="{EBDBE2DE-F4F9-4B5C-88A4-7A1E1928DCEC}" type="presParOf" srcId="{B3BC8F5A-113F-4990-8552-B67B8F5092A7}" destId="{109BF48F-FF11-449B-BDF7-03311C4119FC}" srcOrd="6" destOrd="0" presId="urn:microsoft.com/office/officeart/2005/8/layout/hProcess9"/>
    <dgm:cxn modelId="{AA023B58-6EF8-43D6-8C93-11C2F7EF53C3}" type="presParOf" srcId="{B3BC8F5A-113F-4990-8552-B67B8F5092A7}" destId="{6BF6419A-D592-47B2-9B88-E2A0915FC8DF}" srcOrd="7" destOrd="0" presId="urn:microsoft.com/office/officeart/2005/8/layout/hProcess9"/>
    <dgm:cxn modelId="{DD2C1E3B-EB6B-4A7A-9BC4-FA2E24DFD715}" type="presParOf" srcId="{B3BC8F5A-113F-4990-8552-B67B8F5092A7}" destId="{FA210152-D467-49E1-A64A-941D241FF146}" srcOrd="8" destOrd="0" presId="urn:microsoft.com/office/officeart/2005/8/layout/hProcess9"/>
    <dgm:cxn modelId="{2931CD5F-ACE4-4D07-82E9-0ECB5E15041A}" type="presParOf" srcId="{B3BC8F5A-113F-4990-8552-B67B8F5092A7}" destId="{C45DD235-1C04-4A35-AAD5-5D7683707307}" srcOrd="9" destOrd="0" presId="urn:microsoft.com/office/officeart/2005/8/layout/hProcess9"/>
    <dgm:cxn modelId="{0A55174E-D26C-47CE-A302-F199C1013216}" type="presParOf" srcId="{B3BC8F5A-113F-4990-8552-B67B8F5092A7}" destId="{73CA605B-257D-4456-82F3-D5FEA737609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934F9-A45E-4A23-BCB0-F31B8674A237}">
      <dsp:nvSpPr>
        <dsp:cNvPr id="0" name=""/>
        <dsp:cNvSpPr/>
      </dsp:nvSpPr>
      <dsp:spPr>
        <a:xfrm>
          <a:off x="642671" y="0"/>
          <a:ext cx="7283609" cy="367240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1E7BD-CB6C-4EEA-94AD-CE8DB31DAAEB}">
      <dsp:nvSpPr>
        <dsp:cNvPr id="0" name=""/>
        <dsp:cNvSpPr/>
      </dsp:nvSpPr>
      <dsp:spPr>
        <a:xfrm>
          <a:off x="0" y="730478"/>
          <a:ext cx="1174605" cy="2211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 dirty="0"/>
            <a:t>31 December 2019  WHO China Country Office cluster of pneumonia cases in Wuhan City, Hubei Province (China)</a:t>
          </a:r>
          <a:endParaRPr lang="en-US" sz="1200" b="1" kern="1200" dirty="0"/>
        </a:p>
      </dsp:txBody>
      <dsp:txXfrm>
        <a:off x="57339" y="787817"/>
        <a:ext cx="1059927" cy="2096772"/>
      </dsp:txXfrm>
    </dsp:sp>
    <dsp:sp modelId="{5A4364D8-9179-4AAE-8508-07136A343F14}">
      <dsp:nvSpPr>
        <dsp:cNvPr id="0" name=""/>
        <dsp:cNvSpPr/>
      </dsp:nvSpPr>
      <dsp:spPr>
        <a:xfrm>
          <a:off x="1152126" y="730478"/>
          <a:ext cx="1248799" cy="22114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07 January 2020, the causative pathogen was identified as a novel coronavirus (2019-nCoV)</a:t>
          </a:r>
          <a:endParaRPr lang="en-US" sz="1400" b="1" kern="1200" dirty="0"/>
        </a:p>
      </dsp:txBody>
      <dsp:txXfrm>
        <a:off x="1213087" y="791439"/>
        <a:ext cx="1126877" cy="2089528"/>
      </dsp:txXfrm>
    </dsp:sp>
    <dsp:sp modelId="{A63127ED-F7BC-4D0B-813F-5526C4F3F453}">
      <dsp:nvSpPr>
        <dsp:cNvPr id="0" name=""/>
        <dsp:cNvSpPr/>
      </dsp:nvSpPr>
      <dsp:spPr>
        <a:xfrm>
          <a:off x="2351613" y="730478"/>
          <a:ext cx="1248799" cy="22114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05 March 2020 first COVID-19 Case confirmed in RSA</a:t>
          </a:r>
          <a:endParaRPr lang="en-US" sz="1600" b="1" kern="1200" dirty="0"/>
        </a:p>
      </dsp:txBody>
      <dsp:txXfrm>
        <a:off x="2412574" y="791439"/>
        <a:ext cx="1126877" cy="2089528"/>
      </dsp:txXfrm>
    </dsp:sp>
    <dsp:sp modelId="{109BF48F-FF11-449B-BDF7-03311C4119FC}">
      <dsp:nvSpPr>
        <dsp:cNvPr id="0" name=""/>
        <dsp:cNvSpPr/>
      </dsp:nvSpPr>
      <dsp:spPr>
        <a:xfrm>
          <a:off x="3503716" y="730478"/>
          <a:ext cx="1248799" cy="22114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11 March 2020 Pandemic declared by the WHO</a:t>
          </a:r>
          <a:endParaRPr lang="en-US" sz="1600" b="1" kern="1200" dirty="0"/>
        </a:p>
      </dsp:txBody>
      <dsp:txXfrm>
        <a:off x="3564677" y="791439"/>
        <a:ext cx="1126877" cy="2089528"/>
      </dsp:txXfrm>
    </dsp:sp>
    <dsp:sp modelId="{FA210152-D467-49E1-A64A-941D241FF146}">
      <dsp:nvSpPr>
        <dsp:cNvPr id="0" name=""/>
        <dsp:cNvSpPr/>
      </dsp:nvSpPr>
      <dsp:spPr>
        <a:xfrm>
          <a:off x="4680531" y="730478"/>
          <a:ext cx="1248799" cy="22114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16 March 2020 State of Disaster declared by President </a:t>
          </a:r>
          <a:r>
            <a:rPr lang="en-ZA" sz="1600" b="1" kern="1200" dirty="0" err="1"/>
            <a:t>Ramaphosa</a:t>
          </a:r>
          <a:endParaRPr lang="en-US" sz="1600" b="1" kern="1200" dirty="0"/>
        </a:p>
      </dsp:txBody>
      <dsp:txXfrm>
        <a:off x="4741492" y="791439"/>
        <a:ext cx="1126877" cy="2089528"/>
      </dsp:txXfrm>
    </dsp:sp>
    <dsp:sp modelId="{73CA605B-257D-4456-82F3-D5FEA737609D}">
      <dsp:nvSpPr>
        <dsp:cNvPr id="0" name=""/>
        <dsp:cNvSpPr/>
      </dsp:nvSpPr>
      <dsp:spPr>
        <a:xfrm>
          <a:off x="5904648" y="730478"/>
          <a:ext cx="1248799" cy="2211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18 March 2020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Minister of Basic Education announced the closure of schools</a:t>
          </a:r>
          <a:endParaRPr lang="en-US" sz="1400" b="1" kern="1200" dirty="0"/>
        </a:p>
      </dsp:txBody>
      <dsp:txXfrm>
        <a:off x="5965609" y="791439"/>
        <a:ext cx="1126877" cy="2089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BDE85-CD1A-473C-B8B0-01674055019D}" type="datetimeFigureOut">
              <a:rPr lang="en-ZA" smtClean="0"/>
              <a:t>2020/05/04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9984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9984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6787C-A633-4C28-AB09-72D6BBD1EC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5472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ADE9-9000-4846-8BED-2F688988C0C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51579"/>
            <a:ext cx="5438464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379984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79658-BA52-42F6-8070-16CD0C2C9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5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44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2020/05/04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92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2020/05/04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036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144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07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514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63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2020/05/04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74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2020/05/04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49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2020/05/04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0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2020/05/04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52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1D56-F3D6-4C57-902C-021CF4EA8EF7}" type="datetimeFigureOut">
              <a:rPr lang="en-ZA" smtClean="0"/>
              <a:t>2020/05/04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10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416824" cy="1800200"/>
          </a:xfrm>
        </p:spPr>
        <p:txBody>
          <a:bodyPr>
            <a:noAutofit/>
          </a:bodyPr>
          <a:lstStyle/>
          <a:p>
            <a:br>
              <a:rPr lang="en-ZA" sz="3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ZA" sz="3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ORIENTATION GUIDELINE FOR PARENTS, TEACHERS, NON-TEACHING STAFF AND LEARNERS</a:t>
            </a:r>
            <a:br>
              <a:rPr lang="en-ZA" sz="3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ZA" sz="36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42693"/>
            <a:ext cx="7992888" cy="1282451"/>
          </a:xfrm>
        </p:spPr>
        <p:txBody>
          <a:bodyPr>
            <a:normAutofit/>
          </a:bodyPr>
          <a:lstStyle/>
          <a:p>
            <a:endParaRPr lang="en-ZA" sz="2800" b="1" dirty="0">
              <a:latin typeface="Century Gothic" panose="020B0502020202020204" pitchFamily="34" charset="0"/>
            </a:endParaRPr>
          </a:p>
          <a:p>
            <a:r>
              <a:rPr lang="en-ZA" sz="2800" b="1" dirty="0">
                <a:latin typeface="Century Gothic" panose="020B0502020202020204" pitchFamily="34" charset="0"/>
              </a:rPr>
              <a:t>MAY 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6192689"/>
            <a:ext cx="1584176" cy="5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4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496944" cy="3600400"/>
          </a:xfrm>
        </p:spPr>
        <p:txBody>
          <a:bodyPr>
            <a:noAutofit/>
          </a:bodyPr>
          <a:lstStyle/>
          <a:p>
            <a:r>
              <a:rPr lang="en-ZA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LOCKDOWN REGULATIONS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5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964933"/>
          </a:xfrm>
        </p:spPr>
        <p:txBody>
          <a:bodyPr>
            <a:noAutofit/>
          </a:bodyPr>
          <a:lstStyle/>
          <a:p>
            <a:r>
              <a:rPr lang="en-ZA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THE LOCKDOWN REGULATIONS AND GUIDLINES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5"/>
            <a:ext cx="8856984" cy="4536505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ZA" dirty="0"/>
              <a:t>Declaration of a National State of Disaster:</a:t>
            </a:r>
          </a:p>
          <a:p>
            <a:pPr marL="857250" lvl="1" indent="-457200" algn="just"/>
            <a:r>
              <a:rPr lang="en-ZA" dirty="0"/>
              <a:t>15 March 2020</a:t>
            </a:r>
          </a:p>
          <a:p>
            <a:pPr marL="857250" lvl="1" indent="-457200" algn="just"/>
            <a:r>
              <a:rPr lang="en-GB" dirty="0"/>
              <a:t>In terms of the Disaster Management Act Regulations, published on 18 March 2020, schools were to be closed by 18 March 2020 until 15 April 2020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/>
              <a:t>State of National Disaster Regulations – Extended Lockdown:</a:t>
            </a:r>
          </a:p>
          <a:p>
            <a:pPr marL="857250" lvl="1" indent="-457200" algn="just"/>
            <a:r>
              <a:rPr lang="en-GB" dirty="0"/>
              <a:t>Extension of the lockdown period to 30 April 2020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/>
              <a:t>Adjustment of Lockdown Restrictions</a:t>
            </a:r>
          </a:p>
          <a:p>
            <a:pPr marL="914400" lvl="1" indent="-514350" algn="just"/>
            <a:r>
              <a:rPr lang="en-GB" dirty="0"/>
              <a:t>Risk-adjusted strategy to bring different sectors of the economy back to work form 01 May 2020</a:t>
            </a:r>
          </a:p>
          <a:p>
            <a:pPr marL="857250" lvl="1" indent="-457200" algn="just"/>
            <a:endParaRPr lang="en-ZA" dirty="0"/>
          </a:p>
          <a:p>
            <a:pPr marL="0" indent="0" algn="just">
              <a:buNone/>
            </a:pPr>
            <a:endParaRPr lang="en-Z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61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964933"/>
          </a:xfrm>
        </p:spPr>
        <p:txBody>
          <a:bodyPr>
            <a:noAutofit/>
          </a:bodyPr>
          <a:lstStyle/>
          <a:p>
            <a:r>
              <a:rPr lang="en-ZA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OF THE LOCKDOWN REGULATIONS AND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5"/>
            <a:ext cx="8856984" cy="453650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ZA" dirty="0"/>
              <a:t>Aims to </a:t>
            </a:r>
            <a:r>
              <a:rPr lang="en-ZA" b="1" dirty="0"/>
              <a:t>stop</a:t>
            </a:r>
            <a:r>
              <a:rPr lang="en-ZA" dirty="0"/>
              <a:t> </a:t>
            </a:r>
            <a:r>
              <a:rPr lang="en-ZA" b="1" dirty="0"/>
              <a:t>the spread</a:t>
            </a:r>
            <a:r>
              <a:rPr lang="en-ZA" dirty="0"/>
              <a:t> of COVID-19 and minimise infections</a:t>
            </a:r>
          </a:p>
          <a:p>
            <a:pPr algn="just"/>
            <a:r>
              <a:rPr lang="en-ZA" dirty="0"/>
              <a:t>Anyone found in violation of the regulations will be </a:t>
            </a:r>
            <a:r>
              <a:rPr lang="en-ZA" b="1" dirty="0"/>
              <a:t>fined or imprisoned</a:t>
            </a:r>
          </a:p>
          <a:p>
            <a:pPr algn="just"/>
            <a:r>
              <a:rPr lang="en-ZA" dirty="0"/>
              <a:t>No person </a:t>
            </a:r>
            <a:r>
              <a:rPr lang="en-ZA" b="1" dirty="0"/>
              <a:t>confirmed or suspected of having the virus</a:t>
            </a:r>
            <a:r>
              <a:rPr lang="en-ZA" dirty="0"/>
              <a:t> may refuse medical examination, treatment, isolation or quarantine </a:t>
            </a:r>
          </a:p>
          <a:p>
            <a:pPr algn="just"/>
            <a:r>
              <a:rPr lang="en-ZA" b="1" dirty="0"/>
              <a:t>Schools closed </a:t>
            </a:r>
            <a:r>
              <a:rPr lang="en-ZA" dirty="0"/>
              <a:t>until further notice after lockdown</a:t>
            </a:r>
          </a:p>
          <a:p>
            <a:pPr algn="just"/>
            <a:r>
              <a:rPr lang="en-ZA" b="1" dirty="0"/>
              <a:t>Movement has been restricted</a:t>
            </a:r>
            <a:r>
              <a:rPr lang="en-ZA" dirty="0"/>
              <a:t>, only if a close family member dies can you travel to the funeral and only 50 may attend</a:t>
            </a:r>
          </a:p>
          <a:p>
            <a:pPr marL="0" indent="0" algn="just">
              <a:buNone/>
            </a:pPr>
            <a:endParaRPr lang="en-Z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4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964933"/>
          </a:xfrm>
        </p:spPr>
        <p:txBody>
          <a:bodyPr>
            <a:noAutofit/>
          </a:bodyPr>
          <a:lstStyle/>
          <a:p>
            <a:r>
              <a:rPr lang="en-ZA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OF THE LOCKDOWN REGULATIONS AND GUIDELINES…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5"/>
            <a:ext cx="8856984" cy="4536505"/>
          </a:xfrm>
        </p:spPr>
        <p:txBody>
          <a:bodyPr>
            <a:normAutofit/>
          </a:bodyPr>
          <a:lstStyle/>
          <a:p>
            <a:pPr algn="just"/>
            <a:r>
              <a:rPr lang="en-ZA" dirty="0"/>
              <a:t>No </a:t>
            </a:r>
            <a:r>
              <a:rPr lang="en-ZA" b="1" dirty="0"/>
              <a:t>alcohol and cigarettes</a:t>
            </a:r>
            <a:r>
              <a:rPr lang="en-ZA" dirty="0"/>
              <a:t> sold</a:t>
            </a:r>
          </a:p>
          <a:p>
            <a:pPr algn="just"/>
            <a:r>
              <a:rPr lang="en-ZA" dirty="0"/>
              <a:t>Distributing </a:t>
            </a:r>
            <a:r>
              <a:rPr lang="en-ZA" b="1" dirty="0"/>
              <a:t>fake news </a:t>
            </a:r>
            <a:r>
              <a:rPr lang="en-ZA" dirty="0"/>
              <a:t>is a crime </a:t>
            </a:r>
          </a:p>
          <a:p>
            <a:pPr algn="just"/>
            <a:r>
              <a:rPr lang="en-ZA" dirty="0"/>
              <a:t>No </a:t>
            </a:r>
            <a:r>
              <a:rPr lang="en-ZA" b="1" dirty="0"/>
              <a:t>public gatherings </a:t>
            </a:r>
            <a:r>
              <a:rPr lang="en-ZA" dirty="0"/>
              <a:t>of more than 100 people</a:t>
            </a:r>
          </a:p>
          <a:p>
            <a:pPr algn="just"/>
            <a:r>
              <a:rPr lang="en-ZA" dirty="0"/>
              <a:t>Emergency </a:t>
            </a:r>
            <a:r>
              <a:rPr lang="en-ZA" b="1" dirty="0"/>
              <a:t>procurement policy </a:t>
            </a:r>
            <a:r>
              <a:rPr lang="en-ZA" dirty="0"/>
              <a:t>for COVID-19 to assist all departments</a:t>
            </a:r>
          </a:p>
          <a:p>
            <a:pPr algn="just"/>
            <a:r>
              <a:rPr lang="en-ZA" dirty="0"/>
              <a:t>Amendments introduced for a </a:t>
            </a:r>
            <a:r>
              <a:rPr lang="en-ZA" b="1" dirty="0"/>
              <a:t>risk-adjusted strategy</a:t>
            </a:r>
            <a:r>
              <a:rPr lang="en-ZA" dirty="0"/>
              <a:t> to bring </a:t>
            </a:r>
            <a:r>
              <a:rPr lang="en-GB" dirty="0"/>
              <a:t>different sectors of the economy back to work</a:t>
            </a:r>
            <a:endParaRPr lang="en-ZA" dirty="0"/>
          </a:p>
          <a:p>
            <a:pPr algn="just"/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9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496944" cy="3600400"/>
          </a:xfrm>
        </p:spPr>
        <p:txBody>
          <a:bodyPr>
            <a:noAutofit/>
          </a:bodyPr>
          <a:lstStyle/>
          <a:p>
            <a:r>
              <a:rPr lang="en-ZA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84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89477"/>
            <a:ext cx="8758808" cy="792088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SCHOOLING CALENDER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83174"/>
            <a:ext cx="8784976" cy="468052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ZA" dirty="0"/>
              <a:t>Re-organisation of the schooling calendar to manage the risk infections by ensuring that smaller numbers of learners  are at school at a time. </a:t>
            </a:r>
          </a:p>
          <a:p>
            <a:pPr marL="0" indent="0">
              <a:buNone/>
            </a:pPr>
            <a:r>
              <a:rPr lang="en-ZA" dirty="0"/>
              <a:t> Guiding principles:</a:t>
            </a:r>
          </a:p>
          <a:p>
            <a:pPr lvl="0"/>
            <a:r>
              <a:rPr lang="en-US" b="1" dirty="0"/>
              <a:t>Responsiveness</a:t>
            </a:r>
            <a:r>
              <a:rPr lang="en-US" dirty="0"/>
              <a:t>: adherence to national regulations, </a:t>
            </a:r>
            <a:r>
              <a:rPr lang="en-US" dirty="0" err="1"/>
              <a:t>programmes</a:t>
            </a:r>
            <a:r>
              <a:rPr lang="en-US" dirty="0"/>
              <a:t> and protocols </a:t>
            </a:r>
            <a:endParaRPr lang="en-ZA" dirty="0"/>
          </a:p>
          <a:p>
            <a:pPr lvl="0"/>
            <a:r>
              <a:rPr lang="en-US" b="1" dirty="0"/>
              <a:t>Inclusion and equity:</a:t>
            </a:r>
            <a:r>
              <a:rPr lang="en-US" dirty="0"/>
              <a:t> access by all learners especially the most vulnerable </a:t>
            </a:r>
            <a:endParaRPr lang="en-ZA" dirty="0"/>
          </a:p>
          <a:p>
            <a:pPr lvl="0"/>
            <a:r>
              <a:rPr lang="en-US" b="1" dirty="0"/>
              <a:t>Targeted approach:</a:t>
            </a:r>
            <a:r>
              <a:rPr lang="en-US" dirty="0"/>
              <a:t> consider unique needs of schools, phases and Grades</a:t>
            </a:r>
            <a:endParaRPr lang="en-ZA" dirty="0"/>
          </a:p>
          <a:p>
            <a:pPr algn="just"/>
            <a:endParaRPr lang="en-Z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26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89477"/>
            <a:ext cx="8758808" cy="792088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SCHOOLING CALENDER…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3"/>
            <a:ext cx="8784976" cy="460851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dirty="0"/>
              <a:t>Size and scope:</a:t>
            </a:r>
            <a:r>
              <a:rPr lang="en-US" dirty="0"/>
              <a:t> flexibility of curriculum plans guided by the size and the scope of the crisis, a short- or long-term lockdown, and the implications that this will have on teaching and learning</a:t>
            </a:r>
            <a:endParaRPr lang="en-ZA" dirty="0"/>
          </a:p>
          <a:p>
            <a:pPr lvl="0"/>
            <a:r>
              <a:rPr lang="en-US" b="1" dirty="0"/>
              <a:t>Partnerships: </a:t>
            </a:r>
            <a:r>
              <a:rPr lang="en-US" dirty="0"/>
              <a:t>participation and ownership of all key stakeholders</a:t>
            </a:r>
            <a:endParaRPr lang="en-ZA" dirty="0"/>
          </a:p>
          <a:p>
            <a:pPr lvl="0"/>
            <a:r>
              <a:rPr lang="en-US" b="1" dirty="0"/>
              <a:t>Safety and security:</a:t>
            </a:r>
            <a:r>
              <a:rPr lang="en-US" dirty="0"/>
              <a:t> maintenance of safety,  health and the well-being of teachers, learners and support staff </a:t>
            </a:r>
            <a:endParaRPr lang="en-ZA" dirty="0"/>
          </a:p>
          <a:p>
            <a:pPr lvl="0"/>
            <a:r>
              <a:rPr lang="en-US" b="1" dirty="0"/>
              <a:t>Time management:</a:t>
            </a:r>
            <a:r>
              <a:rPr lang="en-US" dirty="0"/>
              <a:t> focus on skills, knowledge and values  </a:t>
            </a:r>
            <a:endParaRPr lang="en-ZA" dirty="0"/>
          </a:p>
          <a:p>
            <a:pPr lvl="0"/>
            <a:r>
              <a:rPr lang="en-US" b="1" dirty="0"/>
              <a:t>Nationally coordinated approach</a:t>
            </a:r>
            <a:r>
              <a:rPr lang="en-US" dirty="0"/>
              <a:t>: DBE to provide clear directives and monitoring of compliance </a:t>
            </a:r>
            <a:endParaRPr lang="en-ZA" dirty="0"/>
          </a:p>
          <a:p>
            <a:pPr marL="0" indent="0">
              <a:buNone/>
            </a:pPr>
            <a:endParaRPr lang="en-Z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93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72" y="404664"/>
            <a:ext cx="8758808" cy="792088"/>
          </a:xfrm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AND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7"/>
            <a:ext cx="8784976" cy="48965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dirty="0"/>
              <a:t> </a:t>
            </a:r>
            <a:endParaRPr lang="en-Z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63063"/>
              </p:ext>
            </p:extLst>
          </p:nvPr>
        </p:nvGraphicFramePr>
        <p:xfrm>
          <a:off x="539552" y="1628800"/>
          <a:ext cx="7992888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683189696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341799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ACTIVITY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464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04 May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Office-based staff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to return to work as per directive from the Department of Public Service and Administration</a:t>
                      </a:r>
                      <a:endParaRPr lang="en-ZA" sz="2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0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 May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School Management Teams and support staff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return to work and prepare schools for the return of teachers and learners</a:t>
                      </a:r>
                      <a:endParaRPr lang="en-ZA" sz="2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94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 May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Teachers</a:t>
                      </a:r>
                      <a:r>
                        <a:rPr lang="en-ZA" sz="2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return to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37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549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476673"/>
            <a:ext cx="8758808" cy="1224135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PHASED-IN RETURN: LEARNERS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26348"/>
              </p:ext>
            </p:extLst>
          </p:nvPr>
        </p:nvGraphicFramePr>
        <p:xfrm>
          <a:off x="385191" y="2118464"/>
          <a:ext cx="8363274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7758">
                  <a:extLst>
                    <a:ext uri="{9D8B030D-6E8A-4147-A177-3AD203B41FA5}">
                      <a16:colId xmlns:a16="http://schemas.microsoft.com/office/drawing/2014/main" val="2118294889"/>
                    </a:ext>
                  </a:extLst>
                </a:gridCol>
                <a:gridCol w="2787758">
                  <a:extLst>
                    <a:ext uri="{9D8B030D-6E8A-4147-A177-3AD203B41FA5}">
                      <a16:colId xmlns:a16="http://schemas.microsoft.com/office/drawing/2014/main" val="854996618"/>
                    </a:ext>
                  </a:extLst>
                </a:gridCol>
                <a:gridCol w="2787758">
                  <a:extLst>
                    <a:ext uri="{9D8B030D-6E8A-4147-A177-3AD203B41FA5}">
                      <a16:colId xmlns:a16="http://schemas.microsoft.com/office/drawing/2014/main" val="3069957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PHASED-IN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RETURN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51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Grades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12 and 7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01 June 2020*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335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Phase 2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Grades 11 and 6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To be confirmed after consultation*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660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Phase 3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Grades 10 and 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Phase 4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Grades 9 and 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915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Phase 5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Grades 8 and 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99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Phase 6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Grades 2 and 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2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Phase 7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Grades 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15142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191" y="5209455"/>
            <a:ext cx="8363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i="1" dirty="0"/>
              <a:t>* Following approval by the National Coronavirus Command Council (NCCC)</a:t>
            </a:r>
          </a:p>
        </p:txBody>
      </p:sp>
    </p:spTree>
    <p:extLst>
      <p:ext uri="{BB962C8B-B14F-4D97-AF65-F5344CB8AC3E}">
        <p14:creationId xmlns:p14="http://schemas.microsoft.com/office/powerpoint/2010/main" val="253346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476672"/>
            <a:ext cx="8758808" cy="691252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7"/>
            <a:ext cx="8784976" cy="352839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dirty="0"/>
              <a:t>Schools may consider the following time extensions in consultation with Districts </a:t>
            </a:r>
          </a:p>
          <a:p>
            <a:pPr lvl="1"/>
            <a:r>
              <a:rPr lang="en-ZA" b="1" dirty="0"/>
              <a:t>Foundation Phase </a:t>
            </a:r>
            <a:r>
              <a:rPr lang="en-ZA" dirty="0"/>
              <a:t>: </a:t>
            </a:r>
            <a:r>
              <a:rPr lang="en-ZA" b="1" dirty="0">
                <a:solidFill>
                  <a:srgbClr val="FF0000"/>
                </a:solidFill>
              </a:rPr>
              <a:t>No</a:t>
            </a:r>
            <a:r>
              <a:rPr lang="en-ZA" dirty="0"/>
              <a:t> extension</a:t>
            </a:r>
          </a:p>
          <a:p>
            <a:pPr lvl="1"/>
            <a:r>
              <a:rPr lang="en-ZA" b="1" dirty="0"/>
              <a:t>Intermediate Phase</a:t>
            </a:r>
            <a:r>
              <a:rPr lang="en-ZA" dirty="0"/>
              <a:t>: </a:t>
            </a:r>
            <a:r>
              <a:rPr lang="en-ZA" b="1" dirty="0">
                <a:solidFill>
                  <a:srgbClr val="00B050"/>
                </a:solidFill>
              </a:rPr>
              <a:t>30</a:t>
            </a:r>
            <a:r>
              <a:rPr lang="en-ZA" dirty="0"/>
              <a:t> Minutes</a:t>
            </a:r>
          </a:p>
          <a:p>
            <a:pPr lvl="1"/>
            <a:r>
              <a:rPr lang="en-ZA" b="1" dirty="0"/>
              <a:t>Senior Phase </a:t>
            </a:r>
            <a:r>
              <a:rPr lang="en-ZA" dirty="0"/>
              <a:t>: </a:t>
            </a:r>
            <a:r>
              <a:rPr lang="en-ZA" b="1" dirty="0">
                <a:solidFill>
                  <a:srgbClr val="00B0F0"/>
                </a:solidFill>
              </a:rPr>
              <a:t>45</a:t>
            </a:r>
            <a:r>
              <a:rPr lang="en-ZA" dirty="0"/>
              <a:t> Minutes</a:t>
            </a:r>
          </a:p>
          <a:p>
            <a:pPr lvl="1"/>
            <a:r>
              <a:rPr lang="en-ZA" b="1" dirty="0"/>
              <a:t>FET Phase </a:t>
            </a:r>
            <a:r>
              <a:rPr lang="en-ZA" dirty="0"/>
              <a:t>: </a:t>
            </a:r>
            <a:r>
              <a:rPr lang="en-ZA" b="1" dirty="0">
                <a:solidFill>
                  <a:srgbClr val="7030A0"/>
                </a:solidFill>
              </a:rPr>
              <a:t>Maximum</a:t>
            </a:r>
            <a:r>
              <a:rPr lang="en-ZA" b="1" dirty="0"/>
              <a:t> </a:t>
            </a:r>
            <a:r>
              <a:rPr lang="en-ZA" b="1" dirty="0">
                <a:solidFill>
                  <a:srgbClr val="7030A0"/>
                </a:solidFill>
              </a:rPr>
              <a:t>2 </a:t>
            </a:r>
            <a:r>
              <a:rPr lang="en-ZA" dirty="0"/>
              <a:t>Hours</a:t>
            </a:r>
          </a:p>
          <a:p>
            <a:pPr marL="0" indent="0">
              <a:buNone/>
            </a:pPr>
            <a:endParaRPr lang="en-Z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4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936104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PRESENTATION</a:t>
            </a:r>
            <a:r>
              <a:rPr lang="en-ZA" sz="4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ZA" sz="4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OUTLINE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184576"/>
          </a:xfrm>
        </p:spPr>
        <p:txBody>
          <a:bodyPr anchor="t">
            <a:normAutofit fontScale="92500" lnSpcReduction="1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ZA" sz="2800" dirty="0">
                <a:cs typeface="Arial" pitchFamily="34" charset="0"/>
              </a:rPr>
              <a:t>Background and Introduction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800" dirty="0">
                <a:cs typeface="Arial" pitchFamily="34" charset="0"/>
              </a:rPr>
              <a:t>Purpose of the guidelines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800" dirty="0">
                <a:cs typeface="Arial" pitchFamily="34" charset="0"/>
              </a:rPr>
              <a:t>Lockdown Regulations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800" dirty="0">
                <a:cs typeface="Arial" pitchFamily="34" charset="0"/>
              </a:rPr>
              <a:t>Schooling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800" dirty="0">
                <a:cs typeface="Arial" pitchFamily="34" charset="0"/>
              </a:rPr>
              <a:t>Orientation programme schedule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800" dirty="0">
                <a:cs typeface="Arial" pitchFamily="34" charset="0"/>
              </a:rPr>
              <a:t>Orientation programme implementation guidance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800" dirty="0">
                <a:cs typeface="Arial" pitchFamily="34" charset="0"/>
              </a:rPr>
              <a:t>Topics to be covered in the orientation programme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800" dirty="0">
                <a:cs typeface="Arial" pitchFamily="34" charset="0"/>
              </a:rPr>
              <a:t>Psychosocial support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800" dirty="0">
                <a:cs typeface="Arial" pitchFamily="34" charset="0"/>
              </a:rPr>
              <a:t>Curriculum recovery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800" dirty="0">
                <a:cs typeface="Arial" pitchFamily="34" charset="0"/>
              </a:rPr>
              <a:t>Roles and responsibilities</a:t>
            </a:r>
          </a:p>
          <a:p>
            <a:pPr algn="just">
              <a:lnSpc>
                <a:spcPct val="120000"/>
              </a:lnSpc>
            </a:pPr>
            <a:endParaRPr lang="en-GB" sz="2800" dirty="0"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GB" sz="2800" dirty="0"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GB" sz="2800" dirty="0"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GB" sz="2800" dirty="0"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GB" sz="2800" dirty="0"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GB" sz="2800" dirty="0"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ZA" sz="2800" dirty="0">
              <a:cs typeface="Arial" pitchFamily="34" charset="0"/>
            </a:endParaRPr>
          </a:p>
          <a:p>
            <a:pPr marL="0" indent="0" algn="just">
              <a:buNone/>
            </a:pPr>
            <a:endParaRPr lang="en-GB" sz="2800" dirty="0">
              <a:cs typeface="Arial" pitchFamily="34" charset="0"/>
            </a:endParaRPr>
          </a:p>
          <a:p>
            <a:pPr algn="just"/>
            <a:endParaRPr lang="en-GB" sz="2800" dirty="0">
              <a:cs typeface="Arial" pitchFamily="34" charset="0"/>
            </a:endParaRPr>
          </a:p>
          <a:p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632035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192689"/>
            <a:ext cx="1440160" cy="5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49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496944" cy="3600400"/>
          </a:xfrm>
        </p:spPr>
        <p:txBody>
          <a:bodyPr>
            <a:noAutofit/>
          </a:bodyPr>
          <a:lstStyle/>
          <a:p>
            <a:r>
              <a:rPr lang="en-ZA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SCHEDULE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28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476672"/>
            <a:ext cx="8758808" cy="1296144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SCHEDULE:</a:t>
            </a:r>
            <a:b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04 - 08 MAY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64447"/>
              </p:ext>
            </p:extLst>
          </p:nvPr>
        </p:nvGraphicFramePr>
        <p:xfrm>
          <a:off x="395535" y="1978040"/>
          <a:ext cx="8424936" cy="3479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val="3202325228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3193422469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693582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615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04-08 May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2020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Procurement of Personal Protective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Equipment (PPE) and cleaning material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Develop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schedule for cleaning and sanitation of Offices and ablution facilities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Orientation of Provincial, District and Circuit Officials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Review of HR capacity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Finalise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protocols for entry and exit of offices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Plan for the orientation of School Management Teams (SMT)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District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Director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899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369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332656"/>
            <a:ext cx="8758808" cy="1296144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SCHEDULE:</a:t>
            </a:r>
            <a:b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11 - 15 MAY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48933"/>
              </p:ext>
            </p:extLst>
          </p:nvPr>
        </p:nvGraphicFramePr>
        <p:xfrm>
          <a:off x="395535" y="1700808"/>
          <a:ext cx="8424936" cy="43461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val="3202325228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3193422469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693582088"/>
                    </a:ext>
                  </a:extLst>
                </a:gridCol>
              </a:tblGrid>
              <a:tr h="350925"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615854"/>
                  </a:ext>
                </a:extLst>
              </a:tr>
              <a:tr h="3980355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11-15 May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2020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Procurement of cleaning material and Personal Protective Equipment (PPE) for teachers and learners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Develop schedule for cleaning and sanitisation of the school premises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Deep cleaning an sanitisation of school buildings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Orientation of SMT and support staff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Orientation of School Governing Body (SGB)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Review HR capacity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Plan for the implementation of the National School Nutrition Programme (NSNP)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Plan for the orientation of teachers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Plan for the reorganisation of curriculum and school time table</a:t>
                      </a:r>
                      <a:endParaRPr lang="en-GB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Circuit Manager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Principal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Subject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Advisors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899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354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476672"/>
            <a:ext cx="8758808" cy="1296144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SCHEDULE:</a:t>
            </a:r>
            <a:b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18 - 22 MAY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80936"/>
              </p:ext>
            </p:extLst>
          </p:nvPr>
        </p:nvGraphicFramePr>
        <p:xfrm>
          <a:off x="395535" y="2126600"/>
          <a:ext cx="8424936" cy="238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val="3202325228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3193422469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693582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615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18-22 May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2020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Finalise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protocols for entry and exit of school premises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Develop posters for school buildings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Orientation of teachers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Develop reorganised school time table, curriculum plans for Grades 7 and 12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SMTs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Subject Advisors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899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655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476672"/>
            <a:ext cx="8758808" cy="1296144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SCHEDULE:</a:t>
            </a:r>
            <a:b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25 - 29 MAY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716220"/>
              </p:ext>
            </p:extLst>
          </p:nvPr>
        </p:nvGraphicFramePr>
        <p:xfrm>
          <a:off x="395535" y="2126600"/>
          <a:ext cx="8424936" cy="210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val="3202325228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3193422469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693582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615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25-29 May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2020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Orientation of food-handlers and new staff members at school</a:t>
                      </a:r>
                      <a:endParaRPr lang="en-ZA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Meet with SGB to present and finalise the “Back-to-School Plan” for learners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Communicate with parents and learners on the “Back-to-School” protocols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SMTs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Subject Advisors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899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341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496944" cy="3600400"/>
          </a:xfrm>
        </p:spPr>
        <p:txBody>
          <a:bodyPr>
            <a:noAutofit/>
          </a:bodyPr>
          <a:lstStyle/>
          <a:p>
            <a:r>
              <a:rPr lang="en-ZA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IMPLEMENTATION GUIDANCE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91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476671"/>
            <a:ext cx="8758808" cy="1224137"/>
          </a:xfrm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SHOULD THE PROGRAMME</a:t>
            </a:r>
            <a:br>
              <a:rPr lang="en-ZA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CONDUCTED?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7"/>
            <a:ext cx="8784976" cy="41044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ZA" sz="2800" dirty="0"/>
              <a:t>The </a:t>
            </a:r>
            <a:r>
              <a:rPr lang="en-ZA" sz="2800" b="1" dirty="0"/>
              <a:t>orientation venue and ablution facilities</a:t>
            </a:r>
            <a:r>
              <a:rPr lang="en-ZA" sz="2800" dirty="0"/>
              <a:t> must be deep cleaned and prepared prior to the orientation</a:t>
            </a:r>
          </a:p>
          <a:p>
            <a:pPr algn="just"/>
            <a:r>
              <a:rPr lang="en-ZA" sz="2800" b="1" dirty="0"/>
              <a:t>Sanitisers, water and soap</a:t>
            </a:r>
            <a:r>
              <a:rPr lang="en-ZA" sz="2800" dirty="0"/>
              <a:t> must be available for the participants</a:t>
            </a:r>
          </a:p>
          <a:p>
            <a:pPr algn="just"/>
            <a:r>
              <a:rPr lang="en-ZA" sz="2800" dirty="0"/>
              <a:t>PPE such as </a:t>
            </a:r>
            <a:r>
              <a:rPr lang="en-ZA" sz="2800" b="1" dirty="0"/>
              <a:t>masks and gloves </a:t>
            </a:r>
            <a:r>
              <a:rPr lang="en-ZA" sz="2800" dirty="0"/>
              <a:t>must be available </a:t>
            </a:r>
          </a:p>
          <a:p>
            <a:pPr algn="just"/>
            <a:r>
              <a:rPr lang="en-ZA" sz="2800" b="1" dirty="0"/>
              <a:t>Social distancing </a:t>
            </a:r>
            <a:r>
              <a:rPr lang="en-ZA" sz="2800" dirty="0"/>
              <a:t>protocols as well as health and safety measures must be observed during the orientation (e.g. seating arrangements and layout of furniture must be ready)</a:t>
            </a:r>
          </a:p>
          <a:p>
            <a:pPr algn="just"/>
            <a:r>
              <a:rPr lang="en-ZA" sz="2800" dirty="0"/>
              <a:t>Acknowledge the unique situation facing the </a:t>
            </a:r>
            <a:r>
              <a:rPr lang="en-ZA" sz="2800" b="1" dirty="0"/>
              <a:t>world</a:t>
            </a:r>
          </a:p>
          <a:p>
            <a:pPr algn="just"/>
            <a:r>
              <a:rPr lang="en-ZA" sz="2800" dirty="0"/>
              <a:t>Be mindful of </a:t>
            </a:r>
            <a:r>
              <a:rPr lang="en-ZA" sz="2800" b="1" dirty="0"/>
              <a:t>information overload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72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692696"/>
            <a:ext cx="8758808" cy="792088"/>
          </a:xfrm>
        </p:spPr>
        <p:txBody>
          <a:bodyPr>
            <a:noAutofit/>
          </a:bodyPr>
          <a:lstStyle/>
          <a:p>
            <a:r>
              <a:rPr lang="en-ZA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SHOULD THE PROGRAMME BE CONDUCTED?...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36724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ZA" sz="2800" b="1" dirty="0"/>
              <a:t>Collaboration</a:t>
            </a:r>
            <a:r>
              <a:rPr lang="en-ZA" sz="2800" dirty="0"/>
              <a:t> with relevant stakeholders (Health, Police and Social Development and Teacher Unions) is highly recommended </a:t>
            </a:r>
          </a:p>
          <a:p>
            <a:pPr algn="just"/>
            <a:r>
              <a:rPr lang="en-ZA" sz="2800" dirty="0"/>
              <a:t>A </a:t>
            </a:r>
            <a:r>
              <a:rPr lang="en-ZA" sz="2800" b="1" dirty="0"/>
              <a:t>video, posters, leaflets and information booklets </a:t>
            </a:r>
            <a:r>
              <a:rPr lang="en-ZA" sz="2800" dirty="0"/>
              <a:t>should be the key resources to deliver the orientation programme</a:t>
            </a:r>
          </a:p>
          <a:p>
            <a:pPr algn="just"/>
            <a:r>
              <a:rPr lang="en-ZA" sz="2800" b="1" dirty="0"/>
              <a:t>Social partners</a:t>
            </a:r>
            <a:r>
              <a:rPr lang="en-ZA" sz="2800" dirty="0"/>
              <a:t>, such as Unions should lend support to the orientation sessions</a:t>
            </a:r>
          </a:p>
          <a:p>
            <a:pPr algn="just"/>
            <a:r>
              <a:rPr lang="en-ZA" sz="2800" dirty="0"/>
              <a:t> The required </a:t>
            </a:r>
            <a:r>
              <a:rPr lang="en-ZA" sz="2800" b="1" dirty="0"/>
              <a:t>media devices </a:t>
            </a:r>
            <a:r>
              <a:rPr lang="en-ZA" sz="2800" dirty="0"/>
              <a:t>(e.g. data projector) and software are available and connected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24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758808" cy="864097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680519"/>
          </a:xfrm>
        </p:spPr>
        <p:txBody>
          <a:bodyPr>
            <a:normAutofit fontScale="62500" lnSpcReduction="20000"/>
          </a:bodyPr>
          <a:lstStyle/>
          <a:p>
            <a:pPr lvl="0"/>
            <a:endParaRPr lang="en-ZA" dirty="0"/>
          </a:p>
          <a:p>
            <a:pPr algn="just"/>
            <a:r>
              <a:rPr lang="en-US" b="1" dirty="0"/>
              <a:t>PEDs are responsible </a:t>
            </a:r>
            <a:r>
              <a:rPr lang="en-US" dirty="0"/>
              <a:t>for the orientation of its office-based/ district officials and administrative personnel on </a:t>
            </a:r>
            <a:r>
              <a:rPr lang="en-ZA" dirty="0"/>
              <a:t>COVID-19 </a:t>
            </a:r>
          </a:p>
          <a:p>
            <a:pPr algn="just"/>
            <a:r>
              <a:rPr lang="en-US" b="1" dirty="0"/>
              <a:t>District officials</a:t>
            </a:r>
            <a:r>
              <a:rPr lang="en-US" dirty="0"/>
              <a:t> are key personnel in the implementation and overall success of the orientation </a:t>
            </a:r>
            <a:r>
              <a:rPr lang="en-US" dirty="0" err="1"/>
              <a:t>programme</a:t>
            </a:r>
            <a:endParaRPr lang="en-US" dirty="0"/>
          </a:p>
          <a:p>
            <a:pPr algn="just"/>
            <a:r>
              <a:rPr lang="en-US" dirty="0"/>
              <a:t>District officials are required to establish and maintain </a:t>
            </a:r>
            <a:r>
              <a:rPr lang="en-US" b="1" dirty="0"/>
              <a:t>safe and a healthy working, teaching and learning environment</a:t>
            </a:r>
            <a:r>
              <a:rPr lang="en-US" dirty="0"/>
              <a:t> for all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must District Officials be trained on:</a:t>
            </a:r>
          </a:p>
          <a:p>
            <a:pPr lvl="0" algn="just"/>
            <a:r>
              <a:rPr lang="en-US" dirty="0"/>
              <a:t>Establishing and sustaining </a:t>
            </a:r>
            <a:r>
              <a:rPr lang="en-US" b="1" dirty="0"/>
              <a:t>safety precautions</a:t>
            </a:r>
            <a:r>
              <a:rPr lang="en-US" dirty="0"/>
              <a:t> across all schools in the district</a:t>
            </a:r>
            <a:endParaRPr lang="en-ZA" dirty="0"/>
          </a:p>
          <a:p>
            <a:pPr lvl="0" algn="just"/>
            <a:r>
              <a:rPr lang="en-US" dirty="0"/>
              <a:t>Techniques of </a:t>
            </a:r>
            <a:r>
              <a:rPr lang="en-US" b="1" dirty="0"/>
              <a:t>effective supervision and instruction</a:t>
            </a:r>
            <a:r>
              <a:rPr lang="en-US" dirty="0"/>
              <a:t>, including motivation and communication on </a:t>
            </a:r>
            <a:r>
              <a:rPr lang="en-ZA" dirty="0"/>
              <a:t>COVID-19</a:t>
            </a:r>
          </a:p>
          <a:p>
            <a:pPr lvl="0" algn="just"/>
            <a:r>
              <a:rPr lang="en-US" dirty="0"/>
              <a:t>How </a:t>
            </a:r>
            <a:r>
              <a:rPr lang="en-US" b="1" dirty="0"/>
              <a:t>to investigate </a:t>
            </a:r>
            <a:r>
              <a:rPr lang="en-US" dirty="0"/>
              <a:t>incidents, cases of illness, virus outbreak in a school community and to take </a:t>
            </a:r>
            <a:r>
              <a:rPr lang="en-US" b="1" dirty="0"/>
              <a:t>remedial and preventive action</a:t>
            </a:r>
            <a:endParaRPr lang="en-ZA" dirty="0"/>
          </a:p>
          <a:p>
            <a:pPr lvl="0" algn="just"/>
            <a:r>
              <a:rPr lang="en-US" dirty="0"/>
              <a:t>How to </a:t>
            </a:r>
            <a:r>
              <a:rPr lang="en-US" b="1" dirty="0"/>
              <a:t>monitor and evaluate in collaboration with stakeholders </a:t>
            </a:r>
            <a:r>
              <a:rPr lang="en-US" dirty="0"/>
              <a:t>(parents, health and social workers, police, etc) in the community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28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758808" cy="1224136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OF SMT AND PRINCIPAL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6" cy="4176464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en-US" dirty="0"/>
              <a:t>Put </a:t>
            </a:r>
            <a:r>
              <a:rPr lang="en-US" b="1" dirty="0"/>
              <a:t>measures in place for hygiene control and social distancing</a:t>
            </a:r>
            <a:r>
              <a:rPr lang="en-US" dirty="0"/>
              <a:t> prior to the return of teachers and learners</a:t>
            </a:r>
            <a:endParaRPr lang="en-ZA" dirty="0"/>
          </a:p>
          <a:p>
            <a:pPr lvl="0" algn="just"/>
            <a:r>
              <a:rPr lang="en-US" dirty="0"/>
              <a:t>Make </a:t>
            </a:r>
            <a:r>
              <a:rPr lang="en-US" b="1" dirty="0"/>
              <a:t>logistical arrangements</a:t>
            </a:r>
            <a:r>
              <a:rPr lang="en-US" dirty="0"/>
              <a:t> for the orientation sessions</a:t>
            </a:r>
            <a:endParaRPr lang="en-ZA" dirty="0"/>
          </a:p>
          <a:p>
            <a:pPr lvl="0" algn="just"/>
            <a:r>
              <a:rPr lang="en-US" dirty="0"/>
              <a:t>Engage in the </a:t>
            </a:r>
            <a:r>
              <a:rPr lang="en-US" b="1" dirty="0"/>
              <a:t>orientation</a:t>
            </a:r>
            <a:r>
              <a:rPr lang="en-US" dirty="0"/>
              <a:t> of all staff members, SGB and food handlers at the school</a:t>
            </a:r>
            <a:endParaRPr lang="en-ZA" dirty="0"/>
          </a:p>
          <a:p>
            <a:pPr lvl="0" algn="just"/>
            <a:r>
              <a:rPr lang="en-ZA" dirty="0"/>
              <a:t>Provide the </a:t>
            </a:r>
            <a:r>
              <a:rPr lang="en-ZA" b="1" dirty="0"/>
              <a:t>support</a:t>
            </a:r>
            <a:r>
              <a:rPr lang="en-ZA" dirty="0"/>
              <a:t> to staff members and learners</a:t>
            </a:r>
          </a:p>
          <a:p>
            <a:pPr lvl="0" algn="just"/>
            <a:r>
              <a:rPr lang="en-US" dirty="0"/>
              <a:t>Keep </a:t>
            </a:r>
            <a:r>
              <a:rPr lang="en-US" b="1" dirty="0"/>
              <a:t>parents</a:t>
            </a:r>
            <a:r>
              <a:rPr lang="en-US" dirty="0"/>
              <a:t> informed of the plans and any changes to be implemented</a:t>
            </a:r>
            <a:endParaRPr lang="en-ZA" dirty="0"/>
          </a:p>
          <a:p>
            <a:pPr lvl="0" algn="just"/>
            <a:r>
              <a:rPr lang="en-US" dirty="0"/>
              <a:t>Safeguard the </a:t>
            </a:r>
            <a:r>
              <a:rPr lang="en-US" b="1" dirty="0"/>
              <a:t>health, safety and well-being</a:t>
            </a:r>
            <a:r>
              <a:rPr lang="en-US" dirty="0"/>
              <a:t> of learners, teachers and support staff</a:t>
            </a:r>
            <a:endParaRPr lang="en-ZA" dirty="0"/>
          </a:p>
          <a:p>
            <a:pPr lvl="0" algn="just"/>
            <a:r>
              <a:rPr lang="en-US" dirty="0"/>
              <a:t>Monitor </a:t>
            </a:r>
            <a:r>
              <a:rPr lang="en-US" b="1" dirty="0"/>
              <a:t>social distancing</a:t>
            </a:r>
            <a:r>
              <a:rPr lang="en-US" dirty="0"/>
              <a:t> protocols</a:t>
            </a:r>
            <a:endParaRPr lang="en-ZA" dirty="0"/>
          </a:p>
          <a:p>
            <a:pPr lvl="0" algn="just"/>
            <a:r>
              <a:rPr lang="en-ZA" dirty="0"/>
              <a:t>Monitor </a:t>
            </a:r>
            <a:r>
              <a:rPr lang="en-ZA" b="1" dirty="0"/>
              <a:t>staff attendance</a:t>
            </a:r>
          </a:p>
          <a:p>
            <a:pPr lvl="0" algn="just"/>
            <a:r>
              <a:rPr lang="en-US" dirty="0"/>
              <a:t>Provide a safe and healthy teaching and learning environments and </a:t>
            </a:r>
            <a:r>
              <a:rPr lang="en-US" b="1" dirty="0"/>
              <a:t>personal protective equipment</a:t>
            </a:r>
            <a:r>
              <a:rPr lang="en-US" dirty="0"/>
              <a:t> such as face masks are in place</a:t>
            </a:r>
            <a:endParaRPr lang="en-ZA" dirty="0"/>
          </a:p>
          <a:p>
            <a:pPr marL="0" indent="0" algn="just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0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496944" cy="3600400"/>
          </a:xfrm>
        </p:spPr>
        <p:txBody>
          <a:bodyPr>
            <a:noAutofit/>
          </a:bodyPr>
          <a:lstStyle/>
          <a:p>
            <a:r>
              <a:rPr lang="en-ZA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en-ZA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br>
              <a:rPr lang="en-ZA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02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758808" cy="1224136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OF SMT AND PRINCIPAL…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176464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en-US" dirty="0"/>
              <a:t>Keep parents and learners informed of </a:t>
            </a:r>
            <a:r>
              <a:rPr lang="en-US" b="1" dirty="0"/>
              <a:t>virtual/online learning, TV, radio and other similar initiatives</a:t>
            </a:r>
            <a:r>
              <a:rPr lang="en-US" dirty="0"/>
              <a:t> that is available for learners, especially those that have not returned to school</a:t>
            </a:r>
            <a:endParaRPr lang="en-ZA" dirty="0"/>
          </a:p>
          <a:p>
            <a:pPr lvl="0" algn="just"/>
            <a:r>
              <a:rPr lang="en-ZA" dirty="0"/>
              <a:t>Encourage parents to ensure that </a:t>
            </a:r>
            <a:r>
              <a:rPr lang="en-ZA" b="1" dirty="0"/>
              <a:t>teaching and learning continues with learners who are still at home</a:t>
            </a:r>
            <a:r>
              <a:rPr lang="en-ZA" dirty="0"/>
              <a:t> awaiting the phased return to the classroom</a:t>
            </a:r>
          </a:p>
          <a:p>
            <a:pPr lvl="0" algn="just"/>
            <a:r>
              <a:rPr lang="en-ZA" dirty="0"/>
              <a:t>Create an </a:t>
            </a:r>
            <a:r>
              <a:rPr lang="en-ZA" b="1" dirty="0"/>
              <a:t>awareness of the risks associated with social media platforms </a:t>
            </a:r>
            <a:r>
              <a:rPr lang="en-ZA" dirty="0"/>
              <a:t>(e.g. cyberbullying, etc.)</a:t>
            </a:r>
          </a:p>
          <a:p>
            <a:pPr lvl="0" algn="just"/>
            <a:r>
              <a:rPr lang="en-ZA" dirty="0"/>
              <a:t>Protect the </a:t>
            </a:r>
            <a:r>
              <a:rPr lang="en-ZA" b="1" dirty="0"/>
              <a:t>value of classroom teaching and learning</a:t>
            </a:r>
            <a:r>
              <a:rPr lang="en-ZA" dirty="0"/>
              <a:t> and the invaluable face-to-face interaction between the teacher and learners</a:t>
            </a:r>
          </a:p>
          <a:p>
            <a:pPr lvl="0" algn="just"/>
            <a:r>
              <a:rPr lang="en-ZA" dirty="0"/>
              <a:t>Promote the protection, motivation and support </a:t>
            </a:r>
            <a:r>
              <a:rPr lang="en-ZA" b="1" dirty="0"/>
              <a:t>for vulnerable learners</a:t>
            </a:r>
            <a:endParaRPr lang="en-ZA" dirty="0"/>
          </a:p>
          <a:p>
            <a:pPr lvl="0" algn="just"/>
            <a:r>
              <a:rPr lang="en-ZA" b="1" dirty="0"/>
              <a:t>Collaborate with the district office</a:t>
            </a:r>
            <a:r>
              <a:rPr lang="en-ZA" dirty="0"/>
              <a:t> for the provision of psycho-social support, where necessary, including counselling services to learners, teachers and support personnel to ensure their well-being</a:t>
            </a:r>
          </a:p>
          <a:p>
            <a:pPr lvl="0" algn="just"/>
            <a:r>
              <a:rPr lang="en-ZA" dirty="0"/>
              <a:t>Investigate all cases of </a:t>
            </a:r>
            <a:r>
              <a:rPr lang="en-ZA" b="1" dirty="0"/>
              <a:t>absenteeism of learners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90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44624"/>
            <a:ext cx="8758808" cy="1224135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THE CIRCUIT</a:t>
            </a:r>
            <a:b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536504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n-ZA" b="1" dirty="0"/>
              <a:t>Coordinate</a:t>
            </a:r>
            <a:r>
              <a:rPr lang="en-ZA" dirty="0"/>
              <a:t> the orientation programme at schools</a:t>
            </a:r>
          </a:p>
          <a:p>
            <a:pPr lvl="0" algn="just"/>
            <a:r>
              <a:rPr lang="en-ZA" b="1" dirty="0"/>
              <a:t>Monitor and support</a:t>
            </a:r>
            <a:r>
              <a:rPr lang="en-ZA" dirty="0"/>
              <a:t> the re-opening of schools</a:t>
            </a:r>
          </a:p>
          <a:p>
            <a:pPr lvl="0" algn="just"/>
            <a:r>
              <a:rPr lang="en-ZA" dirty="0"/>
              <a:t>Monitor that schools are </a:t>
            </a:r>
            <a:r>
              <a:rPr lang="en-ZA" b="1" dirty="0"/>
              <a:t>deep-cleaned</a:t>
            </a:r>
            <a:r>
              <a:rPr lang="en-ZA" dirty="0"/>
              <a:t> before the arrival of teachers</a:t>
            </a:r>
          </a:p>
          <a:p>
            <a:pPr lvl="0" algn="just"/>
            <a:r>
              <a:rPr lang="en-ZA" dirty="0"/>
              <a:t>Ensure that a </a:t>
            </a:r>
            <a:r>
              <a:rPr lang="en-ZA" b="1" dirty="0"/>
              <a:t>compliance officer </a:t>
            </a:r>
            <a:r>
              <a:rPr lang="en-ZA" dirty="0"/>
              <a:t>is appointed at each school</a:t>
            </a:r>
          </a:p>
          <a:p>
            <a:pPr lvl="0" algn="just"/>
            <a:r>
              <a:rPr lang="en-ZA" dirty="0"/>
              <a:t>Monitor that a designated officer is </a:t>
            </a:r>
            <a:r>
              <a:rPr lang="en-ZA" b="1" dirty="0"/>
              <a:t>trained by the National Department of Health (NDOH)</a:t>
            </a:r>
            <a:r>
              <a:rPr lang="en-ZA" dirty="0"/>
              <a:t> on how to screen learners and staff members before entering school premises </a:t>
            </a:r>
          </a:p>
          <a:p>
            <a:pPr lvl="0" algn="just"/>
            <a:r>
              <a:rPr lang="en-ZA" dirty="0"/>
              <a:t>Maintain a </a:t>
            </a:r>
            <a:r>
              <a:rPr lang="en-ZA" b="1" dirty="0"/>
              <a:t>database of orientation sessions</a:t>
            </a:r>
            <a:r>
              <a:rPr lang="en-ZA" dirty="0"/>
              <a:t> conducted at schools</a:t>
            </a:r>
          </a:p>
          <a:p>
            <a:pPr marL="0" indent="0" algn="just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51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784976" cy="4680520"/>
          </a:xfrm>
        </p:spPr>
        <p:txBody>
          <a:bodyPr>
            <a:noAutofit/>
          </a:bodyPr>
          <a:lstStyle/>
          <a:p>
            <a:pPr lvl="0" algn="just"/>
            <a:r>
              <a:rPr lang="en-ZA" sz="2400" dirty="0"/>
              <a:t>Provide the necessary </a:t>
            </a:r>
            <a:r>
              <a:rPr lang="en-ZA" sz="2400" b="1" dirty="0"/>
              <a:t>support to schools</a:t>
            </a:r>
            <a:r>
              <a:rPr lang="en-ZA" sz="2400" dirty="0"/>
              <a:t>, as requested</a:t>
            </a:r>
          </a:p>
          <a:p>
            <a:pPr lvl="0" algn="just"/>
            <a:r>
              <a:rPr lang="en-ZA" sz="2400" b="1" dirty="0"/>
              <a:t>Keep all principals up to date</a:t>
            </a:r>
            <a:r>
              <a:rPr lang="en-ZA" sz="2400" dirty="0"/>
              <a:t> with any management decisions and action plans to </a:t>
            </a:r>
            <a:r>
              <a:rPr lang="en-ZA" sz="2400" b="1" dirty="0"/>
              <a:t>minimise uncertainty</a:t>
            </a:r>
            <a:r>
              <a:rPr lang="en-ZA" sz="2400" dirty="0"/>
              <a:t> and related stress and anxiety.</a:t>
            </a:r>
          </a:p>
          <a:p>
            <a:pPr lvl="0" algn="just"/>
            <a:r>
              <a:rPr lang="en-ZA" sz="2400" b="1" dirty="0"/>
              <a:t>Monitor</a:t>
            </a:r>
            <a:r>
              <a:rPr lang="en-ZA" sz="2400" dirty="0"/>
              <a:t> reasons provided for any absence of both learners and staff</a:t>
            </a:r>
          </a:p>
          <a:p>
            <a:pPr lvl="0" algn="just"/>
            <a:r>
              <a:rPr lang="en-ZA" sz="2400" dirty="0"/>
              <a:t>Intervene in any </a:t>
            </a:r>
            <a:r>
              <a:rPr lang="en-ZA" sz="2400" b="1" dirty="0"/>
              <a:t>unsafe actions or deviations by schools</a:t>
            </a:r>
            <a:r>
              <a:rPr lang="en-ZA" sz="2400" dirty="0"/>
              <a:t> in accordance with proper remedial procedures for the safety of learners, staff members and parents</a:t>
            </a:r>
          </a:p>
          <a:p>
            <a:pPr lvl="0" algn="just"/>
            <a:r>
              <a:rPr lang="en-ZA" sz="2400" b="1" dirty="0"/>
              <a:t>Report to district director</a:t>
            </a:r>
            <a:r>
              <a:rPr lang="en-ZA" sz="2400" dirty="0"/>
              <a:t> on progress made by his/her schools as well as any issues of safety that might compromise the recovery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5192" y="116633"/>
            <a:ext cx="8758808" cy="1224135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THE CIRCUIT</a:t>
            </a:r>
            <a:b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MANAGER…</a:t>
            </a:r>
          </a:p>
        </p:txBody>
      </p:sp>
    </p:spTree>
    <p:extLst>
      <p:ext uri="{BB962C8B-B14F-4D97-AF65-F5344CB8AC3E}">
        <p14:creationId xmlns:p14="http://schemas.microsoft.com/office/powerpoint/2010/main" val="2454192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088232"/>
          </a:xfrm>
        </p:spPr>
        <p:txBody>
          <a:bodyPr>
            <a:noAutofit/>
          </a:bodyPr>
          <a:lstStyle/>
          <a:p>
            <a:r>
              <a:rPr lang="en-ZA" sz="7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TO BE COVERED BY THE ORIENTATION PROGRAMME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192689"/>
            <a:ext cx="1512168" cy="5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77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89477"/>
            <a:ext cx="8758808" cy="792088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COVID-19?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dirty="0"/>
              <a:t>On 31 December 2019, the World</a:t>
            </a:r>
          </a:p>
          <a:p>
            <a:pPr marL="0" indent="0">
              <a:buNone/>
            </a:pPr>
            <a:r>
              <a:rPr lang="en-ZA" sz="2400" dirty="0"/>
              <a:t>Health Organization (WHO) China</a:t>
            </a:r>
          </a:p>
          <a:p>
            <a:pPr marL="0" indent="0">
              <a:buNone/>
            </a:pPr>
            <a:r>
              <a:rPr lang="en-ZA" sz="2400" dirty="0"/>
              <a:t>country office reported a cluster of</a:t>
            </a:r>
          </a:p>
          <a:p>
            <a:pPr marL="0" indent="0">
              <a:buNone/>
            </a:pPr>
            <a:r>
              <a:rPr lang="en-ZA" sz="2400" dirty="0"/>
              <a:t>pneumonia cases in Wuhan City,</a:t>
            </a:r>
          </a:p>
          <a:p>
            <a:pPr marL="0" indent="0">
              <a:buNone/>
            </a:pPr>
            <a:r>
              <a:rPr lang="en-ZA" sz="2400" dirty="0"/>
              <a:t>Hubei Province of China. Severe acute</a:t>
            </a:r>
          </a:p>
          <a:p>
            <a:pPr marL="0" indent="0">
              <a:buNone/>
            </a:pPr>
            <a:r>
              <a:rPr lang="en-ZA" sz="2400" b="1" dirty="0"/>
              <a:t>respiratory </a:t>
            </a:r>
            <a:r>
              <a:rPr lang="en-US" sz="2400" b="1" dirty="0"/>
              <a:t>syndrome </a:t>
            </a:r>
            <a:r>
              <a:rPr lang="en-US" sz="2400" dirty="0"/>
              <a:t>associated with</a:t>
            </a:r>
          </a:p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dirty="0"/>
              <a:t>novel coronavirus </a:t>
            </a:r>
            <a:r>
              <a:rPr lang="en-US" sz="2400" dirty="0"/>
              <a:t>were confirmed.</a:t>
            </a:r>
          </a:p>
          <a:p>
            <a:pPr marL="0" indent="0">
              <a:buNone/>
            </a:pPr>
            <a:r>
              <a:rPr lang="en-US" sz="2400" dirty="0"/>
              <a:t>The virus has been named “SARS-CoV-2” and the disease caused </a:t>
            </a:r>
            <a:r>
              <a:rPr lang="en-US" sz="2400" b="1" dirty="0"/>
              <a:t>“coronavirus disease 2019”, or COVID-19</a:t>
            </a:r>
            <a:endParaRPr lang="en-ZA" sz="2400" dirty="0"/>
          </a:p>
          <a:p>
            <a:pPr marL="0" indent="0">
              <a:buNone/>
            </a:pPr>
            <a:endParaRPr lang="en-Z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64" y="1628800"/>
            <a:ext cx="3516000" cy="27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56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89477"/>
            <a:ext cx="8758808" cy="792088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COVID-19 SPREAD?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11256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COVID-19 is spread by </a:t>
            </a:r>
            <a:r>
              <a:rPr lang="en-US" b="1" dirty="0"/>
              <a:t>fluid droplets when coughing, sneezing or shouting</a:t>
            </a:r>
            <a:r>
              <a:rPr lang="en-US" dirty="0"/>
              <a:t> and can be spread by a person who has been infected before symptoms occur, during illness and for a short period of time after they feel better</a:t>
            </a:r>
          </a:p>
          <a:p>
            <a:pPr algn="just"/>
            <a:r>
              <a:rPr lang="en-US" dirty="0"/>
              <a:t>Researchers estimate that around </a:t>
            </a:r>
            <a:r>
              <a:rPr lang="en-US" b="1" dirty="0"/>
              <a:t>44% of infections</a:t>
            </a:r>
            <a:r>
              <a:rPr lang="en-US" dirty="0"/>
              <a:t> are passed on by people who are </a:t>
            </a:r>
            <a:r>
              <a:rPr lang="en-US" b="1" dirty="0"/>
              <a:t>not showing any symptoms</a:t>
            </a:r>
            <a:endParaRPr lang="en-ZA" dirty="0"/>
          </a:p>
          <a:p>
            <a:pPr algn="just"/>
            <a:r>
              <a:rPr lang="en-US" dirty="0"/>
              <a:t>Virus particles can </a:t>
            </a:r>
            <a:r>
              <a:rPr lang="en-US" b="1" dirty="0"/>
              <a:t>survive in the air for a short period of time </a:t>
            </a:r>
            <a:r>
              <a:rPr lang="en-US" dirty="0"/>
              <a:t>and can remain on </a:t>
            </a:r>
            <a:r>
              <a:rPr lang="en-US" b="1" dirty="0"/>
              <a:t>hard surfaces such as plastic or steel for a few days</a:t>
            </a:r>
            <a:r>
              <a:rPr lang="en-US" dirty="0"/>
              <a:t>, if not removed with regular cleaning</a:t>
            </a:r>
          </a:p>
          <a:p>
            <a:pPr algn="just"/>
            <a:r>
              <a:rPr lang="en-US" dirty="0"/>
              <a:t>COVID-19 is spread by contaminated </a:t>
            </a:r>
            <a:r>
              <a:rPr lang="en-US" b="1" dirty="0"/>
              <a:t>hands touching the hands </a:t>
            </a:r>
            <a:r>
              <a:rPr lang="en-US" dirty="0"/>
              <a:t>of others and touching things such as </a:t>
            </a:r>
            <a:r>
              <a:rPr lang="en-US" b="1" dirty="0"/>
              <a:t>money, books, stationary, door handles and counters</a:t>
            </a:r>
            <a:endParaRPr lang="en-US" dirty="0"/>
          </a:p>
          <a:p>
            <a:pPr algn="just"/>
            <a:r>
              <a:rPr lang="en-US" dirty="0"/>
              <a:t>When you then touch your </a:t>
            </a:r>
            <a:r>
              <a:rPr lang="en-US" b="1" dirty="0"/>
              <a:t>eyes, nose and mouth </a:t>
            </a:r>
            <a:r>
              <a:rPr lang="en-US" dirty="0"/>
              <a:t>after you have touched other people’s hands and things with COVID-19 on it, then you can get infected</a:t>
            </a:r>
            <a:endParaRPr lang="en-ZA" dirty="0"/>
          </a:p>
          <a:p>
            <a:pPr algn="just"/>
            <a:r>
              <a:rPr lang="en-ZA" dirty="0"/>
              <a:t>Because Coronavirus is a new virus, there is currently </a:t>
            </a:r>
            <a:r>
              <a:rPr lang="en-ZA" b="1" dirty="0"/>
              <a:t>no vaccine available</a:t>
            </a:r>
            <a:r>
              <a:rPr lang="en-ZA" dirty="0"/>
              <a:t>. However, many of the symptoms can be treated</a:t>
            </a:r>
          </a:p>
          <a:p>
            <a:pPr marL="0" indent="0" algn="just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40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758808" cy="892925"/>
          </a:xfrm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MUST I DO</a:t>
            </a:r>
            <a:br>
              <a:rPr lang="en-ZA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I LEAVE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3"/>
            <a:ext cx="8784976" cy="5112567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n-ZA" b="1" dirty="0"/>
              <a:t>Wash your hands </a:t>
            </a:r>
            <a:r>
              <a:rPr lang="en-ZA" dirty="0"/>
              <a:t>often with soap and water for at least 20 seconds</a:t>
            </a:r>
          </a:p>
          <a:p>
            <a:pPr lvl="0" algn="just"/>
            <a:r>
              <a:rPr lang="en-ZA" dirty="0"/>
              <a:t> If soap and water are not available, use an alcohol-based </a:t>
            </a:r>
            <a:r>
              <a:rPr lang="en-ZA" b="1" dirty="0"/>
              <a:t>hand sanitiser with at least 60% alcohol content</a:t>
            </a:r>
            <a:endParaRPr lang="en-ZA" dirty="0"/>
          </a:p>
          <a:p>
            <a:pPr lvl="0" algn="just"/>
            <a:r>
              <a:rPr lang="en-ZA" b="1" dirty="0"/>
              <a:t>Avoid touching </a:t>
            </a:r>
            <a:r>
              <a:rPr lang="en-ZA" dirty="0"/>
              <a:t>your eyes, nose, and mouth with your hands or gloves</a:t>
            </a:r>
          </a:p>
          <a:p>
            <a:pPr lvl="0" algn="just"/>
            <a:r>
              <a:rPr lang="en-ZA" b="1" dirty="0"/>
              <a:t>Avoid close contact </a:t>
            </a:r>
            <a:r>
              <a:rPr lang="en-ZA" dirty="0"/>
              <a:t>with people who are sick</a:t>
            </a:r>
          </a:p>
          <a:p>
            <a:pPr lvl="0" algn="just"/>
            <a:r>
              <a:rPr lang="en-ZA" b="1" dirty="0"/>
              <a:t>Stay at home when you are sick </a:t>
            </a:r>
            <a:r>
              <a:rPr lang="en-ZA" dirty="0"/>
              <a:t>and try and keep a distance from others at home</a:t>
            </a:r>
          </a:p>
          <a:p>
            <a:pPr lvl="0" algn="just"/>
            <a:r>
              <a:rPr lang="en-ZA" b="1" dirty="0"/>
              <a:t>Cover your cough or sneeze </a:t>
            </a:r>
            <a:r>
              <a:rPr lang="en-ZA" dirty="0"/>
              <a:t>with a flexed elbow or a tissue, then throw the tissue in a bin with a lid</a:t>
            </a:r>
          </a:p>
          <a:p>
            <a:pPr lvl="0" algn="just"/>
            <a:r>
              <a:rPr lang="en-ZA" b="1" dirty="0"/>
              <a:t>Clean and disinfect </a:t>
            </a:r>
            <a:r>
              <a:rPr lang="en-ZA" dirty="0"/>
              <a:t>frequently touched objects and surfaces</a:t>
            </a:r>
          </a:p>
          <a:p>
            <a:pPr marL="0" indent="0" algn="just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70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892925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MUST I DO 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MY WAY TO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4536504"/>
          </a:xfrm>
        </p:spPr>
        <p:txBody>
          <a:bodyPr>
            <a:noAutofit/>
          </a:bodyPr>
          <a:lstStyle/>
          <a:p>
            <a:pPr lvl="0" algn="just"/>
            <a:r>
              <a:rPr lang="en-ZA" sz="2000" b="1" dirty="0"/>
              <a:t>Parents, guardians and learners </a:t>
            </a:r>
            <a:r>
              <a:rPr lang="en-ZA" sz="2000" dirty="0"/>
              <a:t>must ensure that providers of commuter transport services including bus services, taxi services and private cars transporting learners to school at all times adhere to the </a:t>
            </a:r>
            <a:r>
              <a:rPr lang="en-ZA" sz="2000" b="1" dirty="0"/>
              <a:t>Regulations</a:t>
            </a:r>
            <a:r>
              <a:rPr lang="en-US" sz="2000" b="1" dirty="0"/>
              <a:t> issued in terms of Disaster Management Act 2002 (Act no 57 of 2002) </a:t>
            </a:r>
            <a:r>
              <a:rPr lang="en-US" sz="2000" dirty="0"/>
              <a:t>and all directives set out in the schedule to address and contain the spread of COVID-19.</a:t>
            </a:r>
            <a:endParaRPr lang="en-ZA" sz="2000" dirty="0"/>
          </a:p>
          <a:p>
            <a:pPr lvl="0" algn="just"/>
            <a:r>
              <a:rPr lang="en-ZA" sz="2000" dirty="0"/>
              <a:t>It is important to practice </a:t>
            </a:r>
            <a:r>
              <a:rPr lang="en-ZA" sz="2000" b="1" dirty="0"/>
              <a:t>social distancing and good hygiene </a:t>
            </a:r>
            <a:r>
              <a:rPr lang="en-ZA" sz="2000" dirty="0"/>
              <a:t>to prevent becoming infected </a:t>
            </a:r>
            <a:r>
              <a:rPr lang="en-GB" sz="2000" dirty="0"/>
              <a:t>if one is walking to school. </a:t>
            </a:r>
            <a:endParaRPr lang="en-ZA" sz="2000" dirty="0"/>
          </a:p>
          <a:p>
            <a:pPr lvl="0" algn="just"/>
            <a:r>
              <a:rPr lang="en-ZA" sz="2000" dirty="0"/>
              <a:t> It is recommended that you keep at least </a:t>
            </a:r>
            <a:r>
              <a:rPr lang="en-ZA" sz="2000" b="1" dirty="0"/>
              <a:t>1.5 meter distance </a:t>
            </a:r>
            <a:r>
              <a:rPr lang="en-ZA" sz="2000" dirty="0"/>
              <a:t>between yourself and another person walking to school. </a:t>
            </a:r>
          </a:p>
          <a:p>
            <a:pPr lvl="0" algn="just"/>
            <a:r>
              <a:rPr lang="en-GB" sz="2000" dirty="0"/>
              <a:t>It is important to adhere to the </a:t>
            </a:r>
            <a:r>
              <a:rPr lang="en-GB" sz="2000" b="1" dirty="0"/>
              <a:t>measures to prevent and combat </a:t>
            </a:r>
            <a:r>
              <a:rPr lang="en-GB" sz="2000" dirty="0"/>
              <a:t>the spread of </a:t>
            </a:r>
            <a:r>
              <a:rPr lang="en-ZA" sz="2000" dirty="0"/>
              <a:t>COVID-19 in </a:t>
            </a:r>
            <a:r>
              <a:rPr lang="en-ZA" sz="2000" b="1" dirty="0"/>
              <a:t>public and private transport services</a:t>
            </a:r>
            <a:r>
              <a:rPr lang="en-ZA" sz="2000" dirty="0"/>
              <a:t>.</a:t>
            </a:r>
          </a:p>
          <a:p>
            <a:pPr lvl="0" algn="just"/>
            <a:r>
              <a:rPr lang="en-ZA" sz="2000" dirty="0"/>
              <a:t>Public transport operators must put measures in place to adhere to social distancing, ensure that transport is </a:t>
            </a:r>
            <a:r>
              <a:rPr lang="en-ZA" sz="2000" b="1" dirty="0"/>
              <a:t>sanitised before and after use</a:t>
            </a:r>
            <a:r>
              <a:rPr lang="en-ZA" sz="2000" dirty="0"/>
              <a:t> and observe the </a:t>
            </a:r>
            <a:r>
              <a:rPr lang="en-ZA" sz="2000" b="1" dirty="0"/>
              <a:t>new prescribed passenger capacity </a:t>
            </a:r>
            <a:r>
              <a:rPr lang="en-ZA" sz="2000" dirty="0"/>
              <a:t>to curb the spread of COVID-19.</a:t>
            </a:r>
          </a:p>
          <a:p>
            <a:pPr marL="0" indent="0" algn="just">
              <a:buNone/>
            </a:pPr>
            <a:endParaRPr lang="en-Z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5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080120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MUST I DO 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 ARRIVE AT SCHOOL?...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13612"/>
            <a:ext cx="8856984" cy="4723700"/>
          </a:xfrm>
        </p:spPr>
        <p:txBody>
          <a:bodyPr>
            <a:noAutofit/>
          </a:bodyPr>
          <a:lstStyle/>
          <a:p>
            <a:pPr algn="just"/>
            <a:r>
              <a:rPr lang="en-ZA" sz="2400" dirty="0"/>
              <a:t>The </a:t>
            </a:r>
            <a:r>
              <a:rPr lang="en-ZA" sz="2400" b="1" dirty="0"/>
              <a:t>SMT, teachers and non-teaching staff </a:t>
            </a:r>
            <a:r>
              <a:rPr lang="en-ZA" sz="2400" dirty="0"/>
              <a:t>must arrive at school before the learners in order to make necessary preparations for the learners’ arrival </a:t>
            </a:r>
          </a:p>
          <a:p>
            <a:pPr algn="just"/>
            <a:r>
              <a:rPr lang="en-ZA" sz="2400" b="1" dirty="0"/>
              <a:t>SMT members, teachers and non-teaching staff above the age of 60</a:t>
            </a:r>
            <a:r>
              <a:rPr lang="en-ZA" sz="2400" dirty="0"/>
              <a:t>, as well as those with comorbidities (e.g. Hypertension, Diabetes, Asthma, Heart Diseases, etc.) identified by the Department of Health should be allowed to remain on leave with full pay</a:t>
            </a:r>
          </a:p>
          <a:p>
            <a:pPr algn="just"/>
            <a:r>
              <a:rPr lang="en-ZA" sz="2400" dirty="0"/>
              <a:t> It is important to </a:t>
            </a:r>
            <a:r>
              <a:rPr lang="en-ZA" sz="2400" b="1" dirty="0"/>
              <a:t>practice social distancing and good hygiene </a:t>
            </a:r>
            <a:r>
              <a:rPr lang="en-ZA" sz="2400" dirty="0"/>
              <a:t>at school to prevent becoming infected</a:t>
            </a:r>
            <a:endParaRPr lang="en-GB" sz="2400" dirty="0"/>
          </a:p>
          <a:p>
            <a:pPr algn="just"/>
            <a:r>
              <a:rPr lang="en-GB" sz="2400" dirty="0"/>
              <a:t> </a:t>
            </a:r>
            <a:r>
              <a:rPr lang="en-ZA" sz="2400" dirty="0"/>
              <a:t>It is recommended that you keep at least </a:t>
            </a:r>
            <a:r>
              <a:rPr lang="en-ZA" sz="2400" b="1" dirty="0"/>
              <a:t>1.5 meter distance </a:t>
            </a:r>
            <a:r>
              <a:rPr lang="en-ZA" sz="2400" dirty="0"/>
              <a:t>between yourself and another person</a:t>
            </a:r>
          </a:p>
          <a:p>
            <a:pPr marL="0" indent="0" algn="just">
              <a:buNone/>
            </a:pPr>
            <a:endParaRPr lang="en-Z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46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080120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MUST I DO 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 ARRIVE AT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57628"/>
            <a:ext cx="8856984" cy="4291652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PEDS will make available a </a:t>
            </a:r>
            <a:r>
              <a:rPr lang="en-US" sz="2400" b="1" dirty="0"/>
              <a:t>minimum health and hygiene package</a:t>
            </a:r>
            <a:r>
              <a:rPr lang="en-US" sz="2400" dirty="0"/>
              <a:t> to all schools. The minimum package will consist of the following:</a:t>
            </a:r>
          </a:p>
          <a:p>
            <a:pPr lvl="1"/>
            <a:r>
              <a:rPr lang="en-US" sz="2400" dirty="0"/>
              <a:t>Handwashing soap (bar or liquid)</a:t>
            </a:r>
            <a:endParaRPr lang="en-ZA" sz="2400" dirty="0"/>
          </a:p>
          <a:p>
            <a:pPr lvl="1"/>
            <a:r>
              <a:rPr lang="en-US" sz="2400" dirty="0"/>
              <a:t>Alcohol-based hand sanitizer per classroom</a:t>
            </a:r>
            <a:endParaRPr lang="en-ZA" sz="2400" dirty="0"/>
          </a:p>
          <a:p>
            <a:pPr lvl="1"/>
            <a:r>
              <a:rPr lang="en-US" sz="2400" dirty="0"/>
              <a:t>Disinfectant</a:t>
            </a:r>
            <a:endParaRPr lang="en-ZA" sz="2400" dirty="0"/>
          </a:p>
          <a:p>
            <a:pPr lvl="1"/>
            <a:r>
              <a:rPr lang="en-US" sz="2400" dirty="0"/>
              <a:t>Masks (the wearing of masks will be compulsory for learners and teachers)</a:t>
            </a:r>
            <a:endParaRPr lang="en-ZA" sz="2400" dirty="0"/>
          </a:p>
          <a:p>
            <a:pPr lvl="1"/>
            <a:r>
              <a:rPr lang="en-US" sz="2400" dirty="0"/>
              <a:t>Digital Thermometer (2 per school)</a:t>
            </a:r>
            <a:endParaRPr lang="en-ZA" sz="2400" dirty="0"/>
          </a:p>
          <a:p>
            <a:pPr lvl="1"/>
            <a:r>
              <a:rPr lang="en-US" sz="2400" dirty="0"/>
              <a:t>Heavy duty cleaning gloves, disposable aprons and goggles/visors for cleaning staff</a:t>
            </a:r>
            <a:endParaRPr lang="en-ZA" sz="2400" dirty="0"/>
          </a:p>
          <a:p>
            <a:pPr marL="0" indent="0">
              <a:buNone/>
            </a:pPr>
            <a:endParaRPr lang="en-Z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9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1"/>
            <a:ext cx="8496944" cy="720081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ZA" i="1" dirty="0"/>
          </a:p>
          <a:p>
            <a:pPr marL="0" lvl="0" indent="0">
              <a:buNone/>
            </a:pPr>
            <a:endParaRPr lang="en-ZA" dirty="0"/>
          </a:p>
          <a:p>
            <a:pPr marL="0" indent="0" algn="just">
              <a:buNone/>
            </a:pPr>
            <a:endParaRPr lang="en-Z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75070461"/>
              </p:ext>
            </p:extLst>
          </p:nvPr>
        </p:nvGraphicFramePr>
        <p:xfrm>
          <a:off x="251520" y="1700808"/>
          <a:ext cx="856895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576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180956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ON </a:t>
            </a:r>
            <a:r>
              <a:rPr lang="en-ZA" sz="4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ONE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TEACHING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85620"/>
            <a:ext cx="8784976" cy="4147636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en-ZA" b="1" dirty="0"/>
              <a:t>Orientation of the SMT, teachers and non-teaching staff </a:t>
            </a:r>
            <a:r>
              <a:rPr lang="en-ZA" dirty="0"/>
              <a:t>on the management of COVID-19 at school</a:t>
            </a:r>
          </a:p>
          <a:p>
            <a:pPr lvl="0" algn="just"/>
            <a:r>
              <a:rPr lang="en-ZA" dirty="0"/>
              <a:t>Make </a:t>
            </a:r>
            <a:r>
              <a:rPr lang="en-ZA" b="1" dirty="0"/>
              <a:t>copies of the guidelines </a:t>
            </a:r>
            <a:r>
              <a:rPr lang="en-ZA" dirty="0"/>
              <a:t>available</a:t>
            </a:r>
            <a:r>
              <a:rPr lang="en-GB" dirty="0"/>
              <a:t> </a:t>
            </a:r>
            <a:endParaRPr lang="en-ZA" dirty="0"/>
          </a:p>
          <a:p>
            <a:pPr lvl="0" algn="just"/>
            <a:r>
              <a:rPr lang="en-ZA" dirty="0"/>
              <a:t>Agree on </a:t>
            </a:r>
            <a:r>
              <a:rPr lang="en-ZA" b="1" dirty="0"/>
              <a:t>safety and hygiene procedures at school </a:t>
            </a:r>
            <a:r>
              <a:rPr lang="en-ZA" dirty="0"/>
              <a:t>that must include:</a:t>
            </a:r>
          </a:p>
          <a:p>
            <a:pPr lvl="1" algn="just"/>
            <a:r>
              <a:rPr lang="en-ZA" dirty="0"/>
              <a:t>Wash your hands often with soap and water for at least 20 seconds. If soap and water are not available, use an alcohol-based hand sanitiser</a:t>
            </a:r>
          </a:p>
          <a:p>
            <a:pPr lvl="1" algn="just"/>
            <a:r>
              <a:rPr lang="en-ZA" dirty="0"/>
              <a:t>Avoid touching your eyes, nose, and mouth with unwashed hands</a:t>
            </a:r>
          </a:p>
          <a:p>
            <a:pPr lvl="1" algn="just"/>
            <a:r>
              <a:rPr lang="en-ZA" dirty="0"/>
              <a:t>Avoid close contact with people who are sick</a:t>
            </a:r>
          </a:p>
          <a:p>
            <a:pPr lvl="1" algn="just"/>
            <a:r>
              <a:rPr lang="en-ZA" dirty="0"/>
              <a:t>Stay at home when you are sick and try and keep a distance from others at home</a:t>
            </a:r>
          </a:p>
          <a:p>
            <a:pPr lvl="1" algn="just"/>
            <a:r>
              <a:rPr lang="en-ZA" dirty="0"/>
              <a:t>Cover your cough or sneeze with a flexed elbow or a tissue, then throw the tissue in the bin</a:t>
            </a:r>
          </a:p>
          <a:p>
            <a:pPr lvl="1" algn="just"/>
            <a:r>
              <a:rPr lang="en-ZA" dirty="0"/>
              <a:t>Clean and disinfect frequently touched objects and surfaces</a:t>
            </a:r>
          </a:p>
          <a:p>
            <a:pPr marL="0" lvl="0" indent="0" algn="just">
              <a:buNone/>
            </a:pPr>
            <a:endParaRPr lang="en-ZA" dirty="0"/>
          </a:p>
          <a:p>
            <a:pPr marL="0" indent="0" algn="just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58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180956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ON </a:t>
            </a:r>
            <a:r>
              <a:rPr lang="en-ZA" sz="4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ONE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TEACHING STAFF…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85620"/>
            <a:ext cx="8784976" cy="414763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ZA" dirty="0"/>
              <a:t>Orientation of the SMT and teachers on the management of the </a:t>
            </a:r>
            <a:r>
              <a:rPr lang="en-ZA" b="1" dirty="0"/>
              <a:t>revised curriculum</a:t>
            </a:r>
            <a:endParaRPr lang="en-ZA" dirty="0"/>
          </a:p>
          <a:p>
            <a:pPr lvl="0" algn="just"/>
            <a:r>
              <a:rPr lang="en-ZA" dirty="0"/>
              <a:t>Re-organisation of the </a:t>
            </a:r>
            <a:r>
              <a:rPr lang="en-ZA" b="1" dirty="0"/>
              <a:t>school time-table </a:t>
            </a:r>
            <a:r>
              <a:rPr lang="en-ZA" dirty="0"/>
              <a:t>in line with the phased-in return of learners</a:t>
            </a:r>
          </a:p>
          <a:p>
            <a:pPr algn="just"/>
            <a:r>
              <a:rPr lang="en-ZA" dirty="0"/>
              <a:t>Teachers prepare </a:t>
            </a:r>
            <a:r>
              <a:rPr lang="en-ZA" b="1" dirty="0"/>
              <a:t>revised lessons, assessments, resources</a:t>
            </a:r>
            <a:r>
              <a:rPr lang="en-ZA" dirty="0"/>
              <a:t> and plans for extra tuition classes</a:t>
            </a:r>
          </a:p>
          <a:p>
            <a:pPr lvl="0" algn="just"/>
            <a:r>
              <a:rPr lang="en-US" dirty="0"/>
              <a:t>The SMT and teachers agree on a </a:t>
            </a:r>
            <a:r>
              <a:rPr lang="en-US" b="1" dirty="0"/>
              <a:t>strategy to create new class lists </a:t>
            </a:r>
            <a:r>
              <a:rPr lang="en-US" dirty="0"/>
              <a:t>to make provision  for smaller classes</a:t>
            </a:r>
            <a:endParaRPr lang="en-ZA" dirty="0"/>
          </a:p>
          <a:p>
            <a:pPr lvl="0"/>
            <a:r>
              <a:rPr lang="en-GB" dirty="0"/>
              <a:t>The SGB and SMT must decide, in accordance with the </a:t>
            </a:r>
            <a:r>
              <a:rPr lang="en-ZA" dirty="0"/>
              <a:t>Regulations</a:t>
            </a:r>
            <a:r>
              <a:rPr lang="en-US" dirty="0"/>
              <a:t> issued in terms of Disaster Management Act 2002 (Act no 57 of 2002) and all directives set out in the schedule to address and contain the spread of COVID-19</a:t>
            </a:r>
            <a:r>
              <a:rPr lang="en-GB" dirty="0"/>
              <a:t>, on </a:t>
            </a:r>
            <a:r>
              <a:rPr lang="en-GB" b="1" dirty="0"/>
              <a:t>what happens with other entities</a:t>
            </a:r>
            <a:r>
              <a:rPr lang="en-GB" dirty="0"/>
              <a:t> that use the school facilities e.g. church groups, etc.</a:t>
            </a:r>
          </a:p>
          <a:p>
            <a:r>
              <a:rPr lang="en-ZA" dirty="0"/>
              <a:t>The SGB and SMT must decide on a schedule for </a:t>
            </a:r>
            <a:r>
              <a:rPr lang="en-ZA" b="1" dirty="0"/>
              <a:t>awareness sessions </a:t>
            </a:r>
            <a:r>
              <a:rPr lang="en-ZA" dirty="0"/>
              <a:t>with parents, communities, Local Chiefs and the Municipality</a:t>
            </a:r>
          </a:p>
          <a:p>
            <a:pPr lvl="0"/>
            <a:endParaRPr lang="en-ZA" dirty="0"/>
          </a:p>
          <a:p>
            <a:pPr marL="0" lv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90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3518"/>
            <a:ext cx="8784976" cy="1309258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ON </a:t>
            </a:r>
            <a:r>
              <a:rPr lang="en-ZA" sz="4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ONE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NON-TEACHING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460851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ZA" dirty="0"/>
              <a:t>Ensure the </a:t>
            </a:r>
            <a:r>
              <a:rPr lang="en-ZA" b="1" dirty="0"/>
              <a:t>offices, bathrooms and kitchen </a:t>
            </a:r>
            <a:r>
              <a:rPr lang="en-ZA" dirty="0"/>
              <a:t>are sanitised</a:t>
            </a:r>
          </a:p>
          <a:p>
            <a:pPr lvl="0"/>
            <a:r>
              <a:rPr lang="en-ZA" dirty="0"/>
              <a:t>Ensure that there is </a:t>
            </a:r>
            <a:r>
              <a:rPr lang="en-ZA" b="1" dirty="0"/>
              <a:t>water with soap </a:t>
            </a:r>
            <a:r>
              <a:rPr lang="en-ZA" dirty="0"/>
              <a:t>in the bathrooms</a:t>
            </a:r>
          </a:p>
          <a:p>
            <a:pPr lvl="0" algn="just"/>
            <a:r>
              <a:rPr lang="en-ZA" b="1" dirty="0"/>
              <a:t>Sanitisers and water for hand-washing </a:t>
            </a:r>
            <a:r>
              <a:rPr lang="en-ZA" dirty="0"/>
              <a:t>are placed at accessible spots for anyone who needs to wash hands</a:t>
            </a:r>
          </a:p>
          <a:p>
            <a:pPr lvl="0"/>
            <a:r>
              <a:rPr lang="en-ZA" dirty="0"/>
              <a:t>Strict </a:t>
            </a:r>
            <a:r>
              <a:rPr lang="en-ZA" b="1" dirty="0"/>
              <a:t>access control measures </a:t>
            </a:r>
            <a:r>
              <a:rPr lang="en-ZA" dirty="0"/>
              <a:t>to ensure compliance with the measures to contain the spread of COVID-19</a:t>
            </a:r>
          </a:p>
          <a:p>
            <a:pPr lvl="0"/>
            <a:r>
              <a:rPr lang="en-ZA" dirty="0"/>
              <a:t>Sanitisers at the </a:t>
            </a:r>
            <a:r>
              <a:rPr lang="en-ZA" b="1" dirty="0"/>
              <a:t>security gates</a:t>
            </a:r>
            <a:r>
              <a:rPr lang="en-ZA" dirty="0"/>
              <a:t>, for anyone coming into the school premises</a:t>
            </a:r>
          </a:p>
          <a:p>
            <a:pPr lvl="0"/>
            <a:r>
              <a:rPr lang="en-ZA" dirty="0"/>
              <a:t>Volunteer Food Handlers (kitchen staff) </a:t>
            </a:r>
            <a:r>
              <a:rPr lang="en-ZA" b="1" dirty="0"/>
              <a:t>sanitise the kitchen </a:t>
            </a:r>
            <a:r>
              <a:rPr lang="en-ZA" dirty="0"/>
              <a:t>daily, receive food deliveries and check availability of stock for school meals 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03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3518"/>
            <a:ext cx="8784976" cy="1309258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ON </a:t>
            </a:r>
            <a:r>
              <a:rPr lang="en-ZA" sz="4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ONE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NON-TEACHING STAFF…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784976" cy="439248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ZA" dirty="0"/>
              <a:t>Volunteer Food Handlers use protective gear during preparation, cooking and serving of meals (head-cover, apron, safety gloves)</a:t>
            </a:r>
          </a:p>
          <a:p>
            <a:pPr lvl="0" algn="just"/>
            <a:r>
              <a:rPr lang="en-ZA" dirty="0"/>
              <a:t> Always use face masks </a:t>
            </a:r>
          </a:p>
          <a:p>
            <a:pPr lvl="0" algn="just"/>
            <a:r>
              <a:rPr lang="en-ZA" dirty="0"/>
              <a:t>Wash all surfaces daily with disinfectant cleaner and observe high standard practices in general cleanliness of the kitchen</a:t>
            </a:r>
          </a:p>
          <a:p>
            <a:pPr lvl="0" algn="just"/>
            <a:r>
              <a:rPr lang="en-ZA" dirty="0"/>
              <a:t>Receive food deliveries under hygienic conditions, use gloves and masks in handling food supplies </a:t>
            </a:r>
          </a:p>
          <a:p>
            <a:pPr marL="0" indent="0" algn="just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59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152128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ON </a:t>
            </a:r>
            <a:r>
              <a:rPr lang="en-ZA" sz="4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ONE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OF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6" cy="4392488"/>
          </a:xfrm>
        </p:spPr>
        <p:txBody>
          <a:bodyPr>
            <a:noAutofit/>
          </a:bodyPr>
          <a:lstStyle/>
          <a:p>
            <a:pPr lvl="0"/>
            <a:r>
              <a:rPr lang="en-ZA" sz="2000" dirty="0"/>
              <a:t>The principal and teachers conduct the </a:t>
            </a:r>
            <a:r>
              <a:rPr lang="en-ZA" sz="2000" b="1" dirty="0"/>
              <a:t>orientation of learners </a:t>
            </a:r>
            <a:r>
              <a:rPr lang="en-ZA" sz="2000" dirty="0"/>
              <a:t>on the management of COVID-19 at school</a:t>
            </a:r>
          </a:p>
          <a:p>
            <a:pPr lvl="0"/>
            <a:r>
              <a:rPr lang="en-ZA" sz="2000" dirty="0"/>
              <a:t>Agree on </a:t>
            </a:r>
            <a:r>
              <a:rPr lang="en-ZA" sz="2000" b="1" dirty="0"/>
              <a:t>safety and hygiene procedures </a:t>
            </a:r>
            <a:r>
              <a:rPr lang="en-ZA" sz="2000" dirty="0"/>
              <a:t>at school that must include:</a:t>
            </a:r>
          </a:p>
          <a:p>
            <a:pPr lvl="1"/>
            <a:r>
              <a:rPr lang="en-ZA" sz="2000" dirty="0"/>
              <a:t>Wash your hands often with soap and water for at least 20 seconds. If soap and water are not available, use an alcohol-based hand sanitiser</a:t>
            </a:r>
          </a:p>
          <a:p>
            <a:pPr lvl="1"/>
            <a:r>
              <a:rPr lang="en-ZA" sz="2000" dirty="0"/>
              <a:t>Avoid touching your eyes, nose, and mouth with your hands</a:t>
            </a:r>
          </a:p>
          <a:p>
            <a:pPr lvl="1"/>
            <a:r>
              <a:rPr lang="en-ZA" sz="2000" dirty="0"/>
              <a:t>Avoid close contact with people who are sick</a:t>
            </a:r>
          </a:p>
          <a:p>
            <a:pPr lvl="1"/>
            <a:r>
              <a:rPr lang="en-ZA" sz="2000" dirty="0"/>
              <a:t>Stay at home when you are sick and try and keep a distance from others at home</a:t>
            </a:r>
          </a:p>
          <a:p>
            <a:pPr lvl="1"/>
            <a:r>
              <a:rPr lang="en-ZA" sz="2000" dirty="0"/>
              <a:t>Cover your cough or sneeze with a flexed elbow or a tissue, then throw the tissue in a bin with a lid</a:t>
            </a:r>
          </a:p>
          <a:p>
            <a:pPr lvl="1"/>
            <a:r>
              <a:rPr lang="en-ZA" sz="2000" dirty="0"/>
              <a:t>Clean and disinfect frequently touched objects and surfaces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70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152128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ON </a:t>
            </a:r>
            <a:r>
              <a:rPr lang="en-ZA" sz="4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ONE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OF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468052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ZA" dirty="0"/>
              <a:t>Learners must wash hands before </a:t>
            </a:r>
            <a:r>
              <a:rPr lang="en-ZA" b="1" dirty="0"/>
              <a:t>school-meals</a:t>
            </a:r>
            <a:r>
              <a:rPr lang="en-ZA" dirty="0"/>
              <a:t>, be served meals in classrooms and observe social distancing during meals, while seated</a:t>
            </a:r>
          </a:p>
          <a:p>
            <a:pPr lvl="0" algn="just"/>
            <a:r>
              <a:rPr lang="en-ZA" dirty="0"/>
              <a:t>Orientation of learners on the </a:t>
            </a:r>
            <a:r>
              <a:rPr lang="en-ZA" b="1" dirty="0"/>
              <a:t>curriculum recovery plan</a:t>
            </a:r>
            <a:r>
              <a:rPr lang="en-ZA" dirty="0"/>
              <a:t>, including access to extra tuition classes</a:t>
            </a:r>
          </a:p>
          <a:p>
            <a:pPr lvl="0" algn="just"/>
            <a:r>
              <a:rPr lang="en-ZA" dirty="0"/>
              <a:t>Introduce the </a:t>
            </a:r>
            <a:r>
              <a:rPr lang="en-ZA" b="1" dirty="0"/>
              <a:t>re-organised school time-table</a:t>
            </a:r>
            <a:r>
              <a:rPr lang="en-ZA" dirty="0"/>
              <a:t>, new class lists and the sub-division of classes</a:t>
            </a:r>
          </a:p>
          <a:p>
            <a:pPr lvl="0" algn="just"/>
            <a:r>
              <a:rPr lang="en-ZA" dirty="0"/>
              <a:t>Brief learners on </a:t>
            </a:r>
            <a:r>
              <a:rPr lang="en-ZA" b="1" dirty="0"/>
              <a:t>social distancing at school</a:t>
            </a:r>
            <a:r>
              <a:rPr lang="en-ZA" dirty="0"/>
              <a:t>, travelling to and from school</a:t>
            </a:r>
          </a:p>
          <a:p>
            <a:pPr lvl="0" algn="just"/>
            <a:r>
              <a:rPr lang="en-ZA" b="1" dirty="0"/>
              <a:t>Motivate learners </a:t>
            </a:r>
            <a:r>
              <a:rPr lang="en-ZA" dirty="0"/>
              <a:t>on their return to school</a:t>
            </a:r>
          </a:p>
          <a:p>
            <a:pPr marL="0" indent="0" algn="just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42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051291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ON </a:t>
            </a:r>
            <a:r>
              <a:rPr lang="en-ZA" sz="4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ONE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536504"/>
          </a:xfrm>
        </p:spPr>
        <p:txBody>
          <a:bodyPr>
            <a:noAutofit/>
          </a:bodyPr>
          <a:lstStyle/>
          <a:p>
            <a:r>
              <a:rPr lang="en-ZA" sz="2000" dirty="0"/>
              <a:t>Recommended that </a:t>
            </a:r>
            <a:r>
              <a:rPr lang="en-ZA" sz="2000" b="1" dirty="0"/>
              <a:t>movement of learners </a:t>
            </a:r>
            <a:r>
              <a:rPr lang="en-ZA" sz="2000" dirty="0"/>
              <a:t>between classes are limited and that the </a:t>
            </a:r>
            <a:r>
              <a:rPr lang="en-ZA" sz="2000" b="1" dirty="0"/>
              <a:t>clustering of desks </a:t>
            </a:r>
            <a:r>
              <a:rPr lang="en-ZA" sz="2000" dirty="0"/>
              <a:t>in the classroom are avoided</a:t>
            </a:r>
          </a:p>
          <a:p>
            <a:r>
              <a:rPr lang="en-ZA" sz="2000" dirty="0"/>
              <a:t>Agree on </a:t>
            </a:r>
            <a:r>
              <a:rPr lang="en-ZA" sz="2000" b="1" dirty="0"/>
              <a:t>safety and hygiene procedures </a:t>
            </a:r>
            <a:r>
              <a:rPr lang="en-ZA" sz="2000" dirty="0"/>
              <a:t>with the learners in your </a:t>
            </a:r>
            <a:r>
              <a:rPr lang="en-ZA" sz="2000" b="1" dirty="0"/>
              <a:t>classroom</a:t>
            </a:r>
            <a:r>
              <a:rPr lang="en-ZA" sz="2000" dirty="0"/>
              <a:t> that must include: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sz="2000" dirty="0"/>
              <a:t>Wash your hands often with soap and water for at least 20 seconds. If soap and water are not available, use an alcohol-based hand sanitiser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sz="2000" dirty="0"/>
              <a:t>Avoid touching your eyes, nose, and mouth with unwashed hands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sz="2000" dirty="0"/>
              <a:t>Avoid close contact with people who are sick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sz="2000" dirty="0"/>
              <a:t>Stay at home when you are sick and try and keep a distance from others at home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sz="2000" dirty="0"/>
              <a:t>Cover your cough or sneeze with a flexed elbow or a tissue, then throw the tissue in the bin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sz="2000" dirty="0"/>
              <a:t>Clean and disinfect frequently touched objects and surfaces</a:t>
            </a:r>
          </a:p>
          <a:p>
            <a:pPr marL="0" indent="0">
              <a:buNone/>
            </a:pPr>
            <a:endParaRPr lang="en-Z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81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051291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ON </a:t>
            </a:r>
            <a:r>
              <a:rPr lang="en-ZA" sz="4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ONE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CLASSROOM…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3168352"/>
          </a:xfrm>
        </p:spPr>
        <p:txBody>
          <a:bodyPr>
            <a:noAutofit/>
          </a:bodyPr>
          <a:lstStyle/>
          <a:p>
            <a:pPr lvl="0" algn="just"/>
            <a:r>
              <a:rPr lang="en-ZA" sz="2800" dirty="0"/>
              <a:t>Airborne transmission should be limited by allowing </a:t>
            </a:r>
            <a:r>
              <a:rPr lang="en-ZA" sz="2800" b="1" dirty="0"/>
              <a:t>ventilation</a:t>
            </a:r>
            <a:r>
              <a:rPr lang="en-ZA" sz="2800" dirty="0"/>
              <a:t> in classrooms</a:t>
            </a:r>
          </a:p>
          <a:p>
            <a:pPr algn="just"/>
            <a:r>
              <a:rPr lang="en-ZA" sz="2800" b="1" dirty="0"/>
              <a:t>Clean and disinfect frequently touched objects and surfaces</a:t>
            </a:r>
            <a:r>
              <a:rPr lang="en-ZA" sz="2800" dirty="0"/>
              <a:t> e.g. toilet door handles, etc, should be cleaned with diluted bleach disinfectant (20 ml bleach per litre water) hourly, or less frequently depending on the circumstance</a:t>
            </a:r>
          </a:p>
          <a:p>
            <a:pPr marL="0" indent="0" algn="just">
              <a:buNone/>
            </a:pPr>
            <a:endParaRPr lang="en-Z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45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088232"/>
          </a:xfrm>
        </p:spPr>
        <p:txBody>
          <a:bodyPr>
            <a:noAutofit/>
          </a:bodyPr>
          <a:lstStyle/>
          <a:p>
            <a:r>
              <a:rPr lang="en-ZA" sz="7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PSYCHOSOCIAL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192689"/>
            <a:ext cx="1512168" cy="5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517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051291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MITIGATING STIGMA</a:t>
            </a:r>
            <a:b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39604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It is important for teachers, non-teaching staff and learners to acknowledge that </a:t>
            </a:r>
            <a:r>
              <a:rPr lang="en-US" b="1" dirty="0"/>
              <a:t>words matter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South Africa learned from the HIV and Ebola epidemics how catastrophic </a:t>
            </a:r>
            <a:r>
              <a:rPr lang="en-US" b="1" dirty="0"/>
              <a:t>fear, stigma and misinformation</a:t>
            </a:r>
            <a:r>
              <a:rPr lang="en-US" dirty="0"/>
              <a:t> can be - this is also very true for </a:t>
            </a:r>
            <a:r>
              <a:rPr lang="en-ZA" dirty="0"/>
              <a:t>COVID-19</a:t>
            </a:r>
            <a:r>
              <a:rPr lang="en-US" dirty="0"/>
              <a:t>. Stigma and fear </a:t>
            </a:r>
            <a:r>
              <a:rPr lang="en-US" b="1" dirty="0"/>
              <a:t>can isolate </a:t>
            </a:r>
            <a:r>
              <a:rPr lang="en-US" dirty="0"/>
              <a:t>people: </a:t>
            </a:r>
          </a:p>
          <a:p>
            <a:pPr lvl="1" algn="just"/>
            <a:r>
              <a:rPr lang="en-US" dirty="0"/>
              <a:t>It can </a:t>
            </a:r>
            <a:r>
              <a:rPr lang="en-US" b="1" dirty="0"/>
              <a:t>prevent</a:t>
            </a:r>
            <a:r>
              <a:rPr lang="en-US" dirty="0"/>
              <a:t> them from seeking medical care or adopting healthy behaviors</a:t>
            </a:r>
          </a:p>
          <a:p>
            <a:pPr lvl="1" algn="just"/>
            <a:r>
              <a:rPr lang="en-US" dirty="0"/>
              <a:t>Stigma and fear </a:t>
            </a:r>
            <a:r>
              <a:rPr lang="en-US" b="1" dirty="0"/>
              <a:t>rob people of necessary support </a:t>
            </a:r>
            <a:r>
              <a:rPr lang="en-US" dirty="0"/>
              <a:t>during a difficult time</a:t>
            </a:r>
          </a:p>
          <a:p>
            <a:pPr marL="514350" indent="-457200" algn="just"/>
            <a:r>
              <a:rPr lang="en-US" dirty="0"/>
              <a:t>There is a great deal of easy things that teachers, non-teaching staff and learners can do to help </a:t>
            </a:r>
            <a:r>
              <a:rPr lang="en-US" b="1" dirty="0"/>
              <a:t>tackle stigma associated </a:t>
            </a:r>
            <a:r>
              <a:rPr lang="en-US" dirty="0"/>
              <a:t>with </a:t>
            </a:r>
            <a:r>
              <a:rPr lang="en-ZA" dirty="0"/>
              <a:t>COVID-19</a:t>
            </a:r>
            <a:r>
              <a:rPr lang="en-US" dirty="0"/>
              <a:t>. 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2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4756"/>
            <a:ext cx="9144000" cy="6003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462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COVID-19 CASES ACROSS THE WORLD</a:t>
            </a:r>
          </a:p>
          <a:p>
            <a:pPr algn="ctr"/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 25 APRIL TO  03 MAY 2020 </a:t>
            </a:r>
            <a:endParaRPr lang="en-ZA" sz="2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351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152127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SCHOOL APPROACHES TO PROVISION OF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2484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ZA" dirty="0"/>
              <a:t>Mass </a:t>
            </a:r>
            <a:r>
              <a:rPr lang="en-ZA" b="1" dirty="0"/>
              <a:t>communication</a:t>
            </a:r>
            <a:r>
              <a:rPr lang="en-ZA" dirty="0"/>
              <a:t> on the emotional effects of COVID-19</a:t>
            </a:r>
          </a:p>
          <a:p>
            <a:pPr lvl="0" algn="just"/>
            <a:r>
              <a:rPr lang="en-ZA" dirty="0"/>
              <a:t>Teach each class about </a:t>
            </a:r>
            <a:r>
              <a:rPr lang="en-ZA" b="1" dirty="0"/>
              <a:t>identifying and interpreting emotions</a:t>
            </a:r>
            <a:r>
              <a:rPr lang="en-ZA" dirty="0"/>
              <a:t>; how to handle or react to fear, anxiety and to identify when they might be at risk of depression; or to inform a teacher when they identify a classmate or friend that is experiencing any of the above </a:t>
            </a:r>
          </a:p>
          <a:p>
            <a:pPr lvl="0" algn="just"/>
            <a:r>
              <a:rPr lang="en-ZA" dirty="0"/>
              <a:t>Teach and encourage </a:t>
            </a:r>
            <a:r>
              <a:rPr lang="en-ZA" b="1" dirty="0"/>
              <a:t>positive self-talk</a:t>
            </a:r>
            <a:r>
              <a:rPr lang="en-ZA" dirty="0"/>
              <a:t> </a:t>
            </a:r>
          </a:p>
          <a:p>
            <a:pPr lvl="0" algn="just"/>
            <a:r>
              <a:rPr lang="en-ZA" dirty="0"/>
              <a:t>Provide </a:t>
            </a:r>
            <a:r>
              <a:rPr lang="en-ZA" b="1" dirty="0"/>
              <a:t>material support </a:t>
            </a:r>
            <a:r>
              <a:rPr lang="en-ZA" dirty="0"/>
              <a:t>as these may be some of the reasons creating worry especially for children whose families are directly affected</a:t>
            </a:r>
          </a:p>
          <a:p>
            <a:pPr lvl="0" algn="just"/>
            <a:r>
              <a:rPr lang="en-ZA" dirty="0"/>
              <a:t>Provide </a:t>
            </a:r>
            <a:r>
              <a:rPr lang="en-ZA" b="1" dirty="0"/>
              <a:t>counselling</a:t>
            </a:r>
            <a:r>
              <a:rPr lang="en-ZA" dirty="0"/>
              <a:t> for the school and at-risk groups </a:t>
            </a:r>
          </a:p>
          <a:p>
            <a:pPr lvl="0" algn="just"/>
            <a:r>
              <a:rPr lang="en-ZA" b="1" dirty="0"/>
              <a:t>Referral </a:t>
            </a:r>
            <a:r>
              <a:rPr lang="en-ZA" dirty="0"/>
              <a:t>for specialised services for those that need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93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9477"/>
            <a:ext cx="8784976" cy="792088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CARE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81565"/>
            <a:ext cx="8784976" cy="50837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ZA" dirty="0"/>
              <a:t> Avoid excessive exposure to COVID-19 </a:t>
            </a:r>
            <a:r>
              <a:rPr lang="en-ZA" b="1" dirty="0"/>
              <a:t>media and social media coverage</a:t>
            </a:r>
            <a:r>
              <a:rPr lang="en-ZA" dirty="0"/>
              <a:t>, especially negative ones, to avoid mental health effects</a:t>
            </a:r>
          </a:p>
          <a:p>
            <a:pPr lvl="0" algn="just"/>
            <a:r>
              <a:rPr lang="en-ZA" dirty="0"/>
              <a:t>Maintain a </a:t>
            </a:r>
            <a:r>
              <a:rPr lang="en-ZA" b="1" dirty="0"/>
              <a:t>healthy diet and positive lifestyle</a:t>
            </a:r>
            <a:r>
              <a:rPr lang="en-ZA" dirty="0"/>
              <a:t>, and reach out to others for comfort and consolation that the situation will eventually be contained</a:t>
            </a:r>
          </a:p>
          <a:p>
            <a:pPr lvl="0" algn="just"/>
            <a:r>
              <a:rPr lang="en-ZA" dirty="0"/>
              <a:t>Maintain a sense of </a:t>
            </a:r>
            <a:r>
              <a:rPr lang="en-ZA" b="1" dirty="0"/>
              <a:t>positive thinking </a:t>
            </a:r>
            <a:r>
              <a:rPr lang="en-ZA" dirty="0"/>
              <a:t>and hope</a:t>
            </a:r>
          </a:p>
          <a:p>
            <a:pPr lvl="0" algn="just"/>
            <a:r>
              <a:rPr lang="en-ZA" dirty="0"/>
              <a:t>Take </a:t>
            </a:r>
            <a:r>
              <a:rPr lang="en-ZA" b="1" dirty="0"/>
              <a:t>personal or group time</a:t>
            </a:r>
            <a:r>
              <a:rPr lang="en-ZA" dirty="0"/>
              <a:t> to unwind and remind the self that the intense feelings of fear, panic, and anxiety will fade. Remember to </a:t>
            </a:r>
            <a:r>
              <a:rPr lang="en-ZA" b="1" dirty="0"/>
              <a:t>practice social distancing</a:t>
            </a:r>
            <a:r>
              <a:rPr lang="en-ZA" dirty="0"/>
              <a:t> when in groups</a:t>
            </a:r>
          </a:p>
          <a:p>
            <a:pPr marL="0" indent="0" algn="just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649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964933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 THAT SOMEONE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NEEDS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392488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ZA" dirty="0"/>
              <a:t>Persistent </a:t>
            </a:r>
            <a:r>
              <a:rPr lang="en-ZA" b="1" dirty="0"/>
              <a:t>fear, worry and anxiousness </a:t>
            </a:r>
          </a:p>
          <a:p>
            <a:pPr lvl="0" algn="just"/>
            <a:r>
              <a:rPr lang="en-ZA" dirty="0"/>
              <a:t>Persistent </a:t>
            </a:r>
            <a:r>
              <a:rPr lang="en-ZA" b="1" dirty="0"/>
              <a:t>sadness, hopeless </a:t>
            </a:r>
            <a:r>
              <a:rPr lang="en-ZA" dirty="0"/>
              <a:t>and other overwhelming emotions</a:t>
            </a:r>
          </a:p>
          <a:p>
            <a:pPr lvl="0" algn="just"/>
            <a:r>
              <a:rPr lang="en-ZA" b="1" dirty="0"/>
              <a:t>Withdrawal</a:t>
            </a:r>
            <a:r>
              <a:rPr lang="en-ZA" dirty="0"/>
              <a:t> from others (the kind that is different from the social distancing prescribed by the Department of Health)</a:t>
            </a:r>
          </a:p>
          <a:p>
            <a:pPr lvl="0" algn="just"/>
            <a:r>
              <a:rPr lang="en-ZA" b="1" dirty="0"/>
              <a:t>Loss of interest </a:t>
            </a:r>
            <a:r>
              <a:rPr lang="en-ZA" dirty="0"/>
              <a:t>in personal appearance and unusual </a:t>
            </a:r>
            <a:r>
              <a:rPr lang="en-ZA" b="1" dirty="0"/>
              <a:t>lack of energy</a:t>
            </a:r>
            <a:endParaRPr lang="en-ZA" dirty="0"/>
          </a:p>
          <a:p>
            <a:pPr lvl="0" algn="just"/>
            <a:r>
              <a:rPr lang="en-ZA" dirty="0"/>
              <a:t>Expressing </a:t>
            </a:r>
            <a:r>
              <a:rPr lang="en-ZA" b="1" dirty="0"/>
              <a:t>rage or anger </a:t>
            </a:r>
            <a:r>
              <a:rPr lang="en-ZA" dirty="0"/>
              <a:t>at the world</a:t>
            </a:r>
          </a:p>
          <a:p>
            <a:pPr lvl="0" algn="just"/>
            <a:r>
              <a:rPr lang="en-ZA" b="1" dirty="0"/>
              <a:t>Missing</a:t>
            </a:r>
            <a:r>
              <a:rPr lang="en-ZA" dirty="0"/>
              <a:t> work or classes</a:t>
            </a:r>
          </a:p>
          <a:p>
            <a:pPr lvl="0" algn="just"/>
            <a:r>
              <a:rPr lang="en-ZA" dirty="0"/>
              <a:t>Use of or increased use of </a:t>
            </a:r>
            <a:r>
              <a:rPr lang="en-ZA" b="1" dirty="0"/>
              <a:t>drugs or alcohol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858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152127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AND OTHER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SCHOOL PROGRAMMES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57629"/>
            <a:ext cx="8784976" cy="3715587"/>
          </a:xfrm>
        </p:spPr>
        <p:txBody>
          <a:bodyPr>
            <a:noAutofit/>
          </a:bodyPr>
          <a:lstStyle/>
          <a:p>
            <a:pPr algn="just"/>
            <a:r>
              <a:rPr lang="en-ZA" sz="2000" dirty="0"/>
              <a:t>School Sport and other mass based gathering events such as the South African Schools Choral Eisteddfod </a:t>
            </a:r>
            <a:r>
              <a:rPr lang="en-ZA" sz="2000" b="1" dirty="0"/>
              <a:t>remain suspended in schools</a:t>
            </a:r>
            <a:r>
              <a:rPr lang="en-ZA" sz="2000" dirty="0"/>
              <a:t> </a:t>
            </a:r>
          </a:p>
          <a:p>
            <a:pPr algn="just"/>
            <a:r>
              <a:rPr lang="en-ZA" sz="2000" dirty="0"/>
              <a:t>Where sport equipment must be used during Life Orientation lessons, these must be </a:t>
            </a:r>
            <a:r>
              <a:rPr lang="en-ZA" sz="2000" b="1" dirty="0"/>
              <a:t>sanitised and social distancing </a:t>
            </a:r>
            <a:r>
              <a:rPr lang="en-ZA" sz="2000" dirty="0"/>
              <a:t>must be maintained at all times</a:t>
            </a:r>
          </a:p>
          <a:p>
            <a:pPr algn="just"/>
            <a:r>
              <a:rPr lang="en-ZA" sz="2000" dirty="0"/>
              <a:t>When the ban on sport events is lifted, promotion of </a:t>
            </a:r>
            <a:r>
              <a:rPr lang="en-ZA" sz="2000" b="1" dirty="0"/>
              <a:t>good hygiene and safe handling of sport equipment</a:t>
            </a:r>
            <a:r>
              <a:rPr lang="en-ZA" sz="2000" dirty="0"/>
              <a:t> and other related objects must be promoted</a:t>
            </a:r>
          </a:p>
          <a:p>
            <a:pPr algn="just"/>
            <a:r>
              <a:rPr lang="en-ZA" sz="2000" b="1" dirty="0"/>
              <a:t>School based enrichment and other cultural activities</a:t>
            </a:r>
            <a:r>
              <a:rPr lang="en-ZA" sz="2000" dirty="0"/>
              <a:t> must be kept to a minimum to allow schools to recover the lost teaching and learning time</a:t>
            </a:r>
          </a:p>
          <a:p>
            <a:pPr algn="just"/>
            <a:r>
              <a:rPr lang="en-ZA" sz="2000" dirty="0"/>
              <a:t>In the Foundation Phase, where play and recreation activities are part of the teaching and learning process, </a:t>
            </a:r>
            <a:r>
              <a:rPr lang="en-ZA" sz="2000" b="1" dirty="0"/>
              <a:t>vigilant supervision </a:t>
            </a:r>
            <a:r>
              <a:rPr lang="en-ZA" sz="2000" dirty="0"/>
              <a:t>must be maintained at all times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863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088232"/>
          </a:xfrm>
        </p:spPr>
        <p:txBody>
          <a:bodyPr>
            <a:noAutofit/>
          </a:bodyPr>
          <a:lstStyle/>
          <a:p>
            <a:r>
              <a:rPr lang="en-ZA" sz="7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RECOVERY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192689"/>
            <a:ext cx="1512168" cy="5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6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64933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OF CURRICULUM RECOVERY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4464496"/>
          </a:xfrm>
        </p:spPr>
        <p:txBody>
          <a:bodyPr>
            <a:normAutofit fontScale="85000" lnSpcReduction="10000"/>
          </a:bodyPr>
          <a:lstStyle/>
          <a:p>
            <a:r>
              <a:rPr lang="en-ZA" b="1" dirty="0"/>
              <a:t>Responsiveness</a:t>
            </a:r>
            <a:r>
              <a:rPr lang="en-ZA" dirty="0"/>
              <a:t> to the National COVID-19 Programme</a:t>
            </a:r>
          </a:p>
          <a:p>
            <a:r>
              <a:rPr lang="en-ZA" b="1" dirty="0"/>
              <a:t>Inclusion</a:t>
            </a:r>
            <a:r>
              <a:rPr lang="en-ZA" dirty="0"/>
              <a:t> and </a:t>
            </a:r>
            <a:r>
              <a:rPr lang="en-ZA" b="1" dirty="0"/>
              <a:t>Equity</a:t>
            </a:r>
          </a:p>
          <a:p>
            <a:r>
              <a:rPr lang="en-ZA" b="1" dirty="0"/>
              <a:t>Guided Approach</a:t>
            </a:r>
            <a:r>
              <a:rPr lang="en-ZA" dirty="0"/>
              <a:t>: No one size fits all but tailored-made solutions</a:t>
            </a:r>
          </a:p>
          <a:p>
            <a:r>
              <a:rPr lang="en-ZA" b="1" dirty="0"/>
              <a:t>Size</a:t>
            </a:r>
            <a:r>
              <a:rPr lang="en-ZA" dirty="0"/>
              <a:t> and </a:t>
            </a:r>
            <a:r>
              <a:rPr lang="en-ZA" b="1" dirty="0"/>
              <a:t>Scope</a:t>
            </a:r>
          </a:p>
          <a:p>
            <a:r>
              <a:rPr lang="en-ZA" b="1" dirty="0"/>
              <a:t>Partnerships</a:t>
            </a:r>
          </a:p>
          <a:p>
            <a:r>
              <a:rPr lang="en-ZA" b="1" dirty="0"/>
              <a:t>Safety</a:t>
            </a:r>
            <a:r>
              <a:rPr lang="en-ZA" dirty="0"/>
              <a:t> and </a:t>
            </a:r>
            <a:r>
              <a:rPr lang="en-ZA" b="1" dirty="0"/>
              <a:t>Security</a:t>
            </a:r>
          </a:p>
          <a:p>
            <a:r>
              <a:rPr lang="en-ZA" b="1" dirty="0"/>
              <a:t>Time</a:t>
            </a:r>
            <a:r>
              <a:rPr lang="en-ZA" dirty="0"/>
              <a:t> Management</a:t>
            </a:r>
          </a:p>
          <a:p>
            <a:r>
              <a:rPr lang="en-ZA" b="1" dirty="0"/>
              <a:t>Quality</a:t>
            </a:r>
          </a:p>
          <a:p>
            <a:r>
              <a:rPr lang="en-ZA" dirty="0"/>
              <a:t>A </a:t>
            </a:r>
            <a:r>
              <a:rPr lang="en-ZA" b="1" dirty="0"/>
              <a:t>nationally co-ordinated </a:t>
            </a:r>
            <a:r>
              <a:rPr lang="en-ZA" dirty="0"/>
              <a:t>approach</a:t>
            </a:r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  <a:p>
            <a:pPr lvl="0"/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13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944216"/>
          </a:xfrm>
        </p:spPr>
        <p:txBody>
          <a:bodyPr>
            <a:noAutofit/>
          </a:bodyPr>
          <a:lstStyle/>
          <a:p>
            <a:r>
              <a:rPr lang="en-ZA" sz="7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ROLES AND RESPONSIBILITIES</a:t>
            </a:r>
            <a:endParaRPr lang="en-ZA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192689"/>
            <a:ext cx="1512168" cy="5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1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9477"/>
            <a:ext cx="8784976" cy="792088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81565"/>
            <a:ext cx="8784976" cy="508373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ZA" dirty="0"/>
              <a:t>The DBE has a responsibility to ensure that the </a:t>
            </a:r>
            <a:r>
              <a:rPr lang="en-ZA" b="1" dirty="0"/>
              <a:t>orientation programme </a:t>
            </a:r>
            <a:r>
              <a:rPr lang="en-ZA" dirty="0"/>
              <a:t>is made available through different </a:t>
            </a:r>
            <a:r>
              <a:rPr lang="en-ZA" b="1" dirty="0"/>
              <a:t>channels and platforms</a:t>
            </a:r>
            <a:r>
              <a:rPr lang="en-ZA" dirty="0"/>
              <a:t>. The following are some of the programme can be accessed: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A" dirty="0"/>
              <a:t>Television and Radio Broadcasts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A" dirty="0"/>
              <a:t>Video Clips on YouTube, WhatsApp and other social media platforms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A" dirty="0"/>
              <a:t>Social media platforms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A" dirty="0"/>
              <a:t>Websites of DBE, Provincial Education Departments, Partners, etc.</a:t>
            </a:r>
          </a:p>
          <a:p>
            <a:pPr lvl="0" algn="just"/>
            <a:r>
              <a:rPr lang="en-ZA" dirty="0"/>
              <a:t>The DBE will also </a:t>
            </a:r>
            <a:r>
              <a:rPr lang="en-ZA" b="1" dirty="0"/>
              <a:t>collate reports </a:t>
            </a:r>
            <a:r>
              <a:rPr lang="en-ZA" dirty="0"/>
              <a:t>from Provinces on the distribution, application as well as the general compliance with the provisions of the programme</a:t>
            </a:r>
          </a:p>
          <a:p>
            <a:pPr lvl="0" algn="just"/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755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9477"/>
            <a:ext cx="8784976" cy="792088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53573"/>
            <a:ext cx="8784976" cy="4579683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ZA" dirty="0"/>
              <a:t>PEDs have a responsibility to ensure that all Districts </a:t>
            </a:r>
            <a:r>
              <a:rPr lang="en-ZA" b="1" dirty="0"/>
              <a:t>receive the programme </a:t>
            </a:r>
            <a:r>
              <a:rPr lang="en-ZA" dirty="0"/>
              <a:t>and are </a:t>
            </a:r>
            <a:r>
              <a:rPr lang="en-ZA" b="1" dirty="0"/>
              <a:t>thoroughly trained </a:t>
            </a:r>
            <a:r>
              <a:rPr lang="en-ZA" dirty="0"/>
              <a:t>on the programme</a:t>
            </a:r>
          </a:p>
          <a:p>
            <a:pPr lvl="0" algn="just"/>
            <a:r>
              <a:rPr lang="en-ZA" dirty="0"/>
              <a:t>Provinces may </a:t>
            </a:r>
            <a:r>
              <a:rPr lang="en-ZA" b="1" dirty="0"/>
              <a:t>develop additional materials </a:t>
            </a:r>
            <a:r>
              <a:rPr lang="en-ZA" dirty="0"/>
              <a:t>in line with the programme to compliment and expand the distribution of the information</a:t>
            </a:r>
          </a:p>
          <a:p>
            <a:pPr lvl="0" algn="just"/>
            <a:r>
              <a:rPr lang="en-ZA" dirty="0"/>
              <a:t>Provinces have to </a:t>
            </a:r>
            <a:r>
              <a:rPr lang="en-ZA" b="1" dirty="0"/>
              <a:t>deploy officials </a:t>
            </a:r>
            <a:r>
              <a:rPr lang="en-ZA" dirty="0"/>
              <a:t>in different Districts to </a:t>
            </a:r>
            <a:r>
              <a:rPr lang="en-ZA" b="1" dirty="0"/>
              <a:t>monitor compliance and prepare reports </a:t>
            </a:r>
            <a:r>
              <a:rPr lang="en-ZA" dirty="0"/>
              <a:t>for the DBE</a:t>
            </a:r>
          </a:p>
          <a:p>
            <a:pPr lvl="0" algn="just"/>
            <a:r>
              <a:rPr lang="en-ZA" dirty="0"/>
              <a:t>Provinces have to put </a:t>
            </a:r>
            <a:r>
              <a:rPr lang="en-ZA" b="1" dirty="0"/>
              <a:t>measures</a:t>
            </a:r>
            <a:r>
              <a:rPr lang="en-ZA" dirty="0"/>
              <a:t> in place to ensure that they are able to detect problem areas and be on alert to respond at short notice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996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9477"/>
            <a:ext cx="8784976" cy="792088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81565"/>
            <a:ext cx="8784976" cy="4867715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ZA" dirty="0"/>
              <a:t>Districts have to ensure that all schools are </a:t>
            </a:r>
            <a:r>
              <a:rPr lang="en-ZA" b="1" dirty="0"/>
              <a:t>alerted</a:t>
            </a:r>
            <a:r>
              <a:rPr lang="en-ZA" dirty="0"/>
              <a:t> to the programme, and are </a:t>
            </a:r>
            <a:r>
              <a:rPr lang="en-ZA" b="1" dirty="0"/>
              <a:t>trained</a:t>
            </a:r>
            <a:r>
              <a:rPr lang="en-ZA" dirty="0"/>
              <a:t> adequately</a:t>
            </a:r>
          </a:p>
          <a:p>
            <a:pPr lvl="0" algn="just"/>
            <a:r>
              <a:rPr lang="en-ZA" dirty="0"/>
              <a:t>Districts have to </a:t>
            </a:r>
            <a:r>
              <a:rPr lang="en-ZA" b="1" dirty="0"/>
              <a:t>monitor schools </a:t>
            </a:r>
            <a:r>
              <a:rPr lang="en-ZA" dirty="0"/>
              <a:t>to ensure that there is compliance</a:t>
            </a:r>
          </a:p>
          <a:p>
            <a:pPr lvl="0" algn="just"/>
            <a:r>
              <a:rPr lang="en-ZA" dirty="0"/>
              <a:t>Districts have to </a:t>
            </a:r>
            <a:r>
              <a:rPr lang="en-ZA" b="1" dirty="0"/>
              <a:t>report</a:t>
            </a:r>
            <a:r>
              <a:rPr lang="en-ZA" dirty="0"/>
              <a:t> any incidents of </a:t>
            </a:r>
            <a:r>
              <a:rPr lang="en-ZA" b="1" dirty="0"/>
              <a:t>suspected infection </a:t>
            </a:r>
            <a:r>
              <a:rPr lang="en-ZA" dirty="0"/>
              <a:t>or </a:t>
            </a:r>
            <a:r>
              <a:rPr lang="en-ZA" b="1" dirty="0"/>
              <a:t>non-compliance</a:t>
            </a:r>
            <a:r>
              <a:rPr lang="en-ZA" dirty="0"/>
              <a:t> to the relevant authorities and the Province.</a:t>
            </a:r>
          </a:p>
          <a:p>
            <a:pPr lvl="0" algn="just"/>
            <a:r>
              <a:rPr lang="en-ZA" dirty="0"/>
              <a:t>All efforts must be taken by the Districts to </a:t>
            </a:r>
            <a:r>
              <a:rPr lang="en-ZA" b="1" dirty="0"/>
              <a:t>address and resolve challenges </a:t>
            </a:r>
            <a:r>
              <a:rPr lang="en-ZA" dirty="0"/>
              <a:t>as they arise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2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1"/>
            <a:ext cx="8496944" cy="720081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4752528"/>
          </a:xfrm>
        </p:spPr>
        <p:txBody>
          <a:bodyPr>
            <a:normAutofit/>
          </a:bodyPr>
          <a:lstStyle/>
          <a:p>
            <a:pPr algn="just"/>
            <a:r>
              <a:rPr lang="en-ZA" sz="1800" dirty="0"/>
              <a:t>Countries across the world including South Africa, have taken </a:t>
            </a:r>
            <a:r>
              <a:rPr lang="en-ZA" sz="1800" b="1" dirty="0"/>
              <a:t>drastic measures</a:t>
            </a:r>
            <a:r>
              <a:rPr lang="en-ZA" sz="1800" dirty="0"/>
              <a:t> to curb the spread of the virus and reduce the extent to which infections are increasing.</a:t>
            </a:r>
          </a:p>
          <a:p>
            <a:pPr algn="just"/>
            <a:r>
              <a:rPr lang="en-ZA" sz="1800" dirty="0"/>
              <a:t>Some of these measures included:</a:t>
            </a:r>
          </a:p>
          <a:p>
            <a:pPr lvl="1" algn="just"/>
            <a:r>
              <a:rPr lang="en-ZA" sz="1800" dirty="0"/>
              <a:t>promotion of </a:t>
            </a:r>
            <a:r>
              <a:rPr lang="en-ZA" sz="1800" b="1" dirty="0"/>
              <a:t>healthy hygienic practices</a:t>
            </a:r>
            <a:r>
              <a:rPr lang="en-ZA" sz="1800" dirty="0"/>
              <a:t>;</a:t>
            </a:r>
          </a:p>
          <a:p>
            <a:pPr lvl="1" algn="just"/>
            <a:r>
              <a:rPr lang="en-ZA" sz="1800" b="1" dirty="0"/>
              <a:t>social distancing </a:t>
            </a:r>
            <a:r>
              <a:rPr lang="en-ZA" sz="1800" dirty="0"/>
              <a:t>(e.g. prohibiting gatherings in every sphere of the life of people that are more than 100 in number);</a:t>
            </a:r>
          </a:p>
          <a:p>
            <a:pPr lvl="1" algn="just"/>
            <a:r>
              <a:rPr lang="en-ZA" sz="1800" b="1" dirty="0"/>
              <a:t>closing of boarders</a:t>
            </a:r>
            <a:r>
              <a:rPr lang="en-ZA" sz="1800" dirty="0"/>
              <a:t> and prohibiting non-citizens to enter the country;</a:t>
            </a:r>
          </a:p>
          <a:p>
            <a:pPr lvl="1" algn="just"/>
            <a:r>
              <a:rPr lang="en-ZA" sz="1800" b="1" dirty="0"/>
              <a:t>screening and testing </a:t>
            </a:r>
            <a:r>
              <a:rPr lang="en-ZA" sz="1800" dirty="0"/>
              <a:t>of citizens coming back home from other parts of the world;</a:t>
            </a:r>
          </a:p>
          <a:p>
            <a:pPr lvl="1" algn="just"/>
            <a:r>
              <a:rPr lang="en-ZA" sz="1800" dirty="0"/>
              <a:t>promoting </a:t>
            </a:r>
            <a:r>
              <a:rPr lang="en-ZA" sz="1800" b="1" dirty="0"/>
              <a:t>self-isolation and quarantining </a:t>
            </a:r>
            <a:r>
              <a:rPr lang="en-ZA" sz="1800" dirty="0"/>
              <a:t>of those who present with symptoms.</a:t>
            </a:r>
          </a:p>
          <a:p>
            <a:pPr algn="just"/>
            <a:r>
              <a:rPr lang="en-ZA" sz="1800" dirty="0"/>
              <a:t>President Cyril </a:t>
            </a:r>
            <a:r>
              <a:rPr lang="en-ZA" sz="1800" dirty="0" err="1"/>
              <a:t>Ramaphosa</a:t>
            </a:r>
            <a:r>
              <a:rPr lang="en-ZA" sz="1800" dirty="0"/>
              <a:t> announced on 23 April 2020 the </a:t>
            </a:r>
            <a:r>
              <a:rPr lang="en-ZA" sz="1800" b="1" dirty="0"/>
              <a:t>easing of lockdown </a:t>
            </a:r>
            <a:r>
              <a:rPr lang="en-ZA" sz="1800" dirty="0"/>
              <a:t>restrictions form 01 May 2020.</a:t>
            </a:r>
          </a:p>
          <a:p>
            <a:pPr algn="just"/>
            <a:r>
              <a:rPr lang="en-ZA" sz="1800" dirty="0"/>
              <a:t>To balance the need for </a:t>
            </a:r>
            <a:r>
              <a:rPr lang="en-ZA" sz="1800" b="1" dirty="0"/>
              <a:t>resuming economic activity</a:t>
            </a:r>
            <a:r>
              <a:rPr lang="en-ZA" sz="1800" dirty="0"/>
              <a:t> with the imperative to contain the virus </a:t>
            </a:r>
            <a:r>
              <a:rPr lang="en-ZA" sz="1800" b="1" dirty="0"/>
              <a:t>and save lives</a:t>
            </a:r>
            <a:r>
              <a:rPr lang="en-ZA" sz="1800" dirty="0"/>
              <a:t>, the President announced a new approach where the measures being implemented are determined by the direction the pandemic is taking in the country (see summary of alert levels). </a:t>
            </a:r>
          </a:p>
          <a:p>
            <a:pPr marL="0" indent="0" algn="just">
              <a:buNone/>
            </a:pPr>
            <a:endParaRPr lang="en-ZA" sz="1800" i="1" dirty="0"/>
          </a:p>
          <a:p>
            <a:pPr marL="0" lvl="0" indent="0" algn="just">
              <a:buNone/>
            </a:pPr>
            <a:endParaRPr lang="en-ZA" sz="1800" dirty="0"/>
          </a:p>
          <a:p>
            <a:pPr marL="0" indent="0" algn="just">
              <a:buNone/>
            </a:pPr>
            <a:endParaRPr lang="en-ZA" sz="1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848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792088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81565"/>
            <a:ext cx="8784976" cy="4867715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ZA" dirty="0"/>
              <a:t>Schools have to </a:t>
            </a:r>
            <a:r>
              <a:rPr lang="en-ZA" b="1" dirty="0"/>
              <a:t>access and familiarise </a:t>
            </a:r>
            <a:r>
              <a:rPr lang="en-ZA" dirty="0"/>
              <a:t>themselves with the programme</a:t>
            </a:r>
          </a:p>
          <a:p>
            <a:pPr lvl="0" algn="just"/>
            <a:r>
              <a:rPr lang="en-ZA" dirty="0"/>
              <a:t>Principals have to ensure that the provisions of this programme are </a:t>
            </a:r>
            <a:r>
              <a:rPr lang="en-ZA" b="1" dirty="0"/>
              <a:t>complied </a:t>
            </a:r>
            <a:r>
              <a:rPr lang="en-ZA" dirty="0"/>
              <a:t>with</a:t>
            </a:r>
          </a:p>
          <a:p>
            <a:pPr lvl="0" algn="just"/>
            <a:r>
              <a:rPr lang="en-ZA" dirty="0"/>
              <a:t>Any suspicions of infection should immediately be </a:t>
            </a:r>
            <a:r>
              <a:rPr lang="en-ZA" b="1" dirty="0"/>
              <a:t>reported</a:t>
            </a:r>
            <a:r>
              <a:rPr lang="en-ZA" dirty="0"/>
              <a:t> to the relevant authorities who will give directives in terms of how the situation should be handled</a:t>
            </a:r>
          </a:p>
          <a:p>
            <a:pPr lvl="0" algn="just"/>
            <a:r>
              <a:rPr lang="en-ZA" dirty="0"/>
              <a:t>Schools must compile </a:t>
            </a:r>
            <a:r>
              <a:rPr lang="en-ZA" b="1" dirty="0"/>
              <a:t>reports and submit to Districts</a:t>
            </a:r>
            <a:endParaRPr lang="en-ZA" dirty="0"/>
          </a:p>
          <a:p>
            <a:pPr lvl="0" algn="just"/>
            <a:r>
              <a:rPr lang="en-ZA" dirty="0"/>
              <a:t>Schools have to </a:t>
            </a:r>
            <a:r>
              <a:rPr lang="en-ZA" b="1" dirty="0"/>
              <a:t>keep parents informed </a:t>
            </a:r>
            <a:r>
              <a:rPr lang="en-ZA" dirty="0"/>
              <a:t>about the programme and ensure that they also comply accordingly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085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264697"/>
            <a:ext cx="1440160" cy="5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3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1"/>
            <a:ext cx="8496944" cy="936105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ALERT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ZA" sz="1800" i="1" dirty="0"/>
          </a:p>
          <a:p>
            <a:pPr marL="0" lvl="0" indent="0" algn="just">
              <a:buNone/>
            </a:pPr>
            <a:endParaRPr lang="en-ZA" sz="1800" dirty="0"/>
          </a:p>
          <a:p>
            <a:pPr marL="0" indent="0" algn="just">
              <a:buNone/>
            </a:pPr>
            <a:endParaRPr lang="en-ZA" sz="1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16512"/>
              </p:ext>
            </p:extLst>
          </p:nvPr>
        </p:nvGraphicFramePr>
        <p:xfrm>
          <a:off x="323530" y="1268760"/>
          <a:ext cx="849694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8">
                  <a:extLst>
                    <a:ext uri="{9D8B030D-6E8A-4147-A177-3AD203B41FA5}">
                      <a16:colId xmlns:a16="http://schemas.microsoft.com/office/drawing/2014/main" val="1673522114"/>
                    </a:ext>
                  </a:extLst>
                </a:gridCol>
                <a:gridCol w="1699388">
                  <a:extLst>
                    <a:ext uri="{9D8B030D-6E8A-4147-A177-3AD203B41FA5}">
                      <a16:colId xmlns:a16="http://schemas.microsoft.com/office/drawing/2014/main" val="998632565"/>
                    </a:ext>
                  </a:extLst>
                </a:gridCol>
                <a:gridCol w="1699388">
                  <a:extLst>
                    <a:ext uri="{9D8B030D-6E8A-4147-A177-3AD203B41FA5}">
                      <a16:colId xmlns:a16="http://schemas.microsoft.com/office/drawing/2014/main" val="2962872100"/>
                    </a:ext>
                  </a:extLst>
                </a:gridCol>
                <a:gridCol w="1699388">
                  <a:extLst>
                    <a:ext uri="{9D8B030D-6E8A-4147-A177-3AD203B41FA5}">
                      <a16:colId xmlns:a16="http://schemas.microsoft.com/office/drawing/2014/main" val="2552328522"/>
                    </a:ext>
                  </a:extLst>
                </a:gridCol>
                <a:gridCol w="1699388">
                  <a:extLst>
                    <a:ext uri="{9D8B030D-6E8A-4147-A177-3AD203B41FA5}">
                      <a16:colId xmlns:a16="http://schemas.microsoft.com/office/drawing/2014/main" val="312447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ALERT LEVEL 5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ALERT LEVEL 4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ALERT LEVEL 3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ALERT LEVEL 2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ALERT LEVEL 1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81769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ysClr val="windowText" lastClr="000000"/>
                          </a:solidFill>
                        </a:rPr>
                        <a:t>OBJECTIVE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849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Drastic measures to contain the spread of the virus and save lives. </a:t>
                      </a:r>
                    </a:p>
                    <a:p>
                      <a:pPr algn="ctr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(Full lockdown)</a:t>
                      </a:r>
                      <a:endParaRPr lang="en-ZA" sz="18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Extreme precautions to limit community transmission and outbreaks, while allowing some activity to resume</a:t>
                      </a:r>
                      <a:endParaRPr lang="en-ZA" sz="18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Restrictions on many activities, including at workplaces and socially, to address a high risk of transmission</a:t>
                      </a:r>
                      <a:endParaRPr lang="en-ZA" sz="18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Physical distancing and restrictions on leisure and social activities to prevent a resurgence of the virus</a:t>
                      </a:r>
                      <a:endParaRPr lang="en-ZA" sz="18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Most normal activity can resume, with precautions and health guidelines followed at all times. Population prepared for an increase in alert levels if necessary</a:t>
                      </a:r>
                      <a:endParaRPr lang="en-ZA" sz="18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216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13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496944" cy="3600400"/>
          </a:xfrm>
        </p:spPr>
        <p:txBody>
          <a:bodyPr>
            <a:noAutofit/>
          </a:bodyPr>
          <a:lstStyle/>
          <a:p>
            <a:r>
              <a:rPr lang="en-ZA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THE GUIDELINE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7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1"/>
            <a:ext cx="8229600" cy="1080121"/>
          </a:xfrm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THE ORIENTATION GUIDELINE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24950"/>
            <a:ext cx="8928992" cy="479633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ZA" sz="2100" dirty="0"/>
              <a:t>To provide information on </a:t>
            </a:r>
            <a:r>
              <a:rPr lang="en-ZA" sz="2100" b="1" dirty="0"/>
              <a:t>COVID-19</a:t>
            </a:r>
            <a:r>
              <a:rPr lang="en-ZA" sz="2100" dirty="0"/>
              <a:t> and: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2100" dirty="0"/>
              <a:t>the </a:t>
            </a:r>
            <a:r>
              <a:rPr lang="en-ZA" sz="2100" b="1" dirty="0"/>
              <a:t>special arrangements at school</a:t>
            </a:r>
            <a:r>
              <a:rPr lang="en-ZA" sz="2100" dirty="0"/>
              <a:t>;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2100" dirty="0"/>
              <a:t>information on </a:t>
            </a:r>
            <a:r>
              <a:rPr lang="en-ZA" sz="2100" b="1" dirty="0"/>
              <a:t>engaging with colleagues, learners and parents</a:t>
            </a:r>
            <a:r>
              <a:rPr lang="en-ZA" sz="2100" dirty="0"/>
              <a:t>;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2100" dirty="0"/>
              <a:t>information on </a:t>
            </a:r>
            <a:r>
              <a:rPr lang="en-ZA" sz="2100" b="1" dirty="0"/>
              <a:t>interaction</a:t>
            </a:r>
            <a:r>
              <a:rPr lang="en-ZA" sz="2100" dirty="0"/>
              <a:t> between teachers, non-teaching staff, learners, parents and school communities;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2100" dirty="0"/>
              <a:t>information on </a:t>
            </a:r>
            <a:r>
              <a:rPr lang="en-ZA" sz="2100" b="1" dirty="0"/>
              <a:t>preventing the spread of COVID-19</a:t>
            </a:r>
            <a:r>
              <a:rPr lang="en-ZA" sz="2100" dirty="0"/>
              <a:t> in the classroom and ultimately the school;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2100" dirty="0"/>
              <a:t>information on the </a:t>
            </a:r>
            <a:r>
              <a:rPr lang="en-ZA" sz="2100" b="1" dirty="0"/>
              <a:t>standard operating procedures</a:t>
            </a:r>
            <a:r>
              <a:rPr lang="en-ZA" sz="2100" dirty="0"/>
              <a:t> if a suspected COVID-19 event is detected at school;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2100" dirty="0"/>
              <a:t>information on the </a:t>
            </a:r>
            <a:r>
              <a:rPr lang="en-ZA" sz="2100" b="1" dirty="0"/>
              <a:t>curriculum recovery plan</a:t>
            </a:r>
            <a:r>
              <a:rPr lang="en-ZA" sz="2100" dirty="0"/>
              <a:t>;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2100" dirty="0"/>
              <a:t>information on a </a:t>
            </a:r>
            <a:r>
              <a:rPr lang="en-ZA" sz="2100" b="1" dirty="0"/>
              <a:t>psychosocial support package</a:t>
            </a:r>
            <a:r>
              <a:rPr lang="en-ZA" sz="2100" dirty="0"/>
              <a:t> for teachers and learners; and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ZA" sz="2100" dirty="0"/>
              <a:t>links to other </a:t>
            </a:r>
            <a:r>
              <a:rPr lang="en-ZA" sz="2100" b="1" dirty="0"/>
              <a:t>resources and references</a:t>
            </a:r>
            <a:r>
              <a:rPr lang="en-ZA" sz="2100" dirty="0"/>
              <a:t>.</a:t>
            </a:r>
          </a:p>
          <a:p>
            <a:pPr marL="0" lvl="0" indent="0">
              <a:buNone/>
            </a:pPr>
            <a:endParaRPr lang="en-ZA" sz="2100" dirty="0"/>
          </a:p>
          <a:p>
            <a:pPr marL="0" indent="0" algn="just">
              <a:buNone/>
            </a:pPr>
            <a:endParaRPr lang="en-ZA" sz="2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113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8410"/>
      </p:ext>
    </p:extLst>
  </p:cSld>
  <p:clrMapOvr>
    <a:masterClrMapping/>
  </p:clrMapOvr>
</p:sld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DBE Presentation template</Template>
  <TotalTime>3719</TotalTime>
  <Words>4411</Words>
  <Application>Microsoft Office PowerPoint</Application>
  <PresentationFormat>On-screen Show (4:3)</PresentationFormat>
  <Paragraphs>423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Arial Narrow</vt:lpstr>
      <vt:lpstr>Calibri</vt:lpstr>
      <vt:lpstr>Century Gothic</vt:lpstr>
      <vt:lpstr>Times New Roman</vt:lpstr>
      <vt:lpstr>Wingdings</vt:lpstr>
      <vt:lpstr>New DBE Presentation template</vt:lpstr>
      <vt:lpstr> ORIENTATION GUIDELINE FOR PARENTS, TEACHERS, NON-TEACHING STAFF AND LEARNERS </vt:lpstr>
      <vt:lpstr>PRESENTATION OUTLINE</vt:lpstr>
      <vt:lpstr>BACKGROUND  &amp; INTRODUCTION</vt:lpstr>
      <vt:lpstr>BACKGROUND</vt:lpstr>
      <vt:lpstr>PowerPoint Presentation</vt:lpstr>
      <vt:lpstr>INTRODUCTION</vt:lpstr>
      <vt:lpstr>SUMMARY OF ALERT  LEVELS</vt:lpstr>
      <vt:lpstr>PURPOSE OF THE GUIDELINE</vt:lpstr>
      <vt:lpstr>PURPOSE OF THE ORIENTATION GUIDELINE</vt:lpstr>
      <vt:lpstr>LOCKDOWN REGULATIONS</vt:lpstr>
      <vt:lpstr>OVERVIEW OF THE LOCKDOWN REGULATIONS AND GUIDLINES</vt:lpstr>
      <vt:lpstr>AIMS OF THE LOCKDOWN REGULATIONS AND GUIDELINES</vt:lpstr>
      <vt:lpstr>AIMS OF THE LOCKDOWN REGULATIONS AND GUIDELINES…</vt:lpstr>
      <vt:lpstr>SCHOOLING</vt:lpstr>
      <vt:lpstr>SCHOOLING CALENDER</vt:lpstr>
      <vt:lpstr>SCHOOLING CALENDER…</vt:lpstr>
      <vt:lpstr>PLANNING AND PREPARATION</vt:lpstr>
      <vt:lpstr>PHASED-IN RETURN: LEARNERS</vt:lpstr>
      <vt:lpstr>TEACHING TIME</vt:lpstr>
      <vt:lpstr>ORIENTATION SCHEDULE</vt:lpstr>
      <vt:lpstr>ORIENTATION SCHEDULE: 04 - 08 MAY 2020</vt:lpstr>
      <vt:lpstr>ORIENTATION SCHEDULE: 11 - 15 MAY 2020</vt:lpstr>
      <vt:lpstr>ORIENTATION SCHEDULE: 18 - 22 MAY 2020</vt:lpstr>
      <vt:lpstr>ORIENTATION SCHEDULE: 25 - 29 MAY 2020</vt:lpstr>
      <vt:lpstr>ORIENTATION IMPLEMENTATION GUIDANCE</vt:lpstr>
      <vt:lpstr>HOW SHOULD THE PROGRAMME  BE CONDUCTED?</vt:lpstr>
      <vt:lpstr>HOW SHOULD THE PROGRAMME BE CONDUCTED?...</vt:lpstr>
      <vt:lpstr>SUPERVISION</vt:lpstr>
      <vt:lpstr>ROLES OF SMT AND PRINCIPAL</vt:lpstr>
      <vt:lpstr>ROLES OF SMT AND PRINCIPAL…</vt:lpstr>
      <vt:lpstr>ROLE OF THE CIRCUIT  MANAGER</vt:lpstr>
      <vt:lpstr>ROLE OF THE CIRCUIT  MANAGER…</vt:lpstr>
      <vt:lpstr>TOPICS TO BE COVERED BY THE ORIENTATION PROGRAMME</vt:lpstr>
      <vt:lpstr>WHAT IS COVID-19?</vt:lpstr>
      <vt:lpstr>HOW IS COVID-19 SPREAD?</vt:lpstr>
      <vt:lpstr>WHAT MUST I DO  BEFORE I LEAVE HOME?</vt:lpstr>
      <vt:lpstr>WHAT MUST I DO  ON MY WAY TO SCHOOL?</vt:lpstr>
      <vt:lpstr>WHAT MUST I DO  WHEN I ARRIVE AT SCHOOL?...</vt:lpstr>
      <vt:lpstr>WHAT MUST I DO  WHEN I ARRIVE AT SCHOOL?</vt:lpstr>
      <vt:lpstr>WHAT HAPPENS ON DAY ONE: TEACHING STAFF</vt:lpstr>
      <vt:lpstr>WHAT HAPPENS ON DAY ONE: TEACHING STAFF…</vt:lpstr>
      <vt:lpstr>WHAT HAPPENS ON DAY ONE:  NON-TEACHING STAFF</vt:lpstr>
      <vt:lpstr>WHAT HAPPENS ON DAY ONE:  NON-TEACHING STAFF…</vt:lpstr>
      <vt:lpstr>WHAT HAPPENS ON DAY ONE: ARRIVAL OF LEARNERS</vt:lpstr>
      <vt:lpstr>WHAT HAPPENS ON DAY ONE: ARRIVAL OF LEARNERS</vt:lpstr>
      <vt:lpstr>WHAT HAPPENS ON DAY ONE: IN THE CLASSROOM</vt:lpstr>
      <vt:lpstr>WHAT HAPPENS ON DAY ONE: IN THE CLASSROOM…</vt:lpstr>
      <vt:lpstr>PSYCHOSOCIAL SUPPORT</vt:lpstr>
      <vt:lpstr>MITIGATING STIGMA  AND FEAR</vt:lpstr>
      <vt:lpstr>WHOLE SCHOOL APPROACHES TO PROVISION OF SUPPORT</vt:lpstr>
      <vt:lpstr>SELF CARE TIPS</vt:lpstr>
      <vt:lpstr>SIGNS THAT SOMEONE  NEEDS HELP</vt:lpstr>
      <vt:lpstr>SPORTS AND OTHER  AFTER SCHOOL PROGRAMMES</vt:lpstr>
      <vt:lpstr>CURRICULUM RECOVERY</vt:lpstr>
      <vt:lpstr>ELEMENTS OF CURRICULUM RECOVERY PLAN</vt:lpstr>
      <vt:lpstr>ROLES AND RESPONSIBILITIES</vt:lpstr>
      <vt:lpstr>DBE</vt:lpstr>
      <vt:lpstr>PROVINCES</vt:lpstr>
      <vt:lpstr>DISTRICTS</vt:lpstr>
      <vt:lpstr>SCHOOLS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Moja Boitumelo</dc:creator>
  <cp:lastModifiedBy>Coetzee, Gerrit</cp:lastModifiedBy>
  <cp:revision>339</cp:revision>
  <cp:lastPrinted>2017-07-31T12:17:17Z</cp:lastPrinted>
  <dcterms:created xsi:type="dcterms:W3CDTF">2016-04-18T12:36:04Z</dcterms:created>
  <dcterms:modified xsi:type="dcterms:W3CDTF">2020-05-04T16:51:36Z</dcterms:modified>
</cp:coreProperties>
</file>