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9" r:id="rId2"/>
    <p:sldId id="257" r:id="rId3"/>
  </p:sldIdLst>
  <p:sldSz cx="9144000" cy="6858000" type="screen4x3"/>
  <p:notesSz cx="6797675" cy="987425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Rhodes" initials="R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1326" y="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6346" cy="493634"/>
          </a:xfrm>
          <a:prstGeom prst="rect">
            <a:avLst/>
          </a:prstGeom>
        </p:spPr>
        <p:txBody>
          <a:bodyPr vert="horz" lIns="90991" tIns="45495" rIns="90991" bIns="4549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748" y="0"/>
            <a:ext cx="2946345" cy="493634"/>
          </a:xfrm>
          <a:prstGeom prst="rect">
            <a:avLst/>
          </a:prstGeom>
        </p:spPr>
        <p:txBody>
          <a:bodyPr vert="horz" lIns="90991" tIns="45495" rIns="90991" bIns="45495" rtlCol="0"/>
          <a:lstStyle>
            <a:lvl1pPr algn="r">
              <a:defRPr sz="1200"/>
            </a:lvl1pPr>
          </a:lstStyle>
          <a:p>
            <a:fld id="{CD5AA524-4614-4957-90AA-2B7E7F06B8BC}" type="datetimeFigureOut">
              <a:rPr lang="en-US" smtClean="0"/>
              <a:t>4/21/2016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30275" y="741363"/>
            <a:ext cx="4937125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991" tIns="45495" rIns="90991" bIns="45495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930" y="4690312"/>
            <a:ext cx="5437823" cy="4442703"/>
          </a:xfrm>
          <a:prstGeom prst="rect">
            <a:avLst/>
          </a:prstGeom>
        </p:spPr>
        <p:txBody>
          <a:bodyPr vert="horz" lIns="90991" tIns="45495" rIns="90991" bIns="45495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379044"/>
            <a:ext cx="2946346" cy="493633"/>
          </a:xfrm>
          <a:prstGeom prst="rect">
            <a:avLst/>
          </a:prstGeom>
        </p:spPr>
        <p:txBody>
          <a:bodyPr vert="horz" lIns="90991" tIns="45495" rIns="90991" bIns="4549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748" y="9379044"/>
            <a:ext cx="2946345" cy="493633"/>
          </a:xfrm>
          <a:prstGeom prst="rect">
            <a:avLst/>
          </a:prstGeom>
        </p:spPr>
        <p:txBody>
          <a:bodyPr vert="horz" lIns="90991" tIns="45495" rIns="90991" bIns="45495" rtlCol="0" anchor="b"/>
          <a:lstStyle>
            <a:lvl1pPr algn="r">
              <a:defRPr sz="1200"/>
            </a:lvl1pPr>
          </a:lstStyle>
          <a:p>
            <a:fld id="{8BE1C151-E8D8-4DFD-834E-32268DDE81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86841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E1C151-E8D8-4DFD-834E-32268DDE813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20663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02650-75F8-4EB5-A5EF-989D9DB03FEF}" type="datetimeFigureOut">
              <a:rPr lang="en-US" smtClean="0"/>
              <a:t>4/21/2016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0EF07-2223-443A-A8C1-175FDD62BC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25065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02650-75F8-4EB5-A5EF-989D9DB03FEF}" type="datetimeFigureOut">
              <a:rPr lang="en-US" smtClean="0"/>
              <a:t>4/21/2016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0EF07-2223-443A-A8C1-175FDD62BC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25015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02650-75F8-4EB5-A5EF-989D9DB03FEF}" type="datetimeFigureOut">
              <a:rPr lang="en-US" smtClean="0"/>
              <a:t>4/21/2016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0EF07-2223-443A-A8C1-175FDD62BC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99537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02650-75F8-4EB5-A5EF-989D9DB03FEF}" type="datetimeFigureOut">
              <a:rPr lang="en-US" smtClean="0"/>
              <a:t>4/21/2016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0EF07-2223-443A-A8C1-175FDD62BC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81529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02650-75F8-4EB5-A5EF-989D9DB03FEF}" type="datetimeFigureOut">
              <a:rPr lang="en-US" smtClean="0"/>
              <a:t>4/21/2016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0EF07-2223-443A-A8C1-175FDD62BC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27759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02650-75F8-4EB5-A5EF-989D9DB03FEF}" type="datetimeFigureOut">
              <a:rPr lang="en-US" smtClean="0"/>
              <a:t>4/21/2016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0EF07-2223-443A-A8C1-175FDD62BC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51011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02650-75F8-4EB5-A5EF-989D9DB03FEF}" type="datetimeFigureOut">
              <a:rPr lang="en-US" smtClean="0"/>
              <a:t>4/21/2016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0EF07-2223-443A-A8C1-175FDD62BC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36162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02650-75F8-4EB5-A5EF-989D9DB03FEF}" type="datetimeFigureOut">
              <a:rPr lang="en-US" smtClean="0"/>
              <a:t>4/21/2016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0EF07-2223-443A-A8C1-175FDD62BC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7699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02650-75F8-4EB5-A5EF-989D9DB03FEF}" type="datetimeFigureOut">
              <a:rPr lang="en-US" smtClean="0"/>
              <a:t>4/21/2016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0EF07-2223-443A-A8C1-175FDD62BC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15658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02650-75F8-4EB5-A5EF-989D9DB03FEF}" type="datetimeFigureOut">
              <a:rPr lang="en-US" smtClean="0"/>
              <a:t>4/21/2016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0EF07-2223-443A-A8C1-175FDD62BC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03112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02650-75F8-4EB5-A5EF-989D9DB03FEF}" type="datetimeFigureOut">
              <a:rPr lang="en-US" smtClean="0"/>
              <a:t>4/21/2016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0EF07-2223-443A-A8C1-175FDD62BC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15902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602650-75F8-4EB5-A5EF-989D9DB03FEF}" type="datetimeFigureOut">
              <a:rPr lang="en-US" smtClean="0"/>
              <a:t>4/21/2016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70EF07-2223-443A-A8C1-175FDD62BC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83840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lowchart: Decision 3"/>
          <p:cNvSpPr/>
          <p:nvPr/>
        </p:nvSpPr>
        <p:spPr>
          <a:xfrm>
            <a:off x="215516" y="5519196"/>
            <a:ext cx="900100" cy="936104"/>
          </a:xfrm>
          <a:prstGeom prst="flowChartDecision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sz="700" dirty="0">
                <a:solidFill>
                  <a:srgbClr val="002060"/>
                </a:solidFill>
              </a:rPr>
              <a:t>Are you safe</a:t>
            </a:r>
          </a:p>
          <a:p>
            <a:pPr algn="ctr"/>
            <a:r>
              <a:rPr lang="en-ZA" sz="700" dirty="0">
                <a:solidFill>
                  <a:srgbClr val="002060"/>
                </a:solidFill>
              </a:rPr>
              <a:t>?</a:t>
            </a:r>
          </a:p>
        </p:txBody>
      </p:sp>
      <p:cxnSp>
        <p:nvCxnSpPr>
          <p:cNvPr id="11" name="Straight Arrow Connector 10"/>
          <p:cNvCxnSpPr>
            <a:stCxn id="4" idx="0"/>
            <a:endCxn id="134" idx="2"/>
          </p:cNvCxnSpPr>
          <p:nvPr/>
        </p:nvCxnSpPr>
        <p:spPr>
          <a:xfrm flipH="1" flipV="1">
            <a:off x="665290" y="5249292"/>
            <a:ext cx="276" cy="2699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/>
        </p:nvSpPr>
        <p:spPr>
          <a:xfrm>
            <a:off x="4855514" y="818388"/>
            <a:ext cx="763743" cy="79208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lIns="36000" tIns="108000" rIns="36000" bIns="36000" rtlCol="0" anchor="t">
            <a:normAutofit fontScale="92500" lnSpcReduction="10000"/>
          </a:bodyPr>
          <a:lstStyle/>
          <a:p>
            <a:pPr algn="ctr"/>
            <a:r>
              <a:rPr lang="en-ZA" sz="1000" dirty="0"/>
              <a:t>Proceed to Settlers Hospital:</a:t>
            </a:r>
          </a:p>
          <a:p>
            <a:pPr algn="ctr"/>
            <a:r>
              <a:rPr lang="en-ZA" sz="1000" dirty="0"/>
              <a:t>Emergency Unit</a:t>
            </a:r>
          </a:p>
        </p:txBody>
      </p:sp>
      <p:sp>
        <p:nvSpPr>
          <p:cNvPr id="248" name="TextBox 247"/>
          <p:cNvSpPr txBox="1"/>
          <p:nvPr/>
        </p:nvSpPr>
        <p:spPr>
          <a:xfrm>
            <a:off x="0" y="6446379"/>
            <a:ext cx="16204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b="1" dirty="0"/>
              <a:t>Sexual Assault</a:t>
            </a:r>
            <a:endParaRPr lang="en-US" b="1" dirty="0"/>
          </a:p>
        </p:txBody>
      </p:sp>
      <p:sp>
        <p:nvSpPr>
          <p:cNvPr id="24" name="TextBox 23"/>
          <p:cNvSpPr txBox="1"/>
          <p:nvPr/>
        </p:nvSpPr>
        <p:spPr>
          <a:xfrm>
            <a:off x="516005" y="5381082"/>
            <a:ext cx="144016" cy="184666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en-ZA" sz="600" dirty="0"/>
              <a:t>No</a:t>
            </a:r>
            <a:endParaRPr lang="en-US" sz="600" dirty="0"/>
          </a:p>
        </p:txBody>
      </p:sp>
      <p:sp>
        <p:nvSpPr>
          <p:cNvPr id="122" name="TextBox 121"/>
          <p:cNvSpPr txBox="1"/>
          <p:nvPr/>
        </p:nvSpPr>
        <p:spPr>
          <a:xfrm>
            <a:off x="1071422" y="5993635"/>
            <a:ext cx="144016" cy="184666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en-ZA" sz="600" dirty="0"/>
              <a:t>Yes</a:t>
            </a:r>
            <a:endParaRPr lang="en-US" sz="600" dirty="0"/>
          </a:p>
        </p:txBody>
      </p:sp>
      <p:sp>
        <p:nvSpPr>
          <p:cNvPr id="134" name="Rectangle 133"/>
          <p:cNvSpPr/>
          <p:nvPr/>
        </p:nvSpPr>
        <p:spPr>
          <a:xfrm>
            <a:off x="283418" y="4457204"/>
            <a:ext cx="763743" cy="79208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lIns="36000" tIns="108000" rIns="36000" bIns="36000" rtlCol="0" anchor="ctr">
            <a:normAutofit fontScale="92500" lnSpcReduction="10000"/>
          </a:bodyPr>
          <a:lstStyle/>
          <a:p>
            <a:r>
              <a:rPr lang="en-ZA" sz="1000" dirty="0"/>
              <a:t>Call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ZA" sz="1000" dirty="0"/>
              <a:t>CPU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ZA" sz="1000" dirty="0"/>
              <a:t>SAPS</a:t>
            </a:r>
          </a:p>
          <a:p>
            <a:pPr algn="ctr"/>
            <a:r>
              <a:rPr lang="en-ZA" sz="1000" b="1" i="1" dirty="0"/>
              <a:t>Make sure you are safe</a:t>
            </a:r>
          </a:p>
        </p:txBody>
      </p:sp>
      <p:sp>
        <p:nvSpPr>
          <p:cNvPr id="136" name="Flowchart: Decision 135"/>
          <p:cNvSpPr/>
          <p:nvPr/>
        </p:nvSpPr>
        <p:spPr>
          <a:xfrm>
            <a:off x="838867" y="1911546"/>
            <a:ext cx="900100" cy="936104"/>
          </a:xfrm>
          <a:prstGeom prst="flowChartDecision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36000" rtlCol="0" anchor="ctr"/>
          <a:lstStyle/>
          <a:p>
            <a:pPr algn="ctr">
              <a:lnSpc>
                <a:spcPct val="80000"/>
              </a:lnSpc>
            </a:pPr>
            <a:r>
              <a:rPr lang="en-ZA" sz="700" dirty="0">
                <a:solidFill>
                  <a:srgbClr val="002060"/>
                </a:solidFill>
              </a:rPr>
              <a:t>Want to open a criminal case</a:t>
            </a:r>
          </a:p>
          <a:p>
            <a:pPr algn="ctr">
              <a:lnSpc>
                <a:spcPct val="80000"/>
              </a:lnSpc>
            </a:pPr>
            <a:r>
              <a:rPr lang="en-ZA" sz="700" dirty="0">
                <a:solidFill>
                  <a:srgbClr val="002060"/>
                </a:solidFill>
              </a:rPr>
              <a:t>?  </a:t>
            </a:r>
          </a:p>
        </p:txBody>
      </p:sp>
      <p:cxnSp>
        <p:nvCxnSpPr>
          <p:cNvPr id="22" name="Elbow Connector 21"/>
          <p:cNvCxnSpPr>
            <a:stCxn id="134" idx="0"/>
          </p:cNvCxnSpPr>
          <p:nvPr/>
        </p:nvCxnSpPr>
        <p:spPr>
          <a:xfrm rot="5400000" flipH="1" flipV="1">
            <a:off x="915122" y="4055638"/>
            <a:ext cx="151734" cy="651398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7" name="Rectangle 136"/>
          <p:cNvSpPr/>
          <p:nvPr/>
        </p:nvSpPr>
        <p:spPr>
          <a:xfrm>
            <a:off x="914703" y="3065862"/>
            <a:ext cx="763743" cy="79208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lIns="36000" tIns="108000" rIns="36000" bIns="36000" rtlCol="0" anchor="ctr">
            <a:normAutofit/>
          </a:bodyPr>
          <a:lstStyle/>
          <a:p>
            <a:pPr algn="ctr"/>
            <a:r>
              <a:rPr lang="en-ZA" sz="1000" dirty="0" smtClean="0"/>
              <a:t>Call HCC or CC</a:t>
            </a:r>
            <a:endParaRPr lang="en-ZA" sz="1000" dirty="0"/>
          </a:p>
        </p:txBody>
      </p:sp>
      <p:cxnSp>
        <p:nvCxnSpPr>
          <p:cNvPr id="230" name="Elbow Connector 229"/>
          <p:cNvCxnSpPr>
            <a:stCxn id="4" idx="3"/>
            <a:endCxn id="137" idx="2"/>
          </p:cNvCxnSpPr>
          <p:nvPr/>
        </p:nvCxnSpPr>
        <p:spPr>
          <a:xfrm flipV="1">
            <a:off x="1115616" y="3857950"/>
            <a:ext cx="180959" cy="2129298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2" name="Straight Arrow Connector 231"/>
          <p:cNvCxnSpPr>
            <a:stCxn id="137" idx="0"/>
            <a:endCxn id="136" idx="2"/>
          </p:cNvCxnSpPr>
          <p:nvPr/>
        </p:nvCxnSpPr>
        <p:spPr>
          <a:xfrm flipH="1" flipV="1">
            <a:off x="1288917" y="2847650"/>
            <a:ext cx="7658" cy="21821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3" name="Rectangle 162"/>
          <p:cNvSpPr/>
          <p:nvPr/>
        </p:nvSpPr>
        <p:spPr>
          <a:xfrm>
            <a:off x="6341938" y="816888"/>
            <a:ext cx="763743" cy="79208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lIns="36000" tIns="108000" rIns="36000" bIns="36000" rtlCol="0" anchor="ctr">
            <a:normAutofit/>
          </a:bodyPr>
          <a:lstStyle/>
          <a:p>
            <a:pPr algn="ctr"/>
            <a:r>
              <a:rPr lang="en-ZA" sz="1000" dirty="0"/>
              <a:t>Forensic </a:t>
            </a:r>
            <a:r>
              <a:rPr lang="en-ZA" sz="1000" dirty="0" smtClean="0"/>
              <a:t>examination</a:t>
            </a:r>
            <a:endParaRPr lang="en-ZA" sz="1000" dirty="0"/>
          </a:p>
        </p:txBody>
      </p:sp>
      <p:sp>
        <p:nvSpPr>
          <p:cNvPr id="170" name="Flowchart: Decision 169"/>
          <p:cNvSpPr/>
          <p:nvPr/>
        </p:nvSpPr>
        <p:spPr>
          <a:xfrm>
            <a:off x="2062918" y="1911546"/>
            <a:ext cx="900100" cy="936104"/>
          </a:xfrm>
          <a:prstGeom prst="flowChartDecision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36000" rtlCol="0" anchor="ctr"/>
          <a:lstStyle/>
          <a:p>
            <a:pPr algn="ctr">
              <a:lnSpc>
                <a:spcPct val="80000"/>
              </a:lnSpc>
            </a:pPr>
            <a:r>
              <a:rPr lang="en-ZA" sz="700" dirty="0">
                <a:solidFill>
                  <a:srgbClr val="002060"/>
                </a:solidFill>
              </a:rPr>
              <a:t>Make use of </a:t>
            </a:r>
            <a:r>
              <a:rPr lang="en-ZA" sz="700" dirty="0" smtClean="0">
                <a:solidFill>
                  <a:srgbClr val="002060"/>
                </a:solidFill>
              </a:rPr>
              <a:t>HCC</a:t>
            </a:r>
          </a:p>
          <a:p>
            <a:pPr algn="ctr">
              <a:lnSpc>
                <a:spcPct val="80000"/>
              </a:lnSpc>
            </a:pPr>
            <a:r>
              <a:rPr lang="en-ZA" sz="700" dirty="0">
                <a:solidFill>
                  <a:srgbClr val="002060"/>
                </a:solidFill>
              </a:rPr>
              <a:t>m</a:t>
            </a:r>
            <a:r>
              <a:rPr lang="en-ZA" sz="700" dirty="0" smtClean="0">
                <a:solidFill>
                  <a:srgbClr val="002060"/>
                </a:solidFill>
              </a:rPr>
              <a:t>edical treatment</a:t>
            </a:r>
            <a:endParaRPr lang="en-ZA" sz="700" dirty="0">
              <a:solidFill>
                <a:srgbClr val="002060"/>
              </a:solidFill>
            </a:endParaRPr>
          </a:p>
          <a:p>
            <a:pPr algn="ctr">
              <a:lnSpc>
                <a:spcPct val="80000"/>
              </a:lnSpc>
            </a:pPr>
            <a:r>
              <a:rPr lang="en-ZA" sz="700" dirty="0">
                <a:solidFill>
                  <a:srgbClr val="002060"/>
                </a:solidFill>
              </a:rPr>
              <a:t>?  </a:t>
            </a:r>
          </a:p>
        </p:txBody>
      </p:sp>
      <p:cxnSp>
        <p:nvCxnSpPr>
          <p:cNvPr id="34" name="Straight Arrow Connector 33"/>
          <p:cNvCxnSpPr>
            <a:stCxn id="136" idx="3"/>
            <a:endCxn id="170" idx="1"/>
          </p:cNvCxnSpPr>
          <p:nvPr/>
        </p:nvCxnSpPr>
        <p:spPr>
          <a:xfrm>
            <a:off x="1738967" y="2379598"/>
            <a:ext cx="32395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8" name="TextBox 177"/>
          <p:cNvSpPr txBox="1"/>
          <p:nvPr/>
        </p:nvSpPr>
        <p:spPr>
          <a:xfrm>
            <a:off x="1753705" y="2223832"/>
            <a:ext cx="144016" cy="184666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en-ZA" sz="600" dirty="0"/>
              <a:t>No</a:t>
            </a:r>
            <a:endParaRPr lang="en-US" sz="600" dirty="0"/>
          </a:p>
        </p:txBody>
      </p:sp>
      <p:sp>
        <p:nvSpPr>
          <p:cNvPr id="181" name="TextBox 180"/>
          <p:cNvSpPr txBox="1"/>
          <p:nvPr/>
        </p:nvSpPr>
        <p:spPr>
          <a:xfrm>
            <a:off x="1071422" y="1720493"/>
            <a:ext cx="144016" cy="184666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en-ZA" sz="600" dirty="0"/>
              <a:t>Yes</a:t>
            </a:r>
            <a:endParaRPr lang="en-US" sz="600" dirty="0"/>
          </a:p>
        </p:txBody>
      </p:sp>
      <p:cxnSp>
        <p:nvCxnSpPr>
          <p:cNvPr id="38" name="Elbow Connector 37"/>
          <p:cNvCxnSpPr>
            <a:stCxn id="170" idx="2"/>
          </p:cNvCxnSpPr>
          <p:nvPr/>
        </p:nvCxnSpPr>
        <p:spPr>
          <a:xfrm rot="16200000" flipH="1">
            <a:off x="3760348" y="1600269"/>
            <a:ext cx="3145985" cy="5640745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5" name="TextBox 184"/>
          <p:cNvSpPr txBox="1"/>
          <p:nvPr/>
        </p:nvSpPr>
        <p:spPr>
          <a:xfrm>
            <a:off x="2578211" y="2847648"/>
            <a:ext cx="144016" cy="184666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en-ZA" sz="600" dirty="0"/>
              <a:t>Yes</a:t>
            </a:r>
            <a:endParaRPr lang="en-US" sz="600" dirty="0"/>
          </a:p>
        </p:txBody>
      </p:sp>
      <p:sp>
        <p:nvSpPr>
          <p:cNvPr id="186" name="TextBox 185"/>
          <p:cNvSpPr txBox="1"/>
          <p:nvPr/>
        </p:nvSpPr>
        <p:spPr>
          <a:xfrm>
            <a:off x="3021296" y="2425764"/>
            <a:ext cx="144016" cy="184666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en-ZA" sz="600" dirty="0"/>
              <a:t>No</a:t>
            </a:r>
            <a:endParaRPr lang="en-US" sz="600" dirty="0"/>
          </a:p>
        </p:txBody>
      </p:sp>
      <p:sp>
        <p:nvSpPr>
          <p:cNvPr id="187" name="Flowchart: Decision 186"/>
          <p:cNvSpPr/>
          <p:nvPr/>
        </p:nvSpPr>
        <p:spPr>
          <a:xfrm>
            <a:off x="3223591" y="1905159"/>
            <a:ext cx="900100" cy="936104"/>
          </a:xfrm>
          <a:prstGeom prst="flowChartDecision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36000" rtlCol="0" anchor="ctr"/>
          <a:lstStyle/>
          <a:p>
            <a:pPr algn="ctr">
              <a:lnSpc>
                <a:spcPct val="80000"/>
              </a:lnSpc>
            </a:pPr>
            <a:r>
              <a:rPr lang="en-ZA" sz="700" dirty="0">
                <a:solidFill>
                  <a:srgbClr val="002060"/>
                </a:solidFill>
              </a:rPr>
              <a:t>Make use of own D</a:t>
            </a:r>
            <a:r>
              <a:rPr lang="en-ZA" sz="700" dirty="0" smtClean="0">
                <a:solidFill>
                  <a:srgbClr val="002060"/>
                </a:solidFill>
              </a:rPr>
              <a:t>r </a:t>
            </a:r>
            <a:r>
              <a:rPr lang="en-ZA" sz="700" dirty="0">
                <a:solidFill>
                  <a:srgbClr val="002060"/>
                </a:solidFill>
              </a:rPr>
              <a:t>at </a:t>
            </a:r>
            <a:r>
              <a:rPr lang="en-ZA" sz="700" dirty="0" smtClean="0">
                <a:solidFill>
                  <a:srgbClr val="002060"/>
                </a:solidFill>
              </a:rPr>
              <a:t>own cost/ med </a:t>
            </a:r>
            <a:r>
              <a:rPr lang="en-ZA" sz="700" dirty="0">
                <a:solidFill>
                  <a:srgbClr val="002060"/>
                </a:solidFill>
              </a:rPr>
              <a:t>aid </a:t>
            </a:r>
          </a:p>
          <a:p>
            <a:pPr algn="ctr">
              <a:lnSpc>
                <a:spcPct val="80000"/>
              </a:lnSpc>
            </a:pPr>
            <a:r>
              <a:rPr lang="en-ZA" sz="700" dirty="0" smtClean="0">
                <a:solidFill>
                  <a:srgbClr val="002060"/>
                </a:solidFill>
              </a:rPr>
              <a:t>?</a:t>
            </a:r>
            <a:endParaRPr lang="en-ZA" sz="700" dirty="0">
              <a:solidFill>
                <a:srgbClr val="002060"/>
              </a:solidFill>
            </a:endParaRPr>
          </a:p>
        </p:txBody>
      </p:sp>
      <p:cxnSp>
        <p:nvCxnSpPr>
          <p:cNvPr id="45" name="Straight Arrow Connector 44"/>
          <p:cNvCxnSpPr>
            <a:stCxn id="170" idx="3"/>
            <a:endCxn id="187" idx="1"/>
          </p:cNvCxnSpPr>
          <p:nvPr/>
        </p:nvCxnSpPr>
        <p:spPr>
          <a:xfrm flipV="1">
            <a:off x="2963018" y="2373211"/>
            <a:ext cx="260573" cy="638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Rectangle 36"/>
          <p:cNvSpPr/>
          <p:nvPr/>
        </p:nvSpPr>
        <p:spPr>
          <a:xfrm>
            <a:off x="8153715" y="834173"/>
            <a:ext cx="763743" cy="553931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lIns="36000" tIns="108000" rIns="36000" bIns="36000" rtlCol="0" anchor="ctr">
            <a:normAutofit/>
          </a:bodyPr>
          <a:lstStyle/>
          <a:p>
            <a:pPr algn="ctr"/>
            <a:r>
              <a:rPr lang="en-ZA" sz="1000" dirty="0"/>
              <a:t>Medical treatment</a:t>
            </a:r>
          </a:p>
        </p:txBody>
      </p:sp>
      <p:sp>
        <p:nvSpPr>
          <p:cNvPr id="40" name="Rectangle 39"/>
          <p:cNvSpPr/>
          <p:nvPr/>
        </p:nvSpPr>
        <p:spPr>
          <a:xfrm>
            <a:off x="4855513" y="1970725"/>
            <a:ext cx="763743" cy="79208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lIns="36000" tIns="108000" rIns="36000" bIns="36000" rtlCol="0" anchor="t">
            <a:normAutofit fontScale="92500" lnSpcReduction="10000"/>
          </a:bodyPr>
          <a:lstStyle/>
          <a:p>
            <a:pPr algn="ctr"/>
            <a:r>
              <a:rPr lang="en-ZA" sz="1000" dirty="0"/>
              <a:t>Proceed to Settlers Hospital:</a:t>
            </a:r>
          </a:p>
          <a:p>
            <a:pPr algn="ctr"/>
            <a:r>
              <a:rPr lang="en-ZA" sz="1000" dirty="0"/>
              <a:t>Emergency Unit</a:t>
            </a:r>
          </a:p>
        </p:txBody>
      </p:sp>
      <p:cxnSp>
        <p:nvCxnSpPr>
          <p:cNvPr id="47" name="Straight Arrow Connector 46"/>
          <p:cNvCxnSpPr>
            <a:stCxn id="40" idx="3"/>
          </p:cNvCxnSpPr>
          <p:nvPr/>
        </p:nvCxnSpPr>
        <p:spPr>
          <a:xfrm>
            <a:off x="5619256" y="2366769"/>
            <a:ext cx="2534457" cy="4019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>
            <a:stCxn id="187" idx="3"/>
            <a:endCxn id="40" idx="1"/>
          </p:cNvCxnSpPr>
          <p:nvPr/>
        </p:nvCxnSpPr>
        <p:spPr>
          <a:xfrm flipV="1">
            <a:off x="4123691" y="2366769"/>
            <a:ext cx="731822" cy="644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Flowchart: Decision 49"/>
          <p:cNvSpPr/>
          <p:nvPr/>
        </p:nvSpPr>
        <p:spPr>
          <a:xfrm>
            <a:off x="3223591" y="3203177"/>
            <a:ext cx="900100" cy="936104"/>
          </a:xfrm>
          <a:prstGeom prst="flowChartDecision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36000" rtlCol="0" anchor="ctr"/>
          <a:lstStyle/>
          <a:p>
            <a:pPr algn="ctr">
              <a:lnSpc>
                <a:spcPct val="80000"/>
              </a:lnSpc>
            </a:pPr>
            <a:r>
              <a:rPr lang="en-ZA" sz="700" dirty="0" smtClean="0">
                <a:solidFill>
                  <a:srgbClr val="002060"/>
                </a:solidFill>
              </a:rPr>
              <a:t>Phone Dr; Go to Dr’s rooms</a:t>
            </a:r>
            <a:endParaRPr lang="en-ZA" sz="700" dirty="0">
              <a:solidFill>
                <a:srgbClr val="002060"/>
              </a:solidFill>
            </a:endParaRPr>
          </a:p>
          <a:p>
            <a:pPr algn="ctr">
              <a:lnSpc>
                <a:spcPct val="80000"/>
              </a:lnSpc>
            </a:pPr>
            <a:r>
              <a:rPr lang="en-ZA" sz="700" dirty="0" smtClean="0">
                <a:solidFill>
                  <a:srgbClr val="002060"/>
                </a:solidFill>
              </a:rPr>
              <a:t>?</a:t>
            </a:r>
            <a:endParaRPr lang="en-ZA" sz="700" dirty="0">
              <a:solidFill>
                <a:srgbClr val="002060"/>
              </a:solidFill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4855514" y="3268743"/>
            <a:ext cx="763743" cy="79208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lIns="36000" tIns="108000" rIns="36000" bIns="36000" rtlCol="0" anchor="t">
            <a:normAutofit fontScale="92500" lnSpcReduction="10000"/>
          </a:bodyPr>
          <a:lstStyle/>
          <a:p>
            <a:pPr algn="ctr"/>
            <a:r>
              <a:rPr lang="en-ZA" sz="1000" dirty="0"/>
              <a:t>Proceed to Settlers Hospital:</a:t>
            </a:r>
          </a:p>
          <a:p>
            <a:pPr algn="ctr"/>
            <a:r>
              <a:rPr lang="en-ZA" sz="1000" dirty="0"/>
              <a:t>Emergency Unit</a:t>
            </a:r>
          </a:p>
        </p:txBody>
      </p:sp>
      <p:cxnSp>
        <p:nvCxnSpPr>
          <p:cNvPr id="55" name="Straight Arrow Connector 54"/>
          <p:cNvCxnSpPr>
            <a:stCxn id="51" idx="3"/>
          </p:cNvCxnSpPr>
          <p:nvPr/>
        </p:nvCxnSpPr>
        <p:spPr>
          <a:xfrm>
            <a:off x="5619257" y="3664787"/>
            <a:ext cx="2534456" cy="2558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/>
          <p:cNvCxnSpPr>
            <a:stCxn id="50" idx="3"/>
            <a:endCxn id="51" idx="1"/>
          </p:cNvCxnSpPr>
          <p:nvPr/>
        </p:nvCxnSpPr>
        <p:spPr>
          <a:xfrm flipV="1">
            <a:off x="4123691" y="3664787"/>
            <a:ext cx="731823" cy="644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Rectangle 57"/>
          <p:cNvSpPr/>
          <p:nvPr/>
        </p:nvSpPr>
        <p:spPr>
          <a:xfrm>
            <a:off x="4861307" y="4438090"/>
            <a:ext cx="763743" cy="79208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lIns="36000" tIns="108000" rIns="36000" bIns="36000" rtlCol="0" anchor="t">
            <a:normAutofit/>
          </a:bodyPr>
          <a:lstStyle/>
          <a:p>
            <a:pPr algn="ctr"/>
            <a:endParaRPr lang="en-ZA" sz="1000" dirty="0" smtClean="0"/>
          </a:p>
          <a:p>
            <a:pPr algn="ctr"/>
            <a:r>
              <a:rPr lang="en-ZA" sz="1000" dirty="0" smtClean="0"/>
              <a:t>Proceed </a:t>
            </a:r>
            <a:r>
              <a:rPr lang="en-ZA" sz="1000" dirty="0"/>
              <a:t>to </a:t>
            </a:r>
            <a:r>
              <a:rPr lang="en-ZA" sz="1000" dirty="0" smtClean="0"/>
              <a:t>Dr’s rooms</a:t>
            </a:r>
            <a:endParaRPr lang="en-ZA" sz="1000" dirty="0"/>
          </a:p>
        </p:txBody>
      </p:sp>
      <p:cxnSp>
        <p:nvCxnSpPr>
          <p:cNvPr id="62" name="Straight Arrow Connector 61"/>
          <p:cNvCxnSpPr>
            <a:stCxn id="58" idx="3"/>
          </p:cNvCxnSpPr>
          <p:nvPr/>
        </p:nvCxnSpPr>
        <p:spPr>
          <a:xfrm>
            <a:off x="5625050" y="4834134"/>
            <a:ext cx="2528663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Elbow Connector 25"/>
          <p:cNvCxnSpPr>
            <a:stCxn id="50" idx="2"/>
            <a:endCxn id="58" idx="1"/>
          </p:cNvCxnSpPr>
          <p:nvPr/>
        </p:nvCxnSpPr>
        <p:spPr>
          <a:xfrm rot="16200000" flipH="1">
            <a:off x="3920048" y="3892874"/>
            <a:ext cx="694853" cy="1187666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TextBox 76"/>
          <p:cNvSpPr txBox="1"/>
          <p:nvPr/>
        </p:nvSpPr>
        <p:spPr>
          <a:xfrm>
            <a:off x="3707904" y="4146974"/>
            <a:ext cx="144016" cy="184666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en-ZA" sz="600" dirty="0"/>
              <a:t>Yes</a:t>
            </a:r>
            <a:endParaRPr lang="en-US" sz="600" dirty="0"/>
          </a:p>
        </p:txBody>
      </p:sp>
      <p:cxnSp>
        <p:nvCxnSpPr>
          <p:cNvPr id="28" name="Straight Arrow Connector 27"/>
          <p:cNvCxnSpPr>
            <a:stCxn id="187" idx="2"/>
            <a:endCxn id="50" idx="0"/>
          </p:cNvCxnSpPr>
          <p:nvPr/>
        </p:nvCxnSpPr>
        <p:spPr>
          <a:xfrm>
            <a:off x="3673641" y="2841263"/>
            <a:ext cx="0" cy="36191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TextBox 79"/>
          <p:cNvSpPr txBox="1"/>
          <p:nvPr/>
        </p:nvSpPr>
        <p:spPr>
          <a:xfrm>
            <a:off x="4165949" y="2425764"/>
            <a:ext cx="144016" cy="184666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en-ZA" sz="600" dirty="0"/>
              <a:t>No</a:t>
            </a:r>
            <a:endParaRPr lang="en-US" sz="600" dirty="0"/>
          </a:p>
        </p:txBody>
      </p:sp>
      <p:sp>
        <p:nvSpPr>
          <p:cNvPr id="81" name="TextBox 80"/>
          <p:cNvSpPr txBox="1"/>
          <p:nvPr/>
        </p:nvSpPr>
        <p:spPr>
          <a:xfrm>
            <a:off x="4165949" y="3690372"/>
            <a:ext cx="144016" cy="184666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en-ZA" sz="600" dirty="0"/>
              <a:t>No</a:t>
            </a:r>
            <a:endParaRPr lang="en-US" sz="600" dirty="0"/>
          </a:p>
        </p:txBody>
      </p:sp>
      <p:sp>
        <p:nvSpPr>
          <p:cNvPr id="82" name="TextBox 81"/>
          <p:cNvSpPr txBox="1"/>
          <p:nvPr/>
        </p:nvSpPr>
        <p:spPr>
          <a:xfrm>
            <a:off x="3715697" y="2834140"/>
            <a:ext cx="144016" cy="184666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en-ZA" sz="600" dirty="0"/>
              <a:t>Yes</a:t>
            </a:r>
            <a:endParaRPr lang="en-US" sz="600" dirty="0"/>
          </a:p>
        </p:txBody>
      </p:sp>
      <p:sp>
        <p:nvSpPr>
          <p:cNvPr id="63" name="Rectangle 62"/>
          <p:cNvSpPr/>
          <p:nvPr/>
        </p:nvSpPr>
        <p:spPr>
          <a:xfrm>
            <a:off x="2047936" y="834174"/>
            <a:ext cx="763743" cy="79208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lIns="36000" tIns="108000" rIns="36000" bIns="36000" rtlCol="0" anchor="t">
            <a:normAutofit/>
          </a:bodyPr>
          <a:lstStyle/>
          <a:p>
            <a:pPr algn="ctr"/>
            <a:r>
              <a:rPr lang="en-ZA" sz="1000" dirty="0" smtClean="0"/>
              <a:t>Proceed </a:t>
            </a:r>
            <a:r>
              <a:rPr lang="en-ZA" sz="1000" dirty="0"/>
              <a:t>to </a:t>
            </a:r>
            <a:r>
              <a:rPr lang="en-ZA" sz="1000" dirty="0" smtClean="0"/>
              <a:t>SAPS and lay charge</a:t>
            </a:r>
            <a:endParaRPr lang="en-ZA" sz="1000" dirty="0"/>
          </a:p>
        </p:txBody>
      </p:sp>
      <p:cxnSp>
        <p:nvCxnSpPr>
          <p:cNvPr id="66" name="Straight Arrow Connector 65"/>
          <p:cNvCxnSpPr>
            <a:stCxn id="63" idx="3"/>
          </p:cNvCxnSpPr>
          <p:nvPr/>
        </p:nvCxnSpPr>
        <p:spPr>
          <a:xfrm>
            <a:off x="2811679" y="1230218"/>
            <a:ext cx="2043834" cy="740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Elbow Connector 4"/>
          <p:cNvCxnSpPr>
            <a:stCxn id="136" idx="0"/>
          </p:cNvCxnSpPr>
          <p:nvPr/>
        </p:nvCxnSpPr>
        <p:spPr>
          <a:xfrm rot="5400000" flipH="1" flipV="1">
            <a:off x="1327762" y="1191373"/>
            <a:ext cx="681328" cy="759019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>
            <a:stCxn id="163" idx="3"/>
          </p:cNvCxnSpPr>
          <p:nvPr/>
        </p:nvCxnSpPr>
        <p:spPr>
          <a:xfrm>
            <a:off x="7105681" y="1212932"/>
            <a:ext cx="106499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TextBox 82"/>
          <p:cNvSpPr txBox="1"/>
          <p:nvPr/>
        </p:nvSpPr>
        <p:spPr>
          <a:xfrm>
            <a:off x="3223591" y="30392"/>
            <a:ext cx="2866077" cy="369332"/>
          </a:xfrm>
          <a:prstGeom prst="rect">
            <a:avLst/>
          </a:prstGeom>
          <a:noFill/>
          <a:ln w="317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ZA" dirty="0"/>
              <a:t>Sexual Assault flow chart</a:t>
            </a:r>
            <a:endParaRPr lang="en-GB" dirty="0"/>
          </a:p>
        </p:txBody>
      </p:sp>
      <p:cxnSp>
        <p:nvCxnSpPr>
          <p:cNvPr id="227" name="Straight Arrow Connector 226"/>
          <p:cNvCxnSpPr>
            <a:stCxn id="15" idx="3"/>
            <a:endCxn id="163" idx="1"/>
          </p:cNvCxnSpPr>
          <p:nvPr/>
        </p:nvCxnSpPr>
        <p:spPr>
          <a:xfrm flipV="1">
            <a:off x="5619257" y="1212932"/>
            <a:ext cx="722681" cy="15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1" name="TextBox 230"/>
          <p:cNvSpPr txBox="1"/>
          <p:nvPr/>
        </p:nvSpPr>
        <p:spPr>
          <a:xfrm>
            <a:off x="5636633" y="6581001"/>
            <a:ext cx="350736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1200" b="1" i="1" dirty="0" smtClean="0"/>
              <a:t>Note:  Contact numbers on the back of this page</a:t>
            </a:r>
            <a:endParaRPr lang="en-GB" b="1" i="1" dirty="0"/>
          </a:p>
        </p:txBody>
      </p:sp>
    </p:spTree>
    <p:extLst>
      <p:ext uri="{BB962C8B-B14F-4D97-AF65-F5344CB8AC3E}">
        <p14:creationId xmlns:p14="http://schemas.microsoft.com/office/powerpoint/2010/main" val="12277891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ZA" u="sng" dirty="0" smtClean="0"/>
              <a:t>Contacts</a:t>
            </a:r>
            <a:endParaRPr lang="en-GB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32500" lnSpcReduction="20000"/>
          </a:bodyPr>
          <a:lstStyle/>
          <a:p>
            <a:pPr>
              <a:lnSpc>
                <a:spcPct val="170000"/>
              </a:lnSpc>
            </a:pPr>
            <a:r>
              <a:rPr lang="en-ZA" dirty="0" smtClean="0"/>
              <a:t>CC:  Counselling Centre:  </a:t>
            </a:r>
          </a:p>
          <a:p>
            <a:pPr lvl="1">
              <a:lnSpc>
                <a:spcPct val="170000"/>
              </a:lnSpc>
            </a:pPr>
            <a:r>
              <a:rPr lang="en-ZA" dirty="0" smtClean="0"/>
              <a:t>Office hours:  046 - 603 7070</a:t>
            </a:r>
          </a:p>
          <a:p>
            <a:pPr lvl="1">
              <a:lnSpc>
                <a:spcPct val="170000"/>
              </a:lnSpc>
            </a:pPr>
            <a:r>
              <a:rPr lang="en-ZA" dirty="0" smtClean="0"/>
              <a:t>Emergency after hours:  082 803 0177</a:t>
            </a:r>
          </a:p>
          <a:p>
            <a:pPr>
              <a:lnSpc>
                <a:spcPct val="170000"/>
              </a:lnSpc>
            </a:pPr>
            <a:r>
              <a:rPr lang="en-ZA" dirty="0" smtClean="0"/>
              <a:t>CPU:  Campus Protection Unit:  </a:t>
            </a:r>
          </a:p>
          <a:p>
            <a:pPr lvl="1">
              <a:lnSpc>
                <a:spcPct val="170000"/>
              </a:lnSpc>
            </a:pPr>
            <a:r>
              <a:rPr lang="en-ZA" dirty="0" smtClean="0"/>
              <a:t>Emergency:       046 603 8999 / 603 8795</a:t>
            </a:r>
          </a:p>
          <a:p>
            <a:pPr lvl="1">
              <a:lnSpc>
                <a:spcPct val="170000"/>
              </a:lnSpc>
            </a:pPr>
            <a:r>
              <a:rPr lang="en-ZA" dirty="0" smtClean="0"/>
              <a:t>Control Room:  046 603 8146</a:t>
            </a:r>
          </a:p>
          <a:p>
            <a:pPr>
              <a:lnSpc>
                <a:spcPct val="170000"/>
              </a:lnSpc>
            </a:pPr>
            <a:r>
              <a:rPr lang="en-ZA" dirty="0" smtClean="0"/>
              <a:t>HCC:  Health Care Centre</a:t>
            </a:r>
          </a:p>
          <a:p>
            <a:pPr lvl="1">
              <a:lnSpc>
                <a:spcPct val="170000"/>
              </a:lnSpc>
            </a:pPr>
            <a:r>
              <a:rPr lang="en-ZA" dirty="0" smtClean="0"/>
              <a:t>Office </a:t>
            </a:r>
            <a:r>
              <a:rPr lang="en-ZA" dirty="0"/>
              <a:t>hours:  046 </a:t>
            </a:r>
            <a:r>
              <a:rPr lang="en-ZA" dirty="0" smtClean="0"/>
              <a:t>- </a:t>
            </a:r>
            <a:r>
              <a:rPr lang="en-ZA" dirty="0"/>
              <a:t>603 </a:t>
            </a:r>
            <a:r>
              <a:rPr lang="en-ZA" dirty="0" smtClean="0"/>
              <a:t>8523</a:t>
            </a:r>
            <a:endParaRPr lang="en-ZA" dirty="0"/>
          </a:p>
          <a:p>
            <a:pPr lvl="1">
              <a:lnSpc>
                <a:spcPct val="170000"/>
              </a:lnSpc>
            </a:pPr>
            <a:r>
              <a:rPr lang="en-ZA" dirty="0"/>
              <a:t>A</a:t>
            </a:r>
            <a:r>
              <a:rPr lang="en-ZA" dirty="0" smtClean="0"/>
              <a:t>fter </a:t>
            </a:r>
            <a:r>
              <a:rPr lang="en-ZA" dirty="0"/>
              <a:t>hours:  </a:t>
            </a:r>
            <a:r>
              <a:rPr lang="en-ZA" dirty="0" smtClean="0"/>
              <a:t>  082 801 1409</a:t>
            </a:r>
            <a:endParaRPr lang="en-ZA" dirty="0" smtClean="0"/>
          </a:p>
          <a:p>
            <a:pPr>
              <a:lnSpc>
                <a:spcPct val="170000"/>
              </a:lnSpc>
            </a:pPr>
            <a:r>
              <a:rPr lang="en-ZA" dirty="0" smtClean="0"/>
              <a:t>SAPS</a:t>
            </a:r>
            <a:r>
              <a:rPr lang="en-ZA" dirty="0"/>
              <a:t>:  SA Police Services:  </a:t>
            </a:r>
          </a:p>
          <a:p>
            <a:pPr lvl="1">
              <a:lnSpc>
                <a:spcPct val="170000"/>
              </a:lnSpc>
            </a:pPr>
            <a:r>
              <a:rPr lang="en-ZA" dirty="0"/>
              <a:t>All hours:  046 - 603 9111</a:t>
            </a:r>
          </a:p>
          <a:p>
            <a:pPr lvl="1">
              <a:lnSpc>
                <a:spcPct val="170000"/>
              </a:lnSpc>
            </a:pPr>
            <a:r>
              <a:rPr lang="en-ZA" dirty="0"/>
              <a:t>Beaufort Street (next to Checkers)</a:t>
            </a:r>
          </a:p>
          <a:p>
            <a:pPr>
              <a:lnSpc>
                <a:spcPct val="170000"/>
              </a:lnSpc>
            </a:pPr>
            <a:r>
              <a:rPr lang="en-ZA" dirty="0" smtClean="0"/>
              <a:t>Settlers Hospital:   </a:t>
            </a:r>
          </a:p>
          <a:p>
            <a:pPr lvl="1">
              <a:lnSpc>
                <a:spcPct val="170000"/>
              </a:lnSpc>
            </a:pPr>
            <a:r>
              <a:rPr lang="en-ZA" dirty="0" smtClean="0"/>
              <a:t>All hours:  046 - 602 5000</a:t>
            </a:r>
          </a:p>
          <a:p>
            <a:pPr lvl="1">
              <a:lnSpc>
                <a:spcPct val="170000"/>
              </a:lnSpc>
            </a:pPr>
            <a:r>
              <a:rPr lang="en-ZA" dirty="0" smtClean="0"/>
              <a:t>Milner Street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505086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1660</TotalTime>
  <Words>202</Words>
  <Application>Microsoft Office PowerPoint</Application>
  <PresentationFormat>On-screen Show (4:3)</PresentationFormat>
  <Paragraphs>57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 Theme</vt:lpstr>
      <vt:lpstr>PowerPoint Presentation</vt:lpstr>
      <vt:lpstr>Contacts</vt:lpstr>
    </vt:vector>
  </TitlesOfParts>
  <Company>Rhodes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Rhodes</dc:creator>
  <cp:lastModifiedBy>Rhodes</cp:lastModifiedBy>
  <cp:revision>86</cp:revision>
  <cp:lastPrinted>2016-04-21T07:20:29Z</cp:lastPrinted>
  <dcterms:created xsi:type="dcterms:W3CDTF">2016-02-04T09:24:36Z</dcterms:created>
  <dcterms:modified xsi:type="dcterms:W3CDTF">2016-04-21T08:07:10Z</dcterms:modified>
</cp:coreProperties>
</file>