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61" r:id="rId4"/>
    <p:sldId id="262" r:id="rId5"/>
    <p:sldId id="264" r:id="rId6"/>
    <p:sldId id="265" r:id="rId7"/>
    <p:sldId id="266" r:id="rId8"/>
    <p:sldId id="268" r:id="rId9"/>
    <p:sldId id="269" r:id="rId10"/>
    <p:sldId id="272" r:id="rId11"/>
    <p:sldId id="273" r:id="rId12"/>
    <p:sldId id="270" r:id="rId13"/>
    <p:sldId id="274" r:id="rId14"/>
    <p:sldId id="271" r:id="rId15"/>
    <p:sldId id="275" r:id="rId16"/>
    <p:sldId id="276" r:id="rId17"/>
    <p:sldId id="277" r:id="rId18"/>
    <p:sldId id="278" r:id="rId19"/>
    <p:sldId id="279" r:id="rId20"/>
    <p:sldId id="281" r:id="rId21"/>
    <p:sldId id="282" r:id="rId22"/>
    <p:sldId id="284" r:id="rId23"/>
    <p:sldId id="285" r:id="rId24"/>
    <p:sldId id="286" r:id="rId25"/>
    <p:sldId id="287" r:id="rId26"/>
    <p:sldId id="288" r:id="rId27"/>
    <p:sldId id="289" r:id="rId28"/>
    <p:sldId id="290" r:id="rId29"/>
    <p:sldId id="291" r:id="rId30"/>
    <p:sldId id="292" r:id="rId31"/>
    <p:sldId id="293" r:id="rId32"/>
    <p:sldId id="2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1"/>
    <p:restoredTop sz="50000"/>
  </p:normalViewPr>
  <p:slideViewPr>
    <p:cSldViewPr snapToGrid="0" snapToObjects="1">
      <p:cViewPr varScale="1">
        <p:scale>
          <a:sx n="51" d="100"/>
          <a:sy n="51" d="100"/>
        </p:scale>
        <p:origin x="9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B4BD2-106B-024E-B0F6-D2E56CFC2AD6}" type="datetimeFigureOut">
              <a:rPr lang="en-US" smtClean="0"/>
              <a:t>2/22/18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E7011-59A0-344D-9EFA-1A8E90F8E2E2}" type="slidenum">
              <a:rPr lang="en-US" smtClean="0"/>
              <a:t>‹#›</a:t>
            </a:fld>
            <a:endParaRPr lang="en-US"/>
          </a:p>
        </p:txBody>
      </p:sp>
    </p:spTree>
    <p:extLst>
      <p:ext uri="{BB962C8B-B14F-4D97-AF65-F5344CB8AC3E}">
        <p14:creationId xmlns:p14="http://schemas.microsoft.com/office/powerpoint/2010/main" val="167557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7011-59A0-344D-9EFA-1A8E90F8E2E2}" type="slidenum">
              <a:rPr lang="en-US" smtClean="0"/>
              <a:t>1</a:t>
            </a:fld>
            <a:endParaRPr lang="en-US"/>
          </a:p>
        </p:txBody>
      </p:sp>
    </p:spTree>
    <p:extLst>
      <p:ext uri="{BB962C8B-B14F-4D97-AF65-F5344CB8AC3E}">
        <p14:creationId xmlns:p14="http://schemas.microsoft.com/office/powerpoint/2010/main" val="33548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7011-59A0-344D-9EFA-1A8E90F8E2E2}" type="slidenum">
              <a:rPr lang="en-US" smtClean="0"/>
              <a:t>2</a:t>
            </a:fld>
            <a:endParaRPr lang="en-US"/>
          </a:p>
        </p:txBody>
      </p:sp>
    </p:spTree>
    <p:extLst>
      <p:ext uri="{BB962C8B-B14F-4D97-AF65-F5344CB8AC3E}">
        <p14:creationId xmlns:p14="http://schemas.microsoft.com/office/powerpoint/2010/main" val="168777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9E7011-59A0-344D-9EFA-1A8E90F8E2E2}" type="slidenum">
              <a:rPr lang="en-US" smtClean="0"/>
              <a:t>6</a:t>
            </a:fld>
            <a:endParaRPr lang="en-US"/>
          </a:p>
        </p:txBody>
      </p:sp>
    </p:spTree>
    <p:extLst>
      <p:ext uri="{BB962C8B-B14F-4D97-AF65-F5344CB8AC3E}">
        <p14:creationId xmlns:p14="http://schemas.microsoft.com/office/powerpoint/2010/main" val="60842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7011-59A0-344D-9EFA-1A8E90F8E2E2}" type="slidenum">
              <a:rPr lang="en-US" smtClean="0"/>
              <a:t>7</a:t>
            </a:fld>
            <a:endParaRPr lang="en-US"/>
          </a:p>
        </p:txBody>
      </p:sp>
    </p:spTree>
    <p:extLst>
      <p:ext uri="{BB962C8B-B14F-4D97-AF65-F5344CB8AC3E}">
        <p14:creationId xmlns:p14="http://schemas.microsoft.com/office/powerpoint/2010/main" val="204358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3C993-A7D3-7E4E-91FF-353BBD0EE6D9}"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CADFE-311E-5C49-BA80-8C93DF197EA1}" type="slidenum">
              <a:rPr lang="en-US" smtClean="0"/>
              <a:t>‹#›</a:t>
            </a:fld>
            <a:endParaRPr lang="en-US"/>
          </a:p>
        </p:txBody>
      </p:sp>
    </p:spTree>
    <p:extLst>
      <p:ext uri="{BB962C8B-B14F-4D97-AF65-F5344CB8AC3E}">
        <p14:creationId xmlns:p14="http://schemas.microsoft.com/office/powerpoint/2010/main" val="110151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3C993-A7D3-7E4E-91FF-353BBD0EE6D9}"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CADFE-311E-5C49-BA80-8C93DF197EA1}" type="slidenum">
              <a:rPr lang="en-US" smtClean="0"/>
              <a:t>‹#›</a:t>
            </a:fld>
            <a:endParaRPr lang="en-US"/>
          </a:p>
        </p:txBody>
      </p:sp>
    </p:spTree>
    <p:extLst>
      <p:ext uri="{BB962C8B-B14F-4D97-AF65-F5344CB8AC3E}">
        <p14:creationId xmlns:p14="http://schemas.microsoft.com/office/powerpoint/2010/main" val="199257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3C993-A7D3-7E4E-91FF-353BBD0EE6D9}"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CADFE-311E-5C49-BA80-8C93DF197EA1}" type="slidenum">
              <a:rPr lang="en-US" smtClean="0"/>
              <a:t>‹#›</a:t>
            </a:fld>
            <a:endParaRPr lang="en-US"/>
          </a:p>
        </p:txBody>
      </p:sp>
    </p:spTree>
    <p:extLst>
      <p:ext uri="{BB962C8B-B14F-4D97-AF65-F5344CB8AC3E}">
        <p14:creationId xmlns:p14="http://schemas.microsoft.com/office/powerpoint/2010/main" val="23520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3C993-A7D3-7E4E-91FF-353BBD0EE6D9}"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CADFE-311E-5C49-BA80-8C93DF197EA1}" type="slidenum">
              <a:rPr lang="en-US" smtClean="0"/>
              <a:t>‹#›</a:t>
            </a:fld>
            <a:endParaRPr lang="en-US"/>
          </a:p>
        </p:txBody>
      </p:sp>
    </p:spTree>
    <p:extLst>
      <p:ext uri="{BB962C8B-B14F-4D97-AF65-F5344CB8AC3E}">
        <p14:creationId xmlns:p14="http://schemas.microsoft.com/office/powerpoint/2010/main" val="110066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3C993-A7D3-7E4E-91FF-353BBD0EE6D9}"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CADFE-311E-5C49-BA80-8C93DF197EA1}" type="slidenum">
              <a:rPr lang="en-US" smtClean="0"/>
              <a:t>‹#›</a:t>
            </a:fld>
            <a:endParaRPr lang="en-US"/>
          </a:p>
        </p:txBody>
      </p:sp>
    </p:spTree>
    <p:extLst>
      <p:ext uri="{BB962C8B-B14F-4D97-AF65-F5344CB8AC3E}">
        <p14:creationId xmlns:p14="http://schemas.microsoft.com/office/powerpoint/2010/main" val="147033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3C993-A7D3-7E4E-91FF-353BBD0EE6D9}"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CADFE-311E-5C49-BA80-8C93DF197EA1}" type="slidenum">
              <a:rPr lang="en-US" smtClean="0"/>
              <a:t>‹#›</a:t>
            </a:fld>
            <a:endParaRPr lang="en-US"/>
          </a:p>
        </p:txBody>
      </p:sp>
    </p:spTree>
    <p:extLst>
      <p:ext uri="{BB962C8B-B14F-4D97-AF65-F5344CB8AC3E}">
        <p14:creationId xmlns:p14="http://schemas.microsoft.com/office/powerpoint/2010/main" val="195469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3C993-A7D3-7E4E-91FF-353BBD0EE6D9}" type="datetimeFigureOut">
              <a:rPr lang="en-US" smtClean="0"/>
              <a:t>2/22/18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CADFE-311E-5C49-BA80-8C93DF197EA1}" type="slidenum">
              <a:rPr lang="en-US" smtClean="0"/>
              <a:t>‹#›</a:t>
            </a:fld>
            <a:endParaRPr lang="en-US"/>
          </a:p>
        </p:txBody>
      </p:sp>
    </p:spTree>
    <p:extLst>
      <p:ext uri="{BB962C8B-B14F-4D97-AF65-F5344CB8AC3E}">
        <p14:creationId xmlns:p14="http://schemas.microsoft.com/office/powerpoint/2010/main" val="1862292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3C993-A7D3-7E4E-91FF-353BBD0EE6D9}" type="datetimeFigureOut">
              <a:rPr lang="en-US" smtClean="0"/>
              <a:t>2/22/18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CADFE-311E-5C49-BA80-8C93DF197EA1}" type="slidenum">
              <a:rPr lang="en-US" smtClean="0"/>
              <a:t>‹#›</a:t>
            </a:fld>
            <a:endParaRPr lang="en-US"/>
          </a:p>
        </p:txBody>
      </p:sp>
    </p:spTree>
    <p:extLst>
      <p:ext uri="{BB962C8B-B14F-4D97-AF65-F5344CB8AC3E}">
        <p14:creationId xmlns:p14="http://schemas.microsoft.com/office/powerpoint/2010/main" val="13459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3C993-A7D3-7E4E-91FF-353BBD0EE6D9}" type="datetimeFigureOut">
              <a:rPr lang="en-US" smtClean="0"/>
              <a:t>2/22/18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CADFE-311E-5C49-BA80-8C93DF197EA1}" type="slidenum">
              <a:rPr lang="en-US" smtClean="0"/>
              <a:t>‹#›</a:t>
            </a:fld>
            <a:endParaRPr lang="en-US"/>
          </a:p>
        </p:txBody>
      </p:sp>
    </p:spTree>
    <p:extLst>
      <p:ext uri="{BB962C8B-B14F-4D97-AF65-F5344CB8AC3E}">
        <p14:creationId xmlns:p14="http://schemas.microsoft.com/office/powerpoint/2010/main" val="1013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3C993-A7D3-7E4E-91FF-353BBD0EE6D9}"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CADFE-311E-5C49-BA80-8C93DF197EA1}" type="slidenum">
              <a:rPr lang="en-US" smtClean="0"/>
              <a:t>‹#›</a:t>
            </a:fld>
            <a:endParaRPr lang="en-US"/>
          </a:p>
        </p:txBody>
      </p:sp>
    </p:spTree>
    <p:extLst>
      <p:ext uri="{BB962C8B-B14F-4D97-AF65-F5344CB8AC3E}">
        <p14:creationId xmlns:p14="http://schemas.microsoft.com/office/powerpoint/2010/main" val="113188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3C993-A7D3-7E4E-91FF-353BBD0EE6D9}"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CADFE-311E-5C49-BA80-8C93DF197EA1}" type="slidenum">
              <a:rPr lang="en-US" smtClean="0"/>
              <a:t>‹#›</a:t>
            </a:fld>
            <a:endParaRPr lang="en-US"/>
          </a:p>
        </p:txBody>
      </p:sp>
    </p:spTree>
    <p:extLst>
      <p:ext uri="{BB962C8B-B14F-4D97-AF65-F5344CB8AC3E}">
        <p14:creationId xmlns:p14="http://schemas.microsoft.com/office/powerpoint/2010/main" val="3803901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3C993-A7D3-7E4E-91FF-353BBD0EE6D9}" type="datetimeFigureOut">
              <a:rPr lang="en-US" smtClean="0"/>
              <a:t>2/22/18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CADFE-311E-5C49-BA80-8C93DF197EA1}" type="slidenum">
              <a:rPr lang="en-US" smtClean="0"/>
              <a:t>‹#›</a:t>
            </a:fld>
            <a:endParaRPr lang="en-US"/>
          </a:p>
        </p:txBody>
      </p:sp>
    </p:spTree>
    <p:extLst>
      <p:ext uri="{BB962C8B-B14F-4D97-AF65-F5344CB8AC3E}">
        <p14:creationId xmlns:p14="http://schemas.microsoft.com/office/powerpoint/2010/main" val="46870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CPGS: Planning your studies</a:t>
            </a:r>
            <a:endParaRPr lang="en-US" dirty="0"/>
          </a:p>
        </p:txBody>
      </p:sp>
      <p:sp>
        <p:nvSpPr>
          <p:cNvPr id="3" name="Subtitle 2"/>
          <p:cNvSpPr>
            <a:spLocks noGrp="1"/>
          </p:cNvSpPr>
          <p:nvPr>
            <p:ph type="subTitle" idx="1"/>
          </p:nvPr>
        </p:nvSpPr>
        <p:spPr/>
        <p:txBody>
          <a:bodyPr/>
          <a:lstStyle/>
          <a:p>
            <a:r>
              <a:rPr lang="en-US" dirty="0" smtClean="0"/>
              <a:t>Sioux McKenna</a:t>
            </a:r>
          </a:p>
          <a:p>
            <a:r>
              <a:rPr lang="en-US" dirty="0" err="1" smtClean="0"/>
              <a:t>CPGS@ru.ac.za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225143"/>
            <a:ext cx="12192000" cy="1632857"/>
          </a:xfrm>
          <a:prstGeom prst="rect">
            <a:avLst/>
          </a:prstGeom>
        </p:spPr>
      </p:pic>
    </p:spTree>
    <p:extLst>
      <p:ext uri="{BB962C8B-B14F-4D97-AF65-F5344CB8AC3E}">
        <p14:creationId xmlns:p14="http://schemas.microsoft.com/office/powerpoint/2010/main" val="1801979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Activities</a:t>
            </a:r>
            <a:endParaRPr lang="en-US" dirty="0"/>
          </a:p>
        </p:txBody>
      </p:sp>
      <p:sp>
        <p:nvSpPr>
          <p:cNvPr id="3" name="Content Placeholder 2"/>
          <p:cNvSpPr>
            <a:spLocks noGrp="1"/>
          </p:cNvSpPr>
          <p:nvPr>
            <p:ph idx="1"/>
          </p:nvPr>
        </p:nvSpPr>
        <p:spPr/>
        <p:txBody>
          <a:bodyPr/>
          <a:lstStyle/>
          <a:p>
            <a:r>
              <a:rPr lang="en-US" dirty="0" smtClean="0"/>
              <a:t>Concrete activities: developing materials, piloting interviews, doing focus groups, collecting </a:t>
            </a:r>
            <a:r>
              <a:rPr lang="en-US" dirty="0" smtClean="0"/>
              <a:t>samples, running experiments</a:t>
            </a:r>
            <a:endParaRPr lang="en-US" dirty="0" smtClean="0"/>
          </a:p>
          <a:p>
            <a:endParaRPr lang="en-US" dirty="0"/>
          </a:p>
          <a:p>
            <a:r>
              <a:rPr lang="en-US" dirty="0" smtClean="0"/>
              <a:t>Process activities: reading the literature, writing notes of readings, developing draft literature review, meetings with supervisor, completing modules</a:t>
            </a:r>
          </a:p>
          <a:p>
            <a:endParaRPr lang="en-US" dirty="0"/>
          </a:p>
          <a:p>
            <a:r>
              <a:rPr lang="en-US" dirty="0" smtClean="0"/>
              <a:t>Concrete deliverables: draft chapter submissions, end of year report, thesis completion</a:t>
            </a:r>
          </a:p>
          <a:p>
            <a:endParaRPr lang="en-US" dirty="0"/>
          </a:p>
          <a:p>
            <a:endParaRPr lang="en-US" dirty="0"/>
          </a:p>
        </p:txBody>
      </p:sp>
    </p:spTree>
    <p:extLst>
      <p:ext uri="{BB962C8B-B14F-4D97-AF65-F5344CB8AC3E}">
        <p14:creationId xmlns:p14="http://schemas.microsoft.com/office/powerpoint/2010/main" val="1801979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 for slippage</a:t>
            </a:r>
            <a:endParaRPr lang="en-US" dirty="0"/>
          </a:p>
        </p:txBody>
      </p:sp>
      <p:sp>
        <p:nvSpPr>
          <p:cNvPr id="3" name="Content Placeholder 2"/>
          <p:cNvSpPr>
            <a:spLocks noGrp="1"/>
          </p:cNvSpPr>
          <p:nvPr>
            <p:ph idx="1"/>
          </p:nvPr>
        </p:nvSpPr>
        <p:spPr/>
        <p:txBody>
          <a:bodyPr/>
          <a:lstStyle/>
          <a:p>
            <a:r>
              <a:rPr lang="en-US" dirty="0" smtClean="0"/>
              <a:t>To re-schedule when things go wrong.</a:t>
            </a:r>
          </a:p>
          <a:p>
            <a:r>
              <a:rPr lang="en-US" dirty="0" smtClean="0"/>
              <a:t>Be as detailed in your planning as possible,</a:t>
            </a:r>
          </a:p>
          <a:p>
            <a:r>
              <a:rPr lang="en-US" dirty="0" smtClean="0"/>
              <a:t>It’s never too early to start writing</a:t>
            </a:r>
            <a:endParaRPr lang="en-US" dirty="0"/>
          </a:p>
        </p:txBody>
      </p:sp>
    </p:spTree>
    <p:extLst>
      <p:ext uri="{BB962C8B-B14F-4D97-AF65-F5344CB8AC3E}">
        <p14:creationId xmlns:p14="http://schemas.microsoft.com/office/powerpoint/2010/main" val="1671294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for ‘other’</a:t>
            </a:r>
            <a:endParaRPr lang="en-US" dirty="0"/>
          </a:p>
        </p:txBody>
      </p:sp>
      <p:sp>
        <p:nvSpPr>
          <p:cNvPr id="3" name="Content Placeholder 2"/>
          <p:cNvSpPr>
            <a:spLocks noGrp="1"/>
          </p:cNvSpPr>
          <p:nvPr>
            <p:ph idx="1"/>
          </p:nvPr>
        </p:nvSpPr>
        <p:spPr/>
        <p:txBody>
          <a:bodyPr/>
          <a:lstStyle/>
          <a:p>
            <a:r>
              <a:rPr lang="en-US" dirty="0" smtClean="0"/>
              <a:t>Sister’s wedding, field work timing constraints, </a:t>
            </a:r>
            <a:r>
              <a:rPr lang="en-US" dirty="0" smtClean="0"/>
              <a:t>etc.</a:t>
            </a:r>
            <a:endParaRPr lang="en-US" dirty="0" smtClean="0"/>
          </a:p>
          <a:p>
            <a:r>
              <a:rPr lang="en-US" dirty="0" smtClean="0"/>
              <a:t>All data generation time constraints</a:t>
            </a:r>
          </a:p>
          <a:p>
            <a:endParaRPr lang="en-US" dirty="0"/>
          </a:p>
          <a:p>
            <a:endParaRPr lang="en-US" dirty="0" smtClean="0"/>
          </a:p>
          <a:p>
            <a:endParaRPr lang="en-US" dirty="0"/>
          </a:p>
        </p:txBody>
      </p:sp>
    </p:spTree>
    <p:extLst>
      <p:ext uri="{BB962C8B-B14F-4D97-AF65-F5344CB8AC3E}">
        <p14:creationId xmlns:p14="http://schemas.microsoft.com/office/powerpoint/2010/main" val="103827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others</a:t>
            </a:r>
            <a:r>
              <a:rPr lang="is-IS" dirty="0" smtClean="0"/>
              <a:t>…</a:t>
            </a:r>
            <a:endParaRPr lang="en-US" dirty="0"/>
          </a:p>
        </p:txBody>
      </p:sp>
      <p:sp>
        <p:nvSpPr>
          <p:cNvPr id="3" name="Content Placeholder 2"/>
          <p:cNvSpPr>
            <a:spLocks noGrp="1"/>
          </p:cNvSpPr>
          <p:nvPr>
            <p:ph idx="1"/>
          </p:nvPr>
        </p:nvSpPr>
        <p:spPr/>
        <p:txBody>
          <a:bodyPr/>
          <a:lstStyle/>
          <a:p>
            <a:r>
              <a:rPr lang="en-US" dirty="0" smtClean="0"/>
              <a:t>Share your plan with others in the room, share your plan with your supervisor</a:t>
            </a:r>
          </a:p>
          <a:p>
            <a:r>
              <a:rPr lang="en-US" dirty="0" smtClean="0"/>
              <a:t>Publically commit to how, when and where you’ll be doing the work</a:t>
            </a:r>
            <a:endParaRPr lang="en-US" dirty="0"/>
          </a:p>
        </p:txBody>
      </p:sp>
    </p:spTree>
    <p:extLst>
      <p:ext uri="{BB962C8B-B14F-4D97-AF65-F5344CB8AC3E}">
        <p14:creationId xmlns:p14="http://schemas.microsoft.com/office/powerpoint/2010/main" val="126107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to include NOW, THIS WEEK!</a:t>
            </a:r>
            <a:endParaRPr lang="en-US" dirty="0"/>
          </a:p>
        </p:txBody>
      </p:sp>
      <p:sp>
        <p:nvSpPr>
          <p:cNvPr id="3" name="Content Placeholder 2"/>
          <p:cNvSpPr>
            <a:spLocks noGrp="1"/>
          </p:cNvSpPr>
          <p:nvPr>
            <p:ph idx="1"/>
          </p:nvPr>
        </p:nvSpPr>
        <p:spPr/>
        <p:txBody>
          <a:bodyPr/>
          <a:lstStyle/>
          <a:p>
            <a:r>
              <a:rPr lang="en-US" dirty="0" smtClean="0"/>
              <a:t>What are you doing this week?</a:t>
            </a:r>
          </a:p>
          <a:p>
            <a:endParaRPr lang="en-US" dirty="0"/>
          </a:p>
          <a:p>
            <a:r>
              <a:rPr lang="en-US" dirty="0" smtClean="0"/>
              <a:t>What do you spend all the hours on?</a:t>
            </a:r>
            <a:endParaRPr lang="en-US" dirty="0"/>
          </a:p>
        </p:txBody>
      </p:sp>
    </p:spTree>
    <p:extLst>
      <p:ext uri="{BB962C8B-B14F-4D97-AF65-F5344CB8AC3E}">
        <p14:creationId xmlns:p14="http://schemas.microsoft.com/office/powerpoint/2010/main" val="502070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46763" y="2743200"/>
            <a:ext cx="8915400" cy="877824"/>
          </a:xfrm>
        </p:spPr>
        <p:txBody>
          <a:bodyPr>
            <a:normAutofit fontScale="90000"/>
          </a:bodyPr>
          <a:lstStyle/>
          <a:p>
            <a:r>
              <a:rPr lang="en-US" dirty="0" smtClean="0"/>
              <a:t>Managing your supervisor</a:t>
            </a:r>
            <a:endParaRPr lang="en-US" dirty="0"/>
          </a:p>
        </p:txBody>
      </p:sp>
      <p:sp>
        <p:nvSpPr>
          <p:cNvPr id="5" name="Subtitle 4"/>
          <p:cNvSpPr>
            <a:spLocks noGrp="1"/>
          </p:cNvSpPr>
          <p:nvPr>
            <p:ph type="subTitle" idx="1"/>
          </p:nvPr>
        </p:nvSpPr>
        <p:spPr>
          <a:xfrm>
            <a:off x="2438400" y="3886200"/>
            <a:ext cx="5715000" cy="2971800"/>
          </a:xfrm>
        </p:spPr>
        <p:txBody>
          <a:bodyPr>
            <a:normAutofit/>
          </a:bodyPr>
          <a:lstStyle/>
          <a:p>
            <a:endParaRPr lang="en-US" sz="2800" b="1" dirty="0"/>
          </a:p>
          <a:p>
            <a:endParaRPr lang="en-US" sz="2800" b="1" dirty="0"/>
          </a:p>
          <a:p>
            <a:r>
              <a:rPr lang="en-US" sz="2800" b="1" dirty="0"/>
              <a:t>Sioux McKenna</a:t>
            </a:r>
          </a:p>
        </p:txBody>
      </p:sp>
      <p:pic>
        <p:nvPicPr>
          <p:cNvPr id="6" name="Picture 5"/>
          <p:cNvPicPr>
            <a:picLocks noChangeAspect="1"/>
          </p:cNvPicPr>
          <p:nvPr/>
        </p:nvPicPr>
        <p:blipFill>
          <a:blip r:embed="rId2"/>
          <a:stretch>
            <a:fillRect/>
          </a:stretch>
        </p:blipFill>
        <p:spPr>
          <a:xfrm>
            <a:off x="1561289" y="0"/>
            <a:ext cx="9106711" cy="2590800"/>
          </a:xfrm>
          <a:prstGeom prst="rect">
            <a:avLst/>
          </a:prstGeom>
        </p:spPr>
      </p:pic>
      <p:pic>
        <p:nvPicPr>
          <p:cNvPr id="7" name="Picture 6"/>
          <p:cNvPicPr>
            <a:picLocks noChangeAspect="1"/>
          </p:cNvPicPr>
          <p:nvPr/>
        </p:nvPicPr>
        <p:blipFill>
          <a:blip r:embed="rId3"/>
          <a:stretch>
            <a:fillRect/>
          </a:stretch>
        </p:blipFill>
        <p:spPr>
          <a:xfrm>
            <a:off x="8382000" y="3938637"/>
            <a:ext cx="1930400" cy="2895600"/>
          </a:xfrm>
          <a:prstGeom prst="rect">
            <a:avLst/>
          </a:prstGeom>
        </p:spPr>
      </p:pic>
    </p:spTree>
    <p:extLst>
      <p:ext uri="{BB962C8B-B14F-4D97-AF65-F5344CB8AC3E}">
        <p14:creationId xmlns:p14="http://schemas.microsoft.com/office/powerpoint/2010/main" val="1657940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Task 1: 5 characteristics of a good supervisor</a:t>
            </a:r>
            <a:endParaRPr lang="en-US" dirty="0"/>
          </a:p>
        </p:txBody>
      </p:sp>
      <p:sp>
        <p:nvSpPr>
          <p:cNvPr id="3" name="Content Placeholder 2"/>
          <p:cNvSpPr>
            <a:spLocks noGrp="1"/>
          </p:cNvSpPr>
          <p:nvPr>
            <p:ph idx="1"/>
          </p:nvPr>
        </p:nvSpPr>
        <p:spPr>
          <a:xfrm>
            <a:off x="1905000" y="2595563"/>
            <a:ext cx="8343900" cy="833438"/>
          </a:xfrm>
        </p:spPr>
        <p:txBody>
          <a:bodyPr>
            <a:normAutofit lnSpcReduction="10000"/>
          </a:bodyPr>
          <a:lstStyle/>
          <a:p>
            <a:r>
              <a:rPr lang="en-US" dirty="0" smtClean="0"/>
              <a:t>Discuss with your group what the key characteristics of a good supervisor are</a:t>
            </a:r>
            <a:r>
              <a:rPr lang="en-US" dirty="0" smtClean="0"/>
              <a:t>..</a:t>
            </a:r>
            <a:endParaRPr lang="en-US" dirty="0"/>
          </a:p>
        </p:txBody>
      </p:sp>
      <p:sp>
        <p:nvSpPr>
          <p:cNvPr id="4" name="Cloud Callout 3"/>
          <p:cNvSpPr/>
          <p:nvPr/>
        </p:nvSpPr>
        <p:spPr>
          <a:xfrm>
            <a:off x="3429000" y="2286000"/>
            <a:ext cx="5638800" cy="3657600"/>
          </a:xfrm>
          <a:prstGeom prst="cloudCallout">
            <a:avLst>
              <a:gd name="adj1" fmla="val -74049"/>
              <a:gd name="adj2" fmla="val 396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How well does your own supervisor do on these characteristics? (What aspects will you need to manage most carefully?)</a:t>
            </a:r>
            <a:endParaRPr lang="en-US" dirty="0"/>
          </a:p>
        </p:txBody>
      </p:sp>
    </p:spTree>
    <p:extLst>
      <p:ext uri="{BB962C8B-B14F-4D97-AF65-F5344CB8AC3E}">
        <p14:creationId xmlns:p14="http://schemas.microsoft.com/office/powerpoint/2010/main" val="141309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characteristics of a good supervisor</a:t>
            </a:r>
            <a:endParaRPr lang="en-US" dirty="0"/>
          </a:p>
        </p:txBody>
      </p:sp>
      <p:sp>
        <p:nvSpPr>
          <p:cNvPr id="3" name="Content Placeholder 2"/>
          <p:cNvSpPr>
            <a:spLocks noGrp="1"/>
          </p:cNvSpPr>
          <p:nvPr>
            <p:ph idx="1"/>
          </p:nvPr>
        </p:nvSpPr>
        <p:spPr>
          <a:xfrm>
            <a:off x="1905000" y="2595563"/>
            <a:ext cx="8343900" cy="833438"/>
          </a:xfrm>
        </p:spPr>
        <p:txBody>
          <a:bodyPr>
            <a:normAutofit fontScale="25000" lnSpcReduction="20000"/>
          </a:bodyPr>
          <a:lstStyle/>
          <a:p>
            <a:pPr marL="0" indent="0">
              <a:buNone/>
            </a:pPr>
            <a:r>
              <a:rPr lang="en-US" sz="8000" dirty="0"/>
              <a:t>The literature suggests the following:</a:t>
            </a:r>
          </a:p>
          <a:p>
            <a:r>
              <a:rPr lang="en-US" sz="8000" dirty="0"/>
              <a:t>Active scholar - understands how the discipline works</a:t>
            </a:r>
          </a:p>
          <a:p>
            <a:r>
              <a:rPr lang="en-US" sz="8000" dirty="0"/>
              <a:t>Developmental </a:t>
            </a:r>
            <a:r>
              <a:rPr lang="mr-IN" sz="8000" dirty="0"/>
              <a:t>–</a:t>
            </a:r>
            <a:r>
              <a:rPr lang="en-US" sz="8000" dirty="0"/>
              <a:t> mentors your research development, gives regular constructive feedback</a:t>
            </a:r>
          </a:p>
          <a:p>
            <a:r>
              <a:rPr lang="en-US" sz="8000" dirty="0"/>
              <a:t>Networked and connected </a:t>
            </a:r>
            <a:r>
              <a:rPr lang="mr-IN" sz="8000" dirty="0"/>
              <a:t>–</a:t>
            </a:r>
            <a:r>
              <a:rPr lang="en-US" sz="8000" dirty="0"/>
              <a:t> inducts you into the community, finds funding and collaboration opportunities</a:t>
            </a:r>
          </a:p>
          <a:p>
            <a:r>
              <a:rPr lang="en-US" sz="8000" dirty="0"/>
              <a:t>Kind, caring, compassionate </a:t>
            </a:r>
            <a:r>
              <a:rPr lang="mr-IN" sz="8000" dirty="0"/>
              <a:t>–</a:t>
            </a:r>
            <a:r>
              <a:rPr lang="en-US" sz="8000" dirty="0"/>
              <a:t> cares about your wellbeing and believes in your ability</a:t>
            </a:r>
          </a:p>
          <a:p>
            <a:r>
              <a:rPr lang="en-US" sz="8000" dirty="0"/>
              <a:t>Accessible </a:t>
            </a:r>
            <a:r>
              <a:rPr lang="mr-IN" sz="8000" dirty="0"/>
              <a:t>–</a:t>
            </a:r>
            <a:r>
              <a:rPr lang="en-US" sz="8000" dirty="0"/>
              <a:t> is available (physically and emotionally)</a:t>
            </a:r>
          </a:p>
          <a:p>
            <a:endParaRPr lang="en-US" dirty="0"/>
          </a:p>
        </p:txBody>
      </p:sp>
      <p:sp>
        <p:nvSpPr>
          <p:cNvPr id="4" name="Cloud Callout 3"/>
          <p:cNvSpPr/>
          <p:nvPr/>
        </p:nvSpPr>
        <p:spPr>
          <a:xfrm>
            <a:off x="3429000" y="2286000"/>
            <a:ext cx="5638800" cy="3657600"/>
          </a:xfrm>
          <a:prstGeom prst="cloudCallout">
            <a:avLst>
              <a:gd name="adj1" fmla="val -74049"/>
              <a:gd name="adj2" fmla="val 396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Is it possible or likely that any supervisor </a:t>
            </a:r>
            <a:r>
              <a:rPr lang="en-US"/>
              <a:t>would encompass </a:t>
            </a:r>
            <a:r>
              <a:rPr lang="en-US" dirty="0"/>
              <a:t>all of </a:t>
            </a:r>
            <a:r>
              <a:rPr lang="en-US"/>
              <a:t>these traits all of the time?</a:t>
            </a:r>
            <a:endParaRPr lang="en-US"/>
          </a:p>
        </p:txBody>
      </p:sp>
    </p:spTree>
    <p:extLst>
      <p:ext uri="{BB962C8B-B14F-4D97-AF65-F5344CB8AC3E}">
        <p14:creationId xmlns:p14="http://schemas.microsoft.com/office/powerpoint/2010/main" val="82179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Task 2: 5 characteristics of a good PG scholar</a:t>
            </a:r>
            <a:endParaRPr lang="en-US" dirty="0"/>
          </a:p>
        </p:txBody>
      </p:sp>
      <p:sp>
        <p:nvSpPr>
          <p:cNvPr id="3" name="Content Placeholder 2"/>
          <p:cNvSpPr>
            <a:spLocks noGrp="1"/>
          </p:cNvSpPr>
          <p:nvPr>
            <p:ph idx="1"/>
          </p:nvPr>
        </p:nvSpPr>
        <p:spPr>
          <a:xfrm>
            <a:off x="1905000" y="2595563"/>
            <a:ext cx="8343900" cy="833438"/>
          </a:xfrm>
        </p:spPr>
        <p:txBody>
          <a:bodyPr>
            <a:normAutofit lnSpcReduction="10000"/>
          </a:bodyPr>
          <a:lstStyle/>
          <a:p>
            <a:r>
              <a:rPr lang="en-US" dirty="0" smtClean="0"/>
              <a:t>Discuss with your group what the key characteristics of a good postgraduate student are. </a:t>
            </a:r>
            <a:endParaRPr lang="en-US" dirty="0"/>
          </a:p>
        </p:txBody>
      </p:sp>
      <p:sp>
        <p:nvSpPr>
          <p:cNvPr id="4" name="Cloud Callout 3"/>
          <p:cNvSpPr/>
          <p:nvPr/>
        </p:nvSpPr>
        <p:spPr>
          <a:xfrm>
            <a:off x="3911600" y="2235201"/>
            <a:ext cx="5638800" cy="3657600"/>
          </a:xfrm>
          <a:prstGeom prst="cloudCallout">
            <a:avLst>
              <a:gd name="adj1" fmla="val -74049"/>
              <a:gd name="adj2" fmla="val 396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How many of these characteristics do you embody? How well do you score?</a:t>
            </a:r>
            <a:endParaRPr lang="en-US" dirty="0"/>
          </a:p>
        </p:txBody>
      </p:sp>
    </p:spTree>
    <p:extLst>
      <p:ext uri="{BB962C8B-B14F-4D97-AF65-F5344CB8AC3E}">
        <p14:creationId xmlns:p14="http://schemas.microsoft.com/office/powerpoint/2010/main" val="141786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to manage your PhD supervisor </a:t>
            </a:r>
            <a:r>
              <a:rPr lang="en-US" dirty="0"/>
              <a:t/>
            </a:r>
            <a:br>
              <a:rPr lang="en-US" dirty="0"/>
            </a:br>
            <a:endParaRPr lang="en-US" dirty="0"/>
          </a:p>
        </p:txBody>
      </p:sp>
      <p:sp>
        <p:nvSpPr>
          <p:cNvPr id="3" name="Content Placeholder 2"/>
          <p:cNvSpPr>
            <a:spLocks noGrp="1"/>
          </p:cNvSpPr>
          <p:nvPr>
            <p:ph idx="1"/>
          </p:nvPr>
        </p:nvSpPr>
        <p:spPr>
          <a:xfrm>
            <a:off x="1016000" y="2057401"/>
            <a:ext cx="8913813" cy="3670767"/>
          </a:xfrm>
        </p:spPr>
        <p:txBody>
          <a:bodyPr>
            <a:normAutofit fontScale="32500" lnSpcReduction="20000"/>
          </a:bodyPr>
          <a:lstStyle/>
          <a:p>
            <a:pPr marL="0" indent="0">
              <a:buNone/>
            </a:pPr>
            <a:r>
              <a:rPr lang="en-US" sz="7200" dirty="0"/>
              <a:t>Kevin </a:t>
            </a:r>
            <a:r>
              <a:rPr lang="en-US" sz="7200" dirty="0"/>
              <a:t>O'Gorman and Robert </a:t>
            </a:r>
            <a:r>
              <a:rPr lang="en-US" sz="7200" dirty="0" err="1"/>
              <a:t>MacIntosh</a:t>
            </a:r>
            <a:endParaRPr lang="en-US" sz="7200" dirty="0"/>
          </a:p>
          <a:p>
            <a:pPr marL="0" indent="0">
              <a:buNone/>
            </a:pPr>
            <a:r>
              <a:rPr lang="en-US" sz="7200" u="sng" dirty="0"/>
              <a:t>https://</a:t>
            </a:r>
            <a:r>
              <a:rPr lang="en-US" sz="7200" u="sng" dirty="0" err="1"/>
              <a:t>www.timeshighereducation.com</a:t>
            </a:r>
            <a:r>
              <a:rPr lang="en-US" sz="7200" u="sng" dirty="0"/>
              <a:t>/blog/how-manage-your-</a:t>
            </a:r>
            <a:r>
              <a:rPr lang="en-US" sz="7200" u="sng" dirty="0" err="1"/>
              <a:t>phd</a:t>
            </a:r>
            <a:r>
              <a:rPr lang="en-US" sz="7200" u="sng" dirty="0"/>
              <a:t>-supervisor</a:t>
            </a:r>
            <a:endParaRPr lang="en-US" sz="7200" dirty="0"/>
          </a:p>
          <a:p>
            <a:r>
              <a:rPr lang="en-US" sz="7200" b="1" dirty="0"/>
              <a:t>Take </a:t>
            </a:r>
            <a:r>
              <a:rPr lang="en-US" sz="7200" b="1" dirty="0"/>
              <a:t>notes</a:t>
            </a:r>
            <a:r>
              <a:rPr lang="en-ZA" sz="7200" dirty="0"/>
              <a:t> </a:t>
            </a:r>
            <a:endParaRPr lang="en-US" sz="7200" dirty="0"/>
          </a:p>
          <a:p>
            <a:r>
              <a:rPr lang="en-US" sz="7200" b="1" dirty="0"/>
              <a:t>Schedule </a:t>
            </a:r>
            <a:r>
              <a:rPr lang="en-US" sz="7200" b="1" dirty="0"/>
              <a:t>meetings</a:t>
            </a:r>
            <a:r>
              <a:rPr lang="en-ZA" sz="7200" dirty="0"/>
              <a:t> </a:t>
            </a:r>
            <a:endParaRPr lang="en-US" sz="7200" dirty="0"/>
          </a:p>
          <a:p>
            <a:r>
              <a:rPr lang="en-US" sz="7200" b="1" dirty="0"/>
              <a:t>Establish </a:t>
            </a:r>
            <a:r>
              <a:rPr lang="en-US" sz="7200" b="1" dirty="0"/>
              <a:t>expectations</a:t>
            </a:r>
            <a:r>
              <a:rPr lang="en-ZA" sz="7200" dirty="0"/>
              <a:t> </a:t>
            </a:r>
            <a:endParaRPr lang="en-US" sz="7200" dirty="0"/>
          </a:p>
          <a:p>
            <a:r>
              <a:rPr lang="en-US" sz="7200" b="1" dirty="0"/>
              <a:t>Think like a </a:t>
            </a:r>
            <a:r>
              <a:rPr lang="en-US" sz="7200" b="1" dirty="0"/>
              <a:t>detective</a:t>
            </a:r>
            <a:endParaRPr lang="en-US" sz="7200" dirty="0"/>
          </a:p>
          <a:p>
            <a:r>
              <a:rPr lang="en-US" sz="7200" b="1" dirty="0"/>
              <a:t>Get </a:t>
            </a:r>
            <a:r>
              <a:rPr lang="en-US" sz="7200" b="1" dirty="0"/>
              <a:t>feedback</a:t>
            </a:r>
            <a:r>
              <a:rPr lang="en-ZA" sz="7200" dirty="0"/>
              <a:t> </a:t>
            </a:r>
            <a:endParaRPr lang="en-ZA" sz="7200" dirty="0" smtClean="0"/>
          </a:p>
          <a:p>
            <a:r>
              <a:rPr lang="en-ZA" sz="7200" b="1" dirty="0" smtClean="0"/>
              <a:t>Don’t go off grid</a:t>
            </a:r>
          </a:p>
          <a:p>
            <a:r>
              <a:rPr lang="en-ZA" sz="7200" b="1" dirty="0" smtClean="0"/>
              <a:t>Be honest</a:t>
            </a:r>
            <a:endParaRPr lang="en-US" sz="7200" b="1" dirty="0"/>
          </a:p>
          <a:p>
            <a:endParaRPr lang="en-US" dirty="0"/>
          </a:p>
        </p:txBody>
      </p:sp>
    </p:spTree>
    <p:extLst>
      <p:ext uri="{BB962C8B-B14F-4D97-AF65-F5344CB8AC3E}">
        <p14:creationId xmlns:p14="http://schemas.microsoft.com/office/powerpoint/2010/main" val="1652677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7312"/>
            <a:ext cx="10515600" cy="1325563"/>
          </a:xfrm>
        </p:spPr>
        <p:txBody>
          <a:bodyPr/>
          <a:lstStyle/>
          <a:p>
            <a:pPr algn="ctr"/>
            <a:r>
              <a:rPr lang="en-US" dirty="0" smtClean="0"/>
              <a:t>What is the key requirement for </a:t>
            </a:r>
            <a:r>
              <a:rPr lang="en-US" smtClean="0"/>
              <a:t>your qualification?</a:t>
            </a:r>
            <a:endParaRPr lang="en-US" dirty="0"/>
          </a:p>
        </p:txBody>
      </p:sp>
      <p:sp>
        <p:nvSpPr>
          <p:cNvPr id="3" name="Content Placeholder 2"/>
          <p:cNvSpPr>
            <a:spLocks noGrp="1"/>
          </p:cNvSpPr>
          <p:nvPr>
            <p:ph idx="1"/>
          </p:nvPr>
        </p:nvSpPr>
        <p:spPr>
          <a:xfrm>
            <a:off x="283029" y="1325563"/>
            <a:ext cx="11625942" cy="3665424"/>
          </a:xfrm>
        </p:spPr>
        <p:txBody>
          <a:bodyPr>
            <a:normAutofit/>
          </a:bodyPr>
          <a:lstStyle/>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225143"/>
            <a:ext cx="12192000" cy="1632857"/>
          </a:xfrm>
          <a:prstGeom prst="rect">
            <a:avLst/>
          </a:prstGeom>
        </p:spPr>
      </p:pic>
    </p:spTree>
    <p:extLst>
      <p:ext uri="{BB962C8B-B14F-4D97-AF65-F5344CB8AC3E}">
        <p14:creationId xmlns:p14="http://schemas.microsoft.com/office/powerpoint/2010/main" val="1433925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28600"/>
            <a:ext cx="8913813" cy="914400"/>
          </a:xfrm>
        </p:spPr>
        <p:txBody>
          <a:bodyPr>
            <a:normAutofit fontScale="90000"/>
          </a:bodyPr>
          <a:lstStyle/>
          <a:p>
            <a:r>
              <a:rPr lang="en-US" dirty="0" smtClean="0"/>
              <a:t>Figuring out your own strengths and weaknesses</a:t>
            </a:r>
            <a:endParaRPr lang="en-US" dirty="0"/>
          </a:p>
        </p:txBody>
      </p:sp>
      <p:sp>
        <p:nvSpPr>
          <p:cNvPr id="5" name="Content Placeholder 4"/>
          <p:cNvSpPr>
            <a:spLocks noGrp="1"/>
          </p:cNvSpPr>
          <p:nvPr>
            <p:ph idx="1"/>
          </p:nvPr>
        </p:nvSpPr>
        <p:spPr/>
        <p:txBody>
          <a:bodyPr/>
          <a:lstStyle/>
          <a:p>
            <a:r>
              <a:rPr lang="en-US" dirty="0" smtClean="0"/>
              <a:t>Complete the questionnaire, rating yourself from 1 (not at all) to 5 (very much)</a:t>
            </a:r>
            <a:endParaRPr lang="en-US" dirty="0"/>
          </a:p>
        </p:txBody>
      </p:sp>
    </p:spTree>
    <p:extLst>
      <p:ext uri="{BB962C8B-B14F-4D97-AF65-F5344CB8AC3E}">
        <p14:creationId xmlns:p14="http://schemas.microsoft.com/office/powerpoint/2010/main" val="1375136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28994387"/>
              </p:ext>
            </p:extLst>
          </p:nvPr>
        </p:nvGraphicFramePr>
        <p:xfrm>
          <a:off x="427508" y="0"/>
          <a:ext cx="11383493" cy="6905499"/>
        </p:xfrm>
        <a:graphic>
          <a:graphicData uri="http://schemas.openxmlformats.org/drawingml/2006/table">
            <a:tbl>
              <a:tblPr firstRow="1" firstCol="1" bandRow="1">
                <a:tableStyleId>{69012ECD-51FC-41F1-AA8D-1B2483CD663E}</a:tableStyleId>
              </a:tblPr>
              <a:tblGrid>
                <a:gridCol w="2299376"/>
                <a:gridCol w="7605749"/>
                <a:gridCol w="1029944"/>
                <a:gridCol w="174839"/>
                <a:gridCol w="273585"/>
              </a:tblGrid>
              <a:tr h="178130">
                <a:tc>
                  <a:txBody>
                    <a:bodyPr/>
                    <a:lstStyle/>
                    <a:p>
                      <a:pPr>
                        <a:spcAft>
                          <a:spcPts val="0"/>
                        </a:spcAft>
                      </a:pPr>
                      <a:endParaRPr lang="en-US" sz="1200" b="0" dirty="0">
                        <a:effectLst/>
                        <a:latin typeface="Cambria" charset="0"/>
                      </a:endParaRPr>
                    </a:p>
                  </a:txBody>
                  <a:tcPr marL="68580" marR="68580" marT="0" marB="0"/>
                </a:tc>
                <a:tc gridSpan="2">
                  <a:txBody>
                    <a:bodyPr/>
                    <a:lstStyle/>
                    <a:p>
                      <a:pPr>
                        <a:spcAft>
                          <a:spcPts val="0"/>
                        </a:spcAft>
                      </a:pPr>
                      <a:endParaRPr lang="en-US" sz="1200" b="0" dirty="0">
                        <a:effectLst/>
                        <a:latin typeface="Cambria" charset="0"/>
                      </a:endParaRPr>
                    </a:p>
                  </a:txBody>
                  <a:tcPr marL="68580" marR="68580" marT="0" marB="0"/>
                </a:tc>
                <a:tc hMerge="1">
                  <a:txBody>
                    <a:bodyPr/>
                    <a:lstStyle/>
                    <a:p>
                      <a:endParaRPr lang="en-US"/>
                    </a:p>
                  </a:txBody>
                  <a:tcPr/>
                </a:tc>
                <a:tc>
                  <a:txBody>
                    <a:bodyPr/>
                    <a:lstStyle/>
                    <a:p>
                      <a:pPr>
                        <a:spcAft>
                          <a:spcPts val="0"/>
                        </a:spcAft>
                      </a:pPr>
                      <a:endParaRPr lang="en-US" sz="1200" b="0" dirty="0">
                        <a:effectLst/>
                        <a:latin typeface="Cambria" charset="0"/>
                      </a:endParaRPr>
                    </a:p>
                  </a:txBody>
                  <a:tcPr marL="68580" marR="68580" marT="0" marB="0"/>
                </a:tc>
                <a:tc>
                  <a:txBody>
                    <a:bodyPr/>
                    <a:lstStyle/>
                    <a:p>
                      <a:pPr>
                        <a:spcAft>
                          <a:spcPts val="0"/>
                        </a:spcAft>
                      </a:pPr>
                      <a:endParaRPr lang="en-US" sz="1200" dirty="0">
                        <a:effectLst/>
                        <a:latin typeface="Cambria" charset="0"/>
                        <a:ea typeface="ＭＳ 明朝" charset="-128"/>
                        <a:cs typeface="Times New Roman" charset="0"/>
                      </a:endParaRPr>
                    </a:p>
                  </a:txBody>
                  <a:tcPr marL="0" marR="0" marT="0" marB="0" anchor="ctr"/>
                </a:tc>
              </a:tr>
              <a:tr h="801584">
                <a:tc>
                  <a:txBody>
                    <a:bodyPr/>
                    <a:lstStyle/>
                    <a:p>
                      <a:pPr>
                        <a:spcAft>
                          <a:spcPts val="0"/>
                        </a:spcAft>
                      </a:pPr>
                      <a:r>
                        <a:rPr lang="en-US" sz="1800" b="0" dirty="0" smtClean="0">
                          <a:effectLst/>
                          <a:latin typeface="+mn-lt"/>
                        </a:rPr>
                        <a:t>Assertiveness</a:t>
                      </a:r>
                      <a:endParaRPr lang="en-US" sz="1800" b="0" dirty="0">
                        <a:effectLst/>
                        <a:latin typeface="+mn-lt"/>
                      </a:endParaRPr>
                    </a:p>
                  </a:txBody>
                  <a:tcPr marL="68580" marR="68580" marT="0" marB="0"/>
                </a:tc>
                <a:tc gridSpan="2">
                  <a:txBody>
                    <a:bodyPr/>
                    <a:lstStyle/>
                    <a:p>
                      <a:pPr>
                        <a:spcAft>
                          <a:spcPts val="0"/>
                        </a:spcAft>
                      </a:pPr>
                      <a:r>
                        <a:rPr lang="en-ZA" sz="1800" b="0" dirty="0" smtClean="0">
                          <a:effectLst/>
                          <a:latin typeface="+mn-lt"/>
                        </a:rPr>
                        <a:t>Where </a:t>
                      </a:r>
                      <a:r>
                        <a:rPr lang="en-ZA" sz="1800" b="0" dirty="0">
                          <a:effectLst/>
                          <a:latin typeface="+mn-lt"/>
                        </a:rPr>
                        <a:t>1 is ‘I’m really scared of my supervisor and hide when I see her coming’ and 5 is ‘I negotiate all my expectations with my supervisor and inform her of my needs’</a:t>
                      </a:r>
                      <a:endParaRPr lang="en-US" sz="1800" b="0" dirty="0">
                        <a:effectLst/>
                        <a:latin typeface="+mn-lt"/>
                      </a:endParaRPr>
                    </a:p>
                  </a:txBody>
                  <a:tcPr marL="68580" marR="68580" marT="0" marB="0"/>
                </a:tc>
                <a:tc hMerge="1">
                  <a:txBody>
                    <a:bodyPr/>
                    <a:lstStyle/>
                    <a:p>
                      <a:endParaRPr lang="en-US"/>
                    </a:p>
                  </a:txBody>
                  <a:tcPr/>
                </a:tc>
                <a:tc>
                  <a:txBody>
                    <a:bodyPr/>
                    <a:lstStyle/>
                    <a:p>
                      <a:pPr>
                        <a:spcAft>
                          <a:spcPts val="0"/>
                        </a:spcAft>
                      </a:pPr>
                      <a:endParaRPr lang="en-US" sz="1800" b="0" dirty="0">
                        <a:effectLst/>
                        <a:latin typeface="Cambria" charset="0"/>
                      </a:endParaRPr>
                    </a:p>
                  </a:txBody>
                  <a:tcPr marL="68580" marR="68580" marT="0" marB="0"/>
                </a:tc>
                <a:tc>
                  <a:txBody>
                    <a:bodyPr/>
                    <a:lstStyle/>
                    <a:p>
                      <a:pPr>
                        <a:spcAft>
                          <a:spcPts val="0"/>
                        </a:spcAft>
                      </a:pPr>
                      <a:r>
                        <a:rPr lang="en-US" sz="1200">
                          <a:effectLst/>
                        </a:rPr>
                        <a:t> </a:t>
                      </a:r>
                      <a:endParaRPr lang="en-US" sz="1200">
                        <a:effectLst/>
                        <a:latin typeface="Cambria" charset="0"/>
                        <a:ea typeface="ＭＳ 明朝" charset="-128"/>
                        <a:cs typeface="Times New Roman" charset="0"/>
                      </a:endParaRPr>
                    </a:p>
                  </a:txBody>
                  <a:tcPr marL="0" marR="0" marT="0" marB="0" anchor="ctr"/>
                </a:tc>
              </a:tr>
              <a:tr h="801584">
                <a:tc>
                  <a:txBody>
                    <a:bodyPr/>
                    <a:lstStyle/>
                    <a:p>
                      <a:pPr>
                        <a:spcAft>
                          <a:spcPts val="0"/>
                        </a:spcAft>
                      </a:pPr>
                      <a:r>
                        <a:rPr lang="en-US" sz="1800" b="0" dirty="0" smtClean="0">
                          <a:effectLst/>
                          <a:latin typeface="+mn-lt"/>
                        </a:rPr>
                        <a:t>Self-management</a:t>
                      </a:r>
                      <a:endParaRPr lang="en-US" sz="1800" b="0" dirty="0">
                        <a:effectLst/>
                        <a:latin typeface="+mn-lt"/>
                      </a:endParaRPr>
                    </a:p>
                  </a:txBody>
                  <a:tcPr marL="68580" marR="68580" marT="0" marB="0"/>
                </a:tc>
                <a:tc gridSpan="2">
                  <a:txBody>
                    <a:bodyPr/>
                    <a:lstStyle/>
                    <a:p>
                      <a:pPr>
                        <a:spcAft>
                          <a:spcPts val="0"/>
                        </a:spcAft>
                      </a:pPr>
                      <a:r>
                        <a:rPr lang="en-ZA" sz="1800" b="0" dirty="0" smtClean="0">
                          <a:effectLst/>
                          <a:latin typeface="+mn-lt"/>
                        </a:rPr>
                        <a:t>Where </a:t>
                      </a:r>
                      <a:r>
                        <a:rPr lang="en-ZA" sz="1800" b="0" dirty="0">
                          <a:effectLst/>
                          <a:latin typeface="+mn-lt"/>
                        </a:rPr>
                        <a:t>1 is ‘I’m a bit disorganised and inclined to double-book appointments and lose things’ and 5 is ‘I am super-organised and put in place systems for project management</a:t>
                      </a:r>
                      <a:endParaRPr lang="en-US" sz="1800" b="0" dirty="0">
                        <a:effectLst/>
                        <a:latin typeface="+mn-lt"/>
                      </a:endParaRPr>
                    </a:p>
                  </a:txBody>
                  <a:tcPr marL="68580" marR="68580" marT="0" marB="0"/>
                </a:tc>
                <a:tc hMerge="1">
                  <a:txBody>
                    <a:bodyPr/>
                    <a:lstStyle/>
                    <a:p>
                      <a:endParaRPr lang="en-US"/>
                    </a:p>
                  </a:txBody>
                  <a:tcPr/>
                </a:tc>
                <a:tc>
                  <a:txBody>
                    <a:bodyPr/>
                    <a:lstStyle/>
                    <a:p>
                      <a:pPr>
                        <a:spcAft>
                          <a:spcPts val="0"/>
                        </a:spcAft>
                      </a:pPr>
                      <a:endParaRPr lang="en-US" sz="1800" b="0" dirty="0">
                        <a:effectLst/>
                        <a:latin typeface="Cambria" charset="0"/>
                      </a:endParaRPr>
                    </a:p>
                  </a:txBody>
                  <a:tcPr marL="68580" marR="68580" marT="0" marB="0"/>
                </a:tc>
                <a:tc>
                  <a:txBody>
                    <a:bodyPr/>
                    <a:lstStyle/>
                    <a:p>
                      <a:pPr>
                        <a:spcAft>
                          <a:spcPts val="0"/>
                        </a:spcAft>
                      </a:pPr>
                      <a:r>
                        <a:rPr lang="en-US" sz="1200">
                          <a:effectLst/>
                        </a:rPr>
                        <a:t> </a:t>
                      </a:r>
                      <a:endParaRPr lang="en-US" sz="1200">
                        <a:effectLst/>
                        <a:latin typeface="Cambria" charset="0"/>
                        <a:ea typeface="ＭＳ 明朝" charset="-128"/>
                        <a:cs typeface="Times New Roman" charset="0"/>
                      </a:endParaRPr>
                    </a:p>
                  </a:txBody>
                  <a:tcPr marL="0" marR="0" marT="0" marB="0" anchor="ctr"/>
                </a:tc>
              </a:tr>
              <a:tr h="801584">
                <a:tc>
                  <a:txBody>
                    <a:bodyPr/>
                    <a:lstStyle/>
                    <a:p>
                      <a:pPr>
                        <a:spcAft>
                          <a:spcPts val="0"/>
                        </a:spcAft>
                      </a:pPr>
                      <a:r>
                        <a:rPr lang="en-US" sz="1800" b="0" dirty="0" smtClean="0">
                          <a:effectLst/>
                          <a:latin typeface="+mn-lt"/>
                        </a:rPr>
                        <a:t>Assistance-seeking</a:t>
                      </a:r>
                      <a:endParaRPr lang="en-US" sz="1800" b="0" dirty="0">
                        <a:effectLst/>
                        <a:latin typeface="+mn-lt"/>
                      </a:endParaRPr>
                    </a:p>
                  </a:txBody>
                  <a:tcPr marL="68580" marR="68580" marT="0" marB="0"/>
                </a:tc>
                <a:tc gridSpan="2">
                  <a:txBody>
                    <a:bodyPr/>
                    <a:lstStyle/>
                    <a:p>
                      <a:pPr>
                        <a:spcAft>
                          <a:spcPts val="0"/>
                        </a:spcAft>
                      </a:pPr>
                      <a:r>
                        <a:rPr lang="en-ZA" sz="1800" b="0" dirty="0" smtClean="0">
                          <a:effectLst/>
                          <a:latin typeface="+mn-lt"/>
                        </a:rPr>
                        <a:t>Where </a:t>
                      </a:r>
                      <a:r>
                        <a:rPr lang="en-ZA" sz="1800" b="0" dirty="0">
                          <a:effectLst/>
                          <a:latin typeface="+mn-lt"/>
                        </a:rPr>
                        <a:t>1 is ‘I don’t like to ask for help because I feel embarrassed’ / ‘I don’t ever need any help’ and 5 is ‘I look for opportunities to try out ideas and get input from others, I ask when I get stuck’ </a:t>
                      </a:r>
                      <a:endParaRPr lang="en-US" sz="1800" b="0" dirty="0">
                        <a:effectLst/>
                        <a:latin typeface="+mn-lt"/>
                      </a:endParaRPr>
                    </a:p>
                  </a:txBody>
                  <a:tcPr marL="68580" marR="68580" marT="0" marB="0"/>
                </a:tc>
                <a:tc hMerge="1">
                  <a:txBody>
                    <a:bodyPr/>
                    <a:lstStyle/>
                    <a:p>
                      <a:endParaRPr lang="en-US"/>
                    </a:p>
                  </a:txBody>
                  <a:tcPr/>
                </a:tc>
                <a:tc>
                  <a:txBody>
                    <a:bodyPr/>
                    <a:lstStyle/>
                    <a:p>
                      <a:pPr>
                        <a:spcAft>
                          <a:spcPts val="0"/>
                        </a:spcAft>
                      </a:pPr>
                      <a:endParaRPr lang="en-US" sz="1800" b="0" dirty="0">
                        <a:effectLst/>
                        <a:latin typeface="Cambria" charset="0"/>
                      </a:endParaRPr>
                    </a:p>
                  </a:txBody>
                  <a:tcPr marL="68580" marR="68580" marT="0" marB="0"/>
                </a:tc>
                <a:tc>
                  <a:txBody>
                    <a:bodyPr/>
                    <a:lstStyle/>
                    <a:p>
                      <a:pPr>
                        <a:spcAft>
                          <a:spcPts val="0"/>
                        </a:spcAft>
                      </a:pPr>
                      <a:r>
                        <a:rPr lang="en-US" sz="1200">
                          <a:effectLst/>
                        </a:rPr>
                        <a:t> </a:t>
                      </a:r>
                      <a:endParaRPr lang="en-US" sz="1200">
                        <a:effectLst/>
                        <a:latin typeface="Cambria" charset="0"/>
                        <a:ea typeface="ＭＳ 明朝" charset="-128"/>
                        <a:cs typeface="Times New Roman" charset="0"/>
                      </a:endParaRPr>
                    </a:p>
                  </a:txBody>
                  <a:tcPr marL="0" marR="0" marT="0" marB="0" anchor="ctr"/>
                </a:tc>
              </a:tr>
              <a:tr h="801584">
                <a:tc>
                  <a:txBody>
                    <a:bodyPr/>
                    <a:lstStyle/>
                    <a:p>
                      <a:pPr>
                        <a:spcAft>
                          <a:spcPts val="0"/>
                        </a:spcAft>
                      </a:pPr>
                      <a:r>
                        <a:rPr lang="en-US" sz="1800" b="0" dirty="0" smtClean="0">
                          <a:effectLst/>
                          <a:latin typeface="+mn-lt"/>
                        </a:rPr>
                        <a:t>Hard-working</a:t>
                      </a:r>
                      <a:endParaRPr lang="en-US" sz="1800" b="0" dirty="0">
                        <a:effectLst/>
                        <a:latin typeface="+mn-lt"/>
                      </a:endParaRPr>
                    </a:p>
                  </a:txBody>
                  <a:tcPr marL="68580" marR="68580" marT="0" marB="0"/>
                </a:tc>
                <a:tc gridSpan="2">
                  <a:txBody>
                    <a:bodyPr/>
                    <a:lstStyle/>
                    <a:p>
                      <a:pPr>
                        <a:spcAft>
                          <a:spcPts val="0"/>
                        </a:spcAft>
                      </a:pPr>
                      <a:r>
                        <a:rPr lang="en-ZA" sz="1800" b="0" dirty="0" smtClean="0">
                          <a:effectLst/>
                          <a:latin typeface="+mn-lt"/>
                        </a:rPr>
                        <a:t>Where </a:t>
                      </a:r>
                      <a:r>
                        <a:rPr lang="en-ZA" sz="1800" b="0" dirty="0">
                          <a:effectLst/>
                          <a:latin typeface="+mn-lt"/>
                        </a:rPr>
                        <a:t>1 is ‘I’m a bit on the lazy side, I mean to work on my study but then …’ and 5 is ‘I am committed to my study and plan my life around it’ </a:t>
                      </a:r>
                      <a:endParaRPr lang="en-US" sz="1800" b="0" dirty="0">
                        <a:effectLst/>
                        <a:latin typeface="+mn-lt"/>
                      </a:endParaRPr>
                    </a:p>
                  </a:txBody>
                  <a:tcPr marL="68580" marR="68580" marT="0" marB="0"/>
                </a:tc>
                <a:tc hMerge="1">
                  <a:txBody>
                    <a:bodyPr/>
                    <a:lstStyle/>
                    <a:p>
                      <a:endParaRPr lang="en-US"/>
                    </a:p>
                  </a:txBody>
                  <a:tcPr/>
                </a:tc>
                <a:tc>
                  <a:txBody>
                    <a:bodyPr/>
                    <a:lstStyle/>
                    <a:p>
                      <a:pPr>
                        <a:spcAft>
                          <a:spcPts val="0"/>
                        </a:spcAft>
                      </a:pPr>
                      <a:endParaRPr lang="en-US" sz="1800" b="0" dirty="0">
                        <a:effectLst/>
                        <a:latin typeface="Cambria" charset="0"/>
                      </a:endParaRPr>
                    </a:p>
                  </a:txBody>
                  <a:tcPr marL="68580" marR="68580" marT="0" marB="0"/>
                </a:tc>
                <a:tc>
                  <a:txBody>
                    <a:bodyPr/>
                    <a:lstStyle/>
                    <a:p>
                      <a:pPr>
                        <a:spcAft>
                          <a:spcPts val="0"/>
                        </a:spcAft>
                      </a:pPr>
                      <a:r>
                        <a:rPr lang="en-US" sz="1200">
                          <a:effectLst/>
                        </a:rPr>
                        <a:t> </a:t>
                      </a:r>
                      <a:endParaRPr lang="en-US" sz="1200">
                        <a:effectLst/>
                        <a:latin typeface="Cambria" charset="0"/>
                        <a:ea typeface="ＭＳ 明朝" charset="-128"/>
                        <a:cs typeface="Times New Roman" charset="0"/>
                      </a:endParaRPr>
                    </a:p>
                  </a:txBody>
                  <a:tcPr marL="0" marR="0" marT="0" marB="0" anchor="ctr"/>
                </a:tc>
              </a:tr>
              <a:tr h="801584">
                <a:tc>
                  <a:txBody>
                    <a:bodyPr/>
                    <a:lstStyle/>
                    <a:p>
                      <a:pPr>
                        <a:spcAft>
                          <a:spcPts val="0"/>
                        </a:spcAft>
                      </a:pPr>
                      <a:r>
                        <a:rPr lang="en-US" sz="1800" b="0" dirty="0" smtClean="0">
                          <a:effectLst/>
                          <a:latin typeface="+mn-lt"/>
                        </a:rPr>
                        <a:t>Resilient</a:t>
                      </a:r>
                      <a:endParaRPr lang="en-US" sz="1800" b="0" dirty="0">
                        <a:effectLst/>
                        <a:latin typeface="+mn-lt"/>
                      </a:endParaRPr>
                    </a:p>
                  </a:txBody>
                  <a:tcPr marL="68580" marR="68580" marT="0" marB="0"/>
                </a:tc>
                <a:tc gridSpan="2">
                  <a:txBody>
                    <a:bodyPr/>
                    <a:lstStyle/>
                    <a:p>
                      <a:pPr>
                        <a:spcAft>
                          <a:spcPts val="0"/>
                        </a:spcAft>
                      </a:pPr>
                      <a:r>
                        <a:rPr lang="en-ZA" sz="1800" b="0" dirty="0" smtClean="0">
                          <a:effectLst/>
                          <a:latin typeface="+mn-lt"/>
                        </a:rPr>
                        <a:t>Where </a:t>
                      </a:r>
                      <a:r>
                        <a:rPr lang="en-ZA" sz="1800" b="0" dirty="0">
                          <a:effectLst/>
                          <a:latin typeface="+mn-lt"/>
                        </a:rPr>
                        <a:t>1 is ‘I get really down when there is a knockback of any kind and that can stop me working for days’ and 5 is ‘I expect things will be a bit bumpy at times and I take it in my stride’</a:t>
                      </a:r>
                      <a:endParaRPr lang="en-US" sz="1800" b="0" dirty="0">
                        <a:effectLst/>
                        <a:latin typeface="+mn-lt"/>
                      </a:endParaRPr>
                    </a:p>
                  </a:txBody>
                  <a:tcPr marL="68580" marR="68580" marT="0" marB="0"/>
                </a:tc>
                <a:tc hMerge="1">
                  <a:txBody>
                    <a:bodyPr/>
                    <a:lstStyle/>
                    <a:p>
                      <a:endParaRPr lang="en-US"/>
                    </a:p>
                  </a:txBody>
                  <a:tcPr/>
                </a:tc>
                <a:tc>
                  <a:txBody>
                    <a:bodyPr/>
                    <a:lstStyle/>
                    <a:p>
                      <a:pPr>
                        <a:spcAft>
                          <a:spcPts val="0"/>
                        </a:spcAft>
                      </a:pPr>
                      <a:endParaRPr lang="en-US" sz="1800" b="0" dirty="0">
                        <a:effectLst/>
                        <a:latin typeface="Cambria" charset="0"/>
                      </a:endParaRPr>
                    </a:p>
                  </a:txBody>
                  <a:tcPr marL="68580" marR="68580" marT="0" marB="0"/>
                </a:tc>
                <a:tc>
                  <a:txBody>
                    <a:bodyPr/>
                    <a:lstStyle/>
                    <a:p>
                      <a:pPr>
                        <a:spcAft>
                          <a:spcPts val="0"/>
                        </a:spcAft>
                      </a:pPr>
                      <a:r>
                        <a:rPr lang="en-US" sz="1200">
                          <a:effectLst/>
                        </a:rPr>
                        <a:t> </a:t>
                      </a:r>
                      <a:endParaRPr lang="en-US" sz="1200">
                        <a:effectLst/>
                        <a:latin typeface="Cambria" charset="0"/>
                        <a:ea typeface="ＭＳ 明朝" charset="-128"/>
                        <a:cs typeface="Times New Roman" charset="0"/>
                      </a:endParaRPr>
                    </a:p>
                  </a:txBody>
                  <a:tcPr marL="0" marR="0" marT="0" marB="0" anchor="ctr"/>
                </a:tc>
              </a:tr>
              <a:tr h="1068779">
                <a:tc>
                  <a:txBody>
                    <a:bodyPr/>
                    <a:lstStyle/>
                    <a:p>
                      <a:pPr>
                        <a:spcAft>
                          <a:spcPts val="0"/>
                        </a:spcAft>
                      </a:pPr>
                      <a:r>
                        <a:rPr lang="en-US" sz="1800" b="0" dirty="0" smtClean="0">
                          <a:effectLst/>
                          <a:latin typeface="+mn-lt"/>
                        </a:rPr>
                        <a:t>Uses feedback</a:t>
                      </a:r>
                      <a:endParaRPr lang="en-US" sz="1800" b="0" dirty="0">
                        <a:effectLst/>
                        <a:latin typeface="+mn-lt"/>
                      </a:endParaRPr>
                    </a:p>
                  </a:txBody>
                  <a:tcPr marL="68580" marR="68580" marT="0" marB="0"/>
                </a:tc>
                <a:tc gridSpan="2">
                  <a:txBody>
                    <a:bodyPr/>
                    <a:lstStyle/>
                    <a:p>
                      <a:pPr>
                        <a:spcAft>
                          <a:spcPts val="0"/>
                        </a:spcAft>
                      </a:pPr>
                      <a:r>
                        <a:rPr lang="en-ZA" sz="1800" b="0" dirty="0" smtClean="0">
                          <a:effectLst/>
                          <a:latin typeface="+mn-lt"/>
                        </a:rPr>
                        <a:t>Where </a:t>
                      </a:r>
                      <a:r>
                        <a:rPr lang="en-ZA" sz="1800" b="0" dirty="0">
                          <a:effectLst/>
                          <a:latin typeface="+mn-lt"/>
                        </a:rPr>
                        <a:t>1 is ‘I know what I’m doing and don’t really need feedback’ / ‘I get devastated by negative feedback and cannot go on for days’ and 5 is ‘Sometimes feedback can be hard to hear but I always engage and consider how it can improve my work’</a:t>
                      </a:r>
                      <a:endParaRPr lang="en-US" sz="1800" b="0" dirty="0">
                        <a:effectLst/>
                        <a:latin typeface="+mn-lt"/>
                      </a:endParaRPr>
                    </a:p>
                  </a:txBody>
                  <a:tcPr marL="68580" marR="68580" marT="0" marB="0"/>
                </a:tc>
                <a:tc hMerge="1">
                  <a:txBody>
                    <a:bodyPr/>
                    <a:lstStyle/>
                    <a:p>
                      <a:endParaRPr lang="en-US"/>
                    </a:p>
                  </a:txBody>
                  <a:tcPr/>
                </a:tc>
                <a:tc>
                  <a:txBody>
                    <a:bodyPr/>
                    <a:lstStyle/>
                    <a:p>
                      <a:pPr>
                        <a:spcAft>
                          <a:spcPts val="0"/>
                        </a:spcAft>
                      </a:pPr>
                      <a:endParaRPr lang="en-US" sz="1800" b="0" dirty="0">
                        <a:effectLst/>
                        <a:latin typeface="Cambria" charset="0"/>
                      </a:endParaRPr>
                    </a:p>
                  </a:txBody>
                  <a:tcPr marL="68580" marR="68580" marT="0" marB="0"/>
                </a:tc>
                <a:tc>
                  <a:txBody>
                    <a:bodyPr/>
                    <a:lstStyle/>
                    <a:p>
                      <a:pPr>
                        <a:spcAft>
                          <a:spcPts val="0"/>
                        </a:spcAft>
                      </a:pPr>
                      <a:r>
                        <a:rPr lang="en-US" sz="1200">
                          <a:effectLst/>
                        </a:rPr>
                        <a:t> </a:t>
                      </a:r>
                      <a:endParaRPr lang="en-US" sz="1200">
                        <a:effectLst/>
                        <a:latin typeface="Cambria" charset="0"/>
                        <a:ea typeface="ＭＳ 明朝" charset="-128"/>
                        <a:cs typeface="Times New Roman" charset="0"/>
                      </a:endParaRPr>
                    </a:p>
                  </a:txBody>
                  <a:tcPr marL="0" marR="0" marT="0" marB="0" anchor="ctr"/>
                </a:tc>
              </a:tr>
              <a:tr h="1068779">
                <a:tc>
                  <a:txBody>
                    <a:bodyPr/>
                    <a:lstStyle/>
                    <a:p>
                      <a:pPr>
                        <a:spcAft>
                          <a:spcPts val="0"/>
                        </a:spcAft>
                      </a:pPr>
                      <a:r>
                        <a:rPr lang="en-US" sz="1800" b="0" dirty="0" smtClean="0">
                          <a:effectLst/>
                          <a:latin typeface="+mn-lt"/>
                        </a:rPr>
                        <a:t>Communication</a:t>
                      </a:r>
                      <a:r>
                        <a:rPr lang="en-US" sz="1800" b="0" baseline="0" dirty="0" smtClean="0">
                          <a:effectLst/>
                          <a:latin typeface="+mn-lt"/>
                        </a:rPr>
                        <a:t> and collegiality</a:t>
                      </a:r>
                      <a:endParaRPr lang="en-US" sz="1800" b="0" dirty="0">
                        <a:effectLst/>
                        <a:latin typeface="+mn-lt"/>
                      </a:endParaRPr>
                    </a:p>
                  </a:txBody>
                  <a:tcPr marL="68580" marR="68580" marT="0" marB="0"/>
                </a:tc>
                <a:tc gridSpan="2">
                  <a:txBody>
                    <a:bodyPr/>
                    <a:lstStyle/>
                    <a:p>
                      <a:pPr>
                        <a:spcAft>
                          <a:spcPts val="0"/>
                        </a:spcAft>
                      </a:pPr>
                      <a:r>
                        <a:rPr lang="en-ZA" sz="1800" b="0" dirty="0" smtClean="0">
                          <a:effectLst/>
                          <a:latin typeface="+mn-lt"/>
                        </a:rPr>
                        <a:t>Where </a:t>
                      </a:r>
                      <a:r>
                        <a:rPr lang="en-ZA" sz="1800" b="0" dirty="0">
                          <a:effectLst/>
                          <a:latin typeface="+mn-lt"/>
                        </a:rPr>
                        <a:t>1 is ‘I’m not really a people person’ and 5 is ‘I learn through discussion and sharing, when one of us does well, we all benefit and so supporting each other is part of the process’</a:t>
                      </a:r>
                      <a:endParaRPr lang="en-US" sz="1800" b="0" dirty="0">
                        <a:effectLst/>
                        <a:latin typeface="+mn-lt"/>
                      </a:endParaRPr>
                    </a:p>
                  </a:txBody>
                  <a:tcPr marL="68580" marR="68580" marT="0" marB="0"/>
                </a:tc>
                <a:tc hMerge="1">
                  <a:txBody>
                    <a:bodyPr/>
                    <a:lstStyle/>
                    <a:p>
                      <a:endParaRPr lang="en-US"/>
                    </a:p>
                  </a:txBody>
                  <a:tcPr/>
                </a:tc>
                <a:tc>
                  <a:txBody>
                    <a:bodyPr/>
                    <a:lstStyle/>
                    <a:p>
                      <a:pPr>
                        <a:spcAft>
                          <a:spcPts val="0"/>
                        </a:spcAft>
                      </a:pPr>
                      <a:endParaRPr lang="en-US" sz="1800" b="0" dirty="0">
                        <a:effectLst/>
                        <a:latin typeface="Cambria" charset="0"/>
                      </a:endParaRPr>
                    </a:p>
                  </a:txBody>
                  <a:tcPr marL="68580" marR="68580" marT="0" marB="0"/>
                </a:tc>
                <a:tc>
                  <a:txBody>
                    <a:bodyPr/>
                    <a:lstStyle/>
                    <a:p>
                      <a:pPr>
                        <a:spcAft>
                          <a:spcPts val="0"/>
                        </a:spcAft>
                      </a:pPr>
                      <a:r>
                        <a:rPr lang="en-US" sz="1200">
                          <a:effectLst/>
                        </a:rPr>
                        <a:t> </a:t>
                      </a:r>
                      <a:endParaRPr lang="en-US" sz="1200">
                        <a:effectLst/>
                        <a:latin typeface="Cambria" charset="0"/>
                        <a:ea typeface="ＭＳ 明朝" charset="-128"/>
                        <a:cs typeface="Times New Roman" charset="0"/>
                      </a:endParaRPr>
                    </a:p>
                  </a:txBody>
                  <a:tcPr marL="0" marR="0" marT="0" marB="0" anchor="ctr"/>
                </a:tc>
              </a:tr>
              <a:tr h="534389">
                <a:tc>
                  <a:txBody>
                    <a:bodyPr/>
                    <a:lstStyle/>
                    <a:p>
                      <a:pPr>
                        <a:spcAft>
                          <a:spcPts val="0"/>
                        </a:spcAft>
                      </a:pPr>
                      <a:r>
                        <a:rPr lang="en-US" sz="1800" b="0" dirty="0" smtClean="0">
                          <a:effectLst/>
                          <a:latin typeface="+mn-lt"/>
                        </a:rPr>
                        <a:t>Knowledge</a:t>
                      </a:r>
                      <a:endParaRPr lang="en-US" sz="1800" b="0" dirty="0">
                        <a:effectLst/>
                        <a:latin typeface="+mn-lt"/>
                      </a:endParaRPr>
                    </a:p>
                  </a:txBody>
                  <a:tcPr marL="68580" marR="68580" marT="0" marB="0"/>
                </a:tc>
                <a:tc>
                  <a:txBody>
                    <a:bodyPr/>
                    <a:lstStyle/>
                    <a:p>
                      <a:pPr>
                        <a:spcAft>
                          <a:spcPts val="0"/>
                        </a:spcAft>
                      </a:pPr>
                      <a:r>
                        <a:rPr lang="en-ZA" sz="1800" b="0" dirty="0" smtClean="0">
                          <a:effectLst/>
                          <a:latin typeface="+mn-lt"/>
                        </a:rPr>
                        <a:t>Where </a:t>
                      </a:r>
                      <a:r>
                        <a:rPr lang="en-ZA" sz="1800" b="0" dirty="0">
                          <a:effectLst/>
                          <a:latin typeface="+mn-lt"/>
                        </a:rPr>
                        <a:t>1 is “Yikes, I’m clueless’ and 5 is ‘I’m already published in the field’</a:t>
                      </a:r>
                      <a:endParaRPr lang="en-US" sz="1800" b="0" dirty="0">
                        <a:effectLst/>
                        <a:latin typeface="+mn-lt"/>
                      </a:endParaRPr>
                    </a:p>
                  </a:txBody>
                  <a:tcPr marL="68580" marR="68580" marT="0" marB="0"/>
                </a:tc>
                <a:tc gridSpan="3">
                  <a:txBody>
                    <a:bodyPr/>
                    <a:lstStyle/>
                    <a:p>
                      <a:pPr>
                        <a:spcAft>
                          <a:spcPts val="0"/>
                        </a:spcAft>
                      </a:pPr>
                      <a:r>
                        <a:rPr lang="en-ZA" sz="1200" b="0" dirty="0">
                          <a:effectLst/>
                          <a:latin typeface="+mn-lt"/>
                        </a:rPr>
                        <a:t> </a:t>
                      </a:r>
                      <a:endParaRPr lang="en-US" sz="1200" b="0" dirty="0">
                        <a:effectLst/>
                        <a:latin typeface="+mn-lt"/>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692936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5: Freewriting</a:t>
            </a:r>
            <a:endParaRPr lang="en-US" dirty="0"/>
          </a:p>
        </p:txBody>
      </p:sp>
      <p:sp>
        <p:nvSpPr>
          <p:cNvPr id="3" name="Content Placeholder 2"/>
          <p:cNvSpPr>
            <a:spLocks noGrp="1"/>
          </p:cNvSpPr>
          <p:nvPr>
            <p:ph idx="1"/>
          </p:nvPr>
        </p:nvSpPr>
        <p:spPr/>
        <p:txBody>
          <a:bodyPr/>
          <a:lstStyle/>
          <a:p>
            <a:r>
              <a:rPr lang="en-US" dirty="0"/>
              <a:t>What aspects of my </a:t>
            </a:r>
            <a:r>
              <a:rPr lang="en-US" dirty="0" err="1"/>
              <a:t>behaviour</a:t>
            </a:r>
            <a:r>
              <a:rPr lang="en-US" dirty="0"/>
              <a:t> work against me in the supervision relationship?</a:t>
            </a:r>
          </a:p>
          <a:p>
            <a:endParaRPr lang="en-US" dirty="0"/>
          </a:p>
        </p:txBody>
      </p:sp>
    </p:spTree>
    <p:extLst>
      <p:ext uri="{BB962C8B-B14F-4D97-AF65-F5344CB8AC3E}">
        <p14:creationId xmlns:p14="http://schemas.microsoft.com/office/powerpoint/2010/main" val="2125938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6: Freewriting</a:t>
            </a:r>
            <a:endParaRPr lang="en-US" dirty="0"/>
          </a:p>
        </p:txBody>
      </p:sp>
      <p:sp>
        <p:nvSpPr>
          <p:cNvPr id="3" name="Content Placeholder 2"/>
          <p:cNvSpPr>
            <a:spLocks noGrp="1"/>
          </p:cNvSpPr>
          <p:nvPr>
            <p:ph idx="1"/>
          </p:nvPr>
        </p:nvSpPr>
        <p:spPr/>
        <p:txBody>
          <a:bodyPr/>
          <a:lstStyle/>
          <a:p>
            <a:r>
              <a:rPr lang="en-US" dirty="0"/>
              <a:t>What aspects of my supervisor’s approach requires the most management by me?</a:t>
            </a:r>
          </a:p>
        </p:txBody>
      </p:sp>
    </p:spTree>
    <p:extLst>
      <p:ext uri="{BB962C8B-B14F-4D97-AF65-F5344CB8AC3E}">
        <p14:creationId xmlns:p14="http://schemas.microsoft.com/office/powerpoint/2010/main" val="809265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Higher Degrees Guide &amp; </a:t>
            </a:r>
            <a:br>
              <a:rPr lang="en-US" dirty="0" smtClean="0"/>
            </a:br>
            <a:r>
              <a:rPr lang="en-US" dirty="0" smtClean="0"/>
              <a:t>Supervision Policy</a:t>
            </a:r>
            <a:endParaRPr lang="en-US" dirty="0"/>
          </a:p>
        </p:txBody>
      </p:sp>
      <p:sp>
        <p:nvSpPr>
          <p:cNvPr id="3" name="Content Placeholder 2"/>
          <p:cNvSpPr>
            <a:spLocks noGrp="1"/>
          </p:cNvSpPr>
          <p:nvPr>
            <p:ph idx="1"/>
          </p:nvPr>
        </p:nvSpPr>
        <p:spPr/>
        <p:txBody>
          <a:bodyPr/>
          <a:lstStyle/>
          <a:p>
            <a:r>
              <a:rPr lang="en-US" dirty="0" smtClean="0"/>
              <a:t>You need to read these </a:t>
            </a:r>
            <a:r>
              <a:rPr lang="mr-IN" dirty="0" smtClean="0"/>
              <a:t>–</a:t>
            </a:r>
            <a:r>
              <a:rPr lang="en-US" dirty="0" smtClean="0"/>
              <a:t> lots of very useful information for you</a:t>
            </a:r>
            <a:endParaRPr lang="en-US" dirty="0"/>
          </a:p>
        </p:txBody>
      </p:sp>
    </p:spTree>
    <p:extLst>
      <p:ext uri="{BB962C8B-B14F-4D97-AF65-F5344CB8AC3E}">
        <p14:creationId xmlns:p14="http://schemas.microsoft.com/office/powerpoint/2010/main" val="1315322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73101"/>
            <a:ext cx="9144000" cy="5502265"/>
          </a:xfrm>
          <a:prstGeom prst="rect">
            <a:avLst/>
          </a:prstGeom>
        </p:spPr>
      </p:pic>
    </p:spTree>
    <p:extLst>
      <p:ext uri="{BB962C8B-B14F-4D97-AF65-F5344CB8AC3E}">
        <p14:creationId xmlns:p14="http://schemas.microsoft.com/office/powerpoint/2010/main" val="422124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30301"/>
            <a:ext cx="9144000" cy="4575575"/>
          </a:xfrm>
          <a:prstGeom prst="rect">
            <a:avLst/>
          </a:prstGeom>
        </p:spPr>
      </p:pic>
    </p:spTree>
    <p:extLst>
      <p:ext uri="{BB962C8B-B14F-4D97-AF65-F5344CB8AC3E}">
        <p14:creationId xmlns:p14="http://schemas.microsoft.com/office/powerpoint/2010/main" val="1509447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0900"/>
            <a:ext cx="9144000" cy="5140372"/>
          </a:xfrm>
          <a:prstGeom prst="rect">
            <a:avLst/>
          </a:prstGeom>
        </p:spPr>
      </p:pic>
    </p:spTree>
    <p:extLst>
      <p:ext uri="{BB962C8B-B14F-4D97-AF65-F5344CB8AC3E}">
        <p14:creationId xmlns:p14="http://schemas.microsoft.com/office/powerpoint/2010/main" val="1062634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3038"/>
            <a:ext cx="4876800" cy="6902050"/>
          </a:xfrm>
          <a:prstGeom prst="rect">
            <a:avLst/>
          </a:prstGeom>
        </p:spPr>
      </p:pic>
    </p:spTree>
    <p:extLst>
      <p:ext uri="{BB962C8B-B14F-4D97-AF65-F5344CB8AC3E}">
        <p14:creationId xmlns:p14="http://schemas.microsoft.com/office/powerpoint/2010/main" val="1216722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1" y="0"/>
            <a:ext cx="7298871" cy="6858000"/>
          </a:xfrm>
          <a:prstGeom prst="rect">
            <a:avLst/>
          </a:prstGeom>
        </p:spPr>
      </p:pic>
    </p:spTree>
    <p:extLst>
      <p:ext uri="{BB962C8B-B14F-4D97-AF65-F5344CB8AC3E}">
        <p14:creationId xmlns:p14="http://schemas.microsoft.com/office/powerpoint/2010/main" val="1107417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6700"/>
            <a:ext cx="11288753" cy="5651500"/>
          </a:xfrm>
          <a:prstGeom prst="rect">
            <a:avLst/>
          </a:prstGeom>
        </p:spPr>
      </p:pic>
      <p:sp>
        <p:nvSpPr>
          <p:cNvPr id="5" name="Title 1"/>
          <p:cNvSpPr>
            <a:spLocks noGrp="1"/>
          </p:cNvSpPr>
          <p:nvPr>
            <p:ph type="title"/>
          </p:nvPr>
        </p:nvSpPr>
        <p:spPr>
          <a:xfrm rot="16200000">
            <a:off x="6271418" y="776705"/>
            <a:ext cx="10515600" cy="1325563"/>
          </a:xfrm>
        </p:spPr>
        <p:txBody>
          <a:bodyPr/>
          <a:lstStyle/>
          <a:p>
            <a:r>
              <a:rPr lang="en-US" dirty="0" smtClean="0"/>
              <a:t>HEQSF </a:t>
            </a:r>
            <a:r>
              <a:rPr lang="en-US" sz="2800" dirty="0">
                <a:solidFill>
                  <a:schemeClr val="bg1">
                    <a:lumMod val="50000"/>
                  </a:schemeClr>
                </a:solidFill>
              </a:rPr>
              <a:t>(DHET 2013)</a:t>
            </a:r>
            <a:endParaRPr lang="en-US" dirty="0"/>
          </a:p>
        </p:txBody>
      </p:sp>
      <p:sp>
        <p:nvSpPr>
          <p:cNvPr id="2" name="Rectangle 1"/>
          <p:cNvSpPr/>
          <p:nvPr/>
        </p:nvSpPr>
        <p:spPr>
          <a:xfrm>
            <a:off x="939800" y="863600"/>
            <a:ext cx="6146800" cy="482600"/>
          </a:xfrm>
          <a:prstGeom prst="rect">
            <a:avLst/>
          </a:prstGeom>
          <a:solidFill>
            <a:schemeClr val="accent1">
              <a:lumMod val="60000"/>
              <a:lumOff val="4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9800" y="1943100"/>
            <a:ext cx="8128000" cy="482600"/>
          </a:xfrm>
          <a:prstGeom prst="rect">
            <a:avLst/>
          </a:prstGeom>
          <a:solidFill>
            <a:schemeClr val="accent1">
              <a:lumMod val="60000"/>
              <a:lumOff val="4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39800" y="2425700"/>
            <a:ext cx="7289800" cy="628650"/>
          </a:xfrm>
          <a:prstGeom prst="rect">
            <a:avLst/>
          </a:prstGeom>
          <a:solidFill>
            <a:schemeClr val="accent1">
              <a:lumMod val="60000"/>
              <a:lumOff val="4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54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2600"/>
            <a:ext cx="9054612" cy="2819400"/>
          </a:xfrm>
          <a:prstGeom prst="rect">
            <a:avLst/>
          </a:prstGeom>
        </p:spPr>
      </p:pic>
    </p:spTree>
    <p:extLst>
      <p:ext uri="{BB962C8B-B14F-4D97-AF65-F5344CB8AC3E}">
        <p14:creationId xmlns:p14="http://schemas.microsoft.com/office/powerpoint/2010/main" val="128296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22278"/>
            <a:ext cx="9144000" cy="5213444"/>
          </a:xfrm>
          <a:prstGeom prst="rect">
            <a:avLst/>
          </a:prstGeom>
        </p:spPr>
      </p:pic>
    </p:spTree>
    <p:extLst>
      <p:ext uri="{BB962C8B-B14F-4D97-AF65-F5344CB8AC3E}">
        <p14:creationId xmlns:p14="http://schemas.microsoft.com/office/powerpoint/2010/main" val="211744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1001"/>
            <a:ext cx="9144000" cy="5690871"/>
          </a:xfrm>
          <a:prstGeom prst="rect">
            <a:avLst/>
          </a:prstGeom>
        </p:spPr>
      </p:pic>
    </p:spTree>
    <p:extLst>
      <p:ext uri="{BB962C8B-B14F-4D97-AF65-F5344CB8AC3E}">
        <p14:creationId xmlns:p14="http://schemas.microsoft.com/office/powerpoint/2010/main" val="408265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838" y="304801"/>
            <a:ext cx="10426762" cy="6356287"/>
          </a:xfrm>
        </p:spPr>
      </p:pic>
      <p:sp>
        <p:nvSpPr>
          <p:cNvPr id="5" name="Title 1"/>
          <p:cNvSpPr txBox="1">
            <a:spLocks/>
          </p:cNvSpPr>
          <p:nvPr/>
        </p:nvSpPr>
        <p:spPr>
          <a:xfrm rot="16200000">
            <a:off x="6271418" y="7767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HEQSF </a:t>
            </a:r>
            <a:r>
              <a:rPr lang="en-US" sz="2800" smtClean="0">
                <a:solidFill>
                  <a:schemeClr val="bg1">
                    <a:lumMod val="50000"/>
                  </a:schemeClr>
                </a:solidFill>
              </a:rPr>
              <a:t>(DHET 2013)</a:t>
            </a:r>
            <a:endParaRPr lang="en-US" dirty="0"/>
          </a:p>
        </p:txBody>
      </p:sp>
      <p:sp>
        <p:nvSpPr>
          <p:cNvPr id="6" name="Rectangle 5"/>
          <p:cNvSpPr/>
          <p:nvPr/>
        </p:nvSpPr>
        <p:spPr>
          <a:xfrm>
            <a:off x="5410200" y="0"/>
            <a:ext cx="5029200" cy="685800"/>
          </a:xfrm>
          <a:prstGeom prst="rect">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838" y="507999"/>
            <a:ext cx="6108762" cy="492125"/>
          </a:xfrm>
          <a:prstGeom prst="rect">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5092700"/>
            <a:ext cx="9906000" cy="628650"/>
          </a:xfrm>
          <a:prstGeom prst="rect">
            <a:avLst/>
          </a:prstGeom>
          <a:solidFill>
            <a:schemeClr val="accent1">
              <a:lumMod val="60000"/>
              <a:lumOff val="4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2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6271418" y="776705"/>
            <a:ext cx="10515600" cy="1325563"/>
          </a:xfrm>
        </p:spPr>
        <p:txBody>
          <a:bodyPr/>
          <a:lstStyle/>
          <a:p>
            <a:r>
              <a:rPr lang="en-US" dirty="0" smtClean="0"/>
              <a:t>HEQSF </a:t>
            </a:r>
            <a:r>
              <a:rPr lang="en-US" sz="2800" dirty="0">
                <a:solidFill>
                  <a:schemeClr val="bg1">
                    <a:lumMod val="50000"/>
                  </a:schemeClr>
                </a:solidFill>
              </a:rPr>
              <a:t>(DHET 2013)</a:t>
            </a:r>
            <a:endParaRPr lang="en-US" dirty="0"/>
          </a:p>
        </p:txBody>
      </p:sp>
      <p:sp>
        <p:nvSpPr>
          <p:cNvPr id="10" name="Rectangle 9"/>
          <p:cNvSpPr/>
          <p:nvPr/>
        </p:nvSpPr>
        <p:spPr>
          <a:xfrm>
            <a:off x="674914" y="326312"/>
            <a:ext cx="9557657" cy="6370975"/>
          </a:xfrm>
          <a:prstGeom prst="rect">
            <a:avLst/>
          </a:prstGeom>
          <a:solidFill>
            <a:schemeClr val="bg1"/>
          </a:solidFill>
        </p:spPr>
        <p:txBody>
          <a:bodyPr wrap="square">
            <a:spAutoFit/>
          </a:bodyPr>
          <a:lstStyle/>
          <a:p>
            <a:pPr algn="just"/>
            <a:r>
              <a:rPr lang="en-US" sz="2400" dirty="0"/>
              <a:t>The doctorate provides training for an academic career. It requires a candidate to undertake research at the most advanced academic levels culminating in the submission, assessment and acceptance of a thesis. However, candidates may also present peer-reviewed academic articles and papers, and, in certain fields, creative work such as artefacts, compositions, public performances and public exhibitions in partial fulfilment of the research requirements. Coursework may be required as preparation or value addition to the research, but does not contribute to the credit value of the qualification. The defining characteristic of this qualification is that the candidate is required to demonstrate high level research capability and to make a significant and original academic contribution at the frontiers of a discipline or field. The work must be of a quality to satisfy peer review and merit publication. The degree may be earned through pure discipline-based or multidisciplinary research or applied research. This degree requires a minimum of two years’ full-time study, usually after completing a Master’s Degree. A graduate should be able to supervise and evaluate the research of others in the area of specialisation concerned. </a:t>
            </a:r>
          </a:p>
        </p:txBody>
      </p:sp>
      <p:sp>
        <p:nvSpPr>
          <p:cNvPr id="4" name="Rectangle 3"/>
          <p:cNvSpPr/>
          <p:nvPr/>
        </p:nvSpPr>
        <p:spPr>
          <a:xfrm>
            <a:off x="2082799" y="622300"/>
            <a:ext cx="8149771" cy="628650"/>
          </a:xfrm>
          <a:prstGeom prst="rect">
            <a:avLst/>
          </a:prstGeom>
          <a:solidFill>
            <a:schemeClr val="accent1">
              <a:lumMod val="60000"/>
              <a:lumOff val="4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4914" y="3659792"/>
            <a:ext cx="9557656" cy="1115407"/>
          </a:xfrm>
          <a:prstGeom prst="rect">
            <a:avLst/>
          </a:prstGeom>
          <a:solidFill>
            <a:schemeClr val="accent1">
              <a:lumMod val="60000"/>
              <a:lumOff val="4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3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2024561"/>
              </p:ext>
            </p:extLst>
          </p:nvPr>
        </p:nvGraphicFramePr>
        <p:xfrm>
          <a:off x="584200" y="253999"/>
          <a:ext cx="11049000" cy="6197600"/>
        </p:xfrm>
        <a:graphic>
          <a:graphicData uri="http://schemas.openxmlformats.org/drawingml/2006/table">
            <a:tbl>
              <a:tblPr firstRow="1" bandRow="1">
                <a:tableStyleId>{5C22544A-7EE6-4342-B048-85BDC9FD1C3A}</a:tableStyleId>
              </a:tblPr>
              <a:tblGrid>
                <a:gridCol w="2762250"/>
                <a:gridCol w="2762250"/>
                <a:gridCol w="2762250"/>
                <a:gridCol w="2762250"/>
              </a:tblGrid>
              <a:tr h="1549400">
                <a:tc>
                  <a:txBody>
                    <a:bodyPr/>
                    <a:lstStyle/>
                    <a:p>
                      <a:pPr algn="ctr"/>
                      <a:endParaRPr lang="en-US" dirty="0"/>
                    </a:p>
                  </a:txBody>
                  <a:tcPr/>
                </a:tc>
                <a:tc>
                  <a:txBody>
                    <a:bodyPr/>
                    <a:lstStyle/>
                    <a:p>
                      <a:pPr algn="ctr"/>
                      <a:endParaRPr lang="en-US" sz="3200" dirty="0" smtClean="0"/>
                    </a:p>
                    <a:p>
                      <a:pPr algn="ctr"/>
                      <a:r>
                        <a:rPr lang="en-US" sz="3200" dirty="0" smtClean="0"/>
                        <a:t>Honours</a:t>
                      </a:r>
                      <a:endParaRPr lang="en-US" sz="3200" dirty="0"/>
                    </a:p>
                  </a:txBody>
                  <a:tcPr/>
                </a:tc>
                <a:tc>
                  <a:txBody>
                    <a:bodyPr/>
                    <a:lstStyle/>
                    <a:p>
                      <a:pPr algn="ctr"/>
                      <a:endParaRPr lang="en-US" sz="3200" dirty="0" smtClean="0"/>
                    </a:p>
                    <a:p>
                      <a:pPr algn="ctr"/>
                      <a:r>
                        <a:rPr lang="en-US" sz="3200" dirty="0" smtClean="0"/>
                        <a:t>Masters</a:t>
                      </a:r>
                      <a:endParaRPr lang="en-US" sz="3200" dirty="0"/>
                    </a:p>
                  </a:txBody>
                  <a:tcPr/>
                </a:tc>
                <a:tc>
                  <a:txBody>
                    <a:bodyPr/>
                    <a:lstStyle/>
                    <a:p>
                      <a:pPr algn="ctr"/>
                      <a:endParaRPr lang="en-US" sz="3200" dirty="0" smtClean="0"/>
                    </a:p>
                    <a:p>
                      <a:pPr algn="ctr"/>
                      <a:r>
                        <a:rPr lang="en-US" sz="3200" dirty="0" smtClean="0"/>
                        <a:t>Doctorate</a:t>
                      </a:r>
                      <a:endParaRPr lang="en-US" sz="3200" dirty="0"/>
                    </a:p>
                  </a:txBody>
                  <a:tcPr/>
                </a:tc>
              </a:tr>
              <a:tr h="1549400">
                <a:tc>
                  <a:txBody>
                    <a:bodyPr/>
                    <a:lstStyle/>
                    <a:p>
                      <a:pPr algn="ctr"/>
                      <a:endParaRPr lang="en-US" sz="2800" dirty="0" smtClean="0"/>
                    </a:p>
                    <a:p>
                      <a:pPr algn="ctr"/>
                      <a:r>
                        <a:rPr lang="en-US" sz="2800" dirty="0" smtClean="0"/>
                        <a:t>NQF</a:t>
                      </a:r>
                      <a:r>
                        <a:rPr lang="en-US" sz="2800" baseline="0" dirty="0" smtClean="0"/>
                        <a:t> level</a:t>
                      </a:r>
                      <a:endParaRPr lang="en-US" sz="2800" dirty="0"/>
                    </a:p>
                  </a:txBody>
                  <a:tcPr/>
                </a:tc>
                <a:tc>
                  <a:txBody>
                    <a:bodyPr/>
                    <a:lstStyle/>
                    <a:p>
                      <a:pPr algn="ctr"/>
                      <a:endParaRPr lang="en-US" sz="2800" dirty="0" smtClean="0"/>
                    </a:p>
                    <a:p>
                      <a:pPr algn="ctr"/>
                      <a:r>
                        <a:rPr lang="en-US" sz="2800" dirty="0" smtClean="0"/>
                        <a:t>NQF 8</a:t>
                      </a:r>
                      <a:endParaRPr lang="en-US" sz="2800" dirty="0"/>
                    </a:p>
                  </a:txBody>
                  <a:tcPr/>
                </a:tc>
                <a:tc>
                  <a:txBody>
                    <a:bodyPr/>
                    <a:lstStyle/>
                    <a:p>
                      <a:pPr algn="ctr"/>
                      <a:endParaRPr lang="en-US" sz="2800" dirty="0" smtClean="0"/>
                    </a:p>
                    <a:p>
                      <a:pPr algn="ctr"/>
                      <a:r>
                        <a:rPr lang="en-US" sz="2800" dirty="0" smtClean="0"/>
                        <a:t>NQF 9</a:t>
                      </a:r>
                      <a:endParaRPr lang="en-US" sz="2800" dirty="0"/>
                    </a:p>
                  </a:txBody>
                  <a:tcPr/>
                </a:tc>
                <a:tc>
                  <a:txBody>
                    <a:bodyPr/>
                    <a:lstStyle/>
                    <a:p>
                      <a:pPr algn="ctr"/>
                      <a:endParaRPr lang="en-US" sz="2800" dirty="0" smtClean="0"/>
                    </a:p>
                    <a:p>
                      <a:pPr algn="ctr"/>
                      <a:r>
                        <a:rPr lang="en-US" sz="2800" dirty="0" smtClean="0"/>
                        <a:t>NQF 10</a:t>
                      </a:r>
                      <a:endParaRPr lang="en-US" sz="2800" dirty="0"/>
                    </a:p>
                  </a:txBody>
                  <a:tcPr/>
                </a:tc>
              </a:tr>
              <a:tr h="1549400">
                <a:tc>
                  <a:txBody>
                    <a:bodyPr/>
                    <a:lstStyle/>
                    <a:p>
                      <a:pPr algn="ctr"/>
                      <a:endParaRPr lang="en-US" sz="2800" dirty="0" smtClean="0"/>
                    </a:p>
                    <a:p>
                      <a:pPr algn="ctr"/>
                      <a:r>
                        <a:rPr lang="en-US" sz="2800" dirty="0" smtClean="0"/>
                        <a:t>Credits</a:t>
                      </a:r>
                      <a:endParaRPr lang="en-US" sz="2800" dirty="0"/>
                    </a:p>
                  </a:txBody>
                  <a:tcPr/>
                </a:tc>
                <a:tc>
                  <a:txBody>
                    <a:bodyPr/>
                    <a:lstStyle/>
                    <a:p>
                      <a:pPr algn="ctr"/>
                      <a:endParaRPr lang="en-US" sz="2800" dirty="0" smtClean="0"/>
                    </a:p>
                    <a:p>
                      <a:pPr algn="ctr"/>
                      <a:r>
                        <a:rPr lang="en-US" sz="2800" dirty="0" smtClean="0"/>
                        <a:t>120</a:t>
                      </a:r>
                      <a:endParaRPr lang="en-US" sz="2800" dirty="0"/>
                    </a:p>
                  </a:txBody>
                  <a:tcPr/>
                </a:tc>
                <a:tc>
                  <a:txBody>
                    <a:bodyPr/>
                    <a:lstStyle/>
                    <a:p>
                      <a:pPr algn="ctr"/>
                      <a:endParaRPr lang="en-US" sz="2800" dirty="0" smtClean="0"/>
                    </a:p>
                    <a:p>
                      <a:pPr algn="ctr"/>
                      <a:r>
                        <a:rPr lang="en-US" sz="2800" dirty="0" smtClean="0"/>
                        <a:t>180</a:t>
                      </a:r>
                      <a:endParaRPr lang="en-US" sz="2800" dirty="0"/>
                    </a:p>
                  </a:txBody>
                  <a:tcPr/>
                </a:tc>
                <a:tc>
                  <a:txBody>
                    <a:bodyPr/>
                    <a:lstStyle/>
                    <a:p>
                      <a:pPr algn="ctr"/>
                      <a:endParaRPr lang="en-US" sz="2800" dirty="0" smtClean="0"/>
                    </a:p>
                    <a:p>
                      <a:pPr algn="ctr"/>
                      <a:r>
                        <a:rPr lang="en-US" sz="2800" dirty="0" smtClean="0"/>
                        <a:t>360</a:t>
                      </a:r>
                      <a:endParaRPr lang="en-US" sz="2800" dirty="0"/>
                    </a:p>
                  </a:txBody>
                  <a:tcPr/>
                </a:tc>
              </a:tr>
              <a:tr h="1549400">
                <a:tc>
                  <a:txBody>
                    <a:bodyPr/>
                    <a:lstStyle/>
                    <a:p>
                      <a:pPr algn="ctr"/>
                      <a:endParaRPr lang="en-US" sz="2800" dirty="0" smtClean="0"/>
                    </a:p>
                    <a:p>
                      <a:pPr algn="ctr"/>
                      <a:r>
                        <a:rPr lang="en-US" sz="2800" dirty="0" smtClean="0"/>
                        <a:t>Notional Hours</a:t>
                      </a:r>
                      <a:endParaRPr lang="en-US" sz="2800" dirty="0"/>
                    </a:p>
                  </a:txBody>
                  <a:tcPr/>
                </a:tc>
                <a:tc>
                  <a:txBody>
                    <a:bodyPr/>
                    <a:lstStyle/>
                    <a:p>
                      <a:pPr algn="ctr"/>
                      <a:endParaRPr lang="en-US" sz="2800" dirty="0" smtClean="0"/>
                    </a:p>
                    <a:p>
                      <a:pPr algn="ctr"/>
                      <a:r>
                        <a:rPr lang="en-US" sz="2800" dirty="0" smtClean="0"/>
                        <a:t>1200</a:t>
                      </a:r>
                      <a:endParaRPr lang="en-US" sz="2800" dirty="0"/>
                    </a:p>
                  </a:txBody>
                  <a:tcPr/>
                </a:tc>
                <a:tc>
                  <a:txBody>
                    <a:bodyPr/>
                    <a:lstStyle/>
                    <a:p>
                      <a:pPr algn="ctr"/>
                      <a:endParaRPr lang="en-US" sz="2800" dirty="0" smtClean="0"/>
                    </a:p>
                    <a:p>
                      <a:pPr algn="ctr"/>
                      <a:r>
                        <a:rPr lang="en-US" sz="2800" dirty="0" smtClean="0"/>
                        <a:t>1800</a:t>
                      </a:r>
                      <a:endParaRPr lang="en-US" sz="2800" dirty="0"/>
                    </a:p>
                  </a:txBody>
                  <a:tcPr/>
                </a:tc>
                <a:tc>
                  <a:txBody>
                    <a:bodyPr/>
                    <a:lstStyle/>
                    <a:p>
                      <a:pPr algn="ctr"/>
                      <a:endParaRPr lang="en-US" sz="2800" dirty="0" smtClean="0"/>
                    </a:p>
                    <a:p>
                      <a:pPr algn="ctr"/>
                      <a:r>
                        <a:rPr lang="en-US" sz="2800" dirty="0" smtClean="0"/>
                        <a:t>3600</a:t>
                      </a:r>
                      <a:endParaRPr lang="en-US" sz="2800" dirty="0"/>
                    </a:p>
                  </a:txBody>
                  <a:tcPr/>
                </a:tc>
              </a:tr>
            </a:tbl>
          </a:graphicData>
        </a:graphic>
      </p:graphicFrame>
    </p:spTree>
    <p:extLst>
      <p:ext uri="{BB962C8B-B14F-4D97-AF65-F5344CB8AC3E}">
        <p14:creationId xmlns:p14="http://schemas.microsoft.com/office/powerpoint/2010/main" val="1970034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8576108"/>
              </p:ext>
            </p:extLst>
          </p:nvPr>
        </p:nvGraphicFramePr>
        <p:xfrm>
          <a:off x="1066799" y="431801"/>
          <a:ext cx="10363200" cy="6204372"/>
        </p:xfrm>
        <a:graphic>
          <a:graphicData uri="http://schemas.openxmlformats.org/drawingml/2006/table">
            <a:tbl>
              <a:tblPr firstRow="1" bandRow="1">
                <a:tableStyleId>{5C22544A-7EE6-4342-B048-85BDC9FD1C3A}</a:tableStyleId>
              </a:tblPr>
              <a:tblGrid>
                <a:gridCol w="3454400"/>
                <a:gridCol w="3454400"/>
                <a:gridCol w="3454400"/>
              </a:tblGrid>
              <a:tr h="1989666">
                <a:tc>
                  <a:txBody>
                    <a:bodyPr/>
                    <a:lstStyle/>
                    <a:p>
                      <a:endParaRPr lang="en-US" sz="2800" dirty="0" smtClean="0"/>
                    </a:p>
                    <a:p>
                      <a:endParaRPr lang="en-US" sz="2800" dirty="0" smtClean="0"/>
                    </a:p>
                    <a:p>
                      <a:r>
                        <a:rPr lang="en-US" sz="2800" dirty="0" smtClean="0"/>
                        <a:t>1200 hours</a:t>
                      </a:r>
                      <a:endParaRPr lang="en-US" sz="2800" dirty="0"/>
                    </a:p>
                  </a:txBody>
                  <a:tcPr/>
                </a:tc>
                <a:tc>
                  <a:txBody>
                    <a:bodyPr/>
                    <a:lstStyle/>
                    <a:p>
                      <a:endParaRPr lang="en-US" sz="2800" dirty="0" smtClean="0"/>
                    </a:p>
                    <a:p>
                      <a:endParaRPr lang="en-US" sz="2800" dirty="0" smtClean="0"/>
                    </a:p>
                    <a:p>
                      <a:r>
                        <a:rPr lang="en-US" sz="2800" dirty="0" smtClean="0"/>
                        <a:t>1800 hours</a:t>
                      </a:r>
                      <a:endParaRPr lang="en-US" sz="2800" dirty="0"/>
                    </a:p>
                  </a:txBody>
                  <a:tcPr/>
                </a:tc>
                <a:tc>
                  <a:txBody>
                    <a:bodyPr/>
                    <a:lstStyle/>
                    <a:p>
                      <a:endParaRPr lang="en-US" sz="2800" dirty="0" smtClean="0"/>
                    </a:p>
                    <a:p>
                      <a:endParaRPr lang="en-US" sz="2800" dirty="0" smtClean="0"/>
                    </a:p>
                    <a:p>
                      <a:r>
                        <a:rPr lang="en-US" sz="2800" dirty="0" smtClean="0"/>
                        <a:t>3600 hours</a:t>
                      </a:r>
                      <a:endParaRPr lang="en-US" sz="2800" dirty="0"/>
                    </a:p>
                  </a:txBody>
                  <a:tcPr/>
                </a:tc>
              </a:tr>
              <a:tr h="1989666">
                <a:tc>
                  <a:txBody>
                    <a:bodyPr/>
                    <a:lstStyle/>
                    <a:p>
                      <a:endParaRPr lang="en-US" sz="2800" dirty="0" smtClean="0"/>
                    </a:p>
                    <a:p>
                      <a:endParaRPr lang="en-US" sz="2800" dirty="0" smtClean="0"/>
                    </a:p>
                    <a:p>
                      <a:r>
                        <a:rPr lang="en-US" sz="2800" dirty="0" smtClean="0"/>
                        <a:t>1 year – </a:t>
                      </a:r>
                      <a:r>
                        <a:rPr lang="en-US" sz="2800" dirty="0" smtClean="0"/>
                        <a:t>40 </a:t>
                      </a:r>
                      <a:r>
                        <a:rPr lang="en-US" sz="2800" dirty="0" smtClean="0"/>
                        <a:t>weeks</a:t>
                      </a:r>
                      <a:endParaRPr lang="en-US" sz="2800" dirty="0"/>
                    </a:p>
                  </a:txBody>
                  <a:tcPr/>
                </a:tc>
                <a:tc>
                  <a:txBody>
                    <a:bodyPr/>
                    <a:lstStyle/>
                    <a:p>
                      <a:endParaRPr lang="en-US" sz="2800" dirty="0" smtClean="0"/>
                    </a:p>
                    <a:p>
                      <a:r>
                        <a:rPr lang="en-US" sz="2800" dirty="0" smtClean="0"/>
                        <a:t>1 year – 48 weeks</a:t>
                      </a:r>
                    </a:p>
                    <a:p>
                      <a:endParaRPr lang="en-US" sz="2800" dirty="0" smtClean="0"/>
                    </a:p>
                    <a:p>
                      <a:r>
                        <a:rPr lang="en-US" sz="2800" dirty="0" smtClean="0"/>
                        <a:t>2 years – 96 weeks</a:t>
                      </a:r>
                      <a:endParaRPr lang="en-US" sz="2800" dirty="0"/>
                    </a:p>
                  </a:txBody>
                  <a:tcPr/>
                </a:tc>
                <a:tc>
                  <a:txBody>
                    <a:bodyPr/>
                    <a:lstStyle/>
                    <a:p>
                      <a:endParaRPr lang="en-US" sz="2800" dirty="0" smtClean="0"/>
                    </a:p>
                    <a:p>
                      <a:r>
                        <a:rPr lang="en-US" sz="2800" dirty="0" smtClean="0"/>
                        <a:t>2 year – </a:t>
                      </a:r>
                      <a:r>
                        <a:rPr lang="en-US" sz="2800" dirty="0" smtClean="0"/>
                        <a:t>96 weeks</a:t>
                      </a:r>
                      <a:endParaRPr lang="en-US" sz="2800" dirty="0" smtClean="0"/>
                    </a:p>
                    <a:p>
                      <a:r>
                        <a:rPr lang="en-US" sz="2800" dirty="0" smtClean="0"/>
                        <a:t>3 years </a:t>
                      </a:r>
                      <a:r>
                        <a:rPr lang="en-US" sz="2800" dirty="0" smtClean="0"/>
                        <a:t>– 144 weeks</a:t>
                      </a:r>
                      <a:endParaRPr lang="en-US" sz="2800" dirty="0" smtClean="0"/>
                    </a:p>
                    <a:p>
                      <a:r>
                        <a:rPr lang="en-US" sz="2800" dirty="0" smtClean="0"/>
                        <a:t>4 years</a:t>
                      </a:r>
                      <a:r>
                        <a:rPr lang="en-US" sz="2800" baseline="0" dirty="0" smtClean="0"/>
                        <a:t> – </a:t>
                      </a:r>
                      <a:r>
                        <a:rPr lang="en-US" sz="2800" baseline="0" dirty="0" smtClean="0"/>
                        <a:t>192 </a:t>
                      </a:r>
                      <a:r>
                        <a:rPr lang="en-US" sz="2800" baseline="0" dirty="0" smtClean="0"/>
                        <a:t>weeks</a:t>
                      </a:r>
                      <a:endParaRPr lang="en-US" sz="2800" dirty="0"/>
                    </a:p>
                  </a:txBody>
                  <a:tcPr/>
                </a:tc>
              </a:tr>
              <a:tr h="1989666">
                <a:tc>
                  <a:txBody>
                    <a:bodyPr/>
                    <a:lstStyle/>
                    <a:p>
                      <a:endParaRPr lang="en-US" sz="2800" dirty="0" smtClean="0"/>
                    </a:p>
                    <a:p>
                      <a:endParaRPr lang="en-US" sz="2800" dirty="0" smtClean="0"/>
                    </a:p>
                    <a:p>
                      <a:r>
                        <a:rPr lang="en-US" sz="2800" dirty="0" smtClean="0"/>
                        <a:t>30 </a:t>
                      </a:r>
                      <a:r>
                        <a:rPr lang="en-US" sz="2800" dirty="0" smtClean="0"/>
                        <a:t>hours</a:t>
                      </a:r>
                      <a:r>
                        <a:rPr lang="en-US" sz="2800" baseline="0" dirty="0" smtClean="0"/>
                        <a:t> per week</a:t>
                      </a:r>
                      <a:endParaRPr lang="en-US" sz="2800" dirty="0"/>
                    </a:p>
                  </a:txBody>
                  <a:tcPr/>
                </a:tc>
                <a:tc>
                  <a:txBody>
                    <a:bodyPr/>
                    <a:lstStyle/>
                    <a:p>
                      <a:endParaRPr lang="en-US" sz="2800" dirty="0" smtClean="0"/>
                    </a:p>
                    <a:p>
                      <a:r>
                        <a:rPr lang="en-US" sz="2800" dirty="0" smtClean="0"/>
                        <a:t>37,5 hours</a:t>
                      </a:r>
                      <a:r>
                        <a:rPr lang="en-US" sz="2800" baseline="0" dirty="0" smtClean="0"/>
                        <a:t> per week</a:t>
                      </a:r>
                    </a:p>
                    <a:p>
                      <a:endParaRPr lang="en-US" sz="2800" baseline="0" dirty="0" smtClean="0"/>
                    </a:p>
                    <a:p>
                      <a:r>
                        <a:rPr lang="en-US" sz="2800" baseline="0" dirty="0" smtClean="0"/>
                        <a:t>18,74 hours per week</a:t>
                      </a:r>
                    </a:p>
                    <a:p>
                      <a:endParaRPr lang="en-US" sz="2800" dirty="0"/>
                    </a:p>
                  </a:txBody>
                  <a:tcPr/>
                </a:tc>
                <a:tc>
                  <a:txBody>
                    <a:bodyPr/>
                    <a:lstStyle/>
                    <a:p>
                      <a:endParaRPr lang="en-US" sz="2800" dirty="0" smtClean="0"/>
                    </a:p>
                    <a:p>
                      <a:r>
                        <a:rPr lang="en-US" sz="2800" dirty="0" smtClean="0"/>
                        <a:t>38 </a:t>
                      </a:r>
                      <a:r>
                        <a:rPr lang="en-US" sz="2800" dirty="0" smtClean="0"/>
                        <a:t>hours per week</a:t>
                      </a:r>
                    </a:p>
                    <a:p>
                      <a:r>
                        <a:rPr lang="en-US" sz="2800" dirty="0" smtClean="0"/>
                        <a:t>25 </a:t>
                      </a:r>
                      <a:r>
                        <a:rPr lang="en-US" sz="2800" dirty="0" smtClean="0"/>
                        <a:t>hours per week</a:t>
                      </a:r>
                    </a:p>
                    <a:p>
                      <a:r>
                        <a:rPr lang="en-US" sz="2800" dirty="0" smtClean="0"/>
                        <a:t>19 </a:t>
                      </a:r>
                      <a:r>
                        <a:rPr lang="en-US" sz="2800" dirty="0" smtClean="0"/>
                        <a:t>hours per week</a:t>
                      </a:r>
                      <a:endParaRPr lang="en-US" sz="2800" dirty="0"/>
                    </a:p>
                  </a:txBody>
                  <a:tcPr/>
                </a:tc>
              </a:tr>
            </a:tbl>
          </a:graphicData>
        </a:graphic>
      </p:graphicFrame>
    </p:spTree>
    <p:extLst>
      <p:ext uri="{BB962C8B-B14F-4D97-AF65-F5344CB8AC3E}">
        <p14:creationId xmlns:p14="http://schemas.microsoft.com/office/powerpoint/2010/main" val="109450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will you find these hours?</a:t>
            </a:r>
            <a:endParaRPr lang="en-US" dirty="0"/>
          </a:p>
        </p:txBody>
      </p:sp>
      <p:sp>
        <p:nvSpPr>
          <p:cNvPr id="3" name="Content Placeholder 2"/>
          <p:cNvSpPr>
            <a:spLocks noGrp="1"/>
          </p:cNvSpPr>
          <p:nvPr>
            <p:ph idx="1"/>
          </p:nvPr>
        </p:nvSpPr>
        <p:spPr>
          <a:xfrm>
            <a:off x="838200" y="1825624"/>
            <a:ext cx="10972800" cy="4575175"/>
          </a:xfrm>
        </p:spPr>
        <p:txBody>
          <a:bodyPr>
            <a:normAutofit fontScale="92500" lnSpcReduction="10000"/>
          </a:bodyPr>
          <a:lstStyle/>
          <a:p>
            <a:r>
              <a:rPr lang="en-US" dirty="0" smtClean="0"/>
              <a:t>How many hours are you currently putting into your studies?</a:t>
            </a:r>
          </a:p>
          <a:p>
            <a:pPr lvl="1"/>
            <a:r>
              <a:rPr lang="en-US" dirty="0" smtClean="0"/>
              <a:t>Classes</a:t>
            </a:r>
          </a:p>
          <a:p>
            <a:pPr lvl="1"/>
            <a:r>
              <a:rPr lang="en-US" dirty="0" smtClean="0"/>
              <a:t>Library</a:t>
            </a:r>
          </a:p>
          <a:p>
            <a:pPr lvl="1"/>
            <a:r>
              <a:rPr lang="en-US" dirty="0" smtClean="0"/>
              <a:t>Reading</a:t>
            </a:r>
          </a:p>
          <a:p>
            <a:pPr lvl="1"/>
            <a:r>
              <a:rPr lang="en-US" dirty="0" smtClean="0"/>
              <a:t>Laboratory</a:t>
            </a:r>
          </a:p>
          <a:p>
            <a:pPr lvl="1"/>
            <a:r>
              <a:rPr lang="en-US" dirty="0" smtClean="0"/>
              <a:t>Field</a:t>
            </a:r>
          </a:p>
          <a:p>
            <a:endParaRPr lang="en-US" dirty="0"/>
          </a:p>
          <a:p>
            <a:r>
              <a:rPr lang="en-US" dirty="0" smtClean="0"/>
              <a:t>What are your biggest distractors and work avoidance </a:t>
            </a:r>
            <a:r>
              <a:rPr lang="en-US" dirty="0" err="1" smtClean="0"/>
              <a:t>behaviours</a:t>
            </a:r>
            <a:r>
              <a:rPr lang="en-US" dirty="0" smtClean="0"/>
              <a:t>?</a:t>
            </a:r>
          </a:p>
          <a:p>
            <a:endParaRPr lang="en-US" dirty="0"/>
          </a:p>
          <a:p>
            <a:r>
              <a:rPr lang="en-US" dirty="0" smtClean="0"/>
              <a:t>What will you give up to make space? Where will you find the time?</a:t>
            </a:r>
          </a:p>
          <a:p>
            <a:r>
              <a:rPr lang="en-US" dirty="0" smtClean="0"/>
              <a:t>Don’t make your studies a punishment.</a:t>
            </a:r>
          </a:p>
          <a:p>
            <a:pPr lvl="1"/>
            <a:endParaRPr lang="en-US" dirty="0"/>
          </a:p>
        </p:txBody>
      </p:sp>
    </p:spTree>
    <p:extLst>
      <p:ext uri="{BB962C8B-B14F-4D97-AF65-F5344CB8AC3E}">
        <p14:creationId xmlns:p14="http://schemas.microsoft.com/office/powerpoint/2010/main" val="1107713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back from your submission</a:t>
            </a:r>
            <a:endParaRPr lang="en-US" dirty="0"/>
          </a:p>
        </p:txBody>
      </p:sp>
      <p:sp>
        <p:nvSpPr>
          <p:cNvPr id="3" name="Content Placeholder 2"/>
          <p:cNvSpPr>
            <a:spLocks noGrp="1"/>
          </p:cNvSpPr>
          <p:nvPr>
            <p:ph idx="1"/>
          </p:nvPr>
        </p:nvSpPr>
        <p:spPr/>
        <p:txBody>
          <a:bodyPr>
            <a:normAutofit lnSpcReduction="10000"/>
          </a:bodyPr>
          <a:lstStyle/>
          <a:p>
            <a:r>
              <a:rPr lang="en-US" dirty="0" smtClean="0"/>
              <a:t>Submission Date (</a:t>
            </a:r>
            <a:r>
              <a:rPr lang="en-US" dirty="0" err="1" smtClean="0"/>
              <a:t>eg</a:t>
            </a:r>
            <a:r>
              <a:rPr lang="en-US" dirty="0" smtClean="0"/>
              <a:t>: November </a:t>
            </a:r>
            <a:r>
              <a:rPr lang="en-US" dirty="0" smtClean="0"/>
              <a:t>2018, </a:t>
            </a:r>
            <a:r>
              <a:rPr lang="en-US" dirty="0" smtClean="0"/>
              <a:t>November </a:t>
            </a:r>
            <a:r>
              <a:rPr lang="en-US" dirty="0" smtClean="0"/>
              <a:t>2019, </a:t>
            </a:r>
            <a:r>
              <a:rPr lang="en-US" dirty="0" smtClean="0"/>
              <a:t>November </a:t>
            </a:r>
            <a:r>
              <a:rPr lang="en-US" dirty="0" smtClean="0"/>
              <a:t>2020)</a:t>
            </a:r>
            <a:endParaRPr lang="en-US" dirty="0" smtClean="0"/>
          </a:p>
          <a:p>
            <a:r>
              <a:rPr lang="en-US" dirty="0" smtClean="0"/>
              <a:t>Write up month working back from there</a:t>
            </a:r>
          </a:p>
          <a:p>
            <a:endParaRPr lang="en-US" dirty="0"/>
          </a:p>
          <a:p>
            <a:r>
              <a:rPr lang="en-US" dirty="0" smtClean="0"/>
              <a:t>Submission date: November 2018</a:t>
            </a:r>
          </a:p>
          <a:p>
            <a:r>
              <a:rPr lang="en-US" dirty="0" smtClean="0"/>
              <a:t>October 2018</a:t>
            </a:r>
          </a:p>
          <a:p>
            <a:r>
              <a:rPr lang="en-US" dirty="0" smtClean="0"/>
              <a:t>September 2018</a:t>
            </a:r>
          </a:p>
          <a:p>
            <a:r>
              <a:rPr lang="en-US" dirty="0" smtClean="0"/>
              <a:t>And so on to</a:t>
            </a:r>
          </a:p>
          <a:p>
            <a:r>
              <a:rPr lang="en-US" dirty="0" smtClean="0"/>
              <a:t>February</a:t>
            </a:r>
            <a:endParaRPr lang="en-US" dirty="0"/>
          </a:p>
        </p:txBody>
      </p:sp>
    </p:spTree>
    <p:extLst>
      <p:ext uri="{BB962C8B-B14F-4D97-AF65-F5344CB8AC3E}">
        <p14:creationId xmlns:p14="http://schemas.microsoft.com/office/powerpoint/2010/main" val="1661299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1179</Words>
  <Application>Microsoft Macintosh PowerPoint</Application>
  <PresentationFormat>Widescreen</PresentationFormat>
  <Paragraphs>175</Paragraphs>
  <Slides>32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Calibri Light</vt:lpstr>
      <vt:lpstr>Cambria</vt:lpstr>
      <vt:lpstr>Mangal</vt:lpstr>
      <vt:lpstr>ＭＳ 明朝</vt:lpstr>
      <vt:lpstr>Times New Roman</vt:lpstr>
      <vt:lpstr>Arial</vt:lpstr>
      <vt:lpstr>Office Theme</vt:lpstr>
      <vt:lpstr>CPGS: Planning your studies</vt:lpstr>
      <vt:lpstr>What is the key requirement for your qualification?</vt:lpstr>
      <vt:lpstr>HEQSF (DHET 2013)</vt:lpstr>
      <vt:lpstr>PowerPoint Presentation</vt:lpstr>
      <vt:lpstr>HEQSF (DHET 2013)</vt:lpstr>
      <vt:lpstr>PowerPoint Presentation</vt:lpstr>
      <vt:lpstr>PowerPoint Presentation</vt:lpstr>
      <vt:lpstr>Where will you find these hours?</vt:lpstr>
      <vt:lpstr>Working back from your submission</vt:lpstr>
      <vt:lpstr>Types of Activities</vt:lpstr>
      <vt:lpstr>Allow for slippage</vt:lpstr>
      <vt:lpstr>Column for ‘other’</vt:lpstr>
      <vt:lpstr>Tell others…</vt:lpstr>
      <vt:lpstr>Have to include NOW, THIS WEEK!</vt:lpstr>
      <vt:lpstr>Managing your supervisor</vt:lpstr>
      <vt:lpstr>Task 1: 5 characteristics of a good supervisor</vt:lpstr>
      <vt:lpstr>5 characteristics of a good supervisor</vt:lpstr>
      <vt:lpstr>Task 2: 5 characteristics of a good PG scholar</vt:lpstr>
      <vt:lpstr>How to manage your PhD supervisor  </vt:lpstr>
      <vt:lpstr>Figuring out your own strengths and weaknesses</vt:lpstr>
      <vt:lpstr>PowerPoint Presentation</vt:lpstr>
      <vt:lpstr>Task 5: Freewriting</vt:lpstr>
      <vt:lpstr>Task 6: Freewriting</vt:lpstr>
      <vt:lpstr>Higher Degrees Guide &amp;  Supervision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CPGS</dc:title>
  <dc:creator>Microsoft Office User</dc:creator>
  <cp:lastModifiedBy>Microsoft Office User</cp:lastModifiedBy>
  <cp:revision>23</cp:revision>
  <dcterms:created xsi:type="dcterms:W3CDTF">2017-03-09T12:52:33Z</dcterms:created>
  <dcterms:modified xsi:type="dcterms:W3CDTF">2018-02-22T02:33:47Z</dcterms:modified>
</cp:coreProperties>
</file>