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7" r:id="rId6"/>
    <p:sldId id="264" r:id="rId7"/>
    <p:sldId id="266" r:id="rId8"/>
    <p:sldId id="271" r:id="rId9"/>
    <p:sldId id="270" r:id="rId10"/>
    <p:sldId id="269" r:id="rId11"/>
    <p:sldId id="268" r:id="rId12"/>
    <p:sldId id="279" r:id="rId13"/>
    <p:sldId id="272" r:id="rId14"/>
    <p:sldId id="274" r:id="rId15"/>
    <p:sldId id="280" r:id="rId16"/>
    <p:sldId id="275" r:id="rId17"/>
    <p:sldId id="278" r:id="rId18"/>
    <p:sldId id="277" r:id="rId19"/>
    <p:sldId id="276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6470" autoAdjust="0"/>
  </p:normalViewPr>
  <p:slideViewPr>
    <p:cSldViewPr showGuides="1">
      <p:cViewPr varScale="1">
        <p:scale>
          <a:sx n="89" d="100"/>
          <a:sy n="89" d="100"/>
        </p:scale>
        <p:origin x="120" y="12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1/27/2020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1/27/2020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88825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1927" y="2362200"/>
            <a:ext cx="5484971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643" y="3045461"/>
            <a:ext cx="534954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19643" y="2397760"/>
            <a:ext cx="534954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E0FA9E5-6744-4841-888F-9E7CC0C2B7EC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29928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589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914401"/>
            <a:ext cx="8836898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9487" y="914401"/>
            <a:ext cx="1235651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441" y="2020824"/>
            <a:ext cx="10969943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88825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88825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1927" y="3368040"/>
            <a:ext cx="5484971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1192" y="3367247"/>
            <a:ext cx="5446444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7182" y="4084577"/>
            <a:ext cx="5474463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443" y="2020824"/>
            <a:ext cx="5363083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6301" y="2020824"/>
            <a:ext cx="5363083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443" y="2819400"/>
            <a:ext cx="5363083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6301" y="2816352"/>
            <a:ext cx="5363083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020824"/>
            <a:ext cx="5363083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6301" y="2020824"/>
            <a:ext cx="5363083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0684" y="1914526"/>
            <a:ext cx="8227457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5877" y="5513832"/>
            <a:ext cx="7557072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8969" y="2026918"/>
            <a:ext cx="7250887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5877" y="5516880"/>
            <a:ext cx="7557072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1927" y="975360"/>
            <a:ext cx="5484971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4065" y="273180"/>
            <a:ext cx="4240695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January 27, 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3398" y="6172200"/>
            <a:ext cx="142203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29898" y="6486525"/>
            <a:ext cx="832903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88825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2019301"/>
            <a:ext cx="10969943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4065" y="273180"/>
            <a:ext cx="424069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898" y="6486525"/>
            <a:ext cx="832903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3398" y="6172200"/>
            <a:ext cx="142203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88825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1927" y="975360"/>
            <a:ext cx="5484971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9643" y="2397760"/>
            <a:ext cx="5349540" cy="815216"/>
          </a:xfrm>
        </p:spPr>
        <p:txBody>
          <a:bodyPr/>
          <a:lstStyle/>
          <a:p>
            <a:r>
              <a:rPr lang="en-US" dirty="0" smtClean="0"/>
              <a:t>Internationalisation </a:t>
            </a:r>
            <a:r>
              <a:rPr lang="en-US" dirty="0" smtClean="0"/>
              <a:t>and the role of student governance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8107D-BBBF-45B1-967B-D5E2853088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99" y="-25453"/>
            <a:ext cx="3709779" cy="22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1926" y="404664"/>
            <a:ext cx="5484971" cy="701040"/>
          </a:xfrm>
        </p:spPr>
        <p:txBody>
          <a:bodyPr/>
          <a:lstStyle/>
          <a:p>
            <a:r>
              <a:rPr lang="en-ZA" dirty="0"/>
              <a:t>PAN AFRICA YOUTH DIALOGUE – Africa </a:t>
            </a:r>
            <a:r>
              <a:rPr lang="en-ZA" dirty="0" err="1"/>
              <a:t>DaY</a:t>
            </a:r>
            <a:r>
              <a:rPr lang="en-ZA" dirty="0"/>
              <a:t> Lecture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1391444"/>
            <a:ext cx="5881851" cy="40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1926" y="309372"/>
            <a:ext cx="5484971" cy="701040"/>
          </a:xfrm>
        </p:spPr>
        <p:txBody>
          <a:bodyPr>
            <a:normAutofit fontScale="90000"/>
          </a:bodyPr>
          <a:lstStyle/>
          <a:p>
            <a:r>
              <a:rPr lang="en-ZA" dirty="0"/>
              <a:t>International PARADE</a:t>
            </a:r>
            <a:br>
              <a:rPr lang="en-ZA" dirty="0"/>
            </a:br>
            <a:r>
              <a:rPr lang="en-ZA" dirty="0"/>
              <a:t>Internationalisation takes the local seriously</a:t>
            </a:r>
            <a:endParaRPr lang="en-ZA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31" y="1484784"/>
            <a:ext cx="6114160" cy="4075112"/>
          </a:xfrm>
        </p:spPr>
      </p:pic>
    </p:spTree>
    <p:extLst>
      <p:ext uri="{BB962C8B-B14F-4D97-AF65-F5344CB8AC3E}">
        <p14:creationId xmlns:p14="http://schemas.microsoft.com/office/powerpoint/2010/main" val="24728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1926" y="309372"/>
            <a:ext cx="5484971" cy="701040"/>
          </a:xfrm>
        </p:spPr>
        <p:txBody>
          <a:bodyPr>
            <a:normAutofit/>
          </a:bodyPr>
          <a:lstStyle/>
          <a:p>
            <a:r>
              <a:rPr lang="en-ZA" dirty="0"/>
              <a:t>International </a:t>
            </a:r>
            <a:r>
              <a:rPr lang="en-ZA" dirty="0" smtClean="0"/>
              <a:t>PARADE</a:t>
            </a: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277988" y="1556792"/>
            <a:ext cx="7244643" cy="40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1926" y="535888"/>
            <a:ext cx="5484971" cy="701040"/>
          </a:xfrm>
        </p:spPr>
        <p:txBody>
          <a:bodyPr/>
          <a:lstStyle/>
          <a:p>
            <a:r>
              <a:rPr lang="en-ZA" dirty="0" smtClean="0"/>
              <a:t>Africa </a:t>
            </a:r>
            <a:r>
              <a:rPr lang="en-ZA" dirty="0"/>
              <a:t>Ball</a:t>
            </a:r>
            <a:endParaRPr lang="en-ZA" b="0" dirty="0"/>
          </a:p>
        </p:txBody>
      </p:sp>
      <p:pic>
        <p:nvPicPr>
          <p:cNvPr id="1026" name="Picture 2" descr="Image may contain: 6 people, people smiling, people standi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31" y="1391444"/>
            <a:ext cx="6114160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7" y="24735"/>
            <a:ext cx="121920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0338" y="672260"/>
            <a:ext cx="5484971" cy="701040"/>
          </a:xfrm>
        </p:spPr>
        <p:txBody>
          <a:bodyPr/>
          <a:lstStyle/>
          <a:p>
            <a:r>
              <a:rPr lang="en-US" dirty="0" smtClean="0"/>
              <a:t>Internationalisation summit</a:t>
            </a:r>
            <a:endParaRPr lang="en-ZA" dirty="0"/>
          </a:p>
        </p:txBody>
      </p:sp>
      <p:pic>
        <p:nvPicPr>
          <p:cNvPr id="2050" name="Picture 2" descr="Image may contain: 13 people, people smili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67" y="1700808"/>
            <a:ext cx="4075112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2084" y="474712"/>
            <a:ext cx="5484971" cy="701040"/>
          </a:xfrm>
        </p:spPr>
        <p:txBody>
          <a:bodyPr/>
          <a:lstStyle/>
          <a:p>
            <a:r>
              <a:rPr lang="en-US" dirty="0"/>
              <a:t>Language Carousel </a:t>
            </a:r>
            <a:endParaRPr lang="en-ZA" dirty="0"/>
          </a:p>
        </p:txBody>
      </p:sp>
      <p:pic>
        <p:nvPicPr>
          <p:cNvPr id="7170" name="Picture 2" descr="Image may contain: 5 people, people smili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60" y="1484784"/>
            <a:ext cx="6132130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56855" y="1484784"/>
            <a:ext cx="4075112" cy="40751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1926" y="309372"/>
            <a:ext cx="5484971" cy="701040"/>
          </a:xfrm>
        </p:spPr>
        <p:txBody>
          <a:bodyPr/>
          <a:lstStyle/>
          <a:p>
            <a:r>
              <a:rPr lang="en-US" dirty="0" smtClean="0"/>
              <a:t>Rhodes university study abroad / exchange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93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1926" y="500410"/>
            <a:ext cx="5484971" cy="701040"/>
          </a:xfrm>
        </p:spPr>
        <p:txBody>
          <a:bodyPr/>
          <a:lstStyle/>
          <a:p>
            <a:r>
              <a:rPr lang="en-US" dirty="0"/>
              <a:t>Rhodes university study abroad / exchange</a:t>
            </a:r>
            <a:endParaRPr lang="en-ZA" dirty="0"/>
          </a:p>
        </p:txBody>
      </p:sp>
      <p:pic>
        <p:nvPicPr>
          <p:cNvPr id="3074" name="Picture 2" descr="Image may contain: 8 people, people smili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5" y="1391444"/>
            <a:ext cx="4075112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1926" y="557848"/>
            <a:ext cx="5484971" cy="701040"/>
          </a:xfrm>
        </p:spPr>
        <p:txBody>
          <a:bodyPr/>
          <a:lstStyle/>
          <a:p>
            <a:r>
              <a:rPr lang="en-US" dirty="0" smtClean="0"/>
              <a:t>Heritage Day</a:t>
            </a:r>
            <a:endParaRPr lang="en-ZA" dirty="0"/>
          </a:p>
        </p:txBody>
      </p:sp>
      <p:pic>
        <p:nvPicPr>
          <p:cNvPr id="5122" name="Picture 2" descr="Image may contain: 2 peopl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71" y="1628800"/>
            <a:ext cx="6110279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9600" dirty="0" smtClean="0"/>
          </a:p>
          <a:p>
            <a:r>
              <a:rPr lang="en-US" sz="9600" dirty="0" smtClean="0"/>
              <a:t>THANK YOU </a:t>
            </a:r>
            <a:endParaRPr lang="en-ZA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30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0"/>
            <a:ext cx="12188825" cy="69401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25860" y="1916832"/>
            <a:ext cx="8686801" cy="309560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/>
              <a:t>Internationalisation</a:t>
            </a:r>
            <a:r>
              <a:rPr lang="en-US" sz="2400" dirty="0"/>
              <a:t>: The process of developing, implementing and integrating an international, intercultural and global dimension into the purpose, functions and delivery of higher </a:t>
            </a:r>
            <a:r>
              <a:rPr lang="en-US" sz="2400" dirty="0" smtClean="0"/>
              <a:t>education.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Global citizenship is the idea that all people have rights and civic responsibilities that come with being a member of the world, with whole-world philosophy and sensibilities, rather than as a citizen of a particular nation or place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Nationalism is a political, social, and economic ideology and movement characterized by the promotion of the interests of a particular nation, especially with the aim of gaining and maintaining the nation's sovereignty over its homeland.</a:t>
            </a:r>
            <a:endParaRPr lang="en-Z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88640"/>
            <a:ext cx="9709720" cy="807368"/>
          </a:xfrm>
        </p:spPr>
        <p:txBody>
          <a:bodyPr>
            <a:normAutofit/>
          </a:bodyPr>
          <a:lstStyle/>
          <a:p>
            <a:r>
              <a:rPr lang="en-US" dirty="0" smtClean="0"/>
              <a:t>framing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5212" y="1412776"/>
            <a:ext cx="8686801" cy="532859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Internationalisation Committee of Senate ensures </a:t>
            </a:r>
            <a:r>
              <a:rPr lang="en-US" dirty="0" smtClean="0"/>
              <a:t>that </a:t>
            </a:r>
            <a:r>
              <a:rPr lang="en-US" dirty="0"/>
              <a:t>the University meets its commitment to </a:t>
            </a:r>
            <a:r>
              <a:rPr lang="en-US" dirty="0" err="1"/>
              <a:t>internationalisation</a:t>
            </a:r>
            <a:r>
              <a:rPr lang="en-US" dirty="0"/>
              <a:t> as defined in </a:t>
            </a:r>
            <a:r>
              <a:rPr lang="en-US" dirty="0" smtClean="0"/>
              <a:t>its policy </a:t>
            </a:r>
            <a:r>
              <a:rPr lang="en-US" dirty="0"/>
              <a:t>and described in its mission and vision statement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That the </a:t>
            </a:r>
            <a:r>
              <a:rPr lang="en-US" dirty="0" err="1"/>
              <a:t>internationalisation</a:t>
            </a:r>
            <a:r>
              <a:rPr lang="en-US" dirty="0"/>
              <a:t> policy is implemented, monitored and regularly reviewed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i</a:t>
            </a:r>
            <a:r>
              <a:rPr lang="en-US" dirty="0" smtClean="0"/>
              <a:t>mplementation </a:t>
            </a:r>
            <a:r>
              <a:rPr lang="en-US" dirty="0"/>
              <a:t>of the IEASA (International Education Association of </a:t>
            </a:r>
            <a:r>
              <a:rPr lang="en-US" dirty="0" smtClean="0"/>
              <a:t>South Africa</a:t>
            </a:r>
            <a:r>
              <a:rPr lang="en-US" dirty="0"/>
              <a:t>) Code of Conduct for International Students is monitored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That there is</a:t>
            </a:r>
            <a:r>
              <a:rPr lang="en-US" dirty="0"/>
              <a:t> </a:t>
            </a:r>
            <a:r>
              <a:rPr lang="en-US" dirty="0" err="1" smtClean="0"/>
              <a:t>internationalisation</a:t>
            </a:r>
            <a:r>
              <a:rPr lang="en-US" dirty="0" smtClean="0"/>
              <a:t> </a:t>
            </a:r>
            <a:r>
              <a:rPr lang="en-US" dirty="0"/>
              <a:t>of research and collaboration with foreign </a:t>
            </a:r>
            <a:r>
              <a:rPr lang="en-US" dirty="0" smtClean="0"/>
              <a:t>research partners </a:t>
            </a:r>
            <a:r>
              <a:rPr lang="en-US" dirty="0"/>
              <a:t>is fostered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Senate </a:t>
            </a:r>
            <a:r>
              <a:rPr lang="en-US" dirty="0"/>
              <a:t>and Council are advised on the </a:t>
            </a:r>
            <a:r>
              <a:rPr lang="en-US" dirty="0" err="1"/>
              <a:t>internationalisation</a:t>
            </a:r>
            <a:r>
              <a:rPr lang="en-US" dirty="0"/>
              <a:t> of curricula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Senate </a:t>
            </a:r>
            <a:r>
              <a:rPr lang="en-US" dirty="0"/>
              <a:t>and Council are advised on new developments in the realm </a:t>
            </a:r>
            <a:r>
              <a:rPr lang="en-US" dirty="0" smtClean="0"/>
              <a:t>of </a:t>
            </a:r>
            <a:r>
              <a:rPr lang="en-US" dirty="0" err="1" smtClean="0"/>
              <a:t>internationalisation</a:t>
            </a:r>
            <a:r>
              <a:rPr lang="en-US" dirty="0" smtClean="0"/>
              <a:t> </a:t>
            </a:r>
            <a:r>
              <a:rPr lang="en-US" dirty="0"/>
              <a:t>in higher education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16632"/>
            <a:ext cx="8686801" cy="591344"/>
          </a:xfrm>
        </p:spPr>
        <p:txBody>
          <a:bodyPr/>
          <a:lstStyle/>
          <a:p>
            <a:r>
              <a:rPr lang="en-US" dirty="0"/>
              <a:t>What is expected from </a:t>
            </a:r>
            <a:r>
              <a:rPr lang="en-US" dirty="0" smtClean="0"/>
              <a:t>Rhodes </a:t>
            </a:r>
            <a:r>
              <a:rPr lang="en-US" dirty="0" smtClean="0"/>
              <a:t>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" y="0"/>
            <a:ext cx="1219200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25860" y="1340768"/>
            <a:ext cx="8686801" cy="4764360"/>
          </a:xfrm>
        </p:spPr>
        <p:txBody>
          <a:bodyPr/>
          <a:lstStyle/>
          <a:p>
            <a:pPr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Co-ordinates </a:t>
            </a:r>
            <a:r>
              <a:rPr lang="en-US" dirty="0"/>
              <a:t>SRC International </a:t>
            </a:r>
            <a:r>
              <a:rPr lang="en-US" dirty="0" err="1"/>
              <a:t>Programmes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Develops </a:t>
            </a:r>
            <a:r>
              <a:rPr lang="en-US" dirty="0"/>
              <a:t>and maintains an International </a:t>
            </a:r>
            <a:r>
              <a:rPr lang="en-US" dirty="0" smtClean="0"/>
              <a:t>Dialogue 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Constitutes </a:t>
            </a:r>
            <a:r>
              <a:rPr lang="en-US" dirty="0"/>
              <a:t>an International Students’ </a:t>
            </a:r>
            <a:r>
              <a:rPr lang="en-US" dirty="0" smtClean="0"/>
              <a:t>Forum in consultation with ISASA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Represents </a:t>
            </a:r>
            <a:r>
              <a:rPr lang="en-US" dirty="0"/>
              <a:t>the </a:t>
            </a:r>
            <a:r>
              <a:rPr lang="en-US" dirty="0" smtClean="0"/>
              <a:t>SRC on international student interests  </a:t>
            </a:r>
            <a:r>
              <a:rPr lang="en-US" dirty="0"/>
              <a:t>in International Forums.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188640"/>
            <a:ext cx="8686801" cy="1066800"/>
          </a:xfrm>
        </p:spPr>
        <p:txBody>
          <a:bodyPr/>
          <a:lstStyle/>
          <a:p>
            <a:r>
              <a:rPr lang="en-US" dirty="0"/>
              <a:t>What to expect from the </a:t>
            </a:r>
            <a:r>
              <a:rPr lang="en-US" dirty="0" smtClean="0"/>
              <a:t>international affairs </a:t>
            </a:r>
            <a:r>
              <a:rPr lang="en-US" dirty="0" err="1" smtClean="0"/>
              <a:t>Councillor</a:t>
            </a:r>
            <a:r>
              <a:rPr lang="en-US" dirty="0" smtClean="0"/>
              <a:t> in order to promote </a:t>
            </a:r>
            <a:r>
              <a:rPr lang="en-US" dirty="0" smtClean="0"/>
              <a:t>Internationalisation </a:t>
            </a:r>
            <a:r>
              <a:rPr lang="en-US" dirty="0" smtClean="0"/>
              <a:t>at home and nationally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88640"/>
            <a:ext cx="9709720" cy="807368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Internationalisation at different student governance levels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1391444"/>
            <a:ext cx="7905996" cy="4075112"/>
          </a:xfrm>
        </p:spPr>
      </p:pic>
    </p:spTree>
    <p:extLst>
      <p:ext uri="{BB962C8B-B14F-4D97-AF65-F5344CB8AC3E}">
        <p14:creationId xmlns:p14="http://schemas.microsoft.com/office/powerpoint/2010/main" val="4808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5212" y="996008"/>
            <a:ext cx="9709720" cy="5385320"/>
          </a:xfrm>
        </p:spPr>
        <p:txBody>
          <a:bodyPr>
            <a:normAutofit/>
          </a:bodyPr>
          <a:lstStyle/>
          <a:p>
            <a:pPr marL="388620" indent="-342900" algn="l">
              <a:buFont typeface="Arial" panose="020B0604020202020204" pitchFamily="34" charset="0"/>
              <a:buChar char="•"/>
            </a:pPr>
            <a:endParaRPr lang="en-ZA" sz="2400" dirty="0" smtClean="0"/>
          </a:p>
          <a:p>
            <a:pPr marL="388620" indent="-342900" algn="l">
              <a:buFont typeface="Arial" panose="020B0604020202020204" pitchFamily="34" charset="0"/>
              <a:buChar char="•"/>
            </a:pPr>
            <a:r>
              <a:rPr lang="en-ZA" sz="2400" dirty="0" smtClean="0"/>
              <a:t>Student leadership is in </a:t>
            </a:r>
            <a:r>
              <a:rPr lang="en-ZA" sz="2400" dirty="0"/>
              <a:t>a vitally strategic </a:t>
            </a:r>
            <a:r>
              <a:rPr lang="en-ZA" sz="2400" dirty="0" smtClean="0"/>
              <a:t>position to further internationalisation in the Higher Education sector and at Rhodes University.</a:t>
            </a:r>
          </a:p>
          <a:p>
            <a:pPr marL="38862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Think </a:t>
            </a:r>
          </a:p>
          <a:p>
            <a:pPr marL="38862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Design</a:t>
            </a:r>
          </a:p>
          <a:p>
            <a:pPr marL="38862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Incorporate </a:t>
            </a:r>
          </a:p>
          <a:p>
            <a:pPr marL="38862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Create </a:t>
            </a:r>
            <a:endParaRPr lang="en-ZA" sz="2400" dirty="0" smtClean="0"/>
          </a:p>
          <a:p>
            <a:pPr marL="38862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Play attention to </a:t>
            </a:r>
          </a:p>
          <a:p>
            <a:pPr marL="38862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Be mind full off </a:t>
            </a:r>
            <a:endParaRPr lang="en-ZA" sz="2400" dirty="0"/>
          </a:p>
          <a:p>
            <a:pPr marL="45720" indent="0" algn="ctr">
              <a:buNone/>
            </a:pPr>
            <a:endParaRPr lang="en-Z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88640"/>
            <a:ext cx="9709720" cy="807368"/>
          </a:xfrm>
        </p:spPr>
        <p:txBody>
          <a:bodyPr>
            <a:normAutofit/>
          </a:bodyPr>
          <a:lstStyle/>
          <a:p>
            <a:r>
              <a:rPr lang="en-US" dirty="0"/>
              <a:t>YOU ARE IMPORTANT AND PLAY A VITAL ROLE</a:t>
            </a:r>
          </a:p>
        </p:txBody>
      </p:sp>
    </p:spTree>
    <p:extLst>
      <p:ext uri="{BB962C8B-B14F-4D97-AF65-F5344CB8AC3E}">
        <p14:creationId xmlns:p14="http://schemas.microsoft.com/office/powerpoint/2010/main" val="21187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43613" y="1772816"/>
            <a:ext cx="10969943" cy="4075176"/>
          </a:xfrm>
        </p:spPr>
        <p:txBody>
          <a:bodyPr>
            <a:normAutofit fontScale="55000" lnSpcReduction="20000"/>
          </a:bodyPr>
          <a:lstStyle/>
          <a:p>
            <a:r>
              <a:rPr lang="en-ZA" sz="9600" dirty="0"/>
              <a:t>The purposeful integration of international and intercultural dimensions into the formal and informal curriculum for all students within the domestic learning environments.</a:t>
            </a:r>
          </a:p>
          <a:p>
            <a:endParaRPr lang="en-US" sz="9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6100" y="404664"/>
            <a:ext cx="5484971" cy="701040"/>
          </a:xfrm>
        </p:spPr>
        <p:txBody>
          <a:bodyPr/>
          <a:lstStyle/>
          <a:p>
            <a:r>
              <a:rPr lang="en-ZA" dirty="0"/>
              <a:t>Internationalisation @ Home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63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9600" dirty="0" smtClean="0"/>
          </a:p>
          <a:p>
            <a:endParaRPr lang="en-ZA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52273" y="452628"/>
            <a:ext cx="5484971" cy="701040"/>
          </a:xfrm>
        </p:spPr>
        <p:txBody>
          <a:bodyPr/>
          <a:lstStyle/>
          <a:p>
            <a:r>
              <a:rPr lang="en-ZA" dirty="0"/>
              <a:t>Anti-Xenophobia march</a:t>
            </a:r>
            <a:endParaRPr lang="en-ZA" dirty="0"/>
          </a:p>
        </p:txBody>
      </p:sp>
      <p:pic>
        <p:nvPicPr>
          <p:cNvPr id="5" name="Picture 2" descr="https://scontent-lhr3-1.xx.fbcdn.net/hphotos-xpf1/v/t1.0-9/11666086_862345113858312_5280078793027508200_n.jpg?oh=19b1d08e28ea5a7e9daadf7e52ce78cf&amp;oe=567CBB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19" y="1258824"/>
            <a:ext cx="6857478" cy="456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6100" y="404664"/>
            <a:ext cx="5484971" cy="701040"/>
          </a:xfrm>
        </p:spPr>
        <p:txBody>
          <a:bodyPr/>
          <a:lstStyle/>
          <a:p>
            <a:r>
              <a:rPr lang="en-ZA" dirty="0"/>
              <a:t>International Week</a:t>
            </a:r>
            <a:endParaRPr lang="en-ZA" dirty="0"/>
          </a:p>
        </p:txBody>
      </p:sp>
      <p:pic>
        <p:nvPicPr>
          <p:cNvPr id="5" name="Picture 2" descr="C:\Users\s1100069.IntOff08012484\Pictures\Sean's work on IW2013\Pictures for Facebook\Logo Pics\Rhodes International Parade-26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2" y="1268761"/>
            <a:ext cx="6781115" cy="45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2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436</TotalTime>
  <Words>382</Words>
  <Application>Microsoft Office PowerPoint</Application>
  <PresentationFormat>Custom</PresentationFormat>
  <Paragraphs>45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Garamond</vt:lpstr>
      <vt:lpstr>Palatino Linotype</vt:lpstr>
      <vt:lpstr>Tahoma</vt:lpstr>
      <vt:lpstr>Tunga</vt:lpstr>
      <vt:lpstr>BlackTie</vt:lpstr>
      <vt:lpstr>Internationalisation and the role of student governance </vt:lpstr>
      <vt:lpstr>framing</vt:lpstr>
      <vt:lpstr>What is expected from Rhodes university </vt:lpstr>
      <vt:lpstr>What to expect from the international affairs Councillor in order to promote Internationalisation at home and nationally </vt:lpstr>
      <vt:lpstr>Internationalisation at different student governance levels</vt:lpstr>
      <vt:lpstr>YOU ARE IMPORTANT AND PLAY A VITAL ROLE</vt:lpstr>
      <vt:lpstr>Internationalisation @ Home </vt:lpstr>
      <vt:lpstr>Anti-Xenophobia march</vt:lpstr>
      <vt:lpstr>International Week</vt:lpstr>
      <vt:lpstr>PAN AFRICA YOUTH DIALOGUE – Africa DaY Lecture</vt:lpstr>
      <vt:lpstr>International PARADE Internationalisation takes the local seriously</vt:lpstr>
      <vt:lpstr>International PARADE</vt:lpstr>
      <vt:lpstr>Africa Ball</vt:lpstr>
      <vt:lpstr>Internationalisation summit</vt:lpstr>
      <vt:lpstr>Language Carousel </vt:lpstr>
      <vt:lpstr>Rhodes university study abroad / exchange</vt:lpstr>
      <vt:lpstr>Rhodes university study abroad / exchange</vt:lpstr>
      <vt:lpstr>Heritage Day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SRC Hall Representative</dc:title>
  <dc:creator>Rolihlahla Mabaso</dc:creator>
  <cp:lastModifiedBy>Windows User</cp:lastModifiedBy>
  <cp:revision>31</cp:revision>
  <dcterms:created xsi:type="dcterms:W3CDTF">2018-01-31T16:44:04Z</dcterms:created>
  <dcterms:modified xsi:type="dcterms:W3CDTF">2020-01-27T10:44:23Z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