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4" r:id="rId3"/>
    <p:sldId id="329" r:id="rId4"/>
    <p:sldId id="323" r:id="rId5"/>
    <p:sldId id="338" r:id="rId6"/>
    <p:sldId id="330" r:id="rId7"/>
    <p:sldId id="317" r:id="rId8"/>
    <p:sldId id="341" r:id="rId9"/>
    <p:sldId id="342" r:id="rId10"/>
    <p:sldId id="343" r:id="rId11"/>
    <p:sldId id="344" r:id="rId12"/>
    <p:sldId id="345" r:id="rId13"/>
    <p:sldId id="337" r:id="rId14"/>
    <p:sldId id="340" r:id="rId15"/>
    <p:sldId id="346" r:id="rId16"/>
    <p:sldId id="347" r:id="rId17"/>
    <p:sldId id="348" r:id="rId18"/>
    <p:sldId id="349" r:id="rId19"/>
    <p:sldId id="339" r:id="rId20"/>
    <p:sldId id="327" r:id="rId21"/>
    <p:sldId id="350" r:id="rId22"/>
    <p:sldId id="351" r:id="rId23"/>
    <p:sldId id="352" r:id="rId24"/>
    <p:sldId id="33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172"/>
    <a:srgbClr val="038A60"/>
    <a:srgbClr val="FEBA31"/>
    <a:srgbClr val="0055A6"/>
    <a:srgbClr val="FF0000"/>
    <a:srgbClr val="EC1B25"/>
    <a:srgbClr val="3A1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tiff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dirty="0"/>
              <a:t>Southern African Journal of Environmental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28066"/>
            <a:ext cx="9923549" cy="1744133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EC1B25"/>
                </a:solidFill>
              </a:rPr>
              <a:t>writing an academic paper for sajee </a:t>
            </a:r>
            <a:r>
              <a:rPr lang="en-ZA" dirty="0"/>
              <a:t>| </a:t>
            </a:r>
            <a:r>
              <a:rPr lang="en-ZA" dirty="0">
                <a:solidFill>
                  <a:srgbClr val="0055A6"/>
                </a:solidFill>
              </a:rPr>
              <a:t>author development workshop</a:t>
            </a:r>
            <a:r>
              <a:rPr lang="en-ZA" dirty="0"/>
              <a:t> |</a:t>
            </a:r>
            <a:r>
              <a:rPr lang="en-ZA" dirty="0">
                <a:solidFill>
                  <a:srgbClr val="FEBA31"/>
                </a:solidFill>
              </a:rPr>
              <a:t>prof Eureta Rosenberg (Editor in chief) </a:t>
            </a:r>
            <a:r>
              <a:rPr lang="en-ZA" dirty="0"/>
              <a:t>|Kim ward (copy editor) | </a:t>
            </a:r>
            <a:r>
              <a:rPr lang="en-ZA" dirty="0">
                <a:solidFill>
                  <a:srgbClr val="038A60"/>
                </a:solidFill>
              </a:rPr>
              <a:t>carlene royle (journal manager) </a:t>
            </a:r>
            <a:r>
              <a:rPr lang="en-ZA" dirty="0"/>
              <a:t>| </a:t>
            </a:r>
            <a:r>
              <a:rPr lang="en-ZA" dirty="0">
                <a:solidFill>
                  <a:srgbClr val="791172"/>
                </a:solidFill>
              </a:rPr>
              <a:t>Dr Presha ramsarup(Guest editor)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9132C1-6481-844E-BBE6-5FED3304545A}"/>
              </a:ext>
            </a:extLst>
          </p:cNvPr>
          <p:cNvGrpSpPr/>
          <p:nvPr/>
        </p:nvGrpSpPr>
        <p:grpSpPr>
          <a:xfrm>
            <a:off x="4868883" y="524568"/>
            <a:ext cx="1845250" cy="1589239"/>
            <a:chOff x="10042878" y="4903923"/>
            <a:chExt cx="1517560" cy="12349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2093DE-2713-7949-A434-598B474E9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2878" y="4903923"/>
              <a:ext cx="1517560" cy="9698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ACADDF-D550-4D4E-8D05-60E6A387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3958" y="5873739"/>
              <a:ext cx="1295400" cy="2651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CCB387-880B-384B-933A-C1A20D51DB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32" y="412251"/>
            <a:ext cx="2512483" cy="1472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4F867-D0B5-B341-BB1B-C7BFF715F1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799" y="412251"/>
            <a:ext cx="1788333" cy="15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/>
              <a:t>Different kinds of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948E-6B61-1C4C-A688-BA5DCA71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Descriptive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Explanatory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Generative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Interventionist studies e.g. participatory action research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BB62F3-036C-DB43-87BA-B1825A62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104" y="251459"/>
            <a:ext cx="6492240" cy="52578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What makes a description worth sharing?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A2E8E-D73F-2B44-934F-A9F167784D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89573"/>
            <a:ext cx="6202952" cy="2110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561D1-DBC0-AD43-8242-522F2200D0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01" y="2880359"/>
            <a:ext cx="4396353" cy="3932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502F5C-E3AD-A346-B396-73524A6FB3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17" y="732456"/>
            <a:ext cx="4117383" cy="43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/>
              <a:t>Different kinds of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948E-6B61-1C4C-A688-BA5DCA71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Descriptive studies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Explanatory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Generative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Interventionist studies e.g. participatory action research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99A95-86C4-0E4B-BDE5-CC8D179C8F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2915"/>
            <a:ext cx="5487288" cy="221435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FC55A-6128-0341-99AD-A1B26FCBB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4488" y="594359"/>
            <a:ext cx="6564426" cy="58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/>
              <a:t>Different kinds of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948E-6B61-1C4C-A688-BA5DCA71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Descriptive studies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Explanatory studies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Generative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Interventionist studies e.g. participatory action research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139377-E308-D34F-A5DD-AD379490F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174" y="327872"/>
            <a:ext cx="8110543" cy="4662582"/>
          </a:xfrm>
          <a:prstGeom prst="rect">
            <a:avLst/>
          </a:prstGeom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870DC1DF-3415-3345-A615-D6DE57095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6136" y="5029200"/>
            <a:ext cx="4309571" cy="17373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876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86" y="114525"/>
            <a:ext cx="3182293" cy="1080532"/>
          </a:xfrm>
        </p:spPr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02522"/>
            <a:ext cx="4526280" cy="528467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Why write for SAJEE?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Range of papers published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Different kinds of research welcome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</a:t>
            </a:r>
            <a:r>
              <a:rPr lang="en-ZA" sz="2800" dirty="0">
                <a:solidFill>
                  <a:schemeClr val="bg1"/>
                </a:solidFill>
              </a:rPr>
              <a:t>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Writing guidelines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Online submissions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Special Issue on TVET</a:t>
            </a:r>
          </a:p>
          <a:p>
            <a:pPr marL="342900" indent="-342900">
              <a:buAutoNum type="alphaLcParenR"/>
            </a:pPr>
            <a:endParaRPr lang="en-ZA" dirty="0"/>
          </a:p>
          <a:p>
            <a:pPr marL="342900" indent="-342900">
              <a:buAutoNum type="alphaLcParenR"/>
            </a:pP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3BF185-6E1B-0F4E-8111-86CEE6498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571" y="3842613"/>
            <a:ext cx="419100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920AA1-C315-0148-BE57-2BE1BBC67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869" y="19828"/>
            <a:ext cx="4775200" cy="29718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E1371-A6C1-2544-A652-70DF44A5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F8D8B3-92D9-594D-B56A-8C84147269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226" y="221439"/>
            <a:ext cx="1100934" cy="97361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CFCA78-9CB9-A344-883A-AF04A84D8F08}"/>
              </a:ext>
            </a:extLst>
          </p:cNvPr>
          <p:cNvSpPr/>
          <p:nvPr/>
        </p:nvSpPr>
        <p:spPr>
          <a:xfrm>
            <a:off x="5961413" y="2719449"/>
            <a:ext cx="3788229" cy="146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Discussion Time!</a:t>
            </a:r>
          </a:p>
        </p:txBody>
      </p:sp>
    </p:spTree>
    <p:extLst>
      <p:ext uri="{BB962C8B-B14F-4D97-AF65-F5344CB8AC3E}">
        <p14:creationId xmlns:p14="http://schemas.microsoft.com/office/powerpoint/2010/main" val="24826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3" y="5314501"/>
            <a:ext cx="11235968" cy="822960"/>
          </a:xfrm>
        </p:spPr>
        <p:txBody>
          <a:bodyPr>
            <a:normAutofit/>
          </a:bodyPr>
          <a:lstStyle/>
          <a:p>
            <a:r>
              <a:rPr lang="en-ZA" sz="4400" dirty="0"/>
              <a:t>Writing Guidelines | Kim Ward | SAJEE Copy Editor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97F5655E-7790-5441-8C27-41A08B6A7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3" r="-632"/>
          <a:stretch/>
        </p:blipFill>
        <p:spPr>
          <a:xfrm>
            <a:off x="7911214" y="-152892"/>
            <a:ext cx="4280786" cy="5067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C653D-DDCC-7749-98EA-B2BE7F9FD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" y="166488"/>
            <a:ext cx="1100934" cy="97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70000-5FE9-46E3-A527-A0ECAEF7E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451033"/>
            <a:ext cx="5361839" cy="44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42A7-387C-43B2-82BA-B48BE77D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b="1" dirty="0"/>
            </a:br>
            <a:r>
              <a:rPr lang="en-ZA" b="1" dirty="0"/>
              <a:t>The first page…</a:t>
            </a:r>
            <a:br>
              <a:rPr lang="en-ZA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2DFBA-D113-48D5-89A3-A1236D11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b="1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Title</a:t>
            </a: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(15 words max) </a:t>
            </a:r>
          </a:p>
          <a:p>
            <a:r>
              <a:rPr lang="en-ZA" sz="3200" b="1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Abstract</a:t>
            </a:r>
            <a:r>
              <a:rPr lang="en-ZA" sz="32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(150-200 words) </a:t>
            </a:r>
          </a:p>
          <a:p>
            <a:r>
              <a:rPr lang="en-ZA" sz="3200" b="1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Keywords </a:t>
            </a: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– the key to open </a:t>
            </a:r>
            <a:b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door to your paper!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96C31-B3C0-4985-BE1C-D628DA86D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482532">
            <a:off x="6978686" y="617232"/>
            <a:ext cx="3974678" cy="56235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3760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A0B8-FB03-41B3-AB33-890317F0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b="1" dirty="0"/>
            </a:br>
            <a:r>
              <a:rPr lang="en-ZA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Headings, figures &amp; tables</a:t>
            </a:r>
            <a:br>
              <a:rPr lang="en-ZA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62CD-AE6D-4527-8B7B-091D6788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Compare these </a:t>
            </a:r>
            <a:br>
              <a:rPr lang="en-ZA" sz="3200" dirty="0"/>
            </a:br>
            <a:r>
              <a:rPr lang="en-ZA" sz="3200" dirty="0"/>
              <a:t>two pages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3EFC6-C549-47AA-A7D7-B4C252B8D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29704" y="1323023"/>
            <a:ext cx="3728935" cy="50139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775FB-DF13-4C52-8A74-A9BEBD0513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92467" y="1334925"/>
            <a:ext cx="3728935" cy="501398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9240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4747-B888-475B-9692-0C34C4B3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Headings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2091-9782-42E9-A391-ECE3DA28E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break up big blocks of text, </a:t>
            </a:r>
            <a:b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give the reader a ‘meaningful handle’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Main Heading</a:t>
            </a: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(bold, bigger, initial caps)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Z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Section or sub-heading</a:t>
            </a: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(bold)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ZA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Sub-section heading</a:t>
            </a: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(bold, italics)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5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2C27-3BC6-4C48-B17A-9A499EA5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9AAB-474A-427A-8667-CA162C34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Only put the refs in paper into list. All refs in paper must be in list. Print the list and read through the paper, ticking as you go.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Guidance for style on website (APA)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Z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 missing bits, copy and paste what you have into a google search and you will often find what you need.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7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2" y="5314501"/>
            <a:ext cx="11732817" cy="822960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Online Submissions| Carlene Royle| Journal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B5E20-DABA-8C40-964E-D1CF34385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" y="166488"/>
            <a:ext cx="1100934" cy="97361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183B208-EE56-E34A-9C38-7F412126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3" r="-632"/>
          <a:stretch/>
        </p:blipFill>
        <p:spPr>
          <a:xfrm>
            <a:off x="7725214" y="-43082"/>
            <a:ext cx="4188031" cy="4958157"/>
          </a:xfrm>
          <a:prstGeom prst="rect">
            <a:avLst/>
          </a:prstGeom>
        </p:spPr>
      </p:pic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D095EF93-9F6C-CD4A-AEE6-2F61091019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0733"/>
            <a:ext cx="7725214" cy="31143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496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01" y="1737361"/>
            <a:ext cx="6338834" cy="4508838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Why write for SAJEE?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Range of papers published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Different kinds of research welcome</a:t>
            </a:r>
          </a:p>
          <a:p>
            <a:pPr marL="292608" lvl="1" indent="0">
              <a:buClrTx/>
              <a:buNone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Writing guidelines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Online submissions</a:t>
            </a:r>
          </a:p>
          <a:p>
            <a:pPr marL="292608" lvl="1" indent="0">
              <a:buClrTx/>
              <a:buNone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Special Issue on TVET</a:t>
            </a:r>
          </a:p>
          <a:p>
            <a:pPr>
              <a:buClrTx/>
              <a:buSzPct val="99000"/>
            </a:pPr>
            <a:endParaRPr lang="en-ZA" sz="2400" dirty="0">
              <a:solidFill>
                <a:schemeClr val="tx1"/>
              </a:solidFill>
            </a:endParaRPr>
          </a:p>
          <a:p>
            <a:pPr marL="342900" indent="-342900">
              <a:buAutoNum type="alphaLcParenR"/>
            </a:pPr>
            <a:endParaRPr lang="en-ZA" dirty="0">
              <a:solidFill>
                <a:schemeClr val="tx1"/>
              </a:solidFill>
            </a:endParaRPr>
          </a:p>
          <a:p>
            <a:pPr marL="342900" indent="-342900">
              <a:buAutoNum type="alphaLcParenR"/>
            </a:pP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AAD54-6E95-E348-8B3B-EA3A7EA429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33" y="3989856"/>
            <a:ext cx="2710131" cy="22563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14A656-123F-0D49-9AD9-A50C996F3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" y="1883748"/>
            <a:ext cx="2362200" cy="322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A950F1-E130-4443-8A18-E80CC1CB58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" y="166488"/>
            <a:ext cx="1100934" cy="9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Online Submissions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62010" y="7132534"/>
            <a:ext cx="1129990" cy="2991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028" y="5907024"/>
            <a:ext cx="10028515" cy="708002"/>
          </a:xfrm>
        </p:spPr>
        <p:txBody>
          <a:bodyPr>
            <a:normAutofit/>
          </a:bodyPr>
          <a:lstStyle/>
          <a:p>
            <a:r>
              <a:rPr lang="en-ZA" sz="1800" dirty="0"/>
              <a:t>SAJEE Journal Manager | Carlene Royle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5BBC361C-4BCD-3043-9E32-0CFE6FE1AC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7928" y="5097964"/>
            <a:ext cx="5789946" cy="16181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DBDBAF-EEF9-B741-91FF-A0E3E174C1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358" y="43512"/>
            <a:ext cx="939642" cy="830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4A9F9-286A-4D02-A8EC-22151FF663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07" y="772033"/>
            <a:ext cx="7093424" cy="4070781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236DD7EF-FF38-4780-B2FF-E4DBE3610724}"/>
              </a:ext>
            </a:extLst>
          </p:cNvPr>
          <p:cNvSpPr/>
          <p:nvPr/>
        </p:nvSpPr>
        <p:spPr>
          <a:xfrm rot="1444436">
            <a:off x="6627074" y="1215733"/>
            <a:ext cx="1438182" cy="656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5569B6-0210-4FF0-9873-94D8EEBB1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699" y="960120"/>
            <a:ext cx="3389012" cy="442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C556E9-9853-4E13-BC68-89DC9C1AF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951" y="1668929"/>
            <a:ext cx="2117290" cy="3141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4F28F5-0A00-41E6-A182-47DACBCF8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14" y="2137439"/>
            <a:ext cx="11431595" cy="26768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349AF6A-8C81-4DF6-A5DF-33EF23030C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02" y="4422500"/>
            <a:ext cx="12192000" cy="23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2" y="5314501"/>
            <a:ext cx="11732817" cy="822960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Online Submissions| Carlene Royle| Journal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B5E20-DABA-8C40-964E-D1CF34385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" y="166488"/>
            <a:ext cx="1100934" cy="97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1B809-DEFC-423D-BFBE-91DA7AE0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8" y="1506186"/>
            <a:ext cx="11650701" cy="505971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ADE881F-72F0-4CF3-9804-7F79F14C4C3C}"/>
              </a:ext>
            </a:extLst>
          </p:cNvPr>
          <p:cNvSpPr/>
          <p:nvPr/>
        </p:nvSpPr>
        <p:spPr>
          <a:xfrm rot="1444436">
            <a:off x="2961508" y="2970026"/>
            <a:ext cx="1438182" cy="656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</a:t>
            </a:r>
            <a:endParaRPr lang="en-ZA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E97B64D-8D86-4471-B71F-89C280625FE8}"/>
              </a:ext>
            </a:extLst>
          </p:cNvPr>
          <p:cNvSpPr/>
          <p:nvPr/>
        </p:nvSpPr>
        <p:spPr>
          <a:xfrm rot="1444436">
            <a:off x="4603023" y="2981741"/>
            <a:ext cx="1438182" cy="656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</a:t>
            </a:r>
            <a:endParaRPr lang="en-ZA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21A28D9C-CB75-43C6-8288-B0F288C4F9DA}"/>
              </a:ext>
            </a:extLst>
          </p:cNvPr>
          <p:cNvSpPr/>
          <p:nvPr/>
        </p:nvSpPr>
        <p:spPr>
          <a:xfrm rot="1444436">
            <a:off x="6211244" y="2981740"/>
            <a:ext cx="1438182" cy="656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</a:t>
            </a:r>
            <a:endParaRPr lang="en-ZA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9B98CA3-AC4D-42F9-A0E3-0872A5DDD159}"/>
              </a:ext>
            </a:extLst>
          </p:cNvPr>
          <p:cNvSpPr/>
          <p:nvPr/>
        </p:nvSpPr>
        <p:spPr>
          <a:xfrm rot="1444436">
            <a:off x="7996324" y="2981740"/>
            <a:ext cx="1438182" cy="656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96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2" y="5314501"/>
            <a:ext cx="11732817" cy="822960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Online Submissions| Carlene Royle| Journal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B5E20-DABA-8C40-964E-D1CF34385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" y="166488"/>
            <a:ext cx="1100934" cy="973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36F51-28D8-4D46-BB99-E99465C00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804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EA49BC-DD7B-4421-9A5F-BE72074F3269}"/>
              </a:ext>
            </a:extLst>
          </p:cNvPr>
          <p:cNvSpPr txBox="1">
            <a:spLocks/>
          </p:cNvSpPr>
          <p:nvPr/>
        </p:nvSpPr>
        <p:spPr>
          <a:xfrm>
            <a:off x="24411" y="5770485"/>
            <a:ext cx="1955310" cy="967666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b="1" dirty="0"/>
              <a:t>Olvitt, L    EEASA 2019</a:t>
            </a:r>
          </a:p>
        </p:txBody>
      </p:sp>
    </p:spTree>
    <p:extLst>
      <p:ext uri="{BB962C8B-B14F-4D97-AF65-F5344CB8AC3E}">
        <p14:creationId xmlns:p14="http://schemas.microsoft.com/office/powerpoint/2010/main" val="375124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2" y="5314501"/>
            <a:ext cx="11732817" cy="822960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Online Submissions| Carlene Royle| Journal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B5E20-DABA-8C40-964E-D1CF34385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00" y="166488"/>
            <a:ext cx="1100934" cy="97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9BF96C-9AAB-4848-91DA-0A9D82CBC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59"/>
            <a:ext cx="12192000" cy="60247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690A2B-467E-4CDD-B4F5-BC42BD96FC75}"/>
              </a:ext>
            </a:extLst>
          </p:cNvPr>
          <p:cNvSpPr txBox="1">
            <a:spLocks/>
          </p:cNvSpPr>
          <p:nvPr/>
        </p:nvSpPr>
        <p:spPr>
          <a:xfrm>
            <a:off x="24411" y="5770485"/>
            <a:ext cx="1955310" cy="967666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b="1" dirty="0"/>
              <a:t>Olvitt, L    EEASA 2019</a:t>
            </a:r>
          </a:p>
        </p:txBody>
      </p:sp>
    </p:spTree>
    <p:extLst>
      <p:ext uri="{BB962C8B-B14F-4D97-AF65-F5344CB8AC3E}">
        <p14:creationId xmlns:p14="http://schemas.microsoft.com/office/powerpoint/2010/main" val="60512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3503"/>
            <a:ext cx="3182293" cy="1080532"/>
          </a:xfrm>
        </p:spPr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17029"/>
            <a:ext cx="4526280" cy="528467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Why write for SAJEE?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Range of papers published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Different kinds of research welcome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bg2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Writing guidelines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2"/>
                </a:solidFill>
              </a:rPr>
              <a:t>Online submissions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bg2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1"/>
                </a:solidFill>
              </a:rPr>
              <a:t>Special Issue on TVET</a:t>
            </a:r>
          </a:p>
          <a:p>
            <a:pPr marL="342900" indent="-342900">
              <a:buClrTx/>
              <a:buAutoNum type="alphaLcParenR"/>
            </a:pPr>
            <a:endParaRPr lang="en-ZA" sz="2400" dirty="0"/>
          </a:p>
          <a:p>
            <a:pPr marL="342900" indent="-342900">
              <a:buAutoNum type="alphaLcParenR"/>
            </a:pPr>
            <a:endParaRPr lang="en-ZA" dirty="0"/>
          </a:p>
          <a:p>
            <a:pPr marL="342900" indent="-342900">
              <a:buAutoNum type="alphaLcParenR"/>
            </a:pPr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CE4AAE-BF77-4346-A7D5-B49F3C52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799" y="654792"/>
            <a:ext cx="8171720" cy="4427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3261A7-A038-3E4A-B23A-BBC1097E0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85" y="5713581"/>
            <a:ext cx="1100934" cy="9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86" y="114525"/>
            <a:ext cx="3182293" cy="1080532"/>
          </a:xfrm>
        </p:spPr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02522"/>
            <a:ext cx="4526280" cy="528467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1"/>
                </a:solidFill>
              </a:rPr>
              <a:t>Why write for SAJEE?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Range of papers published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Different kinds of research welcome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Writing guidelines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Online submissions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Special Issue on TVET</a:t>
            </a:r>
          </a:p>
          <a:p>
            <a:pPr marL="342900" indent="-342900">
              <a:buClrTx/>
              <a:buAutoNum type="alphaLcParenR"/>
            </a:pPr>
            <a:endParaRPr lang="en-ZA" sz="2400" dirty="0"/>
          </a:p>
          <a:p>
            <a:pPr marL="342900" indent="-342900">
              <a:buAutoNum type="alphaLcParenR"/>
            </a:pPr>
            <a:endParaRPr lang="en-ZA" dirty="0"/>
          </a:p>
          <a:p>
            <a:pPr marL="342900" indent="-342900">
              <a:buAutoNum type="alphaLcParenR"/>
            </a:pPr>
            <a:endParaRPr lang="en-Z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5B95AB7-E517-E846-97E5-A39E16D20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687" y="941388"/>
            <a:ext cx="4584700" cy="4838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9B47D7-4B7E-AF47-A5DC-CCFE1EFBF9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837" y="5713581"/>
            <a:ext cx="1100934" cy="9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04" y="3514384"/>
            <a:ext cx="11292840" cy="716366"/>
          </a:xfrm>
        </p:spPr>
        <p:txBody>
          <a:bodyPr/>
          <a:lstStyle/>
          <a:p>
            <a:pPr lvl="1">
              <a:lnSpc>
                <a:spcPct val="150000"/>
              </a:lnSpc>
              <a:buClrTx/>
              <a:buSzPct val="99000"/>
            </a:pPr>
            <a:r>
              <a:rPr lang="en-ZA" sz="2800" dirty="0">
                <a:solidFill>
                  <a:schemeClr val="bg1"/>
                </a:solidFill>
              </a:rPr>
              <a:t>We write to be heard</a:t>
            </a:r>
            <a:endParaRPr lang="en-ZA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C319FA-5DD7-8147-8F09-1D8F527F8D81}"/>
              </a:ext>
            </a:extLst>
          </p:cNvPr>
          <p:cNvSpPr txBox="1">
            <a:spLocks/>
          </p:cNvSpPr>
          <p:nvPr/>
        </p:nvSpPr>
        <p:spPr>
          <a:xfrm>
            <a:off x="447004" y="4230750"/>
            <a:ext cx="11292840" cy="187994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lnSpc>
                <a:spcPct val="150000"/>
              </a:lnSpc>
              <a:buSzPct val="99000"/>
            </a:pPr>
            <a:br>
              <a:rPr lang="en-ZA" sz="2800" kern="0" dirty="0">
                <a:solidFill>
                  <a:schemeClr val="bg1"/>
                </a:solidFill>
              </a:rPr>
            </a:br>
            <a:r>
              <a:rPr lang="en-ZA" sz="2800" kern="0" dirty="0">
                <a:solidFill>
                  <a:schemeClr val="bg1"/>
                </a:solidFill>
              </a:rPr>
              <a:t>To advance our careers, our work, our field</a:t>
            </a:r>
            <a:br>
              <a:rPr lang="en-ZA" sz="2800" kern="0" dirty="0">
                <a:solidFill>
                  <a:schemeClr val="bg1"/>
                </a:solidFill>
              </a:rPr>
            </a:br>
            <a:r>
              <a:rPr lang="en-ZA" sz="2800" kern="0" dirty="0">
                <a:solidFill>
                  <a:schemeClr val="bg1"/>
                </a:solidFill>
              </a:rPr>
              <a:t>To create, share and co-create knowledge</a:t>
            </a:r>
            <a:br>
              <a:rPr lang="en-ZA" sz="2800" kern="0" dirty="0">
                <a:solidFill>
                  <a:schemeClr val="bg1"/>
                </a:solidFill>
              </a:rPr>
            </a:br>
            <a:endParaRPr lang="en-ZA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D33C4-5B85-E346-9092-61542A6F5F01}"/>
              </a:ext>
            </a:extLst>
          </p:cNvPr>
          <p:cNvSpPr txBox="1">
            <a:spLocks/>
          </p:cNvSpPr>
          <p:nvPr/>
        </p:nvSpPr>
        <p:spPr>
          <a:xfrm>
            <a:off x="447004" y="5515779"/>
            <a:ext cx="11292840" cy="1189823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lnSpc>
                <a:spcPct val="150000"/>
              </a:lnSpc>
              <a:buSzPct val="99000"/>
            </a:pPr>
            <a:r>
              <a:rPr lang="en-ZA" sz="2800" kern="0" dirty="0">
                <a:solidFill>
                  <a:schemeClr val="bg1"/>
                </a:solidFill>
              </a:rPr>
              <a:t>SAJEE is an accredited journal and international equivalent</a:t>
            </a:r>
            <a:br>
              <a:rPr lang="en-ZA" sz="2800" kern="0" dirty="0">
                <a:solidFill>
                  <a:schemeClr val="bg1"/>
                </a:solidFill>
              </a:rPr>
            </a:br>
            <a:r>
              <a:rPr lang="en-ZA" sz="2800" kern="0" dirty="0">
                <a:solidFill>
                  <a:schemeClr val="bg1"/>
                </a:solidFill>
              </a:rPr>
              <a:t>SAJEE is a Diamond Open Access Journal</a:t>
            </a:r>
            <a:endParaRPr lang="en-ZA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86" y="114525"/>
            <a:ext cx="3182293" cy="1080532"/>
          </a:xfrm>
        </p:spPr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02522"/>
            <a:ext cx="4526280" cy="528467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Why write for SAJEE?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1"/>
                </a:solidFill>
              </a:rPr>
              <a:t>Range of papers published: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Different kinds of research welcome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Writing guidelines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Online submissions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Special Issue on TVET</a:t>
            </a:r>
          </a:p>
          <a:p>
            <a:pPr marL="342900" indent="-342900">
              <a:buClrTx/>
              <a:buAutoNum type="alphaLcParenR"/>
            </a:pPr>
            <a:endParaRPr lang="en-ZA" sz="2400" dirty="0"/>
          </a:p>
          <a:p>
            <a:pPr marL="342900" indent="-342900">
              <a:buAutoNum type="alphaLcParenR"/>
            </a:pPr>
            <a:endParaRPr lang="en-ZA" dirty="0"/>
          </a:p>
          <a:p>
            <a:pPr marL="342900" indent="-342900">
              <a:buAutoNum type="alphaLcParenR"/>
            </a:pP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86568-4FD4-B547-848D-CA82D8B9D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86" y="2822049"/>
            <a:ext cx="3487129" cy="185104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86524-C9D2-1443-9176-E737F863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53" y="313064"/>
            <a:ext cx="7609667" cy="3793987"/>
          </a:xfrm>
        </p:spPr>
        <p:txBody>
          <a:bodyPr>
            <a:normAutofit lnSpcReduction="10000"/>
          </a:bodyPr>
          <a:lstStyle/>
          <a:p>
            <a:endParaRPr lang="en-US" sz="2800" kern="0" dirty="0">
              <a:solidFill>
                <a:schemeClr val="tx1"/>
              </a:solidFill>
            </a:endParaRPr>
          </a:p>
          <a:p>
            <a:endParaRPr lang="en-US" sz="2800" kern="0" dirty="0">
              <a:solidFill>
                <a:schemeClr val="tx1"/>
              </a:solidFill>
            </a:endParaRPr>
          </a:p>
          <a:p>
            <a:endParaRPr lang="en-US" sz="2800" kern="0" dirty="0">
              <a:solidFill>
                <a:schemeClr val="tx1"/>
              </a:solidFill>
            </a:endParaRPr>
          </a:p>
          <a:p>
            <a:endParaRPr lang="en-US" sz="2800" kern="0" dirty="0">
              <a:solidFill>
                <a:schemeClr val="tx1"/>
              </a:solidFill>
            </a:endParaRPr>
          </a:p>
          <a:p>
            <a:r>
              <a:rPr lang="en-US" sz="2800" kern="0" dirty="0">
                <a:solidFill>
                  <a:schemeClr val="tx1"/>
                </a:solidFill>
              </a:rPr>
              <a:t>Editorials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Research papers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Think Pieces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A2DCA-D6F9-9042-914C-CA3AAB16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176870" y="-19141"/>
            <a:ext cx="6338735" cy="24283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50327A-75AC-F944-944A-544FF15FAD52}"/>
              </a:ext>
            </a:extLst>
          </p:cNvPr>
          <p:cNvSpPr txBox="1"/>
          <p:nvPr/>
        </p:nvSpPr>
        <p:spPr>
          <a:xfrm>
            <a:off x="4161305" y="3931725"/>
            <a:ext cx="68347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/>
              <a:t>Viewpoints</a:t>
            </a:r>
          </a:p>
          <a:p>
            <a:r>
              <a:rPr lang="en-US" sz="2800" kern="0" dirty="0"/>
              <a:t>Keynote addresses</a:t>
            </a:r>
          </a:p>
          <a:p>
            <a:r>
              <a:rPr lang="en-US" sz="2800" kern="0" dirty="0"/>
              <a:t>Reviews (of books, new journals, conferences, </a:t>
            </a:r>
            <a:r>
              <a:rPr lang="en-US" sz="2800" kern="0" dirty="0" err="1"/>
              <a:t>etc</a:t>
            </a:r>
            <a:r>
              <a:rPr lang="en-US" sz="2800" kern="0" dirty="0"/>
              <a:t>)</a:t>
            </a:r>
          </a:p>
          <a:p>
            <a:r>
              <a:rPr lang="en-US" kern="0" dirty="0"/>
              <a:t>What distinguishes these works? Scholarly contribution</a:t>
            </a:r>
          </a:p>
          <a:p>
            <a:r>
              <a:rPr lang="en-US" kern="0" dirty="0"/>
              <a:t>EEASA Bulletin publishes case stories, examples of practice, announcements of new resources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8F04E3-20FC-8A40-8107-C0D422461F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057" y="5782769"/>
            <a:ext cx="1100934" cy="9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86" y="114525"/>
            <a:ext cx="3182293" cy="1080532"/>
          </a:xfrm>
        </p:spPr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02522"/>
            <a:ext cx="4526280" cy="528467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Why write for SAJEE?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Range of papers published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bg1"/>
                </a:solidFill>
              </a:rPr>
              <a:t>Different kinds of research welcome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Writing guidelines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Online submissions</a:t>
            </a:r>
          </a:p>
          <a:p>
            <a:pPr marL="292608" lvl="1">
              <a:buClrTx/>
            </a:pPr>
            <a:r>
              <a:rPr lang="en-ZA" sz="2800" dirty="0">
                <a:solidFill>
                  <a:schemeClr val="tx1"/>
                </a:solidFill>
              </a:rPr>
              <a:t>	DISCUSSION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ZA" sz="3000" dirty="0">
                <a:solidFill>
                  <a:schemeClr val="tx1"/>
                </a:solidFill>
              </a:rPr>
              <a:t>Special Issue on TVET</a:t>
            </a:r>
          </a:p>
          <a:p>
            <a:pPr marL="342900" indent="-342900">
              <a:buAutoNum type="alphaLcParenR"/>
            </a:pPr>
            <a:endParaRPr lang="en-ZA" dirty="0"/>
          </a:p>
          <a:p>
            <a:pPr marL="342900" indent="-342900">
              <a:buAutoNum type="alphaLcParenR"/>
            </a:pPr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6692B0-9CDF-B143-873E-5B0557312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845" y="50066"/>
            <a:ext cx="2993064" cy="3125668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E50BC4E-52C0-4545-89FB-38B48A000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779023"/>
            <a:ext cx="2362200" cy="322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8FA94D-3908-004F-8DB7-F2F6971A6F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576" y="114525"/>
            <a:ext cx="2730500" cy="2667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23B85E-AF8F-F347-BA45-32FC71AA83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66" y="2599221"/>
            <a:ext cx="3276600" cy="2628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68CF29-DFC8-1440-944B-4ABB3067CB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264" y="4479010"/>
            <a:ext cx="3054381" cy="2378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1027BA-47DB-0043-8175-1ED29DA7F2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792" y="4601542"/>
            <a:ext cx="3152079" cy="22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4400" dirty="0"/>
              <a:t>Different kinds of research: Sayer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58577-7ADD-2D4A-BDA5-62560E8F0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05660-37AF-0647-820F-96CE23B2F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Sayer, Andrew. 2010. </a:t>
            </a:r>
            <a:r>
              <a:rPr lang="en-ZA" sz="2000" i="1" dirty="0"/>
              <a:t>Problems of Explanation and the Aims of Social Science. </a:t>
            </a:r>
            <a:r>
              <a:rPr lang="en-ZA" sz="2000" dirty="0"/>
              <a:t>Routledge</a:t>
            </a:r>
            <a:r>
              <a:rPr lang="en-ZA" sz="2000" i="1" dirty="0"/>
              <a:t>.</a:t>
            </a:r>
          </a:p>
          <a:p>
            <a:endParaRPr lang="en-ZA" sz="2000" i="1" dirty="0"/>
          </a:p>
          <a:p>
            <a:r>
              <a:rPr lang="en-ZA" sz="2400" i="1" dirty="0"/>
              <a:t>Case studies</a:t>
            </a:r>
          </a:p>
          <a:p>
            <a:r>
              <a:rPr lang="en-ZA" sz="2400" i="1" dirty="0"/>
              <a:t>Large scale Surveys</a:t>
            </a:r>
          </a:p>
          <a:p>
            <a:r>
              <a:rPr lang="en-ZA" sz="2400" i="1" dirty="0"/>
              <a:t>Systematic reviews/meta-syntheses</a:t>
            </a:r>
          </a:p>
          <a:p>
            <a:endParaRPr lang="en-ZA" sz="2000" i="1" dirty="0"/>
          </a:p>
          <a:p>
            <a:endParaRPr lang="en-US" sz="18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CAC136-1B76-274F-93F1-C182CF954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024" y="0"/>
            <a:ext cx="8739376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077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923756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Different kinds of research: Multimodal knowledge generation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281E-03A4-BE48-B719-1578DB813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783747"/>
            <a:ext cx="3200400" cy="1531726"/>
          </a:xfrm>
        </p:spPr>
        <p:txBody>
          <a:bodyPr/>
          <a:lstStyle/>
          <a:p>
            <a:r>
              <a:rPr lang="en-ZA" dirty="0" err="1"/>
              <a:t>Coole</a:t>
            </a:r>
            <a:r>
              <a:rPr lang="en-ZA" dirty="0"/>
              <a:t>, D., and S. Frost. 2010. </a:t>
            </a:r>
            <a:r>
              <a:rPr lang="en-ZA" i="1" dirty="0"/>
              <a:t>New Materialisms: Ontology, Agency and Politics.</a:t>
            </a:r>
            <a:r>
              <a:rPr lang="en-ZA" dirty="0"/>
              <a:t> Durham: Duke University Press.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62847-9834-5044-B100-82F6F180B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57" y="161105"/>
            <a:ext cx="6261315" cy="2046757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D13B31-6E19-D140-9B9D-1A267758E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4"/>
          <a:stretch/>
        </p:blipFill>
        <p:spPr>
          <a:xfrm rot="5400000">
            <a:off x="4719202" y="1665817"/>
            <a:ext cx="4683496" cy="57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3791662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Different kinds of research: Diversity of Knowledges: ”One lens is not enough”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948E-6B61-1C4C-A688-BA5DCA71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541002"/>
            <a:ext cx="3200400" cy="1764201"/>
          </a:xfrm>
        </p:spPr>
        <p:txBody>
          <a:bodyPr>
            <a:normAutofit/>
          </a:bodyPr>
          <a:lstStyle/>
          <a:p>
            <a:r>
              <a:rPr lang="en-US" sz="2000" dirty="0"/>
              <a:t>Knowledge Ecology - De Sousa Santos, Nunes and </a:t>
            </a:r>
            <a:r>
              <a:rPr lang="en-US" sz="2000" dirty="0" err="1"/>
              <a:t>Meneses</a:t>
            </a:r>
            <a:endParaRPr lang="en-US" sz="2000" dirty="0"/>
          </a:p>
          <a:p>
            <a:r>
              <a:rPr lang="en-US" sz="2000" dirty="0"/>
              <a:t>“The democratization of science”</a:t>
            </a:r>
          </a:p>
        </p:txBody>
      </p:sp>
      <p:pic>
        <p:nvPicPr>
          <p:cNvPr id="5" name="Content Placeholder 17">
            <a:extLst>
              <a:ext uri="{FF2B5EF4-FFF2-40B4-BE49-F238E27FC236}">
                <a16:creationId xmlns:a16="http://schemas.microsoft.com/office/drawing/2014/main" id="{A1A93688-72E3-994F-9192-422FD7821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277" y="3998983"/>
            <a:ext cx="2698723" cy="2848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0B063-5223-424F-8582-12E2C6DF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83" y="173387"/>
            <a:ext cx="5069694" cy="6445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1A15B-6F98-5F43-A995-E26C8BD73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277" y="404980"/>
            <a:ext cx="2564404" cy="35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1253</TotalTime>
  <Words>671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Courier New</vt:lpstr>
      <vt:lpstr>Retrospect</vt:lpstr>
      <vt:lpstr>Southern African Journal of Environmental Education</vt:lpstr>
      <vt:lpstr>CONTENTS</vt:lpstr>
      <vt:lpstr>CONTENTS</vt:lpstr>
      <vt:lpstr>We write to be heard</vt:lpstr>
      <vt:lpstr>CONTENTS</vt:lpstr>
      <vt:lpstr>CONTENTS</vt:lpstr>
      <vt:lpstr>Different kinds of research: Sayer</vt:lpstr>
      <vt:lpstr>Different kinds of research: Multimodal knowledge generation</vt:lpstr>
      <vt:lpstr>Different kinds of research: Diversity of Knowledges: ”One lens is not enough” </vt:lpstr>
      <vt:lpstr>Different kinds of research</vt:lpstr>
      <vt:lpstr>Different kinds of research</vt:lpstr>
      <vt:lpstr>Different kinds of research</vt:lpstr>
      <vt:lpstr>CONTENTS</vt:lpstr>
      <vt:lpstr>Writing Guidelines | Kim Ward | SAJEE Copy Editor</vt:lpstr>
      <vt:lpstr> The first page… </vt:lpstr>
      <vt:lpstr> Headings, figures &amp; tables </vt:lpstr>
      <vt:lpstr>Headings</vt:lpstr>
      <vt:lpstr>References</vt:lpstr>
      <vt:lpstr>Online Submissions| Carlene Royle| Journal Manager</vt:lpstr>
      <vt:lpstr>Online Submissions</vt:lpstr>
      <vt:lpstr>Online Submissions| Carlene Royle| Journal Manager</vt:lpstr>
      <vt:lpstr>Online Submissions| Carlene Royle| Journal Manager</vt:lpstr>
      <vt:lpstr>Online Submissions| Carlene Royle| Journal Manager</vt:lpstr>
      <vt:lpstr>CONTENTS</vt:lpstr>
    </vt:vector>
  </TitlesOfParts>
  <Company>Rhodes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Africa’s Future – In Whose Hands?</dc:title>
  <dc:creator>Eureta Rosenberg</dc:creator>
  <cp:lastModifiedBy>Carlene Royle</cp:lastModifiedBy>
  <cp:revision>96</cp:revision>
  <dcterms:created xsi:type="dcterms:W3CDTF">2018-09-09T10:05:12Z</dcterms:created>
  <dcterms:modified xsi:type="dcterms:W3CDTF">2021-06-22T11:42:06Z</dcterms:modified>
</cp:coreProperties>
</file>