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4" r:id="rId2"/>
    <p:sldMasterId id="2147483741" r:id="rId3"/>
    <p:sldMasterId id="2147483726" r:id="rId4"/>
    <p:sldMasterId id="2147483740" r:id="rId5"/>
  </p:sldMasterIdLst>
  <p:sldIdLst>
    <p:sldId id="263" r:id="rId6"/>
    <p:sldId id="295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6" r:id="rId17"/>
    <p:sldId id="297" r:id="rId18"/>
    <p:sldId id="276" r:id="rId19"/>
  </p:sldIdLst>
  <p:sldSz cx="8991600" cy="6832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33">
          <p15:clr>
            <a:srgbClr val="A4A3A4"/>
          </p15:clr>
        </p15:guide>
        <p15:guide id="2" orient="horz" pos="2153">
          <p15:clr>
            <a:srgbClr val="A4A3A4"/>
          </p15:clr>
        </p15:guide>
        <p15:guide id="3" orient="horz" pos="292">
          <p15:clr>
            <a:srgbClr val="A4A3A4"/>
          </p15:clr>
        </p15:guide>
        <p15:guide id="4" orient="horz" pos="1285">
          <p15:clr>
            <a:srgbClr val="A4A3A4"/>
          </p15:clr>
        </p15:guide>
        <p15:guide id="5" orient="horz" pos="927">
          <p15:clr>
            <a:srgbClr val="A4A3A4"/>
          </p15:clr>
        </p15:guide>
        <p15:guide id="6" orient="horz" pos="3028">
          <p15:clr>
            <a:srgbClr val="A4A3A4"/>
          </p15:clr>
        </p15:guide>
        <p15:guide id="7" pos="5326">
          <p15:clr>
            <a:srgbClr val="A4A3A4"/>
          </p15:clr>
        </p15:guide>
        <p15:guide id="8" pos="4963">
          <p15:clr>
            <a:srgbClr val="A4A3A4"/>
          </p15:clr>
        </p15:guide>
        <p15:guide id="9" pos="1141">
          <p15:clr>
            <a:srgbClr val="A4A3A4"/>
          </p15:clr>
        </p15:guide>
        <p15:guide id="10" pos="2877">
          <p15:clr>
            <a:srgbClr val="A4A3A4"/>
          </p15:clr>
        </p15:guide>
        <p15:guide id="11" pos="455">
          <p15:clr>
            <a:srgbClr val="A4A3A4"/>
          </p15:clr>
        </p15:guide>
        <p15:guide id="12" pos="38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085D"/>
    <a:srgbClr val="2E67CC"/>
    <a:srgbClr val="000000"/>
    <a:srgbClr val="546DA1"/>
    <a:srgbClr val="C6DEF3"/>
    <a:srgbClr val="70BEF2"/>
    <a:srgbClr val="DACDCA"/>
    <a:srgbClr val="073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6" y="60"/>
      </p:cViewPr>
      <p:guideLst>
        <p:guide orient="horz" pos="3533"/>
        <p:guide orient="horz" pos="2153"/>
        <p:guide orient="horz" pos="292"/>
        <p:guide orient="horz" pos="1285"/>
        <p:guide orient="horz" pos="927"/>
        <p:guide orient="horz" pos="3028"/>
        <p:guide pos="5326"/>
        <p:guide pos="4963"/>
        <p:guide pos="1141"/>
        <p:guide pos="2877"/>
        <p:guide pos="455"/>
        <p:guide pos="38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Raw%20Data%20from%20Leroy\RhodesAlumniSurveyRawDataCombin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30890047421632E-2"/>
          <c:y val="4.6919596371627473E-2"/>
          <c:w val="0.86755091481038049"/>
          <c:h val="0.8749504932573083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Worksheet!$D$229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Worksheet!$C$230:$C$232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Worksheet!$D$230:$D$232</c:f>
              <c:numCache>
                <c:formatCode>General</c:formatCode>
                <c:ptCount val="3"/>
                <c:pt idx="0">
                  <c:v>311</c:v>
                </c:pt>
                <c:pt idx="1">
                  <c:v>1615</c:v>
                </c:pt>
                <c:pt idx="2">
                  <c:v>219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60-4FF0-A7EB-445BEBA92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9184352"/>
        <c:axId val="419184744"/>
        <c:axId val="414812560"/>
      </c:bar3DChart>
      <c:catAx>
        <c:axId val="4191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84744"/>
        <c:crosses val="autoZero"/>
        <c:auto val="1"/>
        <c:lblAlgn val="ctr"/>
        <c:lblOffset val="100"/>
        <c:noMultiLvlLbl val="0"/>
      </c:catAx>
      <c:valAx>
        <c:axId val="41918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84352"/>
        <c:crosses val="autoZero"/>
        <c:crossBetween val="between"/>
      </c:valAx>
      <c:serAx>
        <c:axId val="414812560"/>
        <c:scaling>
          <c:orientation val="minMax"/>
        </c:scaling>
        <c:delete val="1"/>
        <c:axPos val="b"/>
        <c:majorTickMark val="none"/>
        <c:minorTickMark val="none"/>
        <c:tickLblPos val="nextTo"/>
        <c:crossAx val="419184744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8947292117829E-2"/>
          <c:y val="7.2977168176558582E-2"/>
          <c:w val="0.88086144007603195"/>
          <c:h val="0.845489374312081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Worksheet!$D$262</c:f>
              <c:strCache>
                <c:ptCount val="1"/>
                <c:pt idx="0">
                  <c:v>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Worksheet!$C$263:$C$265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Worksheet!$D$263:$D$265</c:f>
              <c:numCache>
                <c:formatCode>General</c:formatCode>
                <c:ptCount val="3"/>
                <c:pt idx="0">
                  <c:v>239</c:v>
                </c:pt>
                <c:pt idx="1">
                  <c:v>1511</c:v>
                </c:pt>
                <c:pt idx="2">
                  <c:v>153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7-4224-8FAE-502C4A29E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9185528"/>
        <c:axId val="419185920"/>
        <c:axId val="0"/>
      </c:bar3DChart>
      <c:catAx>
        <c:axId val="4191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85920"/>
        <c:crosses val="autoZero"/>
        <c:auto val="1"/>
        <c:lblAlgn val="ctr"/>
        <c:lblOffset val="100"/>
        <c:noMultiLvlLbl val="0"/>
      </c:catAx>
      <c:valAx>
        <c:axId val="41918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85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Sheet1!$B$30</c:f>
              <c:strCache>
                <c:ptCount val="1"/>
                <c:pt idx="0">
                  <c:v>Response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28-4799-B53D-2574B0FFC5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28-4799-B53D-2574B0FFC5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28-4799-B53D-2574B0FFC5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Sheet1!$A$31:$A$33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Sheet1!$B$31:$B$33</c:f>
              <c:numCache>
                <c:formatCode>General</c:formatCode>
                <c:ptCount val="3"/>
                <c:pt idx="0">
                  <c:v>1652</c:v>
                </c:pt>
                <c:pt idx="1">
                  <c:v>187</c:v>
                </c:pt>
                <c:pt idx="2">
                  <c:v>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928-4799-B53D-2574B0FFC57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Worksheet!$C$441</c:f>
              <c:strCache>
                <c:ptCount val="1"/>
                <c:pt idx="0">
                  <c:v>Accomodations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Worksheet!$D$441:$F$441</c:f>
              <c:numCache>
                <c:formatCode>General</c:formatCode>
                <c:ptCount val="3"/>
                <c:pt idx="0">
                  <c:v>974</c:v>
                </c:pt>
                <c:pt idx="1">
                  <c:v>43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F7-491B-B0EE-08A425D7EDF7}"/>
            </c:ext>
          </c:extLst>
        </c:ser>
        <c:ser>
          <c:idx val="1"/>
          <c:order val="1"/>
          <c:tx>
            <c:strRef>
              <c:f>Worksheet!$C$442</c:f>
              <c:strCache>
                <c:ptCount val="1"/>
                <c:pt idx="0">
                  <c:v>Social, recreational and sports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Worksheet!$D$442:$F$442</c:f>
              <c:numCache>
                <c:formatCode>General</c:formatCode>
                <c:ptCount val="3"/>
                <c:pt idx="0">
                  <c:v>878</c:v>
                </c:pt>
                <c:pt idx="1">
                  <c:v>95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F7-491B-B0EE-08A425D7EDF7}"/>
            </c:ext>
          </c:extLst>
        </c:ser>
        <c:ser>
          <c:idx val="2"/>
          <c:order val="2"/>
          <c:tx>
            <c:strRef>
              <c:f>Worksheet!$C$443</c:f>
              <c:strCache>
                <c:ptCount val="1"/>
                <c:pt idx="0">
                  <c:v>Social cohesion and integrity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Worksheet!$D$443:$F$443</c:f>
              <c:numCache>
                <c:formatCode>General</c:formatCode>
                <c:ptCount val="3"/>
                <c:pt idx="0">
                  <c:v>935</c:v>
                </c:pt>
                <c:pt idx="1">
                  <c:v>179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F7-491B-B0EE-08A425D7EDF7}"/>
            </c:ext>
          </c:extLst>
        </c:ser>
        <c:ser>
          <c:idx val="3"/>
          <c:order val="3"/>
          <c:tx>
            <c:strRef>
              <c:f>Worksheet!$C$444</c:f>
              <c:strCache>
                <c:ptCount val="1"/>
                <c:pt idx="0">
                  <c:v>Fostering lifelong friendships and associations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Worksheet!$D$444:$F$444</c:f>
              <c:numCache>
                <c:formatCode>General</c:formatCode>
                <c:ptCount val="3"/>
                <c:pt idx="0">
                  <c:v>542</c:v>
                </c:pt>
                <c:pt idx="1">
                  <c:v>63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8F7-491B-B0EE-08A425D7EDF7}"/>
            </c:ext>
          </c:extLst>
        </c:ser>
        <c:ser>
          <c:idx val="4"/>
          <c:order val="4"/>
          <c:tx>
            <c:strRef>
              <c:f>Worksheet!$C$445</c:f>
              <c:strCache>
                <c:ptCount val="1"/>
                <c:pt idx="0">
                  <c:v>Exposure to different cultures and opinions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Worksheet!$D$445:$F$445</c:f>
              <c:numCache>
                <c:formatCode>General</c:formatCode>
                <c:ptCount val="3"/>
                <c:pt idx="0">
                  <c:v>793</c:v>
                </c:pt>
                <c:pt idx="1">
                  <c:v>275</c:v>
                </c:pt>
                <c:pt idx="2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8F7-491B-B0EE-08A425D7EDF7}"/>
            </c:ext>
          </c:extLst>
        </c:ser>
        <c:ser>
          <c:idx val="5"/>
          <c:order val="5"/>
          <c:tx>
            <c:strRef>
              <c:f>Worksheet!$C$446</c:f>
              <c:strCache>
                <c:ptCount val="1"/>
                <c:pt idx="0">
                  <c:v>Broadening your intellectual horizons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Worksheet!$D$440:$F$440</c:f>
              <c:strCache>
                <c:ptCount val="3"/>
                <c:pt idx="0">
                  <c:v>Good</c:v>
                </c:pt>
                <c:pt idx="1">
                  <c:v>Poor</c:v>
                </c:pt>
                <c:pt idx="2">
                  <c:v>Very poor</c:v>
                </c:pt>
              </c:strCache>
            </c:strRef>
          </c:cat>
          <c:val>
            <c:numRef>
              <c:f>Worksheet!$D$446:$F$446</c:f>
              <c:numCache>
                <c:formatCode>General</c:formatCode>
                <c:ptCount val="3"/>
                <c:pt idx="0">
                  <c:v>544</c:v>
                </c:pt>
                <c:pt idx="1">
                  <c:v>36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8F7-491B-B0EE-08A425D7ED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9187096"/>
        <c:axId val="419856304"/>
      </c:barChart>
      <c:catAx>
        <c:axId val="419187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56304"/>
        <c:crosses val="autoZero"/>
        <c:auto val="1"/>
        <c:lblAlgn val="ctr"/>
        <c:lblOffset val="100"/>
        <c:noMultiLvlLbl val="0"/>
      </c:catAx>
      <c:valAx>
        <c:axId val="419856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187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The curriculum prepared me appropriately for the workplace.</c:v>
                </c:pt>
                <c:pt idx="1">
                  <c:v>The curriculum content was intellectually challenging.</c:v>
                </c:pt>
                <c:pt idx="2">
                  <c:v>In-class engagement was meaningful.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1433</c:v>
                </c:pt>
                <c:pt idx="1">
                  <c:v>1675</c:v>
                </c:pt>
                <c:pt idx="2">
                  <c:v>1568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66-49C3-8A81-44848CB26F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The curriculum prepared me appropriately for the workplace.</c:v>
                </c:pt>
                <c:pt idx="1">
                  <c:v>The curriculum content was intellectually challenging.</c:v>
                </c:pt>
                <c:pt idx="2">
                  <c:v>In-class engagement was meaningful.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324</c:v>
                </c:pt>
                <c:pt idx="1">
                  <c:v>77</c:v>
                </c:pt>
                <c:pt idx="2">
                  <c:v>171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66-49C3-8A81-44848CB26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9857088"/>
        <c:axId val="419857480"/>
      </c:barChart>
      <c:catAx>
        <c:axId val="419857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57480"/>
        <c:crosses val="autoZero"/>
        <c:auto val="1"/>
        <c:lblAlgn val="ctr"/>
        <c:lblOffset val="100"/>
        <c:noMultiLvlLbl val="0"/>
      </c:catAx>
      <c:valAx>
        <c:axId val="419857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5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AC4793-45F9-264C-8D08-1B3293F3C094}" type="doc">
      <dgm:prSet loTypeId="urn:microsoft.com/office/officeart/2005/8/layout/radial6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B16EF249-833A-1647-8DE7-AE9E6AE30712}">
      <dgm:prSet phldrT="[Text]"/>
      <dgm:spPr/>
      <dgm:t>
        <a:bodyPr/>
        <a:lstStyle/>
        <a:p>
          <a:r>
            <a:rPr lang="en-US" dirty="0" smtClean="0"/>
            <a:t>Institutional identity as determined by its purpose, vision, mission and values </a:t>
          </a:r>
          <a:endParaRPr lang="en-US" dirty="0"/>
        </a:p>
      </dgm:t>
    </dgm:pt>
    <dgm:pt modelId="{23F58454-6D50-F04E-BF82-40348FDA5E9F}" type="parTrans" cxnId="{DDEAA942-2142-A142-8385-83ACA53A39DA}">
      <dgm:prSet/>
      <dgm:spPr/>
      <dgm:t>
        <a:bodyPr/>
        <a:lstStyle/>
        <a:p>
          <a:endParaRPr lang="en-US"/>
        </a:p>
      </dgm:t>
    </dgm:pt>
    <dgm:pt modelId="{C69E99CE-B125-DD43-9573-3BD5CF235EB5}" type="sibTrans" cxnId="{DDEAA942-2142-A142-8385-83ACA53A39DA}">
      <dgm:prSet/>
      <dgm:spPr/>
      <dgm:t>
        <a:bodyPr/>
        <a:lstStyle/>
        <a:p>
          <a:endParaRPr lang="en-US"/>
        </a:p>
      </dgm:t>
    </dgm:pt>
    <dgm:pt modelId="{EDE27FF0-74F0-634F-9243-6E9E2AFAEA57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The future of the name of the Institution </a:t>
          </a:r>
          <a:endParaRPr lang="en-US" sz="1400" dirty="0">
            <a:solidFill>
              <a:schemeClr val="bg1"/>
            </a:solidFill>
          </a:endParaRPr>
        </a:p>
      </dgm:t>
    </dgm:pt>
    <dgm:pt modelId="{A7EF03AF-2728-0D4F-BAE7-5F4E1CF1DB0A}" type="parTrans" cxnId="{A995ADEB-47A9-EC47-9A99-55108CFEDCFF}">
      <dgm:prSet/>
      <dgm:spPr/>
      <dgm:t>
        <a:bodyPr/>
        <a:lstStyle/>
        <a:p>
          <a:endParaRPr lang="en-US"/>
        </a:p>
      </dgm:t>
    </dgm:pt>
    <dgm:pt modelId="{6A0F0682-2B0C-5C4F-974B-AC30737F6C0B}" type="sibTrans" cxnId="{A995ADEB-47A9-EC47-9A99-55108CFEDCFF}">
      <dgm:prSet/>
      <dgm:spPr/>
      <dgm:t>
        <a:bodyPr/>
        <a:lstStyle/>
        <a:p>
          <a:endParaRPr lang="en-US"/>
        </a:p>
      </dgm:t>
    </dgm:pt>
    <dgm:pt modelId="{DCA38254-D7A4-B547-905E-2F7E71ADBC1D}">
      <dgm:prSet phldrT="[Text]" custT="1"/>
      <dgm:spPr/>
      <dgm:t>
        <a:bodyPr/>
        <a:lstStyle/>
        <a:p>
          <a:r>
            <a:rPr lang="en-US" sz="1400" dirty="0" smtClean="0"/>
            <a:t>The impact of the name change </a:t>
          </a:r>
          <a:endParaRPr lang="en-US" sz="1400" dirty="0"/>
        </a:p>
      </dgm:t>
    </dgm:pt>
    <dgm:pt modelId="{215D84B0-72D1-2D4A-BD68-31A637F22EF8}" type="parTrans" cxnId="{3709371F-1095-6E49-A1B0-D83B5668D8D5}">
      <dgm:prSet/>
      <dgm:spPr/>
      <dgm:t>
        <a:bodyPr/>
        <a:lstStyle/>
        <a:p>
          <a:endParaRPr lang="en-US"/>
        </a:p>
      </dgm:t>
    </dgm:pt>
    <dgm:pt modelId="{E0C626C3-F19F-E648-858E-7097BE3FE4EF}" type="sibTrans" cxnId="{3709371F-1095-6E49-A1B0-D83B5668D8D5}">
      <dgm:prSet/>
      <dgm:spPr/>
      <dgm:t>
        <a:bodyPr/>
        <a:lstStyle/>
        <a:p>
          <a:endParaRPr lang="en-US"/>
        </a:p>
      </dgm:t>
    </dgm:pt>
    <dgm:pt modelId="{32114F03-9F92-3346-B1A4-AB3B9D0A2436}">
      <dgm:prSet phldrT="[Text]" custT="1"/>
      <dgm:spPr/>
      <dgm:t>
        <a:bodyPr/>
        <a:lstStyle/>
        <a:p>
          <a:r>
            <a:rPr lang="en-US" sz="1200" dirty="0" smtClean="0"/>
            <a:t>Institutional Culture including visual culture and institutional rituals/traditions </a:t>
          </a:r>
          <a:endParaRPr lang="en-US" sz="1200" dirty="0"/>
        </a:p>
      </dgm:t>
    </dgm:pt>
    <dgm:pt modelId="{1822B836-5D90-914C-894F-B3A81EEB1341}" type="parTrans" cxnId="{3FC5200E-7A8E-D046-AE7B-1616D8CED814}">
      <dgm:prSet/>
      <dgm:spPr/>
      <dgm:t>
        <a:bodyPr/>
        <a:lstStyle/>
        <a:p>
          <a:endParaRPr lang="en-US"/>
        </a:p>
      </dgm:t>
    </dgm:pt>
    <dgm:pt modelId="{C7AEAFF8-5C2F-BB4A-A2EE-48F41057B3C2}" type="sibTrans" cxnId="{3FC5200E-7A8E-D046-AE7B-1616D8CED814}">
      <dgm:prSet/>
      <dgm:spPr/>
      <dgm:t>
        <a:bodyPr/>
        <a:lstStyle/>
        <a:p>
          <a:endParaRPr lang="en-US"/>
        </a:p>
      </dgm:t>
    </dgm:pt>
    <dgm:pt modelId="{684A2C81-F7FC-284D-A724-D37395F809A7}">
      <dgm:prSet phldrT="[Text]" custT="1"/>
      <dgm:spPr/>
      <dgm:t>
        <a:bodyPr/>
        <a:lstStyle/>
        <a:p>
          <a:r>
            <a:rPr lang="en-US" sz="1200" dirty="0" smtClean="0"/>
            <a:t>Staff </a:t>
          </a:r>
          <a:endParaRPr lang="en-US" sz="1200" dirty="0"/>
        </a:p>
      </dgm:t>
    </dgm:pt>
    <dgm:pt modelId="{0E7C1B8B-805E-4841-925B-93D2617B44B9}" type="parTrans" cxnId="{FAF54B9F-7B34-5B4F-AC5F-130D72F574C9}">
      <dgm:prSet/>
      <dgm:spPr/>
      <dgm:t>
        <a:bodyPr/>
        <a:lstStyle/>
        <a:p>
          <a:endParaRPr lang="en-US"/>
        </a:p>
      </dgm:t>
    </dgm:pt>
    <dgm:pt modelId="{B00E275D-1EDD-8D46-AFC6-DAC21CFA093E}" type="sibTrans" cxnId="{FAF54B9F-7B34-5B4F-AC5F-130D72F574C9}">
      <dgm:prSet/>
      <dgm:spPr/>
      <dgm:t>
        <a:bodyPr/>
        <a:lstStyle/>
        <a:p>
          <a:endParaRPr lang="en-US"/>
        </a:p>
      </dgm:t>
    </dgm:pt>
    <dgm:pt modelId="{D7343804-AA18-5A4A-8F12-6320E109CB14}">
      <dgm:prSet custT="1"/>
      <dgm:spPr/>
      <dgm:t>
        <a:bodyPr/>
        <a:lstStyle/>
        <a:p>
          <a:r>
            <a:rPr lang="en-US" sz="1200" dirty="0" smtClean="0"/>
            <a:t>Rhodes University’s Reputation and Global Brand </a:t>
          </a:r>
          <a:endParaRPr lang="en-US" sz="1200" dirty="0"/>
        </a:p>
      </dgm:t>
    </dgm:pt>
    <dgm:pt modelId="{A892B405-4E1C-BA41-8D00-EB1B19CDF1EF}" type="parTrans" cxnId="{FEFE47F0-4BCE-A142-B9A6-6FD025574E6B}">
      <dgm:prSet/>
      <dgm:spPr/>
      <dgm:t>
        <a:bodyPr/>
        <a:lstStyle/>
        <a:p>
          <a:endParaRPr lang="en-US"/>
        </a:p>
      </dgm:t>
    </dgm:pt>
    <dgm:pt modelId="{1E6CC95C-9F32-4041-95A2-A8B37ABDEDBC}" type="sibTrans" cxnId="{FEFE47F0-4BCE-A142-B9A6-6FD025574E6B}">
      <dgm:prSet/>
      <dgm:spPr/>
      <dgm:t>
        <a:bodyPr/>
        <a:lstStyle/>
        <a:p>
          <a:endParaRPr lang="en-US"/>
        </a:p>
      </dgm:t>
    </dgm:pt>
    <dgm:pt modelId="{0D26276D-0661-824D-AE29-FEFA14EBC9DB}">
      <dgm:prSet custT="1"/>
      <dgm:spPr/>
      <dgm:t>
        <a:bodyPr/>
        <a:lstStyle/>
        <a:p>
          <a:r>
            <a:rPr lang="en-US" sz="1200" dirty="0" smtClean="0"/>
            <a:t>Student experience </a:t>
          </a:r>
          <a:endParaRPr lang="en-US" sz="1200" dirty="0"/>
        </a:p>
      </dgm:t>
    </dgm:pt>
    <dgm:pt modelId="{492AF6EA-8787-9E4A-9FE2-2B19CD11738C}" type="parTrans" cxnId="{DA14AC9A-07C4-DF48-A274-D95258727E2C}">
      <dgm:prSet/>
      <dgm:spPr/>
      <dgm:t>
        <a:bodyPr/>
        <a:lstStyle/>
        <a:p>
          <a:endParaRPr lang="en-US"/>
        </a:p>
      </dgm:t>
    </dgm:pt>
    <dgm:pt modelId="{19F9C5DA-D7FD-8046-B2DB-A119D8789774}" type="sibTrans" cxnId="{DA14AC9A-07C4-DF48-A274-D95258727E2C}">
      <dgm:prSet/>
      <dgm:spPr/>
      <dgm:t>
        <a:bodyPr/>
        <a:lstStyle/>
        <a:p>
          <a:endParaRPr lang="en-US"/>
        </a:p>
      </dgm:t>
    </dgm:pt>
    <dgm:pt modelId="{6F67F0B3-46E9-B342-8A65-D448BB1DE121}">
      <dgm:prSet custT="1"/>
      <dgm:spPr/>
      <dgm:t>
        <a:bodyPr/>
        <a:lstStyle/>
        <a:p>
          <a:r>
            <a:rPr lang="en-US" sz="1200" dirty="0" smtClean="0"/>
            <a:t>Curriculum </a:t>
          </a:r>
        </a:p>
      </dgm:t>
    </dgm:pt>
    <dgm:pt modelId="{4C9EBBD7-D58E-3B47-A941-B4BF390E00C1}" type="parTrans" cxnId="{9323D288-E9E2-9041-A3E3-1C975C9EE760}">
      <dgm:prSet/>
      <dgm:spPr/>
      <dgm:t>
        <a:bodyPr/>
        <a:lstStyle/>
        <a:p>
          <a:endParaRPr lang="en-US"/>
        </a:p>
      </dgm:t>
    </dgm:pt>
    <dgm:pt modelId="{80C3DD94-7C06-2444-B103-DF212FCC0A27}" type="sibTrans" cxnId="{9323D288-E9E2-9041-A3E3-1C975C9EE760}">
      <dgm:prSet/>
      <dgm:spPr/>
      <dgm:t>
        <a:bodyPr/>
        <a:lstStyle/>
        <a:p>
          <a:endParaRPr lang="en-US"/>
        </a:p>
      </dgm:t>
    </dgm:pt>
    <dgm:pt modelId="{F15B6F84-5C11-4B4B-8E37-D956934D0C7C}">
      <dgm:prSet custT="1"/>
      <dgm:spPr/>
      <dgm:t>
        <a:bodyPr/>
        <a:lstStyle/>
        <a:p>
          <a:r>
            <a:rPr lang="en-US" sz="1200" dirty="0" smtClean="0"/>
            <a:t>Finance</a:t>
          </a:r>
        </a:p>
      </dgm:t>
    </dgm:pt>
    <dgm:pt modelId="{B0B94D4C-CC45-964D-97B0-0F0698495ED1}" type="parTrans" cxnId="{5F6CB734-9FC8-2F42-AD68-E54B4A44E4C0}">
      <dgm:prSet/>
      <dgm:spPr/>
      <dgm:t>
        <a:bodyPr/>
        <a:lstStyle/>
        <a:p>
          <a:endParaRPr lang="en-US"/>
        </a:p>
      </dgm:t>
    </dgm:pt>
    <dgm:pt modelId="{DFA433AC-3C5D-334B-B08C-85718F3FE178}" type="sibTrans" cxnId="{5F6CB734-9FC8-2F42-AD68-E54B4A44E4C0}">
      <dgm:prSet/>
      <dgm:spPr/>
      <dgm:t>
        <a:bodyPr/>
        <a:lstStyle/>
        <a:p>
          <a:endParaRPr lang="en-US"/>
        </a:p>
      </dgm:t>
    </dgm:pt>
    <dgm:pt modelId="{E44A4C76-9B5C-794A-810B-58E8ED5CAA9D}" type="pres">
      <dgm:prSet presAssocID="{18AC4793-45F9-264C-8D08-1B3293F3C09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8AD4AD9-60E7-C74B-BFC6-169581319641}" type="pres">
      <dgm:prSet presAssocID="{B16EF249-833A-1647-8DE7-AE9E6AE30712}" presName="centerShape" presStyleLbl="node0" presStyleIdx="0" presStyleCnt="1" custScaleX="117699" custScaleY="116712"/>
      <dgm:spPr/>
      <dgm:t>
        <a:bodyPr/>
        <a:lstStyle/>
        <a:p>
          <a:endParaRPr lang="en-US"/>
        </a:p>
      </dgm:t>
    </dgm:pt>
    <dgm:pt modelId="{C53AD545-C29F-164B-8ACA-F956C55ABBB3}" type="pres">
      <dgm:prSet presAssocID="{EDE27FF0-74F0-634F-9243-6E9E2AFAEA57}" presName="node" presStyleLbl="node1" presStyleIdx="0" presStyleCnt="8" custScaleX="116240" custScaleY="123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283B7-042F-6343-BAF7-2496601E94ED}" type="pres">
      <dgm:prSet presAssocID="{EDE27FF0-74F0-634F-9243-6E9E2AFAEA57}" presName="dummy" presStyleCnt="0"/>
      <dgm:spPr/>
    </dgm:pt>
    <dgm:pt modelId="{9991C015-23DC-4843-8C56-B621EE3C8AB3}" type="pres">
      <dgm:prSet presAssocID="{6A0F0682-2B0C-5C4F-974B-AC30737F6C0B}" presName="sibTrans" presStyleLbl="sibTrans2D1" presStyleIdx="0" presStyleCnt="8"/>
      <dgm:spPr/>
      <dgm:t>
        <a:bodyPr/>
        <a:lstStyle/>
        <a:p>
          <a:endParaRPr lang="en-GB"/>
        </a:p>
      </dgm:t>
    </dgm:pt>
    <dgm:pt modelId="{8749F8FA-1187-164A-A222-7AEC5FE02220}" type="pres">
      <dgm:prSet presAssocID="{DCA38254-D7A4-B547-905E-2F7E71ADBC1D}" presName="node" presStyleLbl="node1" presStyleIdx="1" presStyleCnt="8" custScaleX="117296" custScaleY="1184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3FAF2-186D-2C4A-9787-217FF94EE1A5}" type="pres">
      <dgm:prSet presAssocID="{DCA38254-D7A4-B547-905E-2F7E71ADBC1D}" presName="dummy" presStyleCnt="0"/>
      <dgm:spPr/>
    </dgm:pt>
    <dgm:pt modelId="{56B5EE4D-0900-9349-BE3E-33921D1137F6}" type="pres">
      <dgm:prSet presAssocID="{E0C626C3-F19F-E648-858E-7097BE3FE4EF}" presName="sibTrans" presStyleLbl="sibTrans2D1" presStyleIdx="1" presStyleCnt="8"/>
      <dgm:spPr/>
      <dgm:t>
        <a:bodyPr/>
        <a:lstStyle/>
        <a:p>
          <a:endParaRPr lang="en-GB"/>
        </a:p>
      </dgm:t>
    </dgm:pt>
    <dgm:pt modelId="{D81D3CD9-159A-754A-A216-FDCF25184E8A}" type="pres">
      <dgm:prSet presAssocID="{32114F03-9F92-3346-B1A4-AB3B9D0A2436}" presName="node" presStyleLbl="node1" presStyleIdx="2" presStyleCnt="8" custScaleX="140414" custScaleY="133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F2F14-CCD1-8F4C-81C5-0EF2A27C2290}" type="pres">
      <dgm:prSet presAssocID="{32114F03-9F92-3346-B1A4-AB3B9D0A2436}" presName="dummy" presStyleCnt="0"/>
      <dgm:spPr/>
    </dgm:pt>
    <dgm:pt modelId="{1DE099E7-7B58-DB41-8567-DD682A6F46E3}" type="pres">
      <dgm:prSet presAssocID="{C7AEAFF8-5C2F-BB4A-A2EE-48F41057B3C2}" presName="sibTrans" presStyleLbl="sibTrans2D1" presStyleIdx="2" presStyleCnt="8"/>
      <dgm:spPr/>
      <dgm:t>
        <a:bodyPr/>
        <a:lstStyle/>
        <a:p>
          <a:endParaRPr lang="en-GB"/>
        </a:p>
      </dgm:t>
    </dgm:pt>
    <dgm:pt modelId="{69D4F439-62BF-3C45-BF8B-4B51B94CA7C6}" type="pres">
      <dgm:prSet presAssocID="{D7343804-AA18-5A4A-8F12-6320E109CB14}" presName="node" presStyleLbl="node1" presStyleIdx="3" presStyleCnt="8" custScaleX="124447" custScaleY="1222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4BB1E1-3D9B-384A-A4BF-1FF0602043C1}" type="pres">
      <dgm:prSet presAssocID="{D7343804-AA18-5A4A-8F12-6320E109CB14}" presName="dummy" presStyleCnt="0"/>
      <dgm:spPr/>
    </dgm:pt>
    <dgm:pt modelId="{0D2D7D86-0B7A-4547-B4DB-D694D04B44AB}" type="pres">
      <dgm:prSet presAssocID="{1E6CC95C-9F32-4041-95A2-A8B37ABDEDBC}" presName="sibTrans" presStyleLbl="sibTrans2D1" presStyleIdx="3" presStyleCnt="8"/>
      <dgm:spPr/>
      <dgm:t>
        <a:bodyPr/>
        <a:lstStyle/>
        <a:p>
          <a:endParaRPr lang="en-GB"/>
        </a:p>
      </dgm:t>
    </dgm:pt>
    <dgm:pt modelId="{C1D17B4B-76AA-1F4A-A90F-F89D2BFBEA2E}" type="pres">
      <dgm:prSet presAssocID="{684A2C81-F7FC-284D-A724-D37395F809A7}" presName="node" presStyleLbl="node1" presStyleIdx="4" presStyleCnt="8" custScaleX="115606" custScaleY="1167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78DCC-CA65-174F-804F-D5250F933AF1}" type="pres">
      <dgm:prSet presAssocID="{684A2C81-F7FC-284D-A724-D37395F809A7}" presName="dummy" presStyleCnt="0"/>
      <dgm:spPr/>
    </dgm:pt>
    <dgm:pt modelId="{ECD603A4-0DD9-4F46-BE42-FC69FC64AAE4}" type="pres">
      <dgm:prSet presAssocID="{B00E275D-1EDD-8D46-AFC6-DAC21CFA093E}" presName="sibTrans" presStyleLbl="sibTrans2D1" presStyleIdx="4" presStyleCnt="8"/>
      <dgm:spPr/>
      <dgm:t>
        <a:bodyPr/>
        <a:lstStyle/>
        <a:p>
          <a:endParaRPr lang="en-GB"/>
        </a:p>
      </dgm:t>
    </dgm:pt>
    <dgm:pt modelId="{E9FB7B43-9055-3F4F-ABE4-DBA42267345A}" type="pres">
      <dgm:prSet presAssocID="{6F67F0B3-46E9-B342-8A65-D448BB1DE121}" presName="node" presStyleLbl="node1" presStyleIdx="5" presStyleCnt="8" custScaleX="133086" custScaleY="1346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FBA53D-5266-2440-819D-E9742E632F22}" type="pres">
      <dgm:prSet presAssocID="{6F67F0B3-46E9-B342-8A65-D448BB1DE121}" presName="dummy" presStyleCnt="0"/>
      <dgm:spPr/>
    </dgm:pt>
    <dgm:pt modelId="{AD2778C3-1D39-114C-99DC-1774DF30988E}" type="pres">
      <dgm:prSet presAssocID="{80C3DD94-7C06-2444-B103-DF212FCC0A27}" presName="sibTrans" presStyleLbl="sibTrans2D1" presStyleIdx="5" presStyleCnt="8"/>
      <dgm:spPr/>
      <dgm:t>
        <a:bodyPr/>
        <a:lstStyle/>
        <a:p>
          <a:endParaRPr lang="en-GB"/>
        </a:p>
      </dgm:t>
    </dgm:pt>
    <dgm:pt modelId="{4ADB07E2-4F76-164D-814F-1FE8D35E153B}" type="pres">
      <dgm:prSet presAssocID="{F15B6F84-5C11-4B4B-8E37-D956934D0C7C}" presName="node" presStyleLbl="node1" presStyleIdx="6" presStyleCnt="8" custScaleX="122029" custScaleY="1187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B1F80-9C0A-CB49-815C-02E1DABE82FD}" type="pres">
      <dgm:prSet presAssocID="{F15B6F84-5C11-4B4B-8E37-D956934D0C7C}" presName="dummy" presStyleCnt="0"/>
      <dgm:spPr/>
    </dgm:pt>
    <dgm:pt modelId="{81A4EFFF-B5FE-744E-B06F-B901C6FC3F97}" type="pres">
      <dgm:prSet presAssocID="{DFA433AC-3C5D-334B-B08C-85718F3FE178}" presName="sibTrans" presStyleLbl="sibTrans2D1" presStyleIdx="6" presStyleCnt="8"/>
      <dgm:spPr/>
      <dgm:t>
        <a:bodyPr/>
        <a:lstStyle/>
        <a:p>
          <a:endParaRPr lang="en-GB"/>
        </a:p>
      </dgm:t>
    </dgm:pt>
    <dgm:pt modelId="{63836CD2-339D-0240-A31D-D63B95DC0D9B}" type="pres">
      <dgm:prSet presAssocID="{0D26276D-0661-824D-AE29-FEFA14EBC9DB}" presName="node" presStyleLbl="node1" presStyleIdx="7" presStyleCnt="8" custScaleX="128160" custScaleY="1301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D02883-752D-7240-BAA4-9B4A9A95A499}" type="pres">
      <dgm:prSet presAssocID="{0D26276D-0661-824D-AE29-FEFA14EBC9DB}" presName="dummy" presStyleCnt="0"/>
      <dgm:spPr/>
    </dgm:pt>
    <dgm:pt modelId="{571E87E6-3869-1948-8B5E-0B813C494A8C}" type="pres">
      <dgm:prSet presAssocID="{19F9C5DA-D7FD-8046-B2DB-A119D8789774}" presName="sibTrans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3709371F-1095-6E49-A1B0-D83B5668D8D5}" srcId="{B16EF249-833A-1647-8DE7-AE9E6AE30712}" destId="{DCA38254-D7A4-B547-905E-2F7E71ADBC1D}" srcOrd="1" destOrd="0" parTransId="{215D84B0-72D1-2D4A-BD68-31A637F22EF8}" sibTransId="{E0C626C3-F19F-E648-858E-7097BE3FE4EF}"/>
    <dgm:cxn modelId="{DA14AC9A-07C4-DF48-A274-D95258727E2C}" srcId="{B16EF249-833A-1647-8DE7-AE9E6AE30712}" destId="{0D26276D-0661-824D-AE29-FEFA14EBC9DB}" srcOrd="7" destOrd="0" parTransId="{492AF6EA-8787-9E4A-9FE2-2B19CD11738C}" sibTransId="{19F9C5DA-D7FD-8046-B2DB-A119D8789774}"/>
    <dgm:cxn modelId="{9323D288-E9E2-9041-A3E3-1C975C9EE760}" srcId="{B16EF249-833A-1647-8DE7-AE9E6AE30712}" destId="{6F67F0B3-46E9-B342-8A65-D448BB1DE121}" srcOrd="5" destOrd="0" parTransId="{4C9EBBD7-D58E-3B47-A941-B4BF390E00C1}" sibTransId="{80C3DD94-7C06-2444-B103-DF212FCC0A27}"/>
    <dgm:cxn modelId="{60685F06-B6F9-4CF3-8553-34407A755936}" type="presOf" srcId="{1E6CC95C-9F32-4041-95A2-A8B37ABDEDBC}" destId="{0D2D7D86-0B7A-4547-B4DB-D694D04B44AB}" srcOrd="0" destOrd="0" presId="urn:microsoft.com/office/officeart/2005/8/layout/radial6"/>
    <dgm:cxn modelId="{FAF54B9F-7B34-5B4F-AC5F-130D72F574C9}" srcId="{B16EF249-833A-1647-8DE7-AE9E6AE30712}" destId="{684A2C81-F7FC-284D-A724-D37395F809A7}" srcOrd="4" destOrd="0" parTransId="{0E7C1B8B-805E-4841-925B-93D2617B44B9}" sibTransId="{B00E275D-1EDD-8D46-AFC6-DAC21CFA093E}"/>
    <dgm:cxn modelId="{5F6CB734-9FC8-2F42-AD68-E54B4A44E4C0}" srcId="{B16EF249-833A-1647-8DE7-AE9E6AE30712}" destId="{F15B6F84-5C11-4B4B-8E37-D956934D0C7C}" srcOrd="6" destOrd="0" parTransId="{B0B94D4C-CC45-964D-97B0-0F0698495ED1}" sibTransId="{DFA433AC-3C5D-334B-B08C-85718F3FE178}"/>
    <dgm:cxn modelId="{E4A4046E-920C-47A3-9C39-F0A003208334}" type="presOf" srcId="{E0C626C3-F19F-E648-858E-7097BE3FE4EF}" destId="{56B5EE4D-0900-9349-BE3E-33921D1137F6}" srcOrd="0" destOrd="0" presId="urn:microsoft.com/office/officeart/2005/8/layout/radial6"/>
    <dgm:cxn modelId="{A995ADEB-47A9-EC47-9A99-55108CFEDCFF}" srcId="{B16EF249-833A-1647-8DE7-AE9E6AE30712}" destId="{EDE27FF0-74F0-634F-9243-6E9E2AFAEA57}" srcOrd="0" destOrd="0" parTransId="{A7EF03AF-2728-0D4F-BAE7-5F4E1CF1DB0A}" sibTransId="{6A0F0682-2B0C-5C4F-974B-AC30737F6C0B}"/>
    <dgm:cxn modelId="{1B3B5AA3-7519-4CBF-89B6-3AE1623AE8D1}" type="presOf" srcId="{32114F03-9F92-3346-B1A4-AB3B9D0A2436}" destId="{D81D3CD9-159A-754A-A216-FDCF25184E8A}" srcOrd="0" destOrd="0" presId="urn:microsoft.com/office/officeart/2005/8/layout/radial6"/>
    <dgm:cxn modelId="{DDEAA942-2142-A142-8385-83ACA53A39DA}" srcId="{18AC4793-45F9-264C-8D08-1B3293F3C094}" destId="{B16EF249-833A-1647-8DE7-AE9E6AE30712}" srcOrd="0" destOrd="0" parTransId="{23F58454-6D50-F04E-BF82-40348FDA5E9F}" sibTransId="{C69E99CE-B125-DD43-9573-3BD5CF235EB5}"/>
    <dgm:cxn modelId="{FA918F9C-8B9A-47CB-A2FE-02BBCF115407}" type="presOf" srcId="{B00E275D-1EDD-8D46-AFC6-DAC21CFA093E}" destId="{ECD603A4-0DD9-4F46-BE42-FC69FC64AAE4}" srcOrd="0" destOrd="0" presId="urn:microsoft.com/office/officeart/2005/8/layout/radial6"/>
    <dgm:cxn modelId="{EFADC32F-4F45-48FB-BC41-5665AC727382}" type="presOf" srcId="{18AC4793-45F9-264C-8D08-1B3293F3C094}" destId="{E44A4C76-9B5C-794A-810B-58E8ED5CAA9D}" srcOrd="0" destOrd="0" presId="urn:microsoft.com/office/officeart/2005/8/layout/radial6"/>
    <dgm:cxn modelId="{00EB1CAA-2F65-4FD4-B1BB-4483FA937425}" type="presOf" srcId="{DFA433AC-3C5D-334B-B08C-85718F3FE178}" destId="{81A4EFFF-B5FE-744E-B06F-B901C6FC3F97}" srcOrd="0" destOrd="0" presId="urn:microsoft.com/office/officeart/2005/8/layout/radial6"/>
    <dgm:cxn modelId="{7C59FC22-F5E6-4C45-BF82-9149C78986DC}" type="presOf" srcId="{D7343804-AA18-5A4A-8F12-6320E109CB14}" destId="{69D4F439-62BF-3C45-BF8B-4B51B94CA7C6}" srcOrd="0" destOrd="0" presId="urn:microsoft.com/office/officeart/2005/8/layout/radial6"/>
    <dgm:cxn modelId="{CADC0062-D2B9-47D0-8714-C375AC381FA2}" type="presOf" srcId="{80C3DD94-7C06-2444-B103-DF212FCC0A27}" destId="{AD2778C3-1D39-114C-99DC-1774DF30988E}" srcOrd="0" destOrd="0" presId="urn:microsoft.com/office/officeart/2005/8/layout/radial6"/>
    <dgm:cxn modelId="{FEFE47F0-4BCE-A142-B9A6-6FD025574E6B}" srcId="{B16EF249-833A-1647-8DE7-AE9E6AE30712}" destId="{D7343804-AA18-5A4A-8F12-6320E109CB14}" srcOrd="3" destOrd="0" parTransId="{A892B405-4E1C-BA41-8D00-EB1B19CDF1EF}" sibTransId="{1E6CC95C-9F32-4041-95A2-A8B37ABDEDBC}"/>
    <dgm:cxn modelId="{133A4D31-99A3-4889-9A93-39A5540D136E}" type="presOf" srcId="{B16EF249-833A-1647-8DE7-AE9E6AE30712}" destId="{A8AD4AD9-60E7-C74B-BFC6-169581319641}" srcOrd="0" destOrd="0" presId="urn:microsoft.com/office/officeart/2005/8/layout/radial6"/>
    <dgm:cxn modelId="{B54292AE-65D6-4E78-89BC-07562F6FF532}" type="presOf" srcId="{F15B6F84-5C11-4B4B-8E37-D956934D0C7C}" destId="{4ADB07E2-4F76-164D-814F-1FE8D35E153B}" srcOrd="0" destOrd="0" presId="urn:microsoft.com/office/officeart/2005/8/layout/radial6"/>
    <dgm:cxn modelId="{6ED7C213-FAD1-41A2-9459-872FF82EDDD1}" type="presOf" srcId="{19F9C5DA-D7FD-8046-B2DB-A119D8789774}" destId="{571E87E6-3869-1948-8B5E-0B813C494A8C}" srcOrd="0" destOrd="0" presId="urn:microsoft.com/office/officeart/2005/8/layout/radial6"/>
    <dgm:cxn modelId="{E4B2831E-3568-4AD9-9AAE-42256E3F4D08}" type="presOf" srcId="{C7AEAFF8-5C2F-BB4A-A2EE-48F41057B3C2}" destId="{1DE099E7-7B58-DB41-8567-DD682A6F46E3}" srcOrd="0" destOrd="0" presId="urn:microsoft.com/office/officeart/2005/8/layout/radial6"/>
    <dgm:cxn modelId="{B72AF084-2D17-45B2-969C-B43563CC3122}" type="presOf" srcId="{0D26276D-0661-824D-AE29-FEFA14EBC9DB}" destId="{63836CD2-339D-0240-A31D-D63B95DC0D9B}" srcOrd="0" destOrd="0" presId="urn:microsoft.com/office/officeart/2005/8/layout/radial6"/>
    <dgm:cxn modelId="{4AC95103-D145-41CA-B0BE-FF8607EADAD7}" type="presOf" srcId="{6F67F0B3-46E9-B342-8A65-D448BB1DE121}" destId="{E9FB7B43-9055-3F4F-ABE4-DBA42267345A}" srcOrd="0" destOrd="0" presId="urn:microsoft.com/office/officeart/2005/8/layout/radial6"/>
    <dgm:cxn modelId="{60CCB422-0DCE-41D3-BD8D-25AB22D7C631}" type="presOf" srcId="{684A2C81-F7FC-284D-A724-D37395F809A7}" destId="{C1D17B4B-76AA-1F4A-A90F-F89D2BFBEA2E}" srcOrd="0" destOrd="0" presId="urn:microsoft.com/office/officeart/2005/8/layout/radial6"/>
    <dgm:cxn modelId="{3FC5200E-7A8E-D046-AE7B-1616D8CED814}" srcId="{B16EF249-833A-1647-8DE7-AE9E6AE30712}" destId="{32114F03-9F92-3346-B1A4-AB3B9D0A2436}" srcOrd="2" destOrd="0" parTransId="{1822B836-5D90-914C-894F-B3A81EEB1341}" sibTransId="{C7AEAFF8-5C2F-BB4A-A2EE-48F41057B3C2}"/>
    <dgm:cxn modelId="{3876088B-7CB9-4574-8C81-9160697C7049}" type="presOf" srcId="{DCA38254-D7A4-B547-905E-2F7E71ADBC1D}" destId="{8749F8FA-1187-164A-A222-7AEC5FE02220}" srcOrd="0" destOrd="0" presId="urn:microsoft.com/office/officeart/2005/8/layout/radial6"/>
    <dgm:cxn modelId="{0ADBB977-A4B0-45D8-82CC-3E7D99E03C4D}" type="presOf" srcId="{EDE27FF0-74F0-634F-9243-6E9E2AFAEA57}" destId="{C53AD545-C29F-164B-8ACA-F956C55ABBB3}" srcOrd="0" destOrd="0" presId="urn:microsoft.com/office/officeart/2005/8/layout/radial6"/>
    <dgm:cxn modelId="{CCF1F00B-E28D-406A-94EE-1484927819CA}" type="presOf" srcId="{6A0F0682-2B0C-5C4F-974B-AC30737F6C0B}" destId="{9991C015-23DC-4843-8C56-B621EE3C8AB3}" srcOrd="0" destOrd="0" presId="urn:microsoft.com/office/officeart/2005/8/layout/radial6"/>
    <dgm:cxn modelId="{C161EA74-B4F9-4393-933D-F1D5830AD6CE}" type="presParOf" srcId="{E44A4C76-9B5C-794A-810B-58E8ED5CAA9D}" destId="{A8AD4AD9-60E7-C74B-BFC6-169581319641}" srcOrd="0" destOrd="0" presId="urn:microsoft.com/office/officeart/2005/8/layout/radial6"/>
    <dgm:cxn modelId="{DD4575E4-6B5C-46B1-8480-8C0E1FA31C2A}" type="presParOf" srcId="{E44A4C76-9B5C-794A-810B-58E8ED5CAA9D}" destId="{C53AD545-C29F-164B-8ACA-F956C55ABBB3}" srcOrd="1" destOrd="0" presId="urn:microsoft.com/office/officeart/2005/8/layout/radial6"/>
    <dgm:cxn modelId="{46794790-9E72-4831-A5CB-CAF8372B436F}" type="presParOf" srcId="{E44A4C76-9B5C-794A-810B-58E8ED5CAA9D}" destId="{34F283B7-042F-6343-BAF7-2496601E94ED}" srcOrd="2" destOrd="0" presId="urn:microsoft.com/office/officeart/2005/8/layout/radial6"/>
    <dgm:cxn modelId="{DD2C1160-7C69-4F02-834E-86B38590DAF6}" type="presParOf" srcId="{E44A4C76-9B5C-794A-810B-58E8ED5CAA9D}" destId="{9991C015-23DC-4843-8C56-B621EE3C8AB3}" srcOrd="3" destOrd="0" presId="urn:microsoft.com/office/officeart/2005/8/layout/radial6"/>
    <dgm:cxn modelId="{94C575B4-1438-43A2-9D58-52354006DF16}" type="presParOf" srcId="{E44A4C76-9B5C-794A-810B-58E8ED5CAA9D}" destId="{8749F8FA-1187-164A-A222-7AEC5FE02220}" srcOrd="4" destOrd="0" presId="urn:microsoft.com/office/officeart/2005/8/layout/radial6"/>
    <dgm:cxn modelId="{FDA9335C-FF18-43E0-B1D7-1F0807F80217}" type="presParOf" srcId="{E44A4C76-9B5C-794A-810B-58E8ED5CAA9D}" destId="{6903FAF2-186D-2C4A-9787-217FF94EE1A5}" srcOrd="5" destOrd="0" presId="urn:microsoft.com/office/officeart/2005/8/layout/radial6"/>
    <dgm:cxn modelId="{A56FA161-D76B-4DF6-B38D-E4B31025E15C}" type="presParOf" srcId="{E44A4C76-9B5C-794A-810B-58E8ED5CAA9D}" destId="{56B5EE4D-0900-9349-BE3E-33921D1137F6}" srcOrd="6" destOrd="0" presId="urn:microsoft.com/office/officeart/2005/8/layout/radial6"/>
    <dgm:cxn modelId="{52A7FDA9-3B99-42B0-9FD7-54036A740A35}" type="presParOf" srcId="{E44A4C76-9B5C-794A-810B-58E8ED5CAA9D}" destId="{D81D3CD9-159A-754A-A216-FDCF25184E8A}" srcOrd="7" destOrd="0" presId="urn:microsoft.com/office/officeart/2005/8/layout/radial6"/>
    <dgm:cxn modelId="{B04ECBB7-6645-4C63-895C-5AACDABBA7A1}" type="presParOf" srcId="{E44A4C76-9B5C-794A-810B-58E8ED5CAA9D}" destId="{203F2F14-CCD1-8F4C-81C5-0EF2A27C2290}" srcOrd="8" destOrd="0" presId="urn:microsoft.com/office/officeart/2005/8/layout/radial6"/>
    <dgm:cxn modelId="{6B495C79-E788-4FB0-ABC1-D843C5E4CCC0}" type="presParOf" srcId="{E44A4C76-9B5C-794A-810B-58E8ED5CAA9D}" destId="{1DE099E7-7B58-DB41-8567-DD682A6F46E3}" srcOrd="9" destOrd="0" presId="urn:microsoft.com/office/officeart/2005/8/layout/radial6"/>
    <dgm:cxn modelId="{BF303146-E399-4048-A085-69B0AA08DB6F}" type="presParOf" srcId="{E44A4C76-9B5C-794A-810B-58E8ED5CAA9D}" destId="{69D4F439-62BF-3C45-BF8B-4B51B94CA7C6}" srcOrd="10" destOrd="0" presId="urn:microsoft.com/office/officeart/2005/8/layout/radial6"/>
    <dgm:cxn modelId="{BECFFE62-83A6-4B9B-A2F3-B03D8AE329CB}" type="presParOf" srcId="{E44A4C76-9B5C-794A-810B-58E8ED5CAA9D}" destId="{394BB1E1-3D9B-384A-A4BF-1FF0602043C1}" srcOrd="11" destOrd="0" presId="urn:microsoft.com/office/officeart/2005/8/layout/radial6"/>
    <dgm:cxn modelId="{70531F1C-D93E-4160-B36E-72CA4FD7AFD2}" type="presParOf" srcId="{E44A4C76-9B5C-794A-810B-58E8ED5CAA9D}" destId="{0D2D7D86-0B7A-4547-B4DB-D694D04B44AB}" srcOrd="12" destOrd="0" presId="urn:microsoft.com/office/officeart/2005/8/layout/radial6"/>
    <dgm:cxn modelId="{2F1FC598-B701-4E6B-8215-864960E8CA51}" type="presParOf" srcId="{E44A4C76-9B5C-794A-810B-58E8ED5CAA9D}" destId="{C1D17B4B-76AA-1F4A-A90F-F89D2BFBEA2E}" srcOrd="13" destOrd="0" presId="urn:microsoft.com/office/officeart/2005/8/layout/radial6"/>
    <dgm:cxn modelId="{45181945-9DA8-4386-9F69-5D359A9B4082}" type="presParOf" srcId="{E44A4C76-9B5C-794A-810B-58E8ED5CAA9D}" destId="{C9F78DCC-CA65-174F-804F-D5250F933AF1}" srcOrd="14" destOrd="0" presId="urn:microsoft.com/office/officeart/2005/8/layout/radial6"/>
    <dgm:cxn modelId="{0DB7012F-1D4E-4A2F-8F55-1C4E066C777A}" type="presParOf" srcId="{E44A4C76-9B5C-794A-810B-58E8ED5CAA9D}" destId="{ECD603A4-0DD9-4F46-BE42-FC69FC64AAE4}" srcOrd="15" destOrd="0" presId="urn:microsoft.com/office/officeart/2005/8/layout/radial6"/>
    <dgm:cxn modelId="{A9ABA778-EC1E-4B8C-A45D-916A41EEA4CF}" type="presParOf" srcId="{E44A4C76-9B5C-794A-810B-58E8ED5CAA9D}" destId="{E9FB7B43-9055-3F4F-ABE4-DBA42267345A}" srcOrd="16" destOrd="0" presId="urn:microsoft.com/office/officeart/2005/8/layout/radial6"/>
    <dgm:cxn modelId="{47979B0D-3291-4205-8428-CFEF97D04120}" type="presParOf" srcId="{E44A4C76-9B5C-794A-810B-58E8ED5CAA9D}" destId="{8FFBA53D-5266-2440-819D-E9742E632F22}" srcOrd="17" destOrd="0" presId="urn:microsoft.com/office/officeart/2005/8/layout/radial6"/>
    <dgm:cxn modelId="{BC96D453-F746-4551-8374-2BE721EDD7FB}" type="presParOf" srcId="{E44A4C76-9B5C-794A-810B-58E8ED5CAA9D}" destId="{AD2778C3-1D39-114C-99DC-1774DF30988E}" srcOrd="18" destOrd="0" presId="urn:microsoft.com/office/officeart/2005/8/layout/radial6"/>
    <dgm:cxn modelId="{6B08C964-B30C-48D2-9805-44BC3B4EB4D4}" type="presParOf" srcId="{E44A4C76-9B5C-794A-810B-58E8ED5CAA9D}" destId="{4ADB07E2-4F76-164D-814F-1FE8D35E153B}" srcOrd="19" destOrd="0" presId="urn:microsoft.com/office/officeart/2005/8/layout/radial6"/>
    <dgm:cxn modelId="{9B2723B2-79B6-4477-841C-1F28228D1490}" type="presParOf" srcId="{E44A4C76-9B5C-794A-810B-58E8ED5CAA9D}" destId="{E63B1F80-9C0A-CB49-815C-02E1DABE82FD}" srcOrd="20" destOrd="0" presId="urn:microsoft.com/office/officeart/2005/8/layout/radial6"/>
    <dgm:cxn modelId="{1C2B17E7-00C9-403E-A5B7-20B4C8FBE886}" type="presParOf" srcId="{E44A4C76-9B5C-794A-810B-58E8ED5CAA9D}" destId="{81A4EFFF-B5FE-744E-B06F-B901C6FC3F97}" srcOrd="21" destOrd="0" presId="urn:microsoft.com/office/officeart/2005/8/layout/radial6"/>
    <dgm:cxn modelId="{70488F7F-7EDC-4E63-9FD6-6421E6D03E74}" type="presParOf" srcId="{E44A4C76-9B5C-794A-810B-58E8ED5CAA9D}" destId="{63836CD2-339D-0240-A31D-D63B95DC0D9B}" srcOrd="22" destOrd="0" presId="urn:microsoft.com/office/officeart/2005/8/layout/radial6"/>
    <dgm:cxn modelId="{2DD1CC49-614E-4AB7-B142-20033C5F232C}" type="presParOf" srcId="{E44A4C76-9B5C-794A-810B-58E8ED5CAA9D}" destId="{BAD02883-752D-7240-BAA4-9B4A9A95A499}" srcOrd="23" destOrd="0" presId="urn:microsoft.com/office/officeart/2005/8/layout/radial6"/>
    <dgm:cxn modelId="{E69A7C7B-EB1B-4B40-A4AB-3C66C68E3133}" type="presParOf" srcId="{E44A4C76-9B5C-794A-810B-58E8ED5CAA9D}" destId="{571E87E6-3869-1948-8B5E-0B813C494A8C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91FB9-E864-184A-88BB-C4575A7D9473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4BFC64-5524-D74F-82C5-942B278BB4A6}">
      <dgm:prSet phldrT="[Text]"/>
      <dgm:spPr/>
      <dgm:t>
        <a:bodyPr/>
        <a:lstStyle/>
        <a:p>
          <a:r>
            <a:rPr lang="en-US" dirty="0" smtClean="0"/>
            <a:t>Annual Giving</a:t>
          </a:r>
          <a:endParaRPr lang="en-US" dirty="0"/>
        </a:p>
      </dgm:t>
    </dgm:pt>
    <dgm:pt modelId="{C1D41BD3-8466-6045-97F5-5F89DFC519C4}" type="parTrans" cxnId="{3450D67A-8061-AF4A-B497-7CD64FCA8920}">
      <dgm:prSet/>
      <dgm:spPr/>
      <dgm:t>
        <a:bodyPr/>
        <a:lstStyle/>
        <a:p>
          <a:endParaRPr lang="en-US"/>
        </a:p>
      </dgm:t>
    </dgm:pt>
    <dgm:pt modelId="{E8D1549D-94D7-5B48-8E06-35836673AD54}" type="sibTrans" cxnId="{3450D67A-8061-AF4A-B497-7CD64FCA8920}">
      <dgm:prSet/>
      <dgm:spPr/>
      <dgm:t>
        <a:bodyPr/>
        <a:lstStyle/>
        <a:p>
          <a:endParaRPr lang="en-US"/>
        </a:p>
      </dgm:t>
    </dgm:pt>
    <dgm:pt modelId="{03FAEF7B-F4CA-EE41-8E3F-0E8B4E7AA867}">
      <dgm:prSet phldrT="[Text]" custT="1"/>
      <dgm:spPr/>
      <dgm:t>
        <a:bodyPr/>
        <a:lstStyle/>
        <a:p>
          <a:r>
            <a:rPr lang="en-US" sz="2000" dirty="0" smtClean="0"/>
            <a:t>Personal </a:t>
          </a:r>
          <a:r>
            <a:rPr lang="en-US" sz="2000" dirty="0" smtClean="0"/>
            <a:t>Giving: </a:t>
          </a:r>
          <a:r>
            <a:rPr lang="en-US" sz="2000" dirty="0" smtClean="0"/>
            <a:t>R1.3m</a:t>
          </a:r>
          <a:endParaRPr lang="en-US" sz="2000" dirty="0"/>
        </a:p>
      </dgm:t>
    </dgm:pt>
    <dgm:pt modelId="{53C83329-AE49-2E4D-8595-CFA6C2528454}" type="parTrans" cxnId="{677CB5C7-6D50-7B46-AEF1-2D885B163719}">
      <dgm:prSet/>
      <dgm:spPr/>
      <dgm:t>
        <a:bodyPr/>
        <a:lstStyle/>
        <a:p>
          <a:endParaRPr lang="en-US"/>
        </a:p>
      </dgm:t>
    </dgm:pt>
    <dgm:pt modelId="{8A5CD090-DBCE-FA48-BDC0-4D3A22F2C62D}" type="sibTrans" cxnId="{677CB5C7-6D50-7B46-AEF1-2D885B163719}">
      <dgm:prSet/>
      <dgm:spPr/>
      <dgm:t>
        <a:bodyPr/>
        <a:lstStyle/>
        <a:p>
          <a:endParaRPr lang="en-US"/>
        </a:p>
      </dgm:t>
    </dgm:pt>
    <dgm:pt modelId="{19FD2789-6291-3F4D-9822-266709D35562}">
      <dgm:prSet phldrT="[Text]" custT="1"/>
      <dgm:spPr/>
      <dgm:t>
        <a:bodyPr/>
        <a:lstStyle/>
        <a:p>
          <a:r>
            <a:rPr lang="en-US" sz="2000" dirty="0" smtClean="0"/>
            <a:t>Bequest Program </a:t>
          </a:r>
          <a:r>
            <a:rPr lang="en-US" sz="2000" dirty="0" smtClean="0"/>
            <a:t>: </a:t>
          </a:r>
          <a:r>
            <a:rPr lang="en-US" sz="2000" dirty="0" smtClean="0"/>
            <a:t>R47m</a:t>
          </a:r>
          <a:endParaRPr lang="en-US" sz="2000" dirty="0"/>
        </a:p>
      </dgm:t>
    </dgm:pt>
    <dgm:pt modelId="{68EE74B9-89FC-634B-AF40-2D00E6220C71}" type="parTrans" cxnId="{D533C2D3-011E-D748-A4B5-3700BB30964B}">
      <dgm:prSet/>
      <dgm:spPr/>
      <dgm:t>
        <a:bodyPr/>
        <a:lstStyle/>
        <a:p>
          <a:endParaRPr lang="en-US"/>
        </a:p>
      </dgm:t>
    </dgm:pt>
    <dgm:pt modelId="{45913E1F-11A4-E14E-ADCC-7F4AB0FCA223}" type="sibTrans" cxnId="{D533C2D3-011E-D748-A4B5-3700BB30964B}">
      <dgm:prSet/>
      <dgm:spPr/>
      <dgm:t>
        <a:bodyPr/>
        <a:lstStyle/>
        <a:p>
          <a:endParaRPr lang="en-US"/>
        </a:p>
      </dgm:t>
    </dgm:pt>
    <dgm:pt modelId="{BD52334C-1A6D-5142-9BE6-61E813083443}">
      <dgm:prSet phldrT="[Text]"/>
      <dgm:spPr/>
      <dgm:t>
        <a:bodyPr/>
        <a:lstStyle/>
        <a:p>
          <a:r>
            <a:rPr lang="en-US" dirty="0" smtClean="0"/>
            <a:t>Giving through association &amp; influence</a:t>
          </a:r>
          <a:endParaRPr lang="en-US" dirty="0"/>
        </a:p>
      </dgm:t>
    </dgm:pt>
    <dgm:pt modelId="{7561A04C-5E9F-0F47-8913-620638946148}" type="parTrans" cxnId="{462908AD-CCEC-8F4D-9BB6-85769D373D1F}">
      <dgm:prSet/>
      <dgm:spPr/>
      <dgm:t>
        <a:bodyPr/>
        <a:lstStyle/>
        <a:p>
          <a:endParaRPr lang="en-US"/>
        </a:p>
      </dgm:t>
    </dgm:pt>
    <dgm:pt modelId="{64CFB5DF-6946-C745-BDD3-9B60C5CF162D}" type="sibTrans" cxnId="{462908AD-CCEC-8F4D-9BB6-85769D373D1F}">
      <dgm:prSet/>
      <dgm:spPr/>
      <dgm:t>
        <a:bodyPr/>
        <a:lstStyle/>
        <a:p>
          <a:endParaRPr lang="en-US"/>
        </a:p>
      </dgm:t>
    </dgm:pt>
    <dgm:pt modelId="{112D5EB2-E202-9348-AA77-9EEE4060EAEA}">
      <dgm:prSet phldrT="[Text]"/>
      <dgm:spPr/>
      <dgm:t>
        <a:bodyPr/>
        <a:lstStyle/>
        <a:p>
          <a:r>
            <a:rPr lang="en-US" dirty="0" smtClean="0"/>
            <a:t>Support from linked corporates for faculties, departments &amp; capital projects</a:t>
          </a:r>
          <a:endParaRPr lang="en-US" dirty="0"/>
        </a:p>
      </dgm:t>
    </dgm:pt>
    <dgm:pt modelId="{3B2B5193-43C9-8449-A418-F25A175C3B7D}" type="parTrans" cxnId="{EF688250-757D-7347-A6D4-07C367AB6A24}">
      <dgm:prSet/>
      <dgm:spPr/>
      <dgm:t>
        <a:bodyPr/>
        <a:lstStyle/>
        <a:p>
          <a:endParaRPr lang="en-US"/>
        </a:p>
      </dgm:t>
    </dgm:pt>
    <dgm:pt modelId="{507F6999-17D2-0D4B-B58D-957102131125}" type="sibTrans" cxnId="{EF688250-757D-7347-A6D4-07C367AB6A24}">
      <dgm:prSet/>
      <dgm:spPr/>
      <dgm:t>
        <a:bodyPr/>
        <a:lstStyle/>
        <a:p>
          <a:endParaRPr lang="en-US"/>
        </a:p>
      </dgm:t>
    </dgm:pt>
    <dgm:pt modelId="{C7B847E2-107D-C349-927E-94D75A9BDE1D}">
      <dgm:prSet phldrT="[Text]" custT="1"/>
      <dgm:spPr/>
      <dgm:t>
        <a:bodyPr/>
        <a:lstStyle/>
        <a:p>
          <a:r>
            <a:rPr lang="en-US" sz="2000" dirty="0" smtClean="0"/>
            <a:t>Library, Hamilton Building and </a:t>
          </a:r>
          <a:r>
            <a:rPr lang="en-US" sz="2000" dirty="0" smtClean="0"/>
            <a:t>Allan </a:t>
          </a:r>
          <a:r>
            <a:rPr lang="en-US" sz="2000" dirty="0" smtClean="0"/>
            <a:t>Gray House</a:t>
          </a:r>
          <a:endParaRPr lang="en-US" sz="2000" dirty="0"/>
        </a:p>
      </dgm:t>
    </dgm:pt>
    <dgm:pt modelId="{E4E31B13-A5C1-8741-A5B0-89F5047EA595}" type="parTrans" cxnId="{A2C699E6-9D12-9241-82F3-B70F994B31A2}">
      <dgm:prSet/>
      <dgm:spPr/>
      <dgm:t>
        <a:bodyPr/>
        <a:lstStyle/>
        <a:p>
          <a:endParaRPr lang="en-US"/>
        </a:p>
      </dgm:t>
    </dgm:pt>
    <dgm:pt modelId="{1E60088A-CF7E-3B4D-B159-32790E00B83C}" type="sibTrans" cxnId="{A2C699E6-9D12-9241-82F3-B70F994B31A2}">
      <dgm:prSet/>
      <dgm:spPr/>
      <dgm:t>
        <a:bodyPr/>
        <a:lstStyle/>
        <a:p>
          <a:endParaRPr lang="en-US"/>
        </a:p>
      </dgm:t>
    </dgm:pt>
    <dgm:pt modelId="{116161B9-64A5-3E4C-ABC9-C135DB4D2A49}">
      <dgm:prSet phldrT="[Text]" custT="1"/>
      <dgm:spPr/>
      <dgm:t>
        <a:bodyPr/>
        <a:lstStyle/>
        <a:p>
          <a:r>
            <a:rPr lang="en-US" sz="1600" dirty="0" smtClean="0"/>
            <a:t>Alumni Law </a:t>
          </a:r>
          <a:r>
            <a:rPr lang="en-US" sz="1600" dirty="0" smtClean="0"/>
            <a:t>Association: </a:t>
          </a:r>
          <a:r>
            <a:rPr lang="en-US" sz="1600" dirty="0" smtClean="0"/>
            <a:t>sponsorship of students</a:t>
          </a:r>
          <a:endParaRPr lang="en-US" sz="1600" dirty="0"/>
        </a:p>
      </dgm:t>
    </dgm:pt>
    <dgm:pt modelId="{B1494963-7BC5-A245-A6F0-C24F1DFB2D9A}" type="parTrans" cxnId="{4868F849-7E2C-A64E-B987-3C7A7E3EA36C}">
      <dgm:prSet/>
      <dgm:spPr/>
      <dgm:t>
        <a:bodyPr/>
        <a:lstStyle/>
        <a:p>
          <a:endParaRPr lang="en-US"/>
        </a:p>
      </dgm:t>
    </dgm:pt>
    <dgm:pt modelId="{24DAEC02-0687-DE44-8EFB-76396E6D14C0}" type="sibTrans" cxnId="{4868F849-7E2C-A64E-B987-3C7A7E3EA36C}">
      <dgm:prSet/>
      <dgm:spPr/>
      <dgm:t>
        <a:bodyPr/>
        <a:lstStyle/>
        <a:p>
          <a:endParaRPr lang="en-US"/>
        </a:p>
      </dgm:t>
    </dgm:pt>
    <dgm:pt modelId="{CA6D08C3-9E0D-BB43-8842-775B66E6F837}" type="pres">
      <dgm:prSet presAssocID="{BFD91FB9-E864-184A-88BB-C4575A7D94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8DF889-17D3-1C47-A184-DBFCE04DD2A2}" type="pres">
      <dgm:prSet presAssocID="{6B4BFC64-5524-D74F-82C5-942B278BB4A6}" presName="root" presStyleCnt="0"/>
      <dgm:spPr/>
    </dgm:pt>
    <dgm:pt modelId="{BF36B87E-3161-4544-8D0E-B64D4FDA4B5F}" type="pres">
      <dgm:prSet presAssocID="{6B4BFC64-5524-D74F-82C5-942B278BB4A6}" presName="rootComposite" presStyleCnt="0"/>
      <dgm:spPr/>
    </dgm:pt>
    <dgm:pt modelId="{F0BE0595-2264-6D4B-A24B-B1B0176602F0}" type="pres">
      <dgm:prSet presAssocID="{6B4BFC64-5524-D74F-82C5-942B278BB4A6}" presName="rootText" presStyleLbl="node1" presStyleIdx="0" presStyleCnt="2"/>
      <dgm:spPr/>
      <dgm:t>
        <a:bodyPr/>
        <a:lstStyle/>
        <a:p>
          <a:endParaRPr lang="en-US"/>
        </a:p>
      </dgm:t>
    </dgm:pt>
    <dgm:pt modelId="{40985FAF-F8B5-F844-95A3-84A4DDDC046D}" type="pres">
      <dgm:prSet presAssocID="{6B4BFC64-5524-D74F-82C5-942B278BB4A6}" presName="rootConnector" presStyleLbl="node1" presStyleIdx="0" presStyleCnt="2"/>
      <dgm:spPr/>
      <dgm:t>
        <a:bodyPr/>
        <a:lstStyle/>
        <a:p>
          <a:endParaRPr lang="en-US"/>
        </a:p>
      </dgm:t>
    </dgm:pt>
    <dgm:pt modelId="{4C541CF4-A96F-714A-940A-25AC98147707}" type="pres">
      <dgm:prSet presAssocID="{6B4BFC64-5524-D74F-82C5-942B278BB4A6}" presName="childShape" presStyleCnt="0"/>
      <dgm:spPr/>
    </dgm:pt>
    <dgm:pt modelId="{512CA5FD-AA52-9744-9EEC-68EDAD22ADDA}" type="pres">
      <dgm:prSet presAssocID="{53C83329-AE49-2E4D-8595-CFA6C2528454}" presName="Name13" presStyleLbl="parChTrans1D2" presStyleIdx="0" presStyleCnt="5"/>
      <dgm:spPr/>
      <dgm:t>
        <a:bodyPr/>
        <a:lstStyle/>
        <a:p>
          <a:endParaRPr lang="en-US"/>
        </a:p>
      </dgm:t>
    </dgm:pt>
    <dgm:pt modelId="{858C6C6B-C873-0442-9678-A24C48B865ED}" type="pres">
      <dgm:prSet presAssocID="{03FAEF7B-F4CA-EE41-8E3F-0E8B4E7AA867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F99E0-AB0F-1947-B8E0-289D058764D8}" type="pres">
      <dgm:prSet presAssocID="{68EE74B9-89FC-634B-AF40-2D00E6220C71}" presName="Name13" presStyleLbl="parChTrans1D2" presStyleIdx="1" presStyleCnt="5"/>
      <dgm:spPr/>
      <dgm:t>
        <a:bodyPr/>
        <a:lstStyle/>
        <a:p>
          <a:endParaRPr lang="en-US"/>
        </a:p>
      </dgm:t>
    </dgm:pt>
    <dgm:pt modelId="{55CA3FA6-E4CA-1846-8A35-D89280C9EBAF}" type="pres">
      <dgm:prSet presAssocID="{19FD2789-6291-3F4D-9822-266709D35562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BCA76-3DC9-DE46-B57A-F79CC42AB079}" type="pres">
      <dgm:prSet presAssocID="{B1494963-7BC5-A245-A6F0-C24F1DFB2D9A}" presName="Name13" presStyleLbl="parChTrans1D2" presStyleIdx="2" presStyleCnt="5"/>
      <dgm:spPr/>
      <dgm:t>
        <a:bodyPr/>
        <a:lstStyle/>
        <a:p>
          <a:endParaRPr lang="en-US"/>
        </a:p>
      </dgm:t>
    </dgm:pt>
    <dgm:pt modelId="{DF973482-9EAF-F54F-A09D-A33A81CEB698}" type="pres">
      <dgm:prSet presAssocID="{116161B9-64A5-3E4C-ABC9-C135DB4D2A49}" presName="childText" presStyleLbl="bgAcc1" presStyleIdx="2" presStyleCnt="5" custLinFactNeighborY="-9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4B1B9B-237D-8F48-9AE8-F5725330ADC4}" type="pres">
      <dgm:prSet presAssocID="{BD52334C-1A6D-5142-9BE6-61E813083443}" presName="root" presStyleCnt="0"/>
      <dgm:spPr/>
    </dgm:pt>
    <dgm:pt modelId="{568FA640-1F15-8247-9499-F31EBAA46F0A}" type="pres">
      <dgm:prSet presAssocID="{BD52334C-1A6D-5142-9BE6-61E813083443}" presName="rootComposite" presStyleCnt="0"/>
      <dgm:spPr/>
    </dgm:pt>
    <dgm:pt modelId="{E3B6FB93-410E-FF4E-99EC-0187D496C6A0}" type="pres">
      <dgm:prSet presAssocID="{BD52334C-1A6D-5142-9BE6-61E813083443}" presName="rootText" presStyleLbl="node1" presStyleIdx="1" presStyleCnt="2"/>
      <dgm:spPr/>
      <dgm:t>
        <a:bodyPr/>
        <a:lstStyle/>
        <a:p>
          <a:endParaRPr lang="en-US"/>
        </a:p>
      </dgm:t>
    </dgm:pt>
    <dgm:pt modelId="{9CD28249-E086-F442-BF3A-3B0AD1E9B37E}" type="pres">
      <dgm:prSet presAssocID="{BD52334C-1A6D-5142-9BE6-61E813083443}" presName="rootConnector" presStyleLbl="node1" presStyleIdx="1" presStyleCnt="2"/>
      <dgm:spPr/>
      <dgm:t>
        <a:bodyPr/>
        <a:lstStyle/>
        <a:p>
          <a:endParaRPr lang="en-US"/>
        </a:p>
      </dgm:t>
    </dgm:pt>
    <dgm:pt modelId="{8C68F535-646B-A64B-802D-DF9A195344D9}" type="pres">
      <dgm:prSet presAssocID="{BD52334C-1A6D-5142-9BE6-61E813083443}" presName="childShape" presStyleCnt="0"/>
      <dgm:spPr/>
    </dgm:pt>
    <dgm:pt modelId="{F6C5EAC9-5374-2144-8F7D-F05949F8E0D5}" type="pres">
      <dgm:prSet presAssocID="{3B2B5193-43C9-8449-A418-F25A175C3B7D}" presName="Name13" presStyleLbl="parChTrans1D2" presStyleIdx="3" presStyleCnt="5"/>
      <dgm:spPr/>
      <dgm:t>
        <a:bodyPr/>
        <a:lstStyle/>
        <a:p>
          <a:endParaRPr lang="en-US"/>
        </a:p>
      </dgm:t>
    </dgm:pt>
    <dgm:pt modelId="{CA684851-3B1B-B349-946A-216D43D3C385}" type="pres">
      <dgm:prSet presAssocID="{112D5EB2-E202-9348-AA77-9EEE4060EAEA}" presName="childText" presStyleLbl="bgAcc1" presStyleIdx="3" presStyleCnt="5" custScaleX="113902" custScaleY="120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2741FC-3381-8848-8B2A-36B93125530E}" type="pres">
      <dgm:prSet presAssocID="{E4E31B13-A5C1-8741-A5B0-89F5047EA595}" presName="Name13" presStyleLbl="parChTrans1D2" presStyleIdx="4" presStyleCnt="5"/>
      <dgm:spPr/>
      <dgm:t>
        <a:bodyPr/>
        <a:lstStyle/>
        <a:p>
          <a:endParaRPr lang="en-US"/>
        </a:p>
      </dgm:t>
    </dgm:pt>
    <dgm:pt modelId="{8069A965-D929-334A-8888-05E60A8FBCC6}" type="pres">
      <dgm:prSet presAssocID="{C7B847E2-107D-C349-927E-94D75A9BDE1D}" presName="childText" presStyleLbl="bgAcc1" presStyleIdx="4" presStyleCnt="5" custScaleX="126280" custScaleY="1297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33C2D3-011E-D748-A4B5-3700BB30964B}" srcId="{6B4BFC64-5524-D74F-82C5-942B278BB4A6}" destId="{19FD2789-6291-3F4D-9822-266709D35562}" srcOrd="1" destOrd="0" parTransId="{68EE74B9-89FC-634B-AF40-2D00E6220C71}" sibTransId="{45913E1F-11A4-E14E-ADCC-7F4AB0FCA223}"/>
    <dgm:cxn modelId="{E7DD9565-07B0-47A9-A227-89F28D8423AD}" type="presOf" srcId="{BFD91FB9-E864-184A-88BB-C4575A7D9473}" destId="{CA6D08C3-9E0D-BB43-8842-775B66E6F837}" srcOrd="0" destOrd="0" presId="urn:microsoft.com/office/officeart/2005/8/layout/hierarchy3"/>
    <dgm:cxn modelId="{EF688250-757D-7347-A6D4-07C367AB6A24}" srcId="{BD52334C-1A6D-5142-9BE6-61E813083443}" destId="{112D5EB2-E202-9348-AA77-9EEE4060EAEA}" srcOrd="0" destOrd="0" parTransId="{3B2B5193-43C9-8449-A418-F25A175C3B7D}" sibTransId="{507F6999-17D2-0D4B-B58D-957102131125}"/>
    <dgm:cxn modelId="{633B3818-F115-47B8-BDC8-32D564B5DB9D}" type="presOf" srcId="{E4E31B13-A5C1-8741-A5B0-89F5047EA595}" destId="{9C2741FC-3381-8848-8B2A-36B93125530E}" srcOrd="0" destOrd="0" presId="urn:microsoft.com/office/officeart/2005/8/layout/hierarchy3"/>
    <dgm:cxn modelId="{BBA7F983-1997-45B5-AA98-6568108CFCD9}" type="presOf" srcId="{112D5EB2-E202-9348-AA77-9EEE4060EAEA}" destId="{CA684851-3B1B-B349-946A-216D43D3C385}" srcOrd="0" destOrd="0" presId="urn:microsoft.com/office/officeart/2005/8/layout/hierarchy3"/>
    <dgm:cxn modelId="{650CBDF6-5E57-4982-9FAD-E7B4B5747DE7}" type="presOf" srcId="{53C83329-AE49-2E4D-8595-CFA6C2528454}" destId="{512CA5FD-AA52-9744-9EEC-68EDAD22ADDA}" srcOrd="0" destOrd="0" presId="urn:microsoft.com/office/officeart/2005/8/layout/hierarchy3"/>
    <dgm:cxn modelId="{EC7ACD67-60B9-430C-AB67-20A11FF6B2B7}" type="presOf" srcId="{68EE74B9-89FC-634B-AF40-2D00E6220C71}" destId="{D3AF99E0-AB0F-1947-B8E0-289D058764D8}" srcOrd="0" destOrd="0" presId="urn:microsoft.com/office/officeart/2005/8/layout/hierarchy3"/>
    <dgm:cxn modelId="{18B5012B-65A8-4DDF-94BF-586EEE33CED6}" type="presOf" srcId="{6B4BFC64-5524-D74F-82C5-942B278BB4A6}" destId="{40985FAF-F8B5-F844-95A3-84A4DDDC046D}" srcOrd="1" destOrd="0" presId="urn:microsoft.com/office/officeart/2005/8/layout/hierarchy3"/>
    <dgm:cxn modelId="{ECC5FAEE-7F5E-42BD-B2D1-20CD37494FD0}" type="presOf" srcId="{B1494963-7BC5-A245-A6F0-C24F1DFB2D9A}" destId="{99BBCA76-3DC9-DE46-B57A-F79CC42AB079}" srcOrd="0" destOrd="0" presId="urn:microsoft.com/office/officeart/2005/8/layout/hierarchy3"/>
    <dgm:cxn modelId="{EC01DCE8-4F95-476F-BC12-CD1C796727EF}" type="presOf" srcId="{19FD2789-6291-3F4D-9822-266709D35562}" destId="{55CA3FA6-E4CA-1846-8A35-D89280C9EBAF}" srcOrd="0" destOrd="0" presId="urn:microsoft.com/office/officeart/2005/8/layout/hierarchy3"/>
    <dgm:cxn modelId="{E42400BF-9F77-4350-A5F2-D5721194910E}" type="presOf" srcId="{3B2B5193-43C9-8449-A418-F25A175C3B7D}" destId="{F6C5EAC9-5374-2144-8F7D-F05949F8E0D5}" srcOrd="0" destOrd="0" presId="urn:microsoft.com/office/officeart/2005/8/layout/hierarchy3"/>
    <dgm:cxn modelId="{4868F849-7E2C-A64E-B987-3C7A7E3EA36C}" srcId="{6B4BFC64-5524-D74F-82C5-942B278BB4A6}" destId="{116161B9-64A5-3E4C-ABC9-C135DB4D2A49}" srcOrd="2" destOrd="0" parTransId="{B1494963-7BC5-A245-A6F0-C24F1DFB2D9A}" sibTransId="{24DAEC02-0687-DE44-8EFB-76396E6D14C0}"/>
    <dgm:cxn modelId="{462908AD-CCEC-8F4D-9BB6-85769D373D1F}" srcId="{BFD91FB9-E864-184A-88BB-C4575A7D9473}" destId="{BD52334C-1A6D-5142-9BE6-61E813083443}" srcOrd="1" destOrd="0" parTransId="{7561A04C-5E9F-0F47-8913-620638946148}" sibTransId="{64CFB5DF-6946-C745-BDD3-9B60C5CF162D}"/>
    <dgm:cxn modelId="{131C115E-05C3-4410-B40E-37DA60A894F4}" type="presOf" srcId="{03FAEF7B-F4CA-EE41-8E3F-0E8B4E7AA867}" destId="{858C6C6B-C873-0442-9678-A24C48B865ED}" srcOrd="0" destOrd="0" presId="urn:microsoft.com/office/officeart/2005/8/layout/hierarchy3"/>
    <dgm:cxn modelId="{A2C699E6-9D12-9241-82F3-B70F994B31A2}" srcId="{BD52334C-1A6D-5142-9BE6-61E813083443}" destId="{C7B847E2-107D-C349-927E-94D75A9BDE1D}" srcOrd="1" destOrd="0" parTransId="{E4E31B13-A5C1-8741-A5B0-89F5047EA595}" sibTransId="{1E60088A-CF7E-3B4D-B159-32790E00B83C}"/>
    <dgm:cxn modelId="{44F08023-0B43-41EE-B897-8F33E3B370B7}" type="presOf" srcId="{BD52334C-1A6D-5142-9BE6-61E813083443}" destId="{9CD28249-E086-F442-BF3A-3B0AD1E9B37E}" srcOrd="1" destOrd="0" presId="urn:microsoft.com/office/officeart/2005/8/layout/hierarchy3"/>
    <dgm:cxn modelId="{677CB5C7-6D50-7B46-AEF1-2D885B163719}" srcId="{6B4BFC64-5524-D74F-82C5-942B278BB4A6}" destId="{03FAEF7B-F4CA-EE41-8E3F-0E8B4E7AA867}" srcOrd="0" destOrd="0" parTransId="{53C83329-AE49-2E4D-8595-CFA6C2528454}" sibTransId="{8A5CD090-DBCE-FA48-BDC0-4D3A22F2C62D}"/>
    <dgm:cxn modelId="{F24C8DDB-5695-422C-9583-2846435229ED}" type="presOf" srcId="{116161B9-64A5-3E4C-ABC9-C135DB4D2A49}" destId="{DF973482-9EAF-F54F-A09D-A33A81CEB698}" srcOrd="0" destOrd="0" presId="urn:microsoft.com/office/officeart/2005/8/layout/hierarchy3"/>
    <dgm:cxn modelId="{3450D67A-8061-AF4A-B497-7CD64FCA8920}" srcId="{BFD91FB9-E864-184A-88BB-C4575A7D9473}" destId="{6B4BFC64-5524-D74F-82C5-942B278BB4A6}" srcOrd="0" destOrd="0" parTransId="{C1D41BD3-8466-6045-97F5-5F89DFC519C4}" sibTransId="{E8D1549D-94D7-5B48-8E06-35836673AD54}"/>
    <dgm:cxn modelId="{BF9BCBE5-2D14-4B56-A1B8-F86540F9DC25}" type="presOf" srcId="{6B4BFC64-5524-D74F-82C5-942B278BB4A6}" destId="{F0BE0595-2264-6D4B-A24B-B1B0176602F0}" srcOrd="0" destOrd="0" presId="urn:microsoft.com/office/officeart/2005/8/layout/hierarchy3"/>
    <dgm:cxn modelId="{07D8EE87-0FB3-40B0-A81D-94AD49E0DE32}" type="presOf" srcId="{C7B847E2-107D-C349-927E-94D75A9BDE1D}" destId="{8069A965-D929-334A-8888-05E60A8FBCC6}" srcOrd="0" destOrd="0" presId="urn:microsoft.com/office/officeart/2005/8/layout/hierarchy3"/>
    <dgm:cxn modelId="{534C4CFA-5B62-46FB-9B8D-E1696541F5AE}" type="presOf" srcId="{BD52334C-1A6D-5142-9BE6-61E813083443}" destId="{E3B6FB93-410E-FF4E-99EC-0187D496C6A0}" srcOrd="0" destOrd="0" presId="urn:microsoft.com/office/officeart/2005/8/layout/hierarchy3"/>
    <dgm:cxn modelId="{E1B10FB5-DE8F-4C85-B1DA-83162D16C993}" type="presParOf" srcId="{CA6D08C3-9E0D-BB43-8842-775B66E6F837}" destId="{F98DF889-17D3-1C47-A184-DBFCE04DD2A2}" srcOrd="0" destOrd="0" presId="urn:microsoft.com/office/officeart/2005/8/layout/hierarchy3"/>
    <dgm:cxn modelId="{78C15586-AE01-4147-8278-E04CF0000E9B}" type="presParOf" srcId="{F98DF889-17D3-1C47-A184-DBFCE04DD2A2}" destId="{BF36B87E-3161-4544-8D0E-B64D4FDA4B5F}" srcOrd="0" destOrd="0" presId="urn:microsoft.com/office/officeart/2005/8/layout/hierarchy3"/>
    <dgm:cxn modelId="{622FCE3D-4B90-46FF-B6C8-7136DDFCC169}" type="presParOf" srcId="{BF36B87E-3161-4544-8D0E-B64D4FDA4B5F}" destId="{F0BE0595-2264-6D4B-A24B-B1B0176602F0}" srcOrd="0" destOrd="0" presId="urn:microsoft.com/office/officeart/2005/8/layout/hierarchy3"/>
    <dgm:cxn modelId="{B7C93BBC-5BF1-42C3-A7F4-80AE47004EBE}" type="presParOf" srcId="{BF36B87E-3161-4544-8D0E-B64D4FDA4B5F}" destId="{40985FAF-F8B5-F844-95A3-84A4DDDC046D}" srcOrd="1" destOrd="0" presId="urn:microsoft.com/office/officeart/2005/8/layout/hierarchy3"/>
    <dgm:cxn modelId="{D5B9DF21-3F32-4F2F-9667-CF980CDD6C11}" type="presParOf" srcId="{F98DF889-17D3-1C47-A184-DBFCE04DD2A2}" destId="{4C541CF4-A96F-714A-940A-25AC98147707}" srcOrd="1" destOrd="0" presId="urn:microsoft.com/office/officeart/2005/8/layout/hierarchy3"/>
    <dgm:cxn modelId="{B7006849-FB8A-41A0-A395-CAB0180DFD71}" type="presParOf" srcId="{4C541CF4-A96F-714A-940A-25AC98147707}" destId="{512CA5FD-AA52-9744-9EEC-68EDAD22ADDA}" srcOrd="0" destOrd="0" presId="urn:microsoft.com/office/officeart/2005/8/layout/hierarchy3"/>
    <dgm:cxn modelId="{F416B575-F73E-4014-A0CE-B8E27FFB50B5}" type="presParOf" srcId="{4C541CF4-A96F-714A-940A-25AC98147707}" destId="{858C6C6B-C873-0442-9678-A24C48B865ED}" srcOrd="1" destOrd="0" presId="urn:microsoft.com/office/officeart/2005/8/layout/hierarchy3"/>
    <dgm:cxn modelId="{620D2DA3-D54C-4A8E-8106-01E70199DAFD}" type="presParOf" srcId="{4C541CF4-A96F-714A-940A-25AC98147707}" destId="{D3AF99E0-AB0F-1947-B8E0-289D058764D8}" srcOrd="2" destOrd="0" presId="urn:microsoft.com/office/officeart/2005/8/layout/hierarchy3"/>
    <dgm:cxn modelId="{A707FDAA-991D-4D5C-8DF0-EB9FAF0AE60C}" type="presParOf" srcId="{4C541CF4-A96F-714A-940A-25AC98147707}" destId="{55CA3FA6-E4CA-1846-8A35-D89280C9EBAF}" srcOrd="3" destOrd="0" presId="urn:microsoft.com/office/officeart/2005/8/layout/hierarchy3"/>
    <dgm:cxn modelId="{892BA722-5DBE-443D-B4DF-BEA3A7A288E9}" type="presParOf" srcId="{4C541CF4-A96F-714A-940A-25AC98147707}" destId="{99BBCA76-3DC9-DE46-B57A-F79CC42AB079}" srcOrd="4" destOrd="0" presId="urn:microsoft.com/office/officeart/2005/8/layout/hierarchy3"/>
    <dgm:cxn modelId="{933FEFB9-5A25-48F6-A3C2-B3AB52037CE8}" type="presParOf" srcId="{4C541CF4-A96F-714A-940A-25AC98147707}" destId="{DF973482-9EAF-F54F-A09D-A33A81CEB698}" srcOrd="5" destOrd="0" presId="urn:microsoft.com/office/officeart/2005/8/layout/hierarchy3"/>
    <dgm:cxn modelId="{D722C9E8-4FD5-47BF-B531-1F51A5149EF5}" type="presParOf" srcId="{CA6D08C3-9E0D-BB43-8842-775B66E6F837}" destId="{D44B1B9B-237D-8F48-9AE8-F5725330ADC4}" srcOrd="1" destOrd="0" presId="urn:microsoft.com/office/officeart/2005/8/layout/hierarchy3"/>
    <dgm:cxn modelId="{FBC2D88C-FFF2-41EB-84AD-97AB753C9A1E}" type="presParOf" srcId="{D44B1B9B-237D-8F48-9AE8-F5725330ADC4}" destId="{568FA640-1F15-8247-9499-F31EBAA46F0A}" srcOrd="0" destOrd="0" presId="urn:microsoft.com/office/officeart/2005/8/layout/hierarchy3"/>
    <dgm:cxn modelId="{5489C963-B34C-4FD4-B93F-F8C3F87ADF52}" type="presParOf" srcId="{568FA640-1F15-8247-9499-F31EBAA46F0A}" destId="{E3B6FB93-410E-FF4E-99EC-0187D496C6A0}" srcOrd="0" destOrd="0" presId="urn:microsoft.com/office/officeart/2005/8/layout/hierarchy3"/>
    <dgm:cxn modelId="{ADE4384E-41D8-4BF8-9E12-AECB08BB4CBB}" type="presParOf" srcId="{568FA640-1F15-8247-9499-F31EBAA46F0A}" destId="{9CD28249-E086-F442-BF3A-3B0AD1E9B37E}" srcOrd="1" destOrd="0" presId="urn:microsoft.com/office/officeart/2005/8/layout/hierarchy3"/>
    <dgm:cxn modelId="{3B025C4B-6EC4-4442-AAA0-34338C319E5E}" type="presParOf" srcId="{D44B1B9B-237D-8F48-9AE8-F5725330ADC4}" destId="{8C68F535-646B-A64B-802D-DF9A195344D9}" srcOrd="1" destOrd="0" presId="urn:microsoft.com/office/officeart/2005/8/layout/hierarchy3"/>
    <dgm:cxn modelId="{405443CA-CE71-4C5D-99EE-2F281D53B4DB}" type="presParOf" srcId="{8C68F535-646B-A64B-802D-DF9A195344D9}" destId="{F6C5EAC9-5374-2144-8F7D-F05949F8E0D5}" srcOrd="0" destOrd="0" presId="urn:microsoft.com/office/officeart/2005/8/layout/hierarchy3"/>
    <dgm:cxn modelId="{7BEC43B0-BA22-4257-89FD-DE4F3A958222}" type="presParOf" srcId="{8C68F535-646B-A64B-802D-DF9A195344D9}" destId="{CA684851-3B1B-B349-946A-216D43D3C385}" srcOrd="1" destOrd="0" presId="urn:microsoft.com/office/officeart/2005/8/layout/hierarchy3"/>
    <dgm:cxn modelId="{6E7C12A7-F2A3-4489-BFF2-1E563828A196}" type="presParOf" srcId="{8C68F535-646B-A64B-802D-DF9A195344D9}" destId="{9C2741FC-3381-8848-8B2A-36B93125530E}" srcOrd="2" destOrd="0" presId="urn:microsoft.com/office/officeart/2005/8/layout/hierarchy3"/>
    <dgm:cxn modelId="{BCA2CAE2-D64A-4874-84C2-7FE8C1780950}" type="presParOf" srcId="{8C68F535-646B-A64B-802D-DF9A195344D9}" destId="{8069A965-D929-334A-8888-05E60A8FBCC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149087-0E43-494A-9B9A-256753270661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3F6A4-445E-C449-8458-7BB7B3364312}">
      <dgm:prSet phldrT="[Text]"/>
      <dgm:spPr/>
      <dgm:t>
        <a:bodyPr/>
        <a:lstStyle/>
        <a:p>
          <a:r>
            <a:rPr lang="en-ZA" b="1" dirty="0" smtClean="0"/>
            <a:t>Brand equity and positive attributes vest in the current name of the institution</a:t>
          </a:r>
          <a:endParaRPr lang="en-US" b="1" dirty="0"/>
        </a:p>
      </dgm:t>
    </dgm:pt>
    <dgm:pt modelId="{29080762-0490-3F47-B29A-53B9E0DD6CF8}" type="parTrans" cxnId="{D21FB931-D0A6-3143-8BCC-174698150A1B}">
      <dgm:prSet/>
      <dgm:spPr/>
      <dgm:t>
        <a:bodyPr/>
        <a:lstStyle/>
        <a:p>
          <a:endParaRPr lang="en-US"/>
        </a:p>
      </dgm:t>
    </dgm:pt>
    <dgm:pt modelId="{290353EF-9056-104E-AB4F-E6E88D5898CA}" type="sibTrans" cxnId="{D21FB931-D0A6-3143-8BCC-174698150A1B}">
      <dgm:prSet/>
      <dgm:spPr/>
      <dgm:t>
        <a:bodyPr/>
        <a:lstStyle/>
        <a:p>
          <a:endParaRPr lang="en-US"/>
        </a:p>
      </dgm:t>
    </dgm:pt>
    <dgm:pt modelId="{6C1E2A3C-6DC7-0849-B2BE-0E87E214D383}">
      <dgm:prSet phldrT="[Text]"/>
      <dgm:spPr/>
      <dgm:t>
        <a:bodyPr/>
        <a:lstStyle/>
        <a:p>
          <a:r>
            <a:rPr lang="en-ZA" b="1" dirty="0" smtClean="0"/>
            <a:t>No compelling reasons are advanced to change the name.</a:t>
          </a:r>
          <a:endParaRPr lang="en-US" b="1" dirty="0"/>
        </a:p>
      </dgm:t>
    </dgm:pt>
    <dgm:pt modelId="{D76A4ED1-295D-2743-81B0-28496B5BC798}" type="parTrans" cxnId="{F5DA7923-D8E9-4C4E-8448-84ACCBDE5596}">
      <dgm:prSet/>
      <dgm:spPr/>
      <dgm:t>
        <a:bodyPr/>
        <a:lstStyle/>
        <a:p>
          <a:endParaRPr lang="en-US"/>
        </a:p>
      </dgm:t>
    </dgm:pt>
    <dgm:pt modelId="{5FAFDAC9-828C-4A40-B172-6207AA935B82}" type="sibTrans" cxnId="{F5DA7923-D8E9-4C4E-8448-84ACCBDE5596}">
      <dgm:prSet/>
      <dgm:spPr/>
      <dgm:t>
        <a:bodyPr/>
        <a:lstStyle/>
        <a:p>
          <a:endParaRPr lang="en-US"/>
        </a:p>
      </dgm:t>
    </dgm:pt>
    <dgm:pt modelId="{7A6D30B5-E2FC-4747-A46D-5A6785B5D2DA}">
      <dgm:prSet phldrT="[Text]"/>
      <dgm:spPr/>
      <dgm:t>
        <a:bodyPr/>
        <a:lstStyle/>
        <a:p>
          <a:r>
            <a:rPr lang="en-ZA" b="1" dirty="0" smtClean="0"/>
            <a:t>Alumni do and can contribute financially</a:t>
          </a:r>
          <a:endParaRPr lang="en-US" b="1" dirty="0"/>
        </a:p>
      </dgm:t>
    </dgm:pt>
    <dgm:pt modelId="{9E054DBE-CB65-B24A-B215-E658C9B40E7E}" type="parTrans" cxnId="{AC732D50-B7EA-FD42-B91F-88AB07AEC0B7}">
      <dgm:prSet/>
      <dgm:spPr/>
      <dgm:t>
        <a:bodyPr/>
        <a:lstStyle/>
        <a:p>
          <a:endParaRPr lang="en-US"/>
        </a:p>
      </dgm:t>
    </dgm:pt>
    <dgm:pt modelId="{962DADB7-3945-FC40-9A2F-326F2E5D7084}" type="sibTrans" cxnId="{AC732D50-B7EA-FD42-B91F-88AB07AEC0B7}">
      <dgm:prSet/>
      <dgm:spPr/>
      <dgm:t>
        <a:bodyPr/>
        <a:lstStyle/>
        <a:p>
          <a:endParaRPr lang="en-US"/>
        </a:p>
      </dgm:t>
    </dgm:pt>
    <dgm:pt modelId="{25F04CC5-36C6-BC47-9E14-2D4813529BD5}">
      <dgm:prSet phldrT="[Text]"/>
      <dgm:spPr/>
      <dgm:t>
        <a:bodyPr/>
        <a:lstStyle/>
        <a:p>
          <a:r>
            <a:rPr lang="en-ZA" b="1" dirty="0" smtClean="0"/>
            <a:t>Positive student experiences</a:t>
          </a:r>
          <a:endParaRPr lang="en-US" b="1" dirty="0"/>
        </a:p>
      </dgm:t>
    </dgm:pt>
    <dgm:pt modelId="{341F1F45-AE73-654B-8F05-85EA6A4DD13E}" type="parTrans" cxnId="{B1BB2D00-3880-9842-BAE3-940C1AF2C7AA}">
      <dgm:prSet/>
      <dgm:spPr/>
      <dgm:t>
        <a:bodyPr/>
        <a:lstStyle/>
        <a:p>
          <a:endParaRPr lang="en-US"/>
        </a:p>
      </dgm:t>
    </dgm:pt>
    <dgm:pt modelId="{A0A059B8-2691-7E41-B1A5-F6369D679E5F}" type="sibTrans" cxnId="{B1BB2D00-3880-9842-BAE3-940C1AF2C7AA}">
      <dgm:prSet/>
      <dgm:spPr/>
      <dgm:t>
        <a:bodyPr/>
        <a:lstStyle/>
        <a:p>
          <a:endParaRPr lang="en-US"/>
        </a:p>
      </dgm:t>
    </dgm:pt>
    <dgm:pt modelId="{B12A7141-A5E0-B54B-9F28-CF5FC69DE7BC}">
      <dgm:prSet/>
      <dgm:spPr/>
      <dgm:t>
        <a:bodyPr/>
        <a:lstStyle/>
        <a:p>
          <a:r>
            <a:rPr lang="en-ZA" b="1" dirty="0" smtClean="0"/>
            <a:t>High academic standards</a:t>
          </a:r>
        </a:p>
      </dgm:t>
    </dgm:pt>
    <dgm:pt modelId="{907042D5-CCBC-A04F-B64E-A904FD5CBAA3}" type="parTrans" cxnId="{7EA6CC04-5E82-9446-AA74-2585CD548CD9}">
      <dgm:prSet/>
      <dgm:spPr/>
      <dgm:t>
        <a:bodyPr/>
        <a:lstStyle/>
        <a:p>
          <a:endParaRPr lang="en-US"/>
        </a:p>
      </dgm:t>
    </dgm:pt>
    <dgm:pt modelId="{B960098B-4246-1A41-B0BA-66837AECB547}" type="sibTrans" cxnId="{7EA6CC04-5E82-9446-AA74-2585CD548CD9}">
      <dgm:prSet/>
      <dgm:spPr/>
      <dgm:t>
        <a:bodyPr/>
        <a:lstStyle/>
        <a:p>
          <a:endParaRPr lang="en-US"/>
        </a:p>
      </dgm:t>
    </dgm:pt>
    <dgm:pt modelId="{80B0BAA4-2C96-0043-924B-690942329D2D}" type="pres">
      <dgm:prSet presAssocID="{EC149087-0E43-494A-9B9A-25675327066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7C4D694-8177-1243-9EBE-87B9A1A3DC83}" type="pres">
      <dgm:prSet presAssocID="{4DF3F6A4-445E-C449-8458-7BB7B3364312}" presName="vertOne" presStyleCnt="0"/>
      <dgm:spPr/>
    </dgm:pt>
    <dgm:pt modelId="{5F1DCB88-408F-0547-B8FF-525499D2F3BD}" type="pres">
      <dgm:prSet presAssocID="{4DF3F6A4-445E-C449-8458-7BB7B336431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8C02A2-9E41-4E4B-899B-F15BBF258537}" type="pres">
      <dgm:prSet presAssocID="{4DF3F6A4-445E-C449-8458-7BB7B3364312}" presName="parTransOne" presStyleCnt="0"/>
      <dgm:spPr/>
    </dgm:pt>
    <dgm:pt modelId="{4ACD3439-D51E-F84F-B7DA-986089EFF175}" type="pres">
      <dgm:prSet presAssocID="{4DF3F6A4-445E-C449-8458-7BB7B3364312}" presName="horzOne" presStyleCnt="0"/>
      <dgm:spPr/>
    </dgm:pt>
    <dgm:pt modelId="{40FDD3F3-CA8E-E04C-B608-4239AB308CE2}" type="pres">
      <dgm:prSet presAssocID="{6C1E2A3C-6DC7-0849-B2BE-0E87E214D383}" presName="vertTwo" presStyleCnt="0"/>
      <dgm:spPr/>
    </dgm:pt>
    <dgm:pt modelId="{1AC5B837-31A0-8C47-B039-9B7224171E32}" type="pres">
      <dgm:prSet presAssocID="{6C1E2A3C-6DC7-0849-B2BE-0E87E214D383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6B652C-FE49-D246-A8BE-7683A60FA72D}" type="pres">
      <dgm:prSet presAssocID="{6C1E2A3C-6DC7-0849-B2BE-0E87E214D383}" presName="parTransTwo" presStyleCnt="0"/>
      <dgm:spPr/>
    </dgm:pt>
    <dgm:pt modelId="{FF16A8F9-1F97-3A4F-9382-A2F8B92E76F6}" type="pres">
      <dgm:prSet presAssocID="{6C1E2A3C-6DC7-0849-B2BE-0E87E214D383}" presName="horzTwo" presStyleCnt="0"/>
      <dgm:spPr/>
    </dgm:pt>
    <dgm:pt modelId="{DB1B2295-C838-0F48-BEAD-0C594D5FD806}" type="pres">
      <dgm:prSet presAssocID="{B12A7141-A5E0-B54B-9F28-CF5FC69DE7BC}" presName="vertThree" presStyleCnt="0"/>
      <dgm:spPr/>
    </dgm:pt>
    <dgm:pt modelId="{B17F8282-EC9C-3449-98DD-C7D42DF12D8C}" type="pres">
      <dgm:prSet presAssocID="{B12A7141-A5E0-B54B-9F28-CF5FC69DE7BC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0BA749-22E3-9E41-9963-1A3691B6220F}" type="pres">
      <dgm:prSet presAssocID="{B12A7141-A5E0-B54B-9F28-CF5FC69DE7BC}" presName="horzThree" presStyleCnt="0"/>
      <dgm:spPr/>
    </dgm:pt>
    <dgm:pt modelId="{76288781-3182-E64C-B8BE-A522AC155696}" type="pres">
      <dgm:prSet presAssocID="{B960098B-4246-1A41-B0BA-66837AECB547}" presName="sibSpaceThree" presStyleCnt="0"/>
      <dgm:spPr/>
    </dgm:pt>
    <dgm:pt modelId="{78D38561-4625-AE48-BB36-53A95A43240C}" type="pres">
      <dgm:prSet presAssocID="{7A6D30B5-E2FC-4747-A46D-5A6785B5D2DA}" presName="vertThree" presStyleCnt="0"/>
      <dgm:spPr/>
    </dgm:pt>
    <dgm:pt modelId="{8978F2B3-693C-6F41-A96D-4AF0BCC648CF}" type="pres">
      <dgm:prSet presAssocID="{7A6D30B5-E2FC-4747-A46D-5A6785B5D2DA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53BDDC-2D5C-7049-A100-24A0A24236C5}" type="pres">
      <dgm:prSet presAssocID="{7A6D30B5-E2FC-4747-A46D-5A6785B5D2DA}" presName="horzThree" presStyleCnt="0"/>
      <dgm:spPr/>
    </dgm:pt>
    <dgm:pt modelId="{E34DBE49-9D9C-ED42-A8B2-472DFE9D7672}" type="pres">
      <dgm:prSet presAssocID="{5FAFDAC9-828C-4A40-B172-6207AA935B82}" presName="sibSpaceTwo" presStyleCnt="0"/>
      <dgm:spPr/>
    </dgm:pt>
    <dgm:pt modelId="{3D516A3B-A7C3-F942-A416-4F80527425C2}" type="pres">
      <dgm:prSet presAssocID="{25F04CC5-36C6-BC47-9E14-2D4813529BD5}" presName="vertTwo" presStyleCnt="0"/>
      <dgm:spPr/>
    </dgm:pt>
    <dgm:pt modelId="{AABB0654-DDCA-9743-869A-242F97E22780}" type="pres">
      <dgm:prSet presAssocID="{25F04CC5-36C6-BC47-9E14-2D4813529BD5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0F2E46-DD92-0844-B32C-2C3A5D97B789}" type="pres">
      <dgm:prSet presAssocID="{25F04CC5-36C6-BC47-9E14-2D4813529BD5}" presName="horzTwo" presStyleCnt="0"/>
      <dgm:spPr/>
    </dgm:pt>
  </dgm:ptLst>
  <dgm:cxnLst>
    <dgm:cxn modelId="{E41FC06A-F4E8-428A-B171-DF66693AF676}" type="presOf" srcId="{25F04CC5-36C6-BC47-9E14-2D4813529BD5}" destId="{AABB0654-DDCA-9743-869A-242F97E22780}" srcOrd="0" destOrd="0" presId="urn:microsoft.com/office/officeart/2005/8/layout/hierarchy4"/>
    <dgm:cxn modelId="{D21FB931-D0A6-3143-8BCC-174698150A1B}" srcId="{EC149087-0E43-494A-9B9A-256753270661}" destId="{4DF3F6A4-445E-C449-8458-7BB7B3364312}" srcOrd="0" destOrd="0" parTransId="{29080762-0490-3F47-B29A-53B9E0DD6CF8}" sibTransId="{290353EF-9056-104E-AB4F-E6E88D5898CA}"/>
    <dgm:cxn modelId="{B1BB2D00-3880-9842-BAE3-940C1AF2C7AA}" srcId="{4DF3F6A4-445E-C449-8458-7BB7B3364312}" destId="{25F04CC5-36C6-BC47-9E14-2D4813529BD5}" srcOrd="1" destOrd="0" parTransId="{341F1F45-AE73-654B-8F05-85EA6A4DD13E}" sibTransId="{A0A059B8-2691-7E41-B1A5-F6369D679E5F}"/>
    <dgm:cxn modelId="{28CA1BBB-BB2D-4660-8157-E84DC0B22A67}" type="presOf" srcId="{4DF3F6A4-445E-C449-8458-7BB7B3364312}" destId="{5F1DCB88-408F-0547-B8FF-525499D2F3BD}" srcOrd="0" destOrd="0" presId="urn:microsoft.com/office/officeart/2005/8/layout/hierarchy4"/>
    <dgm:cxn modelId="{B2229233-FBD2-447F-A357-6E1E6DB35AD5}" type="presOf" srcId="{6C1E2A3C-6DC7-0849-B2BE-0E87E214D383}" destId="{1AC5B837-31A0-8C47-B039-9B7224171E32}" srcOrd="0" destOrd="0" presId="urn:microsoft.com/office/officeart/2005/8/layout/hierarchy4"/>
    <dgm:cxn modelId="{AC732D50-B7EA-FD42-B91F-88AB07AEC0B7}" srcId="{6C1E2A3C-6DC7-0849-B2BE-0E87E214D383}" destId="{7A6D30B5-E2FC-4747-A46D-5A6785B5D2DA}" srcOrd="1" destOrd="0" parTransId="{9E054DBE-CB65-B24A-B215-E658C9B40E7E}" sibTransId="{962DADB7-3945-FC40-9A2F-326F2E5D7084}"/>
    <dgm:cxn modelId="{7EA6CC04-5E82-9446-AA74-2585CD548CD9}" srcId="{6C1E2A3C-6DC7-0849-B2BE-0E87E214D383}" destId="{B12A7141-A5E0-B54B-9F28-CF5FC69DE7BC}" srcOrd="0" destOrd="0" parTransId="{907042D5-CCBC-A04F-B64E-A904FD5CBAA3}" sibTransId="{B960098B-4246-1A41-B0BA-66837AECB547}"/>
    <dgm:cxn modelId="{9E36320E-FE8E-459C-B8B4-71FD92CCA8A8}" type="presOf" srcId="{7A6D30B5-E2FC-4747-A46D-5A6785B5D2DA}" destId="{8978F2B3-693C-6F41-A96D-4AF0BCC648CF}" srcOrd="0" destOrd="0" presId="urn:microsoft.com/office/officeart/2005/8/layout/hierarchy4"/>
    <dgm:cxn modelId="{D3D02159-CDB8-47C5-A8B8-78A8EAA2FD76}" type="presOf" srcId="{EC149087-0E43-494A-9B9A-256753270661}" destId="{80B0BAA4-2C96-0043-924B-690942329D2D}" srcOrd="0" destOrd="0" presId="urn:microsoft.com/office/officeart/2005/8/layout/hierarchy4"/>
    <dgm:cxn modelId="{CE65B1D6-741B-450D-BFE4-C631202132BA}" type="presOf" srcId="{B12A7141-A5E0-B54B-9F28-CF5FC69DE7BC}" destId="{B17F8282-EC9C-3449-98DD-C7D42DF12D8C}" srcOrd="0" destOrd="0" presId="urn:microsoft.com/office/officeart/2005/8/layout/hierarchy4"/>
    <dgm:cxn modelId="{F5DA7923-D8E9-4C4E-8448-84ACCBDE5596}" srcId="{4DF3F6A4-445E-C449-8458-7BB7B3364312}" destId="{6C1E2A3C-6DC7-0849-B2BE-0E87E214D383}" srcOrd="0" destOrd="0" parTransId="{D76A4ED1-295D-2743-81B0-28496B5BC798}" sibTransId="{5FAFDAC9-828C-4A40-B172-6207AA935B82}"/>
    <dgm:cxn modelId="{76706EF1-0F36-49AE-920A-7788EC63632A}" type="presParOf" srcId="{80B0BAA4-2C96-0043-924B-690942329D2D}" destId="{17C4D694-8177-1243-9EBE-87B9A1A3DC83}" srcOrd="0" destOrd="0" presId="urn:microsoft.com/office/officeart/2005/8/layout/hierarchy4"/>
    <dgm:cxn modelId="{FF3A4F72-225B-4A01-AB54-CA5CEB05F65B}" type="presParOf" srcId="{17C4D694-8177-1243-9EBE-87B9A1A3DC83}" destId="{5F1DCB88-408F-0547-B8FF-525499D2F3BD}" srcOrd="0" destOrd="0" presId="urn:microsoft.com/office/officeart/2005/8/layout/hierarchy4"/>
    <dgm:cxn modelId="{B48590B2-6338-412F-90F5-F5734FB01E8C}" type="presParOf" srcId="{17C4D694-8177-1243-9EBE-87B9A1A3DC83}" destId="{AF8C02A2-9E41-4E4B-899B-F15BBF258537}" srcOrd="1" destOrd="0" presId="urn:microsoft.com/office/officeart/2005/8/layout/hierarchy4"/>
    <dgm:cxn modelId="{F0439FB8-E007-4CF9-9A0D-212F5B383102}" type="presParOf" srcId="{17C4D694-8177-1243-9EBE-87B9A1A3DC83}" destId="{4ACD3439-D51E-F84F-B7DA-986089EFF175}" srcOrd="2" destOrd="0" presId="urn:microsoft.com/office/officeart/2005/8/layout/hierarchy4"/>
    <dgm:cxn modelId="{BBBD58D0-9A68-4E4E-96C5-D5E62A77A8A9}" type="presParOf" srcId="{4ACD3439-D51E-F84F-B7DA-986089EFF175}" destId="{40FDD3F3-CA8E-E04C-B608-4239AB308CE2}" srcOrd="0" destOrd="0" presId="urn:microsoft.com/office/officeart/2005/8/layout/hierarchy4"/>
    <dgm:cxn modelId="{654A6992-FA4B-4029-A1E0-9C395083D08C}" type="presParOf" srcId="{40FDD3F3-CA8E-E04C-B608-4239AB308CE2}" destId="{1AC5B837-31A0-8C47-B039-9B7224171E32}" srcOrd="0" destOrd="0" presId="urn:microsoft.com/office/officeart/2005/8/layout/hierarchy4"/>
    <dgm:cxn modelId="{E1BA0C77-995E-462B-A6A2-4FE535C7A3AE}" type="presParOf" srcId="{40FDD3F3-CA8E-E04C-B608-4239AB308CE2}" destId="{266B652C-FE49-D246-A8BE-7683A60FA72D}" srcOrd="1" destOrd="0" presId="urn:microsoft.com/office/officeart/2005/8/layout/hierarchy4"/>
    <dgm:cxn modelId="{1C4A0166-3199-4386-9F3F-DE4AACBBA00E}" type="presParOf" srcId="{40FDD3F3-CA8E-E04C-B608-4239AB308CE2}" destId="{FF16A8F9-1F97-3A4F-9382-A2F8B92E76F6}" srcOrd="2" destOrd="0" presId="urn:microsoft.com/office/officeart/2005/8/layout/hierarchy4"/>
    <dgm:cxn modelId="{96358986-0906-4B57-B3EA-3D16B0EAB6A1}" type="presParOf" srcId="{FF16A8F9-1F97-3A4F-9382-A2F8B92E76F6}" destId="{DB1B2295-C838-0F48-BEAD-0C594D5FD806}" srcOrd="0" destOrd="0" presId="urn:microsoft.com/office/officeart/2005/8/layout/hierarchy4"/>
    <dgm:cxn modelId="{2EC42B19-17BF-41EC-B6C0-C6E9788F6A8E}" type="presParOf" srcId="{DB1B2295-C838-0F48-BEAD-0C594D5FD806}" destId="{B17F8282-EC9C-3449-98DD-C7D42DF12D8C}" srcOrd="0" destOrd="0" presId="urn:microsoft.com/office/officeart/2005/8/layout/hierarchy4"/>
    <dgm:cxn modelId="{2EA3C34D-8A4F-44FA-B44A-FFC96B71C572}" type="presParOf" srcId="{DB1B2295-C838-0F48-BEAD-0C594D5FD806}" destId="{4B0BA749-22E3-9E41-9963-1A3691B6220F}" srcOrd="1" destOrd="0" presId="urn:microsoft.com/office/officeart/2005/8/layout/hierarchy4"/>
    <dgm:cxn modelId="{3EF5F404-7A5C-4D24-8661-2633AE9EB8B0}" type="presParOf" srcId="{FF16A8F9-1F97-3A4F-9382-A2F8B92E76F6}" destId="{76288781-3182-E64C-B8BE-A522AC155696}" srcOrd="1" destOrd="0" presId="urn:microsoft.com/office/officeart/2005/8/layout/hierarchy4"/>
    <dgm:cxn modelId="{88C31265-CEC1-4C9B-8ECE-4C5A883C0E83}" type="presParOf" srcId="{FF16A8F9-1F97-3A4F-9382-A2F8B92E76F6}" destId="{78D38561-4625-AE48-BB36-53A95A43240C}" srcOrd="2" destOrd="0" presId="urn:microsoft.com/office/officeart/2005/8/layout/hierarchy4"/>
    <dgm:cxn modelId="{6EED1952-900B-43B3-B876-F1767BB91B71}" type="presParOf" srcId="{78D38561-4625-AE48-BB36-53A95A43240C}" destId="{8978F2B3-693C-6F41-A96D-4AF0BCC648CF}" srcOrd="0" destOrd="0" presId="urn:microsoft.com/office/officeart/2005/8/layout/hierarchy4"/>
    <dgm:cxn modelId="{C621C012-DC21-41CA-975B-645A3E0559E2}" type="presParOf" srcId="{78D38561-4625-AE48-BB36-53A95A43240C}" destId="{8353BDDC-2D5C-7049-A100-24A0A24236C5}" srcOrd="1" destOrd="0" presId="urn:microsoft.com/office/officeart/2005/8/layout/hierarchy4"/>
    <dgm:cxn modelId="{DC94EE13-AB5D-4AF6-A488-2A185A84E66F}" type="presParOf" srcId="{4ACD3439-D51E-F84F-B7DA-986089EFF175}" destId="{E34DBE49-9D9C-ED42-A8B2-472DFE9D7672}" srcOrd="1" destOrd="0" presId="urn:microsoft.com/office/officeart/2005/8/layout/hierarchy4"/>
    <dgm:cxn modelId="{BD66BD71-7965-4EC2-8976-6106C0A8E753}" type="presParOf" srcId="{4ACD3439-D51E-F84F-B7DA-986089EFF175}" destId="{3D516A3B-A7C3-F942-A416-4F80527425C2}" srcOrd="2" destOrd="0" presId="urn:microsoft.com/office/officeart/2005/8/layout/hierarchy4"/>
    <dgm:cxn modelId="{3AD8EDD6-9EEC-425C-B6E1-4D02EF74F4E7}" type="presParOf" srcId="{3D516A3B-A7C3-F942-A416-4F80527425C2}" destId="{AABB0654-DDCA-9743-869A-242F97E22780}" srcOrd="0" destOrd="0" presId="urn:microsoft.com/office/officeart/2005/8/layout/hierarchy4"/>
    <dgm:cxn modelId="{6863B056-E972-42AA-91C9-4ABF03B47056}" type="presParOf" srcId="{3D516A3B-A7C3-F942-A416-4F80527425C2}" destId="{9E0F2E46-DD92-0844-B32C-2C3A5D97B7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E87E6-3869-1948-8B5E-0B813C494A8C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13500000"/>
            <a:gd name="adj2" fmla="val 162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306302"/>
                <a:satOff val="-4255"/>
                <a:lumOff val="2295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306302"/>
                <a:satOff val="-4255"/>
                <a:lumOff val="2295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306302"/>
                <a:satOff val="-4255"/>
                <a:lumOff val="229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A4EFFF-B5FE-744E-B06F-B901C6FC3F97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10800000"/>
            <a:gd name="adj2" fmla="val 135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262544"/>
                <a:satOff val="-3647"/>
                <a:lumOff val="19675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262544"/>
                <a:satOff val="-3647"/>
                <a:lumOff val="19675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262544"/>
                <a:satOff val="-3647"/>
                <a:lumOff val="196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2778C3-1D39-114C-99DC-1774DF30988E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8100000"/>
            <a:gd name="adj2" fmla="val 108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218787"/>
                <a:satOff val="-3039"/>
                <a:lumOff val="16396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218787"/>
                <a:satOff val="-3039"/>
                <a:lumOff val="16396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218787"/>
                <a:satOff val="-3039"/>
                <a:lumOff val="16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D603A4-0DD9-4F46-BE42-FC69FC64AAE4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5400000"/>
            <a:gd name="adj2" fmla="val 81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175029"/>
                <a:satOff val="-2431"/>
                <a:lumOff val="13117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75029"/>
                <a:satOff val="-2431"/>
                <a:lumOff val="1311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75029"/>
                <a:satOff val="-2431"/>
                <a:lumOff val="131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2D7D86-0B7A-4547-B4DB-D694D04B44AB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2700000"/>
            <a:gd name="adj2" fmla="val 54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131272"/>
                <a:satOff val="-1824"/>
                <a:lumOff val="9837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31272"/>
                <a:satOff val="-1824"/>
                <a:lumOff val="983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31272"/>
                <a:satOff val="-1824"/>
                <a:lumOff val="98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E099E7-7B58-DB41-8567-DD682A6F46E3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0"/>
            <a:gd name="adj2" fmla="val 27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87515"/>
                <a:satOff val="-1216"/>
                <a:lumOff val="6558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87515"/>
                <a:satOff val="-1216"/>
                <a:lumOff val="6558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87515"/>
                <a:satOff val="-1216"/>
                <a:lumOff val="65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B5EE4D-0900-9349-BE3E-33921D1137F6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18900000"/>
            <a:gd name="adj2" fmla="val 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43757"/>
                <a:satOff val="-608"/>
                <a:lumOff val="3279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43757"/>
                <a:satOff val="-608"/>
                <a:lumOff val="3279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43757"/>
                <a:satOff val="-608"/>
                <a:lumOff val="32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91C015-23DC-4843-8C56-B621EE3C8AB3}">
      <dsp:nvSpPr>
        <dsp:cNvPr id="0" name=""/>
        <dsp:cNvSpPr/>
      </dsp:nvSpPr>
      <dsp:spPr>
        <a:xfrm>
          <a:off x="446057" y="636576"/>
          <a:ext cx="4482112" cy="4482112"/>
        </a:xfrm>
        <a:prstGeom prst="blockArc">
          <a:avLst>
            <a:gd name="adj1" fmla="val 16200000"/>
            <a:gd name="adj2" fmla="val 18900000"/>
            <a:gd name="adj3" fmla="val 3425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AD4AD9-60E7-C74B-BFC6-169581319641}">
      <dsp:nvSpPr>
        <dsp:cNvPr id="0" name=""/>
        <dsp:cNvSpPr/>
      </dsp:nvSpPr>
      <dsp:spPr>
        <a:xfrm>
          <a:off x="1790816" y="1988851"/>
          <a:ext cx="1792594" cy="177756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Institutional identity as determined by its purpose, vision, mission and values </a:t>
          </a:r>
          <a:endParaRPr lang="en-US" sz="1400" kern="1200" dirty="0"/>
        </a:p>
      </dsp:txBody>
      <dsp:txXfrm>
        <a:off x="2053335" y="2249169"/>
        <a:ext cx="1267556" cy="1256926"/>
      </dsp:txXfrm>
    </dsp:sp>
    <dsp:sp modelId="{C53AD545-C29F-164B-8ACA-F956C55ABBB3}">
      <dsp:nvSpPr>
        <dsp:cNvPr id="0" name=""/>
        <dsp:cNvSpPr/>
      </dsp:nvSpPr>
      <dsp:spPr>
        <a:xfrm>
          <a:off x="2067483" y="17612"/>
          <a:ext cx="1239261" cy="1314689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The future of the name of the Institution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248969" y="210144"/>
        <a:ext cx="876289" cy="929625"/>
      </dsp:txXfrm>
    </dsp:sp>
    <dsp:sp modelId="{8749F8FA-1187-164A-A222-7AEC5FE02220}">
      <dsp:nvSpPr>
        <dsp:cNvPr id="0" name=""/>
        <dsp:cNvSpPr/>
      </dsp:nvSpPr>
      <dsp:spPr>
        <a:xfrm>
          <a:off x="3619380" y="688523"/>
          <a:ext cx="1250519" cy="126316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43749"/>
                <a:satOff val="-627"/>
                <a:lumOff val="36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3749"/>
                <a:satOff val="-627"/>
                <a:lumOff val="36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3749"/>
                <a:satOff val="-627"/>
                <a:lumOff val="36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impact of the name change </a:t>
          </a:r>
          <a:endParaRPr lang="en-US" sz="1400" kern="1200" dirty="0"/>
        </a:p>
      </dsp:txBody>
      <dsp:txXfrm>
        <a:off x="3802514" y="873509"/>
        <a:ext cx="884251" cy="893192"/>
      </dsp:txXfrm>
    </dsp:sp>
    <dsp:sp modelId="{D81D3CD9-159A-754A-A216-FDCF25184E8A}">
      <dsp:nvSpPr>
        <dsp:cNvPr id="0" name=""/>
        <dsp:cNvSpPr/>
      </dsp:nvSpPr>
      <dsp:spPr>
        <a:xfrm>
          <a:off x="4141296" y="2164902"/>
          <a:ext cx="1496986" cy="1425459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87499"/>
                <a:satOff val="-1255"/>
                <a:lumOff val="73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7499"/>
                <a:satOff val="-1255"/>
                <a:lumOff val="73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7499"/>
                <a:satOff val="-1255"/>
                <a:lumOff val="73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Institutional Culture including visual culture and institutional rituals/traditions </a:t>
          </a:r>
          <a:endParaRPr lang="en-US" sz="1200" kern="1200" dirty="0"/>
        </a:p>
      </dsp:txBody>
      <dsp:txXfrm>
        <a:off x="4360525" y="2373656"/>
        <a:ext cx="1058528" cy="1007951"/>
      </dsp:txXfrm>
    </dsp:sp>
    <dsp:sp modelId="{69D4F439-62BF-3C45-BF8B-4B51B94CA7C6}">
      <dsp:nvSpPr>
        <dsp:cNvPr id="0" name=""/>
        <dsp:cNvSpPr/>
      </dsp:nvSpPr>
      <dsp:spPr>
        <a:xfrm>
          <a:off x="3581261" y="3783390"/>
          <a:ext cx="1326758" cy="1303538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131248"/>
                <a:satOff val="-1882"/>
                <a:lumOff val="1097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31248"/>
                <a:satOff val="-1882"/>
                <a:lumOff val="1097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31248"/>
                <a:satOff val="-1882"/>
                <a:lumOff val="109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Rhodes University’s Reputation and Global Brand </a:t>
          </a:r>
          <a:endParaRPr lang="en-US" sz="1200" kern="1200" dirty="0"/>
        </a:p>
      </dsp:txBody>
      <dsp:txXfrm>
        <a:off x="3775560" y="3974289"/>
        <a:ext cx="938160" cy="921740"/>
      </dsp:txXfrm>
    </dsp:sp>
    <dsp:sp modelId="{C1D17B4B-76AA-1F4A-A90F-F89D2BFBEA2E}">
      <dsp:nvSpPr>
        <dsp:cNvPr id="0" name=""/>
        <dsp:cNvSpPr/>
      </dsp:nvSpPr>
      <dsp:spPr>
        <a:xfrm>
          <a:off x="2070862" y="4458188"/>
          <a:ext cx="1232502" cy="124424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174998"/>
                <a:satOff val="-2510"/>
                <a:lumOff val="1463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74998"/>
                <a:satOff val="-2510"/>
                <a:lumOff val="1463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74998"/>
                <a:satOff val="-2510"/>
                <a:lumOff val="146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Staff </a:t>
          </a:r>
          <a:endParaRPr lang="en-US" sz="1200" kern="1200" dirty="0"/>
        </a:p>
      </dsp:txBody>
      <dsp:txXfrm>
        <a:off x="2251358" y="4640403"/>
        <a:ext cx="871510" cy="879810"/>
      </dsp:txXfrm>
    </dsp:sp>
    <dsp:sp modelId="{E9FB7B43-9055-3F4F-ABE4-DBA42267345A}">
      <dsp:nvSpPr>
        <dsp:cNvPr id="0" name=""/>
        <dsp:cNvSpPr/>
      </dsp:nvSpPr>
      <dsp:spPr>
        <a:xfrm>
          <a:off x="420156" y="3717440"/>
          <a:ext cx="1418860" cy="1435438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218747"/>
                <a:satOff val="-3137"/>
                <a:lumOff val="1829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18747"/>
                <a:satOff val="-3137"/>
                <a:lumOff val="1829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18747"/>
                <a:satOff val="-3137"/>
                <a:lumOff val="182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Curriculum </a:t>
          </a:r>
        </a:p>
      </dsp:txBody>
      <dsp:txXfrm>
        <a:off x="627943" y="3927655"/>
        <a:ext cx="1003286" cy="1015008"/>
      </dsp:txXfrm>
    </dsp:sp>
    <dsp:sp modelId="{4ADB07E2-4F76-164D-814F-1FE8D35E153B}">
      <dsp:nvSpPr>
        <dsp:cNvPr id="0" name=""/>
        <dsp:cNvSpPr/>
      </dsp:nvSpPr>
      <dsp:spPr>
        <a:xfrm>
          <a:off x="-166051" y="2244872"/>
          <a:ext cx="1300979" cy="126552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262496"/>
                <a:satOff val="-3765"/>
                <a:lumOff val="2195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62496"/>
                <a:satOff val="-3765"/>
                <a:lumOff val="2195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62496"/>
                <a:satOff val="-3765"/>
                <a:lumOff val="219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Finance</a:t>
          </a:r>
        </a:p>
      </dsp:txBody>
      <dsp:txXfrm>
        <a:off x="24473" y="2430203"/>
        <a:ext cx="919931" cy="894858"/>
      </dsp:txXfrm>
    </dsp:sp>
    <dsp:sp modelId="{63836CD2-339D-0240-A31D-D63B95DC0D9B}">
      <dsp:nvSpPr>
        <dsp:cNvPr id="0" name=""/>
        <dsp:cNvSpPr/>
      </dsp:nvSpPr>
      <dsp:spPr>
        <a:xfrm>
          <a:off x="446415" y="626384"/>
          <a:ext cx="1366343" cy="1387441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Student experience </a:t>
          </a:r>
          <a:endParaRPr lang="en-US" sz="1200" kern="1200" dirty="0"/>
        </a:p>
      </dsp:txBody>
      <dsp:txXfrm>
        <a:off x="646511" y="829570"/>
        <a:ext cx="966151" cy="981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E0595-2264-6D4B-A24B-B1B0176602F0}">
      <dsp:nvSpPr>
        <dsp:cNvPr id="0" name=""/>
        <dsp:cNvSpPr/>
      </dsp:nvSpPr>
      <dsp:spPr>
        <a:xfrm>
          <a:off x="1274204" y="1717"/>
          <a:ext cx="2224919" cy="1112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Annual Giving</a:t>
          </a:r>
          <a:endParaRPr lang="en-US" sz="2300" kern="1200" dirty="0"/>
        </a:p>
      </dsp:txBody>
      <dsp:txXfrm>
        <a:off x="1306787" y="34300"/>
        <a:ext cx="2159753" cy="1047293"/>
      </dsp:txXfrm>
    </dsp:sp>
    <dsp:sp modelId="{512CA5FD-AA52-9744-9EEC-68EDAD22ADDA}">
      <dsp:nvSpPr>
        <dsp:cNvPr id="0" name=""/>
        <dsp:cNvSpPr/>
      </dsp:nvSpPr>
      <dsp:spPr>
        <a:xfrm>
          <a:off x="1496696" y="1114177"/>
          <a:ext cx="222491" cy="834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4344"/>
              </a:lnTo>
              <a:lnTo>
                <a:pt x="222491" y="8343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C6C6B-C873-0442-9678-A24C48B865ED}">
      <dsp:nvSpPr>
        <dsp:cNvPr id="0" name=""/>
        <dsp:cNvSpPr/>
      </dsp:nvSpPr>
      <dsp:spPr>
        <a:xfrm>
          <a:off x="1719188" y="1392291"/>
          <a:ext cx="1779935" cy="1112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Personal </a:t>
          </a:r>
          <a:r>
            <a:rPr lang="en-US" sz="2000" kern="1200" dirty="0" smtClean="0"/>
            <a:t>Giving: </a:t>
          </a:r>
          <a:r>
            <a:rPr lang="en-US" sz="2000" kern="1200" dirty="0" smtClean="0"/>
            <a:t>R1.3m</a:t>
          </a:r>
          <a:endParaRPr lang="en-US" sz="2000" kern="1200" dirty="0"/>
        </a:p>
      </dsp:txBody>
      <dsp:txXfrm>
        <a:off x="1751771" y="1424874"/>
        <a:ext cx="1714769" cy="1047293"/>
      </dsp:txXfrm>
    </dsp:sp>
    <dsp:sp modelId="{D3AF99E0-AB0F-1947-B8E0-289D058764D8}">
      <dsp:nvSpPr>
        <dsp:cNvPr id="0" name=""/>
        <dsp:cNvSpPr/>
      </dsp:nvSpPr>
      <dsp:spPr>
        <a:xfrm>
          <a:off x="1496696" y="1114177"/>
          <a:ext cx="222491" cy="2224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4919"/>
              </a:lnTo>
              <a:lnTo>
                <a:pt x="222491" y="22249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A3FA6-E4CA-1846-8A35-D89280C9EBAF}">
      <dsp:nvSpPr>
        <dsp:cNvPr id="0" name=""/>
        <dsp:cNvSpPr/>
      </dsp:nvSpPr>
      <dsp:spPr>
        <a:xfrm>
          <a:off x="1719188" y="2782866"/>
          <a:ext cx="1779935" cy="1112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Bequest Program </a:t>
          </a:r>
          <a:r>
            <a:rPr lang="en-US" sz="2000" kern="1200" dirty="0" smtClean="0"/>
            <a:t>: </a:t>
          </a:r>
          <a:r>
            <a:rPr lang="en-US" sz="2000" kern="1200" dirty="0" smtClean="0"/>
            <a:t>R47m</a:t>
          </a:r>
          <a:endParaRPr lang="en-US" sz="2000" kern="1200" dirty="0"/>
        </a:p>
      </dsp:txBody>
      <dsp:txXfrm>
        <a:off x="1751771" y="2815449"/>
        <a:ext cx="1714769" cy="1047293"/>
      </dsp:txXfrm>
    </dsp:sp>
    <dsp:sp modelId="{99BBCA76-3DC9-DE46-B57A-F79CC42AB079}">
      <dsp:nvSpPr>
        <dsp:cNvPr id="0" name=""/>
        <dsp:cNvSpPr/>
      </dsp:nvSpPr>
      <dsp:spPr>
        <a:xfrm>
          <a:off x="1496696" y="1114177"/>
          <a:ext cx="222491" cy="3506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6995"/>
              </a:lnTo>
              <a:lnTo>
                <a:pt x="222491" y="35069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73482-9EAF-F54F-A09D-A33A81CEB698}">
      <dsp:nvSpPr>
        <dsp:cNvPr id="0" name=""/>
        <dsp:cNvSpPr/>
      </dsp:nvSpPr>
      <dsp:spPr>
        <a:xfrm>
          <a:off x="1719188" y="4064942"/>
          <a:ext cx="1779935" cy="1112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Alumni Law </a:t>
          </a:r>
          <a:r>
            <a:rPr lang="en-US" sz="1600" kern="1200" dirty="0" smtClean="0"/>
            <a:t>Association: </a:t>
          </a:r>
          <a:r>
            <a:rPr lang="en-US" sz="1600" kern="1200" dirty="0" smtClean="0"/>
            <a:t>sponsorship of students</a:t>
          </a:r>
          <a:endParaRPr lang="en-US" sz="1600" kern="1200" dirty="0"/>
        </a:p>
      </dsp:txBody>
      <dsp:txXfrm>
        <a:off x="1751771" y="4097525"/>
        <a:ext cx="1714769" cy="1047293"/>
      </dsp:txXfrm>
    </dsp:sp>
    <dsp:sp modelId="{E3B6FB93-410E-FF4E-99EC-0187D496C6A0}">
      <dsp:nvSpPr>
        <dsp:cNvPr id="0" name=""/>
        <dsp:cNvSpPr/>
      </dsp:nvSpPr>
      <dsp:spPr>
        <a:xfrm>
          <a:off x="4055353" y="1717"/>
          <a:ext cx="2224919" cy="1112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Giving through association &amp; influence</a:t>
          </a:r>
          <a:endParaRPr lang="en-US" sz="2300" kern="1200" dirty="0"/>
        </a:p>
      </dsp:txBody>
      <dsp:txXfrm>
        <a:off x="4087936" y="34300"/>
        <a:ext cx="2159753" cy="1047293"/>
      </dsp:txXfrm>
    </dsp:sp>
    <dsp:sp modelId="{F6C5EAC9-5374-2144-8F7D-F05949F8E0D5}">
      <dsp:nvSpPr>
        <dsp:cNvPr id="0" name=""/>
        <dsp:cNvSpPr/>
      </dsp:nvSpPr>
      <dsp:spPr>
        <a:xfrm>
          <a:off x="4277845" y="1114177"/>
          <a:ext cx="222491" cy="946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274"/>
              </a:lnTo>
              <a:lnTo>
                <a:pt x="222491" y="9462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84851-3B1B-B349-946A-216D43D3C385}">
      <dsp:nvSpPr>
        <dsp:cNvPr id="0" name=""/>
        <dsp:cNvSpPr/>
      </dsp:nvSpPr>
      <dsp:spPr>
        <a:xfrm>
          <a:off x="4500337" y="1392291"/>
          <a:ext cx="2027382" cy="1336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Support from linked corporates for faculties, departments &amp; capital projects</a:t>
          </a:r>
          <a:endParaRPr lang="en-US" sz="1700" kern="1200" dirty="0"/>
        </a:p>
      </dsp:txBody>
      <dsp:txXfrm>
        <a:off x="4539476" y="1431430"/>
        <a:ext cx="1949104" cy="1258041"/>
      </dsp:txXfrm>
    </dsp:sp>
    <dsp:sp modelId="{9C2741FC-3381-8848-8B2A-36B93125530E}">
      <dsp:nvSpPr>
        <dsp:cNvPr id="0" name=""/>
        <dsp:cNvSpPr/>
      </dsp:nvSpPr>
      <dsp:spPr>
        <a:xfrm>
          <a:off x="4277845" y="1114177"/>
          <a:ext cx="222491" cy="2614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4474"/>
              </a:lnTo>
              <a:lnTo>
                <a:pt x="222491" y="26144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9A965-D929-334A-8888-05E60A8FBCC6}">
      <dsp:nvSpPr>
        <dsp:cNvPr id="0" name=""/>
        <dsp:cNvSpPr/>
      </dsp:nvSpPr>
      <dsp:spPr>
        <a:xfrm>
          <a:off x="4500337" y="3006726"/>
          <a:ext cx="2247702" cy="144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Library, Hamilton Building and </a:t>
          </a:r>
          <a:r>
            <a:rPr lang="en-US" sz="2000" kern="1200" dirty="0" smtClean="0"/>
            <a:t>Allan </a:t>
          </a:r>
          <a:r>
            <a:rPr lang="en-US" sz="2000" kern="1200" dirty="0" smtClean="0"/>
            <a:t>Gray House</a:t>
          </a:r>
          <a:endParaRPr lang="en-US" sz="2000" kern="1200" dirty="0"/>
        </a:p>
      </dsp:txBody>
      <dsp:txXfrm>
        <a:off x="4542626" y="3049015"/>
        <a:ext cx="2163124" cy="1359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DCB88-408F-0547-B8FF-525499D2F3BD}">
      <dsp:nvSpPr>
        <dsp:cNvPr id="0" name=""/>
        <dsp:cNvSpPr/>
      </dsp:nvSpPr>
      <dsp:spPr>
        <a:xfrm>
          <a:off x="889" y="1341"/>
          <a:ext cx="7753475" cy="133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Brand equity and positive attributes vest in the current name of the institution</a:t>
          </a:r>
          <a:endParaRPr lang="en-US" sz="3400" b="1" kern="1200" dirty="0"/>
        </a:p>
      </dsp:txBody>
      <dsp:txXfrm>
        <a:off x="39991" y="40443"/>
        <a:ext cx="7675271" cy="1256836"/>
      </dsp:txXfrm>
    </dsp:sp>
    <dsp:sp modelId="{1AC5B837-31A0-8C47-B039-9B7224171E32}">
      <dsp:nvSpPr>
        <dsp:cNvPr id="0" name=""/>
        <dsp:cNvSpPr/>
      </dsp:nvSpPr>
      <dsp:spPr>
        <a:xfrm>
          <a:off x="889" y="1471887"/>
          <a:ext cx="5064810" cy="133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b="1" kern="1200" dirty="0" smtClean="0"/>
            <a:t>No compelling reasons are advanced to change the name.</a:t>
          </a:r>
          <a:endParaRPr lang="en-US" sz="2600" b="1" kern="1200" dirty="0"/>
        </a:p>
      </dsp:txBody>
      <dsp:txXfrm>
        <a:off x="39991" y="1510989"/>
        <a:ext cx="4986606" cy="1256836"/>
      </dsp:txXfrm>
    </dsp:sp>
    <dsp:sp modelId="{B17F8282-EC9C-3449-98DD-C7D42DF12D8C}">
      <dsp:nvSpPr>
        <dsp:cNvPr id="0" name=""/>
        <dsp:cNvSpPr/>
      </dsp:nvSpPr>
      <dsp:spPr>
        <a:xfrm>
          <a:off x="889" y="2942433"/>
          <a:ext cx="2480318" cy="133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/>
            <a:t>High academic standards</a:t>
          </a:r>
        </a:p>
      </dsp:txBody>
      <dsp:txXfrm>
        <a:off x="39991" y="2981535"/>
        <a:ext cx="2402114" cy="1256836"/>
      </dsp:txXfrm>
    </dsp:sp>
    <dsp:sp modelId="{8978F2B3-693C-6F41-A96D-4AF0BCC648CF}">
      <dsp:nvSpPr>
        <dsp:cNvPr id="0" name=""/>
        <dsp:cNvSpPr/>
      </dsp:nvSpPr>
      <dsp:spPr>
        <a:xfrm>
          <a:off x="2585381" y="2942433"/>
          <a:ext cx="2480318" cy="133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/>
            <a:t>Alumni do and can contribute financially</a:t>
          </a:r>
          <a:endParaRPr lang="en-US" sz="2500" b="1" kern="1200" dirty="0"/>
        </a:p>
      </dsp:txBody>
      <dsp:txXfrm>
        <a:off x="2624483" y="2981535"/>
        <a:ext cx="2402114" cy="1256836"/>
      </dsp:txXfrm>
    </dsp:sp>
    <dsp:sp modelId="{AABB0654-DDCA-9743-869A-242F97E22780}">
      <dsp:nvSpPr>
        <dsp:cNvPr id="0" name=""/>
        <dsp:cNvSpPr/>
      </dsp:nvSpPr>
      <dsp:spPr>
        <a:xfrm>
          <a:off x="5274046" y="1471887"/>
          <a:ext cx="2480318" cy="1335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600" b="1" kern="1200" dirty="0" smtClean="0"/>
            <a:t>Positive student experiences</a:t>
          </a:r>
          <a:endParaRPr lang="en-US" sz="2600" b="1" kern="1200" dirty="0"/>
        </a:p>
      </dsp:txBody>
      <dsp:txXfrm>
        <a:off x="5313148" y="1510989"/>
        <a:ext cx="2402114" cy="1256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811338" y="1471614"/>
            <a:ext cx="6643687" cy="32493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baseline="0"/>
            </a:lvl1pPr>
          </a:lstStyle>
          <a:p>
            <a:r>
              <a:rPr lang="en-US" dirty="0" smtClean="0"/>
              <a:t>Soap-Making: </a:t>
            </a:r>
            <a:br>
              <a:rPr lang="en-US" dirty="0" smtClean="0"/>
            </a:br>
            <a:r>
              <a:rPr lang="en-US" dirty="0" smtClean="0"/>
              <a:t>a practical exercise with the Science Extended Studies students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11338" y="4720959"/>
            <a:ext cx="6643686" cy="11662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Ashleigh </a:t>
            </a:r>
            <a:r>
              <a:rPr lang="en-US" dirty="0" err="1" smtClean="0"/>
              <a:t>Grinham</a:t>
            </a:r>
            <a:r>
              <a:rPr lang="en-US" dirty="0" smtClean="0"/>
              <a:t>, Joyce Sewry, Rosa Klein</a:t>
            </a:r>
          </a:p>
          <a:p>
            <a:r>
              <a:rPr lang="en-US" dirty="0" smtClean="0"/>
              <a:t>Department of Chemistry</a:t>
            </a:r>
          </a:p>
          <a:p>
            <a:r>
              <a:rPr lang="en-US" dirty="0" smtClean="0"/>
              <a:t>Rhodes University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417" y="4782822"/>
            <a:ext cx="5394960" cy="5646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2417" y="610505"/>
            <a:ext cx="5394960" cy="409956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1966" indent="0">
              <a:buNone/>
              <a:defRPr sz="2800"/>
            </a:lvl2pPr>
            <a:lvl3pPr marL="903932" indent="0">
              <a:buNone/>
              <a:defRPr sz="2400"/>
            </a:lvl3pPr>
            <a:lvl4pPr marL="1355898" indent="0">
              <a:buNone/>
              <a:defRPr sz="2000"/>
            </a:lvl4pPr>
            <a:lvl5pPr marL="1807864" indent="0">
              <a:buNone/>
              <a:defRPr sz="2000"/>
            </a:lvl5pPr>
            <a:lvl6pPr marL="2259829" indent="0">
              <a:buNone/>
              <a:defRPr sz="2000"/>
            </a:lvl6pPr>
            <a:lvl7pPr marL="2711796" indent="0">
              <a:buNone/>
              <a:defRPr sz="2000"/>
            </a:lvl7pPr>
            <a:lvl8pPr marL="3163763" indent="0">
              <a:buNone/>
              <a:defRPr sz="2000"/>
            </a:lvl8pPr>
            <a:lvl9pPr marL="361572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2417" y="5347461"/>
            <a:ext cx="5394960" cy="801881"/>
          </a:xfrm>
        </p:spPr>
        <p:txBody>
          <a:bodyPr/>
          <a:lstStyle>
            <a:lvl1pPr marL="0" indent="0">
              <a:buNone/>
              <a:defRPr sz="1400"/>
            </a:lvl1pPr>
            <a:lvl2pPr marL="451966" indent="0">
              <a:buNone/>
              <a:defRPr sz="1200"/>
            </a:lvl2pPr>
            <a:lvl3pPr marL="903932" indent="0">
              <a:buNone/>
              <a:defRPr sz="1000"/>
            </a:lvl3pPr>
            <a:lvl4pPr marL="1355898" indent="0">
              <a:buNone/>
              <a:defRPr sz="900"/>
            </a:lvl4pPr>
            <a:lvl5pPr marL="1807864" indent="0">
              <a:buNone/>
              <a:defRPr sz="900"/>
            </a:lvl5pPr>
            <a:lvl6pPr marL="2259829" indent="0">
              <a:buNone/>
              <a:defRPr sz="900"/>
            </a:lvl6pPr>
            <a:lvl7pPr marL="2711796" indent="0">
              <a:buNone/>
              <a:defRPr sz="900"/>
            </a:lvl7pPr>
            <a:lvl8pPr marL="3163763" indent="0">
              <a:buNone/>
              <a:defRPr sz="900"/>
            </a:lvl8pPr>
            <a:lvl9pPr marL="36157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3CC58-CB08-49A3-8E2C-1E67AF920373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D39D4-78E0-4B1D-9B7F-4F3C17E1B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46DD3-B8E1-45AE-890E-DEF48F43851E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A8C46-D064-43ED-B679-1C0339EAB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201" y="272039"/>
            <a:ext cx="1988767" cy="58092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775" y="272039"/>
            <a:ext cx="5819563" cy="58092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44AE-5CDC-4533-AF63-369873214185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0ADAC-42C1-4517-B932-2F3592DE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 Text in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511176"/>
            <a:ext cx="7732711" cy="1032916"/>
          </a:xfrm>
        </p:spPr>
        <p:txBody>
          <a:bodyPr lIns="0" tIns="0" rIns="0" bIns="0"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1976438"/>
            <a:ext cx="7732711" cy="4104158"/>
          </a:xfrm>
        </p:spPr>
        <p:txBody>
          <a:bodyPr lIns="0" tIns="0" rIns="0" bIns="0"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370" y="2122535"/>
            <a:ext cx="7642860" cy="14645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740" y="3871809"/>
            <a:ext cx="6294120" cy="17461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7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1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4A89-0B4F-4D9F-ACAA-73FACED540E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57261-4FEB-4D29-B32B-A61FFA5A5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175B8-8ACE-4BA8-8022-71C2F9593C12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0FF6-EF8B-4157-8747-D41429230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93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74" y="4390581"/>
            <a:ext cx="7642860" cy="13570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274" y="2895950"/>
            <a:ext cx="7642860" cy="149463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19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39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58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78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59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1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3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5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DB1B9-691B-4EE9-92B9-7F8588556576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0930-769B-4B02-B004-8E67792F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57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778" y="1587947"/>
            <a:ext cx="3904165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87947"/>
            <a:ext cx="3904166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EF19E-717B-4FEF-84E6-372D8DD5149D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41D6-E45E-4631-BF41-A694E208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6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" y="273623"/>
            <a:ext cx="8092440" cy="11387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580" y="1529427"/>
            <a:ext cx="397285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" y="2166820"/>
            <a:ext cx="397285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7608" y="1529427"/>
            <a:ext cx="397441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7608" y="2166820"/>
            <a:ext cx="397441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46C3-A78E-4DB9-A9DD-8D2E976C7675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C2F05-FD48-44A8-BA89-B83F190A2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09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4F04-27AD-42AE-BCFA-FF9E72F81C91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564DD-70EA-4E2B-9FFC-D9F193618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5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370" y="2122535"/>
            <a:ext cx="7642860" cy="14645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740" y="3871809"/>
            <a:ext cx="6294120" cy="17461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7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1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4A89-0B4F-4D9F-ACAA-73FACED540E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57261-4FEB-4D29-B32B-A61FFA5A5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7690-614A-4B83-AB7A-E0596338DB0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621D-5539-4643-857E-A281091C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71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3" y="272039"/>
            <a:ext cx="2958174" cy="11577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5466" y="272041"/>
            <a:ext cx="5026554" cy="5831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3" y="1429787"/>
            <a:ext cx="2958174" cy="4673689"/>
          </a:xfrm>
        </p:spPr>
        <p:txBody>
          <a:bodyPr/>
          <a:lstStyle>
            <a:lvl1pPr marL="0" indent="0">
              <a:buNone/>
              <a:defRPr sz="1400"/>
            </a:lvl1pPr>
            <a:lvl2pPr marL="451966" indent="0">
              <a:buNone/>
              <a:defRPr sz="1200"/>
            </a:lvl2pPr>
            <a:lvl3pPr marL="903932" indent="0">
              <a:buNone/>
              <a:defRPr sz="1000"/>
            </a:lvl3pPr>
            <a:lvl4pPr marL="1355898" indent="0">
              <a:buNone/>
              <a:defRPr sz="900"/>
            </a:lvl4pPr>
            <a:lvl5pPr marL="1807864" indent="0">
              <a:buNone/>
              <a:defRPr sz="900"/>
            </a:lvl5pPr>
            <a:lvl6pPr marL="2259829" indent="0">
              <a:buNone/>
              <a:defRPr sz="900"/>
            </a:lvl6pPr>
            <a:lvl7pPr marL="2711796" indent="0">
              <a:buNone/>
              <a:defRPr sz="900"/>
            </a:lvl7pPr>
            <a:lvl8pPr marL="3163763" indent="0">
              <a:buNone/>
              <a:defRPr sz="900"/>
            </a:lvl8pPr>
            <a:lvl9pPr marL="36157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D0F1-D8FD-4AC8-984F-E68B26C54636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9F22C-704D-4189-8937-DA26E681E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18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417" y="4782822"/>
            <a:ext cx="5394960" cy="5646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2417" y="610505"/>
            <a:ext cx="5394960" cy="409956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1966" indent="0">
              <a:buNone/>
              <a:defRPr sz="2800"/>
            </a:lvl2pPr>
            <a:lvl3pPr marL="903932" indent="0">
              <a:buNone/>
              <a:defRPr sz="2400"/>
            </a:lvl3pPr>
            <a:lvl4pPr marL="1355898" indent="0">
              <a:buNone/>
              <a:defRPr sz="2000"/>
            </a:lvl4pPr>
            <a:lvl5pPr marL="1807864" indent="0">
              <a:buNone/>
              <a:defRPr sz="2000"/>
            </a:lvl5pPr>
            <a:lvl6pPr marL="2259829" indent="0">
              <a:buNone/>
              <a:defRPr sz="2000"/>
            </a:lvl6pPr>
            <a:lvl7pPr marL="2711796" indent="0">
              <a:buNone/>
              <a:defRPr sz="2000"/>
            </a:lvl7pPr>
            <a:lvl8pPr marL="3163763" indent="0">
              <a:buNone/>
              <a:defRPr sz="2000"/>
            </a:lvl8pPr>
            <a:lvl9pPr marL="361572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2417" y="5347461"/>
            <a:ext cx="5394960" cy="801881"/>
          </a:xfrm>
        </p:spPr>
        <p:txBody>
          <a:bodyPr/>
          <a:lstStyle>
            <a:lvl1pPr marL="0" indent="0">
              <a:buNone/>
              <a:defRPr sz="1400"/>
            </a:lvl1pPr>
            <a:lvl2pPr marL="451966" indent="0">
              <a:buNone/>
              <a:defRPr sz="1200"/>
            </a:lvl2pPr>
            <a:lvl3pPr marL="903932" indent="0">
              <a:buNone/>
              <a:defRPr sz="1000"/>
            </a:lvl3pPr>
            <a:lvl4pPr marL="1355898" indent="0">
              <a:buNone/>
              <a:defRPr sz="900"/>
            </a:lvl4pPr>
            <a:lvl5pPr marL="1807864" indent="0">
              <a:buNone/>
              <a:defRPr sz="900"/>
            </a:lvl5pPr>
            <a:lvl6pPr marL="2259829" indent="0">
              <a:buNone/>
              <a:defRPr sz="900"/>
            </a:lvl6pPr>
            <a:lvl7pPr marL="2711796" indent="0">
              <a:buNone/>
              <a:defRPr sz="900"/>
            </a:lvl7pPr>
            <a:lvl8pPr marL="3163763" indent="0">
              <a:buNone/>
              <a:defRPr sz="900"/>
            </a:lvl8pPr>
            <a:lvl9pPr marL="36157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3CC58-CB08-49A3-8E2C-1E67AF920373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D39D4-78E0-4B1D-9B7F-4F3C17E1B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74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46DD3-B8E1-45AE-890E-DEF48F43851E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A8C46-D064-43ED-B679-1C0339EAB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454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201" y="272039"/>
            <a:ext cx="1988767" cy="58092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775" y="272039"/>
            <a:ext cx="5819563" cy="58092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44AE-5CDC-4533-AF63-369873214185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0ADAC-42C1-4517-B932-2F3592DE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998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Text in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511176"/>
            <a:ext cx="7732711" cy="1032916"/>
          </a:xfrm>
        </p:spPr>
        <p:txBody>
          <a:bodyPr lIns="0" tIns="0" rIns="0" bIns="0"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1976438"/>
            <a:ext cx="7732711" cy="4104158"/>
          </a:xfrm>
        </p:spPr>
        <p:txBody>
          <a:bodyPr lIns="0" tIns="0" rIns="0" bIns="0"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118849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314" y="1976438"/>
            <a:ext cx="7732712" cy="4536206"/>
          </a:xfrm>
        </p:spPr>
        <p:txBody>
          <a:bodyPr lIns="0" tIns="0" rIns="0" bIns="0" numCol="2" spcCol="540000"/>
          <a:lstStyle>
            <a:lvl1pPr marL="0" indent="0" algn="l" defTabSz="357188">
              <a:buClrTx/>
              <a:buFont typeface="Arial"/>
              <a:buNone/>
              <a:defRPr baseline="0"/>
            </a:lvl1pPr>
            <a:lvl2pPr marL="0" indent="0">
              <a:buClrTx/>
              <a:buFont typeface="Arial"/>
              <a:buNone/>
              <a:defRPr/>
            </a:lvl2pPr>
            <a:lvl3pPr marL="0" indent="0">
              <a:buClrTx/>
              <a:buFont typeface="Arial"/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	- Second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22313" y="511176"/>
            <a:ext cx="6797823" cy="1032916"/>
          </a:xfrm>
        </p:spPr>
        <p:txBody>
          <a:bodyPr lIns="0" tIns="0" rIns="0" bIns="0"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9613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370" y="2122535"/>
            <a:ext cx="7642860" cy="14645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8740" y="3871809"/>
            <a:ext cx="6294120" cy="17461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7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1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4A89-0B4F-4D9F-ACAA-73FACED540E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57261-4FEB-4D29-B32B-A61FFA5A5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137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175B8-8ACE-4BA8-8022-71C2F9593C12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0FF6-EF8B-4157-8747-D41429230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91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74" y="4390581"/>
            <a:ext cx="7642860" cy="13570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274" y="2895950"/>
            <a:ext cx="7642860" cy="149463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19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39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58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78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59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1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3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5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DB1B9-691B-4EE9-92B9-7F8588556576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0930-769B-4B02-B004-8E67792F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6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175B8-8ACE-4BA8-8022-71C2F9593C12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D0FF6-EF8B-4157-8747-D41429230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778" y="1587947"/>
            <a:ext cx="3904165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87947"/>
            <a:ext cx="3904166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EF19E-717B-4FEF-84E6-372D8DD5149D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41D6-E45E-4631-BF41-A694E208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461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" y="273623"/>
            <a:ext cx="8092440" cy="11387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580" y="1529427"/>
            <a:ext cx="397285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" y="2166820"/>
            <a:ext cx="397285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7608" y="1529427"/>
            <a:ext cx="397441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7608" y="2166820"/>
            <a:ext cx="397441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46C3-A78E-4DB9-A9DD-8D2E976C7675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C2F05-FD48-44A8-BA89-B83F190A2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01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4F04-27AD-42AE-BCFA-FF9E72F81C91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564DD-70EA-4E2B-9FFC-D9F193618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867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7690-614A-4B83-AB7A-E0596338DB0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621D-5539-4643-857E-A281091C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9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74" y="4390581"/>
            <a:ext cx="7642860" cy="13570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274" y="2895950"/>
            <a:ext cx="7642860" cy="149463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19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39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58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78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59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1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3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5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DB1B9-691B-4EE9-92B9-7F8588556576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0930-769B-4B02-B004-8E67792F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778" y="1587947"/>
            <a:ext cx="3904165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87947"/>
            <a:ext cx="3904166" cy="4493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EF19E-717B-4FEF-84E6-372D8DD5149D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41D6-E45E-4631-BF41-A694E208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" y="273623"/>
            <a:ext cx="8092440" cy="11387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580" y="1529427"/>
            <a:ext cx="397285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" y="2166820"/>
            <a:ext cx="397285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7608" y="1529427"/>
            <a:ext cx="3974412" cy="637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66" indent="0">
              <a:buNone/>
              <a:defRPr sz="2000" b="1"/>
            </a:lvl2pPr>
            <a:lvl3pPr marL="903932" indent="0">
              <a:buNone/>
              <a:defRPr sz="1800" b="1"/>
            </a:lvl3pPr>
            <a:lvl4pPr marL="1355898" indent="0">
              <a:buNone/>
              <a:defRPr sz="1600" b="1"/>
            </a:lvl4pPr>
            <a:lvl5pPr marL="1807864" indent="0">
              <a:buNone/>
              <a:defRPr sz="1600" b="1"/>
            </a:lvl5pPr>
            <a:lvl6pPr marL="2259829" indent="0">
              <a:buNone/>
              <a:defRPr sz="1600" b="1"/>
            </a:lvl6pPr>
            <a:lvl7pPr marL="2711796" indent="0">
              <a:buNone/>
              <a:defRPr sz="1600" b="1"/>
            </a:lvl7pPr>
            <a:lvl8pPr marL="3163763" indent="0">
              <a:buNone/>
              <a:defRPr sz="1600" b="1"/>
            </a:lvl8pPr>
            <a:lvl9pPr marL="361572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7608" y="2166820"/>
            <a:ext cx="3974412" cy="3936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46C3-A78E-4DB9-A9DD-8D2E976C7675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C2F05-FD48-44A8-BA89-B83F190A2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4F04-27AD-42AE-BCFA-FF9E72F81C91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564DD-70EA-4E2B-9FFC-D9F193618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7690-614A-4B83-AB7A-E0596338DB00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621D-5539-4643-857E-A281091C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3" y="272039"/>
            <a:ext cx="2958174" cy="11577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5466" y="272041"/>
            <a:ext cx="5026554" cy="5831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3" y="1429787"/>
            <a:ext cx="2958174" cy="4673689"/>
          </a:xfrm>
        </p:spPr>
        <p:txBody>
          <a:bodyPr/>
          <a:lstStyle>
            <a:lvl1pPr marL="0" indent="0">
              <a:buNone/>
              <a:defRPr sz="1400"/>
            </a:lvl1pPr>
            <a:lvl2pPr marL="451966" indent="0">
              <a:buNone/>
              <a:defRPr sz="1200"/>
            </a:lvl2pPr>
            <a:lvl3pPr marL="903932" indent="0">
              <a:buNone/>
              <a:defRPr sz="1000"/>
            </a:lvl3pPr>
            <a:lvl4pPr marL="1355898" indent="0">
              <a:buNone/>
              <a:defRPr sz="900"/>
            </a:lvl4pPr>
            <a:lvl5pPr marL="1807864" indent="0">
              <a:buNone/>
              <a:defRPr sz="900"/>
            </a:lvl5pPr>
            <a:lvl6pPr marL="2259829" indent="0">
              <a:buNone/>
              <a:defRPr sz="900"/>
            </a:lvl6pPr>
            <a:lvl7pPr marL="2711796" indent="0">
              <a:buNone/>
              <a:defRPr sz="900"/>
            </a:lvl7pPr>
            <a:lvl8pPr marL="3163763" indent="0">
              <a:buNone/>
              <a:defRPr sz="900"/>
            </a:lvl8pPr>
            <a:lvl9pPr marL="361572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492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D0F1-D8FD-4AC8-984F-E68B26C54636}" type="datetimeFigureOut">
              <a:rPr lang="en-US"/>
              <a:pPr>
                <a:defRPr/>
              </a:pPr>
              <a:t>7/28/2017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332538"/>
            <a:ext cx="28479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32538"/>
            <a:ext cx="2098675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9F22C-704D-4189-8937-DA26E681E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3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C:\Documents and Settings\Administrator\My Documents\Design - Working File\Chemistry Department Slide show\logo.jp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22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MS PGothic" pitchFamily="34" charset="-128"/>
          <a:cs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49263" y="273050"/>
            <a:ext cx="80930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Science Extended Studies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9263" y="1593850"/>
            <a:ext cx="8093075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Underprepared students</a:t>
            </a:r>
          </a:p>
          <a:p>
            <a:pPr lvl="0"/>
            <a:r>
              <a:rPr lang="en-US" dirty="0" smtClean="0"/>
              <a:t>Course consists of:</a:t>
            </a:r>
          </a:p>
          <a:p>
            <a:pPr lvl="1"/>
            <a:r>
              <a:rPr lang="en-US" dirty="0" err="1" smtClean="0"/>
              <a:t>Maths</a:t>
            </a:r>
            <a:endParaRPr lang="en-US" dirty="0" smtClean="0"/>
          </a:p>
          <a:p>
            <a:pPr lvl="1"/>
            <a:r>
              <a:rPr lang="en-US" dirty="0" smtClean="0"/>
              <a:t>Computer skills</a:t>
            </a:r>
          </a:p>
          <a:p>
            <a:pPr lvl="1"/>
            <a:r>
              <a:rPr lang="en-ZA" dirty="0" smtClean="0"/>
              <a:t>Introduction to Science Concepts and Methods (ISCM) </a:t>
            </a:r>
          </a:p>
          <a:p>
            <a:pPr lvl="2"/>
            <a:r>
              <a:rPr lang="en-ZA" dirty="0" smtClean="0"/>
              <a:t>One term of Chemistry</a:t>
            </a:r>
            <a:endParaRPr lang="en-US" dirty="0" smtClean="0"/>
          </a:p>
        </p:txBody>
      </p:sp>
      <p:pic>
        <p:nvPicPr>
          <p:cNvPr id="4103" name="Picture 4" descr="C:\Documents and Settings\Administrator\My Documents\Design - Working File\Stock Files\Rhodes logo shield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81950" y="5724525"/>
            <a:ext cx="911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defTabSz="90328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8138" indent="-33813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28098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713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150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3588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5813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7778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9745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1711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96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932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898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864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829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179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763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5727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49263" y="273050"/>
            <a:ext cx="80930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Science Extended Studies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9263" y="1593850"/>
            <a:ext cx="8093075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Underprepared students</a:t>
            </a:r>
          </a:p>
          <a:p>
            <a:pPr lvl="0"/>
            <a:r>
              <a:rPr lang="en-US" dirty="0" smtClean="0"/>
              <a:t>Course consists of:</a:t>
            </a:r>
          </a:p>
          <a:p>
            <a:pPr lvl="1"/>
            <a:r>
              <a:rPr lang="en-US" dirty="0" err="1" smtClean="0"/>
              <a:t>Maths</a:t>
            </a:r>
            <a:endParaRPr lang="en-US" dirty="0" smtClean="0"/>
          </a:p>
          <a:p>
            <a:pPr lvl="1"/>
            <a:r>
              <a:rPr lang="en-US" dirty="0" smtClean="0"/>
              <a:t>Computer skills</a:t>
            </a:r>
          </a:p>
          <a:p>
            <a:pPr lvl="1"/>
            <a:r>
              <a:rPr lang="en-ZA" dirty="0" smtClean="0"/>
              <a:t>Introduction to Science Concepts and Methods (ISCM) </a:t>
            </a:r>
          </a:p>
          <a:p>
            <a:pPr lvl="2"/>
            <a:r>
              <a:rPr lang="en-ZA" dirty="0" smtClean="0"/>
              <a:t>One term of Chemistry</a:t>
            </a:r>
            <a:endParaRPr lang="en-US" dirty="0" smtClean="0"/>
          </a:p>
        </p:txBody>
      </p:sp>
      <p:pic>
        <p:nvPicPr>
          <p:cNvPr id="4103" name="Picture 4" descr="C:\Documents and Settings\Administrator\My Documents\Design - Working File\Stock Files\Rhodes logo shield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81950" y="5724525"/>
            <a:ext cx="911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177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txStyles>
    <p:titleStyle>
      <a:lvl1pPr algn="ctr" defTabSz="90328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8138" indent="-33813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28098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713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150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3588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5813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7778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9745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1711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96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932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898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864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829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179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763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5727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49263" y="273050"/>
            <a:ext cx="80930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Science Extended Studies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9263" y="1593850"/>
            <a:ext cx="8093075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Underprepared students</a:t>
            </a:r>
          </a:p>
          <a:p>
            <a:pPr lvl="0"/>
            <a:r>
              <a:rPr lang="en-US" dirty="0" smtClean="0"/>
              <a:t>Course consists of:</a:t>
            </a:r>
          </a:p>
          <a:p>
            <a:pPr lvl="1"/>
            <a:r>
              <a:rPr lang="en-US" dirty="0" err="1" smtClean="0"/>
              <a:t>Maths</a:t>
            </a:r>
            <a:endParaRPr lang="en-US" dirty="0" smtClean="0"/>
          </a:p>
          <a:p>
            <a:pPr lvl="1"/>
            <a:r>
              <a:rPr lang="en-US" dirty="0" smtClean="0"/>
              <a:t>Computer skills</a:t>
            </a:r>
          </a:p>
          <a:p>
            <a:pPr lvl="1"/>
            <a:r>
              <a:rPr lang="en-ZA" dirty="0" smtClean="0"/>
              <a:t>Introduction to Science Concepts and Methods (ISCM) </a:t>
            </a:r>
          </a:p>
          <a:p>
            <a:pPr lvl="2"/>
            <a:r>
              <a:rPr lang="en-ZA" dirty="0" smtClean="0"/>
              <a:t>One term </a:t>
            </a:r>
            <a:r>
              <a:rPr lang="en-ZA" smtClean="0"/>
              <a:t>of Chemistry</a:t>
            </a:r>
            <a:endParaRPr lang="en-US" dirty="0" smtClean="0"/>
          </a:p>
        </p:txBody>
      </p:sp>
      <p:pic>
        <p:nvPicPr>
          <p:cNvPr id="4103" name="Picture 4" descr="C:\Documents and Settings\Administrator\My Documents\Design - Working File\Stock Files\Rhodes logo shield.jpg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7981950" y="5724525"/>
            <a:ext cx="911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88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</p:sldLayoutIdLst>
  <p:txStyles>
    <p:titleStyle>
      <a:lvl1pPr algn="ctr" defTabSz="90328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8138" indent="-33813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28098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713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150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3588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5813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7778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9745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1711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96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932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898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864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829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179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763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5727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49263" y="273050"/>
            <a:ext cx="80930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Science Extended Studies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9263" y="1593850"/>
            <a:ext cx="8093075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94" tIns="45196" rIns="90394" bIns="45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Underprepared students</a:t>
            </a:r>
          </a:p>
          <a:p>
            <a:pPr lvl="0"/>
            <a:r>
              <a:rPr lang="en-US" dirty="0" smtClean="0"/>
              <a:t>Course consists of:</a:t>
            </a:r>
          </a:p>
          <a:p>
            <a:pPr lvl="1"/>
            <a:r>
              <a:rPr lang="en-US" dirty="0" err="1" smtClean="0"/>
              <a:t>Maths</a:t>
            </a:r>
            <a:endParaRPr lang="en-US" dirty="0" smtClean="0"/>
          </a:p>
          <a:p>
            <a:pPr lvl="1"/>
            <a:r>
              <a:rPr lang="en-US" dirty="0" smtClean="0"/>
              <a:t>Computer skills</a:t>
            </a:r>
          </a:p>
          <a:p>
            <a:pPr lvl="1"/>
            <a:r>
              <a:rPr lang="en-ZA" dirty="0" smtClean="0"/>
              <a:t>Introduction to Science Concepts and Methods (ISCM) </a:t>
            </a:r>
          </a:p>
          <a:p>
            <a:pPr lvl="2"/>
            <a:r>
              <a:rPr lang="en-ZA" dirty="0" smtClean="0"/>
              <a:t>One term </a:t>
            </a:r>
            <a:r>
              <a:rPr lang="en-ZA" smtClean="0"/>
              <a:t>of Chemistry</a:t>
            </a:r>
            <a:endParaRPr lang="en-US" dirty="0" smtClean="0"/>
          </a:p>
        </p:txBody>
      </p:sp>
      <p:pic>
        <p:nvPicPr>
          <p:cNvPr id="4103" name="Picture 4" descr="C:\Documents and Settings\Administrator\My Documents\Design - Working File\Stock Files\Rhodes logo shield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81950" y="5724525"/>
            <a:ext cx="911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503219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0328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032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0328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8138" indent="-33813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280988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713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150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3588" indent="-225425" algn="l" defTabSz="9032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5813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7778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9745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1711" indent="-225983" algn="l" defTabSz="9039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96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932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898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864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829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1796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763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5727" algn="l" defTabSz="9039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09507" y="1307782"/>
            <a:ext cx="5847348" cy="2663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ZA" sz="3600" b="1" kern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TRANSFORMATION SUMMIT 2017</a:t>
            </a:r>
            <a:endParaRPr lang="en-GB" sz="3600" b="1" kern="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ZA" sz="3600" b="1" kern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 of the </a:t>
            </a:r>
            <a:endParaRPr lang="en-ZA" sz="3600" b="1" kern="0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ZA" sz="3600" b="1" kern="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Alumni </a:t>
            </a:r>
            <a:r>
              <a:rPr lang="en-ZA" sz="3600" b="1" kern="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 group</a:t>
            </a:r>
            <a:endParaRPr lang="en-GB" sz="3600" b="1" kern="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061" y="304838"/>
            <a:ext cx="7845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experience of alumni</a:t>
            </a:r>
            <a:endParaRPr lang="en-GB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8193043"/>
              </p:ext>
            </p:extLst>
          </p:nvPr>
        </p:nvGraphicFramePr>
        <p:xfrm>
          <a:off x="636104" y="1184353"/>
          <a:ext cx="7740282" cy="5454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03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7009" y="198783"/>
            <a:ext cx="43690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Curriculum</a:t>
            </a:r>
            <a:endParaRPr lang="en-GB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88266119"/>
              </p:ext>
            </p:extLst>
          </p:nvPr>
        </p:nvGraphicFramePr>
        <p:xfrm>
          <a:off x="724325" y="1298540"/>
          <a:ext cx="7462764" cy="502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2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273051"/>
            <a:ext cx="8093075" cy="787124"/>
          </a:xfrm>
        </p:spPr>
        <p:txBody>
          <a:bodyPr/>
          <a:lstStyle/>
          <a:p>
            <a:r>
              <a:rPr lang="en-ZA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Finance: Alumni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041065"/>
              </p:ext>
            </p:extLst>
          </p:nvPr>
        </p:nvGraphicFramePr>
        <p:xfrm>
          <a:off x="618173" y="1166191"/>
          <a:ext cx="8022244" cy="5287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7030A0"/>
                </a:solidFill>
              </a:rPr>
              <a:t>Conclusion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43023"/>
              </p:ext>
            </p:extLst>
          </p:nvPr>
        </p:nvGraphicFramePr>
        <p:xfrm>
          <a:off x="618173" y="1839648"/>
          <a:ext cx="7755255" cy="4278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78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2439332"/>
            <a:ext cx="7732711" cy="925788"/>
          </a:xfrm>
        </p:spPr>
        <p:txBody>
          <a:bodyPr/>
          <a:lstStyle/>
          <a:p>
            <a:pPr algn="ctr"/>
            <a:r>
              <a:rPr lang="en-ZA" sz="6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Thank you</a:t>
            </a:r>
            <a:r>
              <a:rPr lang="en-ZA" sz="66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!!</a:t>
            </a:r>
            <a:endParaRPr lang="en-GB" sz="660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196" y="4611757"/>
            <a:ext cx="7934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Full report available at: https://www.ru.ac.za/media/rhodesuniversity/content/alumni/documents/Alumni%20Transformation%20Final%20Report%202017.pdf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22313" y="469562"/>
            <a:ext cx="701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Task team members:</a:t>
            </a:r>
          </a:p>
          <a:p>
            <a:pPr lvl="1"/>
            <a:r>
              <a:rPr lang="en-US" sz="2000" dirty="0" err="1"/>
              <a:t>Ujala</a:t>
            </a:r>
            <a:r>
              <a:rPr lang="en-US" sz="2000" dirty="0"/>
              <a:t> </a:t>
            </a:r>
            <a:r>
              <a:rPr lang="en-US" sz="2000" dirty="0" err="1"/>
              <a:t>Satgoor</a:t>
            </a:r>
            <a:r>
              <a:rPr lang="en-US" sz="2000" dirty="0"/>
              <a:t>, Joyce Sewry, James </a:t>
            </a:r>
            <a:r>
              <a:rPr lang="en-US" sz="2000" dirty="0" err="1"/>
              <a:t>Gambiza</a:t>
            </a:r>
            <a:r>
              <a:rPr lang="en-US" sz="2000" dirty="0"/>
              <a:t>, </a:t>
            </a:r>
            <a:r>
              <a:rPr lang="en-US" sz="2000" dirty="0" err="1" smtClean="0"/>
              <a:t>Terryl</a:t>
            </a:r>
            <a:r>
              <a:rPr lang="en-US" sz="2000" dirty="0" smtClean="0"/>
              <a:t> McCarthy</a:t>
            </a:r>
            <a:r>
              <a:rPr lang="en-US" sz="2000" dirty="0"/>
              <a:t>, Cindy </a:t>
            </a:r>
            <a:r>
              <a:rPr lang="en-US" sz="2000" dirty="0" err="1"/>
              <a:t>Deutschmann</a:t>
            </a:r>
            <a:r>
              <a:rPr lang="en-US" sz="2000" dirty="0"/>
              <a:t>,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Bezuidenhout</a:t>
            </a:r>
            <a:r>
              <a:rPr lang="en-US" sz="2000" dirty="0"/>
              <a:t> and Leroy </a:t>
            </a:r>
            <a:r>
              <a:rPr lang="en-US" sz="2000" dirty="0" err="1" smtClean="0"/>
              <a:t>Maisiri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768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5543" y="348255"/>
            <a:ext cx="2900025" cy="711919"/>
          </a:xfrm>
        </p:spPr>
        <p:txBody>
          <a:bodyPr/>
          <a:lstStyle/>
          <a:p>
            <a:r>
              <a:rPr lang="en-US" sz="4000" dirty="0" smtClean="0">
                <a:solidFill>
                  <a:srgbClr val="7030A0"/>
                </a:solidFill>
              </a:rPr>
              <a:t>Purpose</a:t>
            </a:r>
            <a:endParaRPr lang="en-US" sz="4000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550838"/>
              </p:ext>
            </p:extLst>
          </p:nvPr>
        </p:nvGraphicFramePr>
        <p:xfrm>
          <a:off x="3325704" y="494030"/>
          <a:ext cx="5472231" cy="572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15013" y="3354051"/>
            <a:ext cx="2728298" cy="2016192"/>
          </a:xfrm>
        </p:spPr>
        <p:txBody>
          <a:bodyPr>
            <a:normAutofit fontScale="92500" lnSpcReduction="20000"/>
          </a:bodyPr>
          <a:lstStyle/>
          <a:p>
            <a:r>
              <a:rPr lang="en-US" sz="2753" dirty="0"/>
              <a:t>Alumni is the largest stakeholder and an important voice to be </a:t>
            </a:r>
            <a:r>
              <a:rPr lang="en-US" sz="2753" dirty="0"/>
              <a:t>heard on the identified focus areas</a:t>
            </a:r>
            <a:endParaRPr lang="en-US" sz="2753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>
                <a:solidFill>
                  <a:srgbClr val="7030A0"/>
                </a:solidFill>
              </a:rPr>
              <a:t>Data Collection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</a:t>
            </a:r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</a:p>
          <a:p>
            <a:pPr lvl="1"/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 participants</a:t>
            </a:r>
          </a:p>
          <a:p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Transformation </a:t>
            </a:r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Consultations</a:t>
            </a:r>
          </a:p>
          <a:p>
            <a:pPr lvl="1"/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525 </a:t>
            </a:r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</a:t>
            </a:r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events. </a:t>
            </a:r>
            <a:endParaRPr lang="en-Z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Questionnaires :254 </a:t>
            </a:r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completed </a:t>
            </a:r>
            <a:endParaRPr lang="en-Z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Z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ecordings </a:t>
            </a:r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focus groups at the consultations. </a:t>
            </a:r>
            <a:endParaRPr lang="en-Z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Emails and articles submitted to the alumni office. 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36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Z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46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identity</a:t>
            </a:r>
            <a:b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(purpose, vision, values and name)</a:t>
            </a:r>
            <a:endParaRPr lang="en-GB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314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practices at Rhodes University currently reflect its vision and mission? </a:t>
            </a:r>
            <a:endParaRPr lang="en-GB" sz="3147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998132" y="3234073"/>
          <a:ext cx="4982846" cy="2679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1423">
                  <a:extLst>
                    <a:ext uri="{9D8B030D-6E8A-4147-A177-3AD203B41FA5}">
                      <a16:colId xmlns="" xmlns:a16="http://schemas.microsoft.com/office/drawing/2014/main" val="625501834"/>
                    </a:ext>
                  </a:extLst>
                </a:gridCol>
                <a:gridCol w="2491423">
                  <a:extLst>
                    <a:ext uri="{9D8B030D-6E8A-4147-A177-3AD203B41FA5}">
                      <a16:colId xmlns="" xmlns:a16="http://schemas.microsoft.com/office/drawing/2014/main" val="2451970730"/>
                    </a:ext>
                  </a:extLst>
                </a:gridCol>
              </a:tblGrid>
              <a:tr h="14557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900" dirty="0">
                          <a:effectLst/>
                        </a:rPr>
                        <a:t>Agree</a:t>
                      </a:r>
                      <a:endParaRPr lang="en-GB" sz="3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70559" marT="35592" marB="3559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900" dirty="0">
                          <a:effectLst/>
                        </a:rPr>
                        <a:t>88%</a:t>
                      </a:r>
                      <a:endParaRPr lang="en-GB" sz="3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70559" marT="35592" marB="35592"/>
                </a:tc>
                <a:extLst>
                  <a:ext uri="{0D108BD9-81ED-4DB2-BD59-A6C34878D82A}">
                    <a16:rowId xmlns="" xmlns:a16="http://schemas.microsoft.com/office/drawing/2014/main" val="2853762739"/>
                  </a:ext>
                </a:extLst>
              </a:tr>
              <a:tr h="12241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900" dirty="0">
                          <a:effectLst/>
                        </a:rPr>
                        <a:t>Disagree</a:t>
                      </a:r>
                      <a:endParaRPr lang="en-GB" sz="3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70559" marT="35592" marB="3559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900" dirty="0">
                          <a:effectLst/>
                        </a:rPr>
                        <a:t>11.4%</a:t>
                      </a:r>
                      <a:endParaRPr lang="en-GB" sz="3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70559" marT="35592" marB="35592"/>
                </a:tc>
                <a:extLst>
                  <a:ext uri="{0D108BD9-81ED-4DB2-BD59-A6C34878D82A}">
                    <a16:rowId xmlns="" xmlns:a16="http://schemas.microsoft.com/office/drawing/2014/main" val="362818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22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5395" y="335612"/>
            <a:ext cx="6461702" cy="13013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sz="3933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the Rhodes University </a:t>
            </a:r>
          </a:p>
          <a:p>
            <a:pPr algn="ctr"/>
            <a:r>
              <a:rPr lang="en-ZA" sz="3933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its Name?</a:t>
            </a:r>
            <a:endParaRPr lang="en-GB" sz="3933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70057792"/>
              </p:ext>
            </p:extLst>
          </p:nvPr>
        </p:nvGraphicFramePr>
        <p:xfrm>
          <a:off x="172733" y="1636994"/>
          <a:ext cx="7745621" cy="4791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82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1415" y="260192"/>
            <a:ext cx="6317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it </a:t>
            </a:r>
            <a:r>
              <a:rPr lang="en-ZA" sz="4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 to change the name for transformation?</a:t>
            </a:r>
            <a:endParaRPr lang="en-GB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/>
          </p:nvPr>
        </p:nvGraphicFramePr>
        <p:xfrm>
          <a:off x="1563726" y="1556121"/>
          <a:ext cx="5793158" cy="4872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76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77465" y="387549"/>
          <a:ext cx="8530190" cy="631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0190">
                  <a:extLst>
                    <a:ext uri="{9D8B030D-6E8A-4147-A177-3AD203B41FA5}">
                      <a16:colId xmlns="" xmlns:a16="http://schemas.microsoft.com/office/drawing/2014/main" val="1781714676"/>
                    </a:ext>
                  </a:extLst>
                </a:gridCol>
              </a:tblGrid>
              <a:tr h="1587868">
                <a:tc>
                  <a:txBody>
                    <a:bodyPr/>
                    <a:lstStyle/>
                    <a:p>
                      <a:pPr algn="ctr"/>
                      <a:r>
                        <a:rPr lang="en-ZA" sz="3500" dirty="0" smtClean="0"/>
                        <a:t>How</a:t>
                      </a:r>
                      <a:r>
                        <a:rPr lang="en-ZA" sz="3500" baseline="0" dirty="0" smtClean="0"/>
                        <a:t> can </a:t>
                      </a:r>
                      <a:r>
                        <a:rPr lang="en-ZA" sz="3500" dirty="0" smtClean="0"/>
                        <a:t>Alumni contribute</a:t>
                      </a:r>
                      <a:r>
                        <a:rPr lang="en-ZA" sz="3500" baseline="0" dirty="0" smtClean="0"/>
                        <a:t> to the Transformation of Rhodes University?</a:t>
                      </a:r>
                      <a:endParaRPr lang="en-GB" sz="35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2613163382"/>
                  </a:ext>
                </a:extLst>
              </a:tr>
              <a:tr h="919955">
                <a:tc>
                  <a:txBody>
                    <a:bodyPr/>
                    <a:lstStyle/>
                    <a:p>
                      <a:r>
                        <a:rPr lang="en-ZA" sz="3100" dirty="0" smtClean="0"/>
                        <a:t>Alumni networking and job</a:t>
                      </a:r>
                      <a:r>
                        <a:rPr lang="en-ZA" sz="3100" baseline="0" dirty="0" smtClean="0"/>
                        <a:t> referral program</a:t>
                      </a:r>
                      <a:endParaRPr lang="en-GB" sz="31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3054978922"/>
                  </a:ext>
                </a:extLst>
              </a:tr>
              <a:tr h="919955">
                <a:tc>
                  <a:txBody>
                    <a:bodyPr/>
                    <a:lstStyle/>
                    <a:p>
                      <a:r>
                        <a:rPr lang="en-ZA" sz="3100" dirty="0" smtClean="0"/>
                        <a:t>Coaching, mentoring,</a:t>
                      </a:r>
                      <a:r>
                        <a:rPr lang="en-ZA" sz="3100" baseline="0" dirty="0" smtClean="0"/>
                        <a:t> counselling</a:t>
                      </a:r>
                      <a:endParaRPr lang="en-GB" sz="31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4290363198"/>
                  </a:ext>
                </a:extLst>
              </a:tr>
              <a:tr h="919955">
                <a:tc>
                  <a:txBody>
                    <a:bodyPr/>
                    <a:lstStyle/>
                    <a:p>
                      <a:r>
                        <a:rPr lang="en-ZA" sz="3100" dirty="0" smtClean="0"/>
                        <a:t>Financial support for disadvantaged students</a:t>
                      </a:r>
                      <a:endParaRPr lang="en-GB" sz="31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3223129120"/>
                  </a:ext>
                </a:extLst>
              </a:tr>
              <a:tr h="919955">
                <a:tc>
                  <a:txBody>
                    <a:bodyPr/>
                    <a:lstStyle/>
                    <a:p>
                      <a:r>
                        <a:rPr lang="en-ZA" sz="3100" dirty="0" smtClean="0"/>
                        <a:t>Job Internships and training</a:t>
                      </a:r>
                      <a:endParaRPr lang="en-GB" sz="31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556304613"/>
                  </a:ext>
                </a:extLst>
              </a:tr>
              <a:tr h="1049020">
                <a:tc>
                  <a:txBody>
                    <a:bodyPr/>
                    <a:lstStyle/>
                    <a:p>
                      <a:r>
                        <a:rPr lang="en-ZA" sz="3100" dirty="0" smtClean="0"/>
                        <a:t>Involvement</a:t>
                      </a:r>
                      <a:r>
                        <a:rPr lang="en-ZA" sz="3100" baseline="0" dirty="0" smtClean="0"/>
                        <a:t> and participation in transformation projects</a:t>
                      </a:r>
                      <a:endParaRPr lang="en-GB" sz="3100" dirty="0"/>
                    </a:p>
                  </a:txBody>
                  <a:tcPr marL="89916" marR="89916" marT="44958" marB="44958"/>
                </a:tc>
                <a:extLst>
                  <a:ext uri="{0D108BD9-81ED-4DB2-BD59-A6C34878D82A}">
                    <a16:rowId xmlns="" xmlns:a16="http://schemas.microsoft.com/office/drawing/2014/main" val="96403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3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4463" y="393850"/>
            <a:ext cx="775525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360"/>
              </a:spcBef>
              <a:spcAft>
                <a:spcPts val="1180"/>
              </a:spcAft>
            </a:pPr>
            <a:r>
              <a:rPr lang="en-ZA" sz="3200" b="1" kern="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Institutional culture (including visual culture and institutional rituals/traditions)</a:t>
            </a:r>
            <a:endParaRPr lang="en-GB" sz="3200" b="1" kern="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065142110"/>
              </p:ext>
            </p:extLst>
          </p:nvPr>
        </p:nvGraphicFramePr>
        <p:xfrm>
          <a:off x="1987826" y="2756452"/>
          <a:ext cx="4436435" cy="384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85793" y="1702657"/>
            <a:ext cx="77822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n</a:t>
            </a:r>
            <a:r>
              <a:rPr lang="en-Z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 artworks that reflect the rich diversity of the university community should be acquired?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763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338" y="489571"/>
            <a:ext cx="8944920" cy="635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354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the Graduation Ceremony be changed?</a:t>
            </a:r>
            <a:endParaRPr lang="en-GB" sz="354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309685" y="1852739"/>
          <a:ext cx="5033456" cy="3574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1063">
                  <a:extLst>
                    <a:ext uri="{9D8B030D-6E8A-4147-A177-3AD203B41FA5}">
                      <a16:colId xmlns="" xmlns:a16="http://schemas.microsoft.com/office/drawing/2014/main" val="1485658951"/>
                    </a:ext>
                  </a:extLst>
                </a:gridCol>
                <a:gridCol w="2662393">
                  <a:extLst>
                    <a:ext uri="{9D8B030D-6E8A-4147-A177-3AD203B41FA5}">
                      <a16:colId xmlns="" xmlns:a16="http://schemas.microsoft.com/office/drawing/2014/main" val="2159575239"/>
                    </a:ext>
                  </a:extLst>
                </a:gridCol>
              </a:tblGrid>
              <a:tr h="11913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Agree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10.36%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extLst>
                  <a:ext uri="{0D108BD9-81ED-4DB2-BD59-A6C34878D82A}">
                    <a16:rowId xmlns="" xmlns:a16="http://schemas.microsoft.com/office/drawing/2014/main" val="4131324386"/>
                  </a:ext>
                </a:extLst>
              </a:tr>
              <a:tr h="11913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Disagree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54.36%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extLst>
                  <a:ext uri="{0D108BD9-81ED-4DB2-BD59-A6C34878D82A}">
                    <a16:rowId xmlns="" xmlns:a16="http://schemas.microsoft.com/office/drawing/2014/main" val="3294480958"/>
                  </a:ext>
                </a:extLst>
              </a:tr>
              <a:tr h="11913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Not Sure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3500" dirty="0">
                          <a:effectLst/>
                        </a:rPr>
                        <a:t>35.12%</a:t>
                      </a:r>
                      <a:endParaRPr lang="en-GB" sz="3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37" marR="67437" marT="35592" marB="35592"/>
                </a:tc>
                <a:extLst>
                  <a:ext uri="{0D108BD9-81ED-4DB2-BD59-A6C34878D82A}">
                    <a16:rowId xmlns="" xmlns:a16="http://schemas.microsoft.com/office/drawing/2014/main" val="563083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 Intro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</TotalTime>
  <Pages>0</Pages>
  <Words>348</Words>
  <Characters>0</Characters>
  <Application>Microsoft Office PowerPoint</Application>
  <PresentationFormat>Custom</PresentationFormat>
  <Lines>0</Lines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MS PGothic</vt:lpstr>
      <vt:lpstr>MS PGothic</vt:lpstr>
      <vt:lpstr>Algerian</vt:lpstr>
      <vt:lpstr>Arial</vt:lpstr>
      <vt:lpstr>Calibri</vt:lpstr>
      <vt:lpstr>Gill Sans</vt:lpstr>
      <vt:lpstr>Times New Roman</vt:lpstr>
      <vt:lpstr>ヒラギノ角ゴ ProN W3</vt:lpstr>
      <vt:lpstr>RU Intro Slide</vt:lpstr>
      <vt:lpstr>Office Theme</vt:lpstr>
      <vt:lpstr>3_Office Theme</vt:lpstr>
      <vt:lpstr>1_Office Theme</vt:lpstr>
      <vt:lpstr>2_Office Theme</vt:lpstr>
      <vt:lpstr>PowerPoint Presentation</vt:lpstr>
      <vt:lpstr>Purpose</vt:lpstr>
      <vt:lpstr>Data Collection</vt:lpstr>
      <vt:lpstr>Institutional identity  (purpose, vision, values and name)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Finance: Alumni contributions</vt:lpstr>
      <vt:lpstr>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Charlotta Turner</dc:creator>
  <cp:lastModifiedBy> J Sewry</cp:lastModifiedBy>
  <cp:revision>69</cp:revision>
  <dcterms:modified xsi:type="dcterms:W3CDTF">2017-07-28T10:52:44Z</dcterms:modified>
</cp:coreProperties>
</file>