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5"/>
  </p:notesMasterIdLst>
  <p:handoutMasterIdLst>
    <p:handoutMasterId r:id="rId16"/>
  </p:handoutMasterIdLst>
  <p:sldIdLst>
    <p:sldId id="257" r:id="rId5"/>
    <p:sldId id="268" r:id="rId6"/>
    <p:sldId id="258" r:id="rId7"/>
    <p:sldId id="262" r:id="rId8"/>
    <p:sldId id="266" r:id="rId9"/>
    <p:sldId id="267" r:id="rId10"/>
    <p:sldId id="264" r:id="rId11"/>
    <p:sldId id="263"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1" d="100"/>
          <a:sy n="61" d="100"/>
        </p:scale>
        <p:origin x="78" y="342"/>
      </p:cViewPr>
      <p:guideLst>
        <p:guide orient="horz" pos="2160"/>
        <p:guide pos="3840"/>
      </p:guideLst>
    </p:cSldViewPr>
  </p:slideViewPr>
  <p:notesTextViewPr>
    <p:cViewPr>
      <p:scale>
        <a:sx n="3" d="2"/>
        <a:sy n="3" d="2"/>
      </p:scale>
      <p:origin x="0" y="0"/>
    </p:cViewPr>
  </p:notesTextViewPr>
  <p:notesViewPr>
    <p:cSldViewPr snapToGrid="0" showGuides="1">
      <p:cViewPr varScale="1">
        <p:scale>
          <a:sx n="79" d="100"/>
          <a:sy n="79" d="100"/>
        </p:scale>
        <p:origin x="319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57B527-9545-4A18-82C6-985C2D673EE0}" type="datetimeFigureOut">
              <a:rPr lang="en-US" smtClean="0"/>
              <a:t>8/2/2017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06BD15E-A83F-499B-AE2F-72149146BFF5}" type="slidenum">
              <a:rPr lang="en-US" smtClean="0"/>
              <a:t>‹#›</a:t>
            </a:fld>
            <a:endParaRPr lang="en-US"/>
          </a:p>
        </p:txBody>
      </p:sp>
    </p:spTree>
    <p:extLst>
      <p:ext uri="{BB962C8B-B14F-4D97-AF65-F5344CB8AC3E}">
        <p14:creationId xmlns:p14="http://schemas.microsoft.com/office/powerpoint/2010/main" val="1528339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2A402-9AEC-46CD-BFFB-8C45353B9417}" type="datetimeFigureOut">
              <a:rPr lang="en-US" smtClean="0"/>
              <a:t>8/2/2017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D6FFF6-EFF5-46FA-B62C-F141E1274D59}" type="slidenum">
              <a:rPr lang="en-US" smtClean="0"/>
              <a:t>‹#›</a:t>
            </a:fld>
            <a:endParaRPr lang="en-US"/>
          </a:p>
        </p:txBody>
      </p:sp>
    </p:spTree>
    <p:extLst>
      <p:ext uri="{BB962C8B-B14F-4D97-AF65-F5344CB8AC3E}">
        <p14:creationId xmlns:p14="http://schemas.microsoft.com/office/powerpoint/2010/main" val="75566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6FFF6-EFF5-46FA-B62C-F141E1274D59}" type="slidenum">
              <a:rPr lang="en-US" smtClean="0"/>
              <a:t>1</a:t>
            </a:fld>
            <a:endParaRPr lang="en-US"/>
          </a:p>
        </p:txBody>
      </p:sp>
    </p:spTree>
    <p:extLst>
      <p:ext uri="{BB962C8B-B14F-4D97-AF65-F5344CB8AC3E}">
        <p14:creationId xmlns:p14="http://schemas.microsoft.com/office/powerpoint/2010/main" val="4005229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3"/>
          <p:cNvSpPr>
            <a:spLocks noGrp="1"/>
          </p:cNvSpPr>
          <p:nvPr>
            <p:ph type="ctrTitle"/>
          </p:nvPr>
        </p:nvSpPr>
        <p:spPr>
          <a:xfrm>
            <a:off x="1910080" y="1179705"/>
            <a:ext cx="9875520" cy="1472184"/>
          </a:xfrm>
          <a:prstGeom prst="rect">
            <a:avLst/>
          </a:prstGeom>
        </p:spPr>
        <p:txBody>
          <a:bodyPr anchor="b"/>
          <a:lstStyle>
            <a:lvl1pPr algn="ctr">
              <a:defRPr/>
            </a:lvl1pPr>
            <a:extLst/>
          </a:lstStyle>
          <a:p>
            <a:r>
              <a:rPr kumimoji="0" lang="en-US" smtClean="0"/>
              <a:t>Click to edit Master title style</a:t>
            </a:r>
            <a:endParaRPr kumimoji="0" lang="en-US" dirty="0"/>
          </a:p>
        </p:txBody>
      </p:sp>
      <p:sp>
        <p:nvSpPr>
          <p:cNvPr id="22" name="Subtitle 21"/>
          <p:cNvSpPr>
            <a:spLocks noGrp="1"/>
          </p:cNvSpPr>
          <p:nvPr>
            <p:ph type="subTitle" idx="1"/>
          </p:nvPr>
        </p:nvSpPr>
        <p:spPr>
          <a:xfrm>
            <a:off x="1910080" y="2669871"/>
            <a:ext cx="9875520" cy="1752600"/>
          </a:xfrm>
          <a:prstGeom prst="rect">
            <a:avLst/>
          </a:prstGeom>
        </p:spPr>
        <p:txBody>
          <a:bodyPr tIns="0"/>
          <a:lstStyle>
            <a:lvl1pPr marL="27432" indent="0" algn="ctr">
              <a:buNone/>
              <a:defRPr sz="2600" b="1">
                <a:solidFill>
                  <a:schemeClr val="accent1">
                    <a:lumMod val="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dirty="0"/>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22ED8DFF-AC58-4CE1-95FC-5B760807040E}" type="datetime1">
              <a:rPr lang="en-US" smtClean="0"/>
              <a:t>8/2/2017</a:t>
            </a:fld>
            <a:endParaRPr lang="en-US"/>
          </a:p>
        </p:txBody>
      </p:sp>
      <p:sp>
        <p:nvSpPr>
          <p:cNvPr id="20" name="Footer Placeholder 19"/>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10" name="Slide Number Placeholder 9"/>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72726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914144" y="1447800"/>
            <a:ext cx="9997440" cy="480060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AA3D4F3E-03CF-4020-A455-976DE93B6CFF}" type="datetime1">
              <a:rPr lang="en-US" smtClean="0"/>
              <a:t>8/2/2017</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4997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3AB81425-5192-475F-8F5F-48429B4F668B}" type="datetime1">
              <a:rPr lang="en-US" smtClean="0"/>
              <a:t>8/2/2017</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9435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638"/>
            <a:ext cx="999744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1914144" y="1447800"/>
            <a:ext cx="9997440" cy="48006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C83E6289-67AB-48EA-B8F2-7F8C3C839FC8}" type="datetime1">
              <a:rPr lang="en-US" smtClean="0"/>
              <a:t>8/2/2017</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639988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guide id="2" pos="9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800" y="2600325"/>
            <a:ext cx="8534400" cy="2286000"/>
          </a:xfrm>
          <a:prstGeom prst="rect">
            <a:avLst/>
          </a:prstGeo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828800" y="1066800"/>
            <a:ext cx="8534400" cy="1509712"/>
          </a:xfrm>
          <a:prstGeom prst="rect">
            <a:avLst/>
          </a:prstGeo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75200" y="6305550"/>
            <a:ext cx="2844800" cy="476250"/>
          </a:xfrm>
          <a:prstGeom prst="rect">
            <a:avLst/>
          </a:prstGeom>
        </p:spPr>
        <p:txBody>
          <a:bodyPr/>
          <a:lstStyle/>
          <a:p>
            <a:fld id="{CD27007B-A0CB-4CB0-A72F-D015643D8A50}" type="datetime1">
              <a:rPr lang="en-US" smtClean="0"/>
              <a:t>8/2/2017</a:t>
            </a:fld>
            <a:endParaRPr lang="en-US"/>
          </a:p>
        </p:txBody>
      </p:sp>
      <p:sp>
        <p:nvSpPr>
          <p:cNvPr id="5" name="Footer Placeholder 4"/>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6" name="Slide Number Placeholder 5"/>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0661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7AF78760-02B0-4343-9B36-9B01060F90A6}" type="datetime1">
              <a:rPr lang="en-US" smtClean="0"/>
              <a:t>8/2/2017</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8451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217920" y="328278"/>
            <a:ext cx="5364480" cy="640080"/>
          </a:xfrm>
          <a:prstGeom prst="rect">
            <a:avLst/>
          </a:prstGeom>
          <a:noFill/>
          <a:ln w="10795">
            <a:solidFill>
              <a:schemeClr val="bg1"/>
            </a:solidFill>
            <a:miter lim="800000"/>
          </a:ln>
        </p:spPr>
        <p:txBody>
          <a:bodyPr anchor="ctr"/>
          <a:lstStyle>
            <a:lvl1pPr marL="64008" indent="0" algn="l">
              <a:lnSpc>
                <a:spcPct val="100000"/>
              </a:lnSpc>
              <a:spcBef>
                <a:spcPts val="100"/>
              </a:spcBef>
              <a:buNone/>
              <a:defRPr sz="1900" b="1">
                <a:solidFill>
                  <a:schemeClr val="accent1">
                    <a:lumMod val="50000"/>
                  </a:schemeClr>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75200" y="6305550"/>
            <a:ext cx="2844800" cy="476250"/>
          </a:xfrm>
          <a:prstGeom prst="rect">
            <a:avLst/>
          </a:prstGeom>
        </p:spPr>
        <p:txBody>
          <a:bodyPr/>
          <a:lstStyle/>
          <a:p>
            <a:fld id="{D6103C8C-96CC-4988-9A76-A97C68B37C96}" type="datetime1">
              <a:rPr lang="en-US" smtClean="0"/>
              <a:t>8/2/2017</a:t>
            </a:fld>
            <a:endParaRPr lang="en-US"/>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9" name="Slide Number Placeholder 8"/>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35893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775200" y="6305550"/>
            <a:ext cx="2844800" cy="476250"/>
          </a:xfrm>
          <a:prstGeom prst="rect">
            <a:avLst/>
          </a:prstGeom>
        </p:spPr>
        <p:txBody>
          <a:bodyPr/>
          <a:lstStyle/>
          <a:p>
            <a:fld id="{19A6AA83-E69F-4B8F-8330-2B08940C21DF}" type="datetime1">
              <a:rPr lang="en-US" smtClean="0"/>
              <a:t>8/2/2017</a:t>
            </a:fld>
            <a:endParaRPr lang="en-US"/>
          </a:p>
        </p:txBody>
      </p:sp>
      <p:sp>
        <p:nvSpPr>
          <p:cNvPr id="4" name="Footer Placeholder 3"/>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5" name="Slide Number Placeholder 4"/>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65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75200" y="6305550"/>
            <a:ext cx="2844800" cy="476250"/>
          </a:xfrm>
          <a:prstGeom prst="rect">
            <a:avLst/>
          </a:prstGeom>
        </p:spPr>
        <p:txBody>
          <a:bodyPr/>
          <a:lstStyle/>
          <a:p>
            <a:fld id="{0C32B54B-DAC7-463C-B2D9-3A5324E66E07}" type="datetime1">
              <a:rPr lang="en-US" smtClean="0"/>
              <a:t>8/2/2017</a:t>
            </a:fld>
            <a:endParaRPr lang="en-US"/>
          </a:p>
        </p:txBody>
      </p:sp>
      <p:sp>
        <p:nvSpPr>
          <p:cNvPr id="3" name="Footer Placeholder 2"/>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4" name="Slide Number Placeholder 3"/>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60977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FABC3EB9-8141-418F-8EFF-9A68D158E203}" type="datetime1">
              <a:rPr lang="en-US" smtClean="0"/>
              <a:t>8/2/2017</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542546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smtClean="0"/>
              <a:t>Click icon to add picture</a:t>
            </a:r>
            <a:endParaRPr kumimoji="0" lang="en-US" dirty="0"/>
          </a:p>
        </p:txBody>
      </p:sp>
      <p:sp>
        <p:nvSpPr>
          <p:cNvPr id="9" name="Rectangle 1"/>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2"/>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775200" y="6305550"/>
            <a:ext cx="2844800" cy="476250"/>
          </a:xfrm>
          <a:prstGeom prst="rect">
            <a:avLst/>
          </a:prstGeom>
        </p:spPr>
        <p:txBody>
          <a:bodyPr/>
          <a:lstStyle/>
          <a:p>
            <a:fld id="{EE203F9F-5B53-4206-BA20-257056A7933C}" type="datetime1">
              <a:rPr lang="en-US" smtClean="0"/>
              <a:t>8/2/2017</a:t>
            </a:fld>
            <a:endParaRPr lang="en-US"/>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p>
            <a:r>
              <a:rPr lang="en-US"/>
              <a:t>Add a footer</a:t>
            </a:r>
          </a:p>
        </p:txBody>
      </p:sp>
      <p:sp>
        <p:nvSpPr>
          <p:cNvPr id="7" name="Slide Number Placeholder 6"/>
          <p:cNvSpPr>
            <a:spLocks noGrp="1"/>
          </p:cNvSpPr>
          <p:nvPr>
            <p:ph type="sldNum" sz="quarter" idx="12"/>
          </p:nvPr>
        </p:nvSpPr>
        <p:spPr>
          <a:xfrm>
            <a:off x="11484864" y="6305550"/>
            <a:ext cx="609600" cy="476250"/>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36752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2"/>
      </p:bgRef>
    </p:bg>
    <p:spTree>
      <p:nvGrpSpPr>
        <p:cNvPr id="1" name=""/>
        <p:cNvGrpSpPr/>
        <p:nvPr/>
      </p:nvGrpSpPr>
      <p:grpSpPr>
        <a:xfrm>
          <a:off x="0" y="0"/>
          <a:ext cx="0" cy="0"/>
          <a:chOff x="0" y="0"/>
          <a:chExt cx="0" cy="0"/>
        </a:xfrm>
      </p:grpSpPr>
      <p:grpSp>
        <p:nvGrpSpPr>
          <p:cNvPr id="6" name="Group 5"/>
          <p:cNvGrpSpPr/>
          <p:nvPr/>
        </p:nvGrpSpPr>
        <p:grpSpPr>
          <a:xfrm>
            <a:off x="7148" y="-54"/>
            <a:ext cx="12188952" cy="6858054"/>
            <a:chOff x="7148" y="-54"/>
            <a:chExt cx="12188952" cy="6858054"/>
          </a:xfrm>
        </p:grpSpPr>
        <p:sp>
          <p:nvSpPr>
            <p:cNvPr id="4" name="Rectangle 3"/>
            <p:cNvSpPr/>
            <p:nvPr/>
          </p:nvSpPr>
          <p:spPr>
            <a:xfrm>
              <a:off x="7148" y="0"/>
              <a:ext cx="12188952"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invGray">
            <a:xfrm>
              <a:off x="1473566" y="-54"/>
              <a:ext cx="96070" cy="6858054"/>
            </a:xfrm>
            <a:prstGeom prst="rect">
              <a:avLst/>
            </a:prstGeom>
            <a:solidFill>
              <a:schemeClr val="bg2">
                <a:lumMod val="10000"/>
              </a:schemeClr>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pic>
          <p:nvPicPr>
            <p:cNvPr id="3" name="Picture 2"/>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8" y="0"/>
              <a:ext cx="1495425" cy="6858000"/>
            </a:xfrm>
            <a:prstGeom prst="rect">
              <a:avLst/>
            </a:prstGeom>
          </p:spPr>
        </p:pic>
      </p:grpSp>
      <p:sp>
        <p:nvSpPr>
          <p:cNvPr id="16"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smtClean="0"/>
              <a:t>Click to edit Master title style</a:t>
            </a:r>
            <a:endParaRPr kumimoji="0" lang="en-US" dirty="0"/>
          </a:p>
        </p:txBody>
      </p:sp>
      <p:sp>
        <p:nvSpPr>
          <p:cNvPr id="17"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100">
                <a:solidFill>
                  <a:schemeClr val="tx2"/>
                </a:solidFill>
              </a:defRPr>
            </a:lvl1pPr>
            <a:extLst/>
          </a:lstStyle>
          <a:p>
            <a:fld id="{B051F468-2565-4472-9079-46A542F179AB}" type="datetime1">
              <a:rPr lang="en-US" smtClean="0"/>
              <a:pPr/>
              <a:t>8/2/2017</a:t>
            </a:fld>
            <a:endParaRPr lang="en-US"/>
          </a:p>
        </p:txBody>
      </p:sp>
      <p:sp>
        <p:nvSpPr>
          <p:cNvPr id="19"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100">
                <a:solidFill>
                  <a:schemeClr val="tx2"/>
                </a:solidFill>
                <a:effectLst/>
              </a:defRPr>
            </a:lvl1pPr>
            <a:extLst/>
          </a:lstStyle>
          <a:p>
            <a:r>
              <a:rPr lang="en-US"/>
              <a:t>Add a footer</a:t>
            </a:r>
            <a:endParaRPr lang="en-US" dirty="0"/>
          </a:p>
        </p:txBody>
      </p:sp>
      <p:sp>
        <p:nvSpPr>
          <p:cNvPr id="20"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100">
                <a:solidFill>
                  <a:schemeClr val="tx2"/>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26003806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1" kern="1200">
          <a:solidFill>
            <a:schemeClr val="accent2">
              <a:lumMod val="50000"/>
            </a:schemeClr>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lumMod val="50000"/>
          </a:schemeClr>
        </a:buClr>
        <a:buSzPct val="80000"/>
        <a:buFont typeface="Wingdings 2"/>
        <a:buChar char=""/>
        <a:defRPr kumimoji="0" sz="3200" kern="1200">
          <a:solidFill>
            <a:schemeClr val="tx2">
              <a:lumMod val="75000"/>
            </a:schemeClr>
          </a:solidFill>
          <a:latin typeface="+mn-lt"/>
          <a:ea typeface="+mn-ea"/>
          <a:cs typeface="+mn-cs"/>
        </a:defRPr>
      </a:lvl1pPr>
      <a:lvl2pPr marL="640080" indent="-237744" algn="l" rtl="0" eaLnBrk="1" latinLnBrk="0" hangingPunct="1">
        <a:lnSpc>
          <a:spcPct val="100000"/>
        </a:lnSpc>
        <a:spcBef>
          <a:spcPts val="550"/>
        </a:spcBef>
        <a:buClr>
          <a:schemeClr val="accent1">
            <a:lumMod val="50000"/>
          </a:schemeClr>
        </a:buClr>
        <a:buFont typeface="Verdana"/>
        <a:buChar char="◦"/>
        <a:defRPr kumimoji="0" sz="2800" kern="1200">
          <a:solidFill>
            <a:schemeClr val="tx2">
              <a:lumMod val="75000"/>
            </a:schemeClr>
          </a:solidFill>
          <a:latin typeface="+mn-lt"/>
          <a:ea typeface="+mn-ea"/>
          <a:cs typeface="+mn-cs"/>
        </a:defRPr>
      </a:lvl2pPr>
      <a:lvl3pPr marL="886968" indent="-228600" algn="l" rtl="0" eaLnBrk="1" latinLnBrk="0" hangingPunct="1">
        <a:lnSpc>
          <a:spcPct val="100000"/>
        </a:lnSpc>
        <a:spcBef>
          <a:spcPct val="20000"/>
        </a:spcBef>
        <a:buClr>
          <a:schemeClr val="accent2">
            <a:lumMod val="75000"/>
          </a:schemeClr>
        </a:buClr>
        <a:buFont typeface="Wingdings 2"/>
        <a:buChar char=""/>
        <a:defRPr kumimoji="0" sz="2400" kern="1200">
          <a:solidFill>
            <a:schemeClr val="tx2">
              <a:lumMod val="75000"/>
            </a:schemeClr>
          </a:solidFill>
          <a:latin typeface="+mn-lt"/>
          <a:ea typeface="+mn-ea"/>
          <a:cs typeface="+mn-cs"/>
        </a:defRPr>
      </a:lvl3pPr>
      <a:lvl4pPr marL="1097280" indent="-173736" algn="l" rtl="0" eaLnBrk="1" latinLnBrk="0" hangingPunct="1">
        <a:lnSpc>
          <a:spcPct val="100000"/>
        </a:lnSpc>
        <a:spcBef>
          <a:spcPct val="20000"/>
        </a:spcBef>
        <a:buClr>
          <a:schemeClr val="accent3">
            <a:lumMod val="75000"/>
          </a:schemeClr>
        </a:buClr>
        <a:buFont typeface="Wingdings 2"/>
        <a:buChar char=""/>
        <a:defRPr kumimoji="0" sz="2000" kern="1200">
          <a:solidFill>
            <a:schemeClr val="tx2">
              <a:lumMod val="75000"/>
            </a:schemeClr>
          </a:solidFill>
          <a:latin typeface="+mn-lt"/>
          <a:ea typeface="+mn-ea"/>
          <a:cs typeface="+mn-cs"/>
        </a:defRPr>
      </a:lvl4pPr>
      <a:lvl5pPr marL="1298448" indent="-182880" algn="l" rtl="0" eaLnBrk="1" latinLnBrk="0" hangingPunct="1">
        <a:lnSpc>
          <a:spcPct val="100000"/>
        </a:lnSpc>
        <a:spcBef>
          <a:spcPct val="20000"/>
        </a:spcBef>
        <a:buClr>
          <a:schemeClr val="accent4">
            <a:lumMod val="75000"/>
          </a:schemeClr>
        </a:buClr>
        <a:buFont typeface="Wingdings 2"/>
        <a:buChar char=""/>
        <a:defRPr kumimoji="0" sz="2000" kern="1200">
          <a:solidFill>
            <a:schemeClr val="tx2">
              <a:lumMod val="75000"/>
            </a:schemeClr>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7512" userDrawn="1">
          <p15:clr>
            <a:srgbClr val="F26B43"/>
          </p15:clr>
        </p15:guide>
        <p15:guide id="3" pos="1176" userDrawn="1">
          <p15:clr>
            <a:srgbClr val="F26B43"/>
          </p15:clr>
        </p15:guide>
        <p15:guide id="4" orient="horz" pos="3936" userDrawn="1">
          <p15:clr>
            <a:srgbClr val="F26B43"/>
          </p15:clr>
        </p15:guide>
        <p15:guide id="5" orient="horz" pos="888" userDrawn="1">
          <p15:clr>
            <a:srgbClr val="F26B43"/>
          </p15:clr>
        </p15:guide>
        <p15:guide id="6" orient="horz" pos="1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Rhodes Transformation Summit</a:t>
            </a:r>
            <a:br>
              <a:rPr lang="en-US" dirty="0" smtClean="0"/>
            </a:br>
            <a:r>
              <a:rPr lang="en-US" dirty="0" smtClean="0"/>
              <a:t>Community Discussion Group</a:t>
            </a:r>
            <a:endParaRPr lang="en-US" dirty="0"/>
          </a:p>
        </p:txBody>
      </p:sp>
      <p:sp>
        <p:nvSpPr>
          <p:cNvPr id="3" name="Subtitle 2"/>
          <p:cNvSpPr>
            <a:spLocks noGrp="1"/>
          </p:cNvSpPr>
          <p:nvPr>
            <p:ph type="subTitle" idx="1"/>
          </p:nvPr>
        </p:nvSpPr>
        <p:spPr/>
        <p:txBody>
          <a:bodyPr/>
          <a:lstStyle/>
          <a:p>
            <a:endParaRPr lang="en-US" dirty="0" smtClean="0"/>
          </a:p>
          <a:p>
            <a:r>
              <a:rPr lang="en-US" sz="1800" i="1" dirty="0" smtClean="0">
                <a:latin typeface="Arial" panose="020B0604020202020204" pitchFamily="34" charset="0"/>
                <a:cs typeface="Arial" panose="020B0604020202020204" pitchFamily="34" charset="0"/>
              </a:rPr>
              <a:t>Diana Hornby, </a:t>
            </a:r>
            <a:r>
              <a:rPr lang="en-US" sz="1800" i="1" dirty="0" err="1" smtClean="0">
                <a:latin typeface="Arial" panose="020B0604020202020204" pitchFamily="34" charset="0"/>
                <a:cs typeface="Arial" panose="020B0604020202020204" pitchFamily="34" charset="0"/>
              </a:rPr>
              <a:t>Thobani</a:t>
            </a:r>
            <a:r>
              <a:rPr lang="en-US" sz="1800" i="1" dirty="0" smtClean="0">
                <a:latin typeface="Arial" panose="020B0604020202020204" pitchFamily="34" charset="0"/>
                <a:cs typeface="Arial" panose="020B0604020202020204" pitchFamily="34" charset="0"/>
              </a:rPr>
              <a:t> </a:t>
            </a:r>
            <a:r>
              <a:rPr lang="en-US" sz="1800" i="1" dirty="0" err="1" smtClean="0">
                <a:latin typeface="Arial" panose="020B0604020202020204" pitchFamily="34" charset="0"/>
                <a:cs typeface="Arial" panose="020B0604020202020204" pitchFamily="34" charset="0"/>
              </a:rPr>
              <a:t>Mesani</a:t>
            </a:r>
            <a:r>
              <a:rPr lang="en-US" sz="1800" i="1" dirty="0" smtClean="0">
                <a:latin typeface="Arial" panose="020B0604020202020204" pitchFamily="34" charset="0"/>
                <a:cs typeface="Arial" panose="020B0604020202020204" pitchFamily="34" charset="0"/>
              </a:rPr>
              <a:t> &amp; Ashley Westaway</a:t>
            </a:r>
          </a:p>
          <a:p>
            <a:r>
              <a:rPr lang="en-US" sz="1800" i="1" dirty="0" smtClean="0">
                <a:latin typeface="Arial" panose="020B0604020202020204" pitchFamily="34" charset="0"/>
                <a:cs typeface="Arial" panose="020B0604020202020204" pitchFamily="34" charset="0"/>
              </a:rPr>
              <a:t>Friday 28</a:t>
            </a:r>
            <a:r>
              <a:rPr lang="en-US" sz="1800" i="1" baseline="30000" dirty="0" smtClean="0">
                <a:latin typeface="Arial" panose="020B0604020202020204" pitchFamily="34" charset="0"/>
                <a:cs typeface="Arial" panose="020B0604020202020204" pitchFamily="34" charset="0"/>
              </a:rPr>
              <a:t>th</a:t>
            </a:r>
            <a:r>
              <a:rPr lang="en-US" sz="1800" i="1" dirty="0" smtClean="0">
                <a:latin typeface="Arial" panose="020B0604020202020204" pitchFamily="34" charset="0"/>
                <a:cs typeface="Arial" panose="020B0604020202020204" pitchFamily="34" charset="0"/>
              </a:rPr>
              <a:t> July 2017</a:t>
            </a: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90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 (2)</a:t>
            </a:r>
            <a:endParaRPr lang="en-ZA" dirty="0"/>
          </a:p>
        </p:txBody>
      </p:sp>
      <p:sp>
        <p:nvSpPr>
          <p:cNvPr id="3" name="Content Placeholder 2"/>
          <p:cNvSpPr>
            <a:spLocks noGrp="1"/>
          </p:cNvSpPr>
          <p:nvPr>
            <p:ph idx="1"/>
          </p:nvPr>
        </p:nvSpPr>
        <p:spPr/>
        <p:txBody>
          <a:bodyPr>
            <a:normAutofit fontScale="85000" lnSpcReduction="10000"/>
          </a:bodyPr>
          <a:lstStyle/>
          <a:p>
            <a:pPr marL="82296" indent="0">
              <a:buNone/>
            </a:pPr>
            <a:r>
              <a:rPr lang="en-ZA" dirty="0"/>
              <a:t>Specifically, the groupings recommended that:</a:t>
            </a:r>
          </a:p>
          <a:p>
            <a:pPr lvl="0"/>
            <a:r>
              <a:rPr lang="en-ZA" dirty="0"/>
              <a:t>Community engagement should be given greater prominence at the university,</a:t>
            </a:r>
          </a:p>
          <a:p>
            <a:pPr lvl="0"/>
            <a:r>
              <a:rPr lang="en-ZA" dirty="0"/>
              <a:t>Rhodes academics should take up local issues in a regular, sustained and substantive manner,</a:t>
            </a:r>
          </a:p>
          <a:p>
            <a:pPr lvl="0"/>
            <a:r>
              <a:rPr lang="en-ZA" dirty="0"/>
              <a:t>The university should find ways to make its academic programmes more accessible and relevant to the local population, </a:t>
            </a:r>
          </a:p>
          <a:p>
            <a:pPr lvl="0"/>
            <a:r>
              <a:rPr lang="en-ZA" dirty="0"/>
              <a:t>It should extend its support to local public schools, and</a:t>
            </a:r>
          </a:p>
          <a:p>
            <a:pPr lvl="0"/>
            <a:r>
              <a:rPr lang="en-ZA" dirty="0"/>
              <a:t>It should renew and deepen its relations with all key local sectors, including business.</a:t>
            </a:r>
          </a:p>
          <a:p>
            <a:pPr marL="82296" indent="0">
              <a:buNone/>
            </a:pPr>
            <a:endParaRPr lang="en-ZA" dirty="0"/>
          </a:p>
        </p:txBody>
      </p:sp>
    </p:spTree>
    <p:extLst>
      <p:ext uri="{BB962C8B-B14F-4D97-AF65-F5344CB8AC3E}">
        <p14:creationId xmlns:p14="http://schemas.microsoft.com/office/powerpoint/2010/main" val="1472421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Context</a:t>
            </a:r>
            <a:endParaRPr lang="en-GB" dirty="0"/>
          </a:p>
        </p:txBody>
      </p:sp>
      <p:sp>
        <p:nvSpPr>
          <p:cNvPr id="3" name="Content Placeholder 2"/>
          <p:cNvSpPr>
            <a:spLocks noGrp="1"/>
          </p:cNvSpPr>
          <p:nvPr>
            <p:ph idx="1"/>
          </p:nvPr>
        </p:nvSpPr>
        <p:spPr/>
        <p:txBody>
          <a:bodyPr>
            <a:normAutofit fontScale="77500" lnSpcReduction="20000"/>
          </a:bodyPr>
          <a:lstStyle/>
          <a:p>
            <a:r>
              <a:rPr lang="en-ZA" dirty="0"/>
              <a:t>Since 2015, Rhodes University has deliberately set out to re-position itself in its geographical context. Specifically, whereas it earlier viewed itself as merely being situated </a:t>
            </a:r>
            <a:r>
              <a:rPr lang="en-ZA" u="sng" dirty="0"/>
              <a:t>in</a:t>
            </a:r>
            <a:r>
              <a:rPr lang="en-ZA" dirty="0"/>
              <a:t> Grahamstown, it now regards itself as also being </a:t>
            </a:r>
            <a:r>
              <a:rPr lang="en-ZA" u="sng" dirty="0"/>
              <a:t>of</a:t>
            </a:r>
            <a:r>
              <a:rPr lang="en-ZA" dirty="0"/>
              <a:t> Grahamstown and </a:t>
            </a:r>
            <a:r>
              <a:rPr lang="en-ZA" u="sng" dirty="0"/>
              <a:t>for</a:t>
            </a:r>
            <a:r>
              <a:rPr lang="en-ZA" dirty="0"/>
              <a:t> Grahamstown. This inclination and commitment has taken practical effect over the past couple of years. </a:t>
            </a:r>
            <a:endParaRPr lang="en-ZA" dirty="0" smtClean="0"/>
          </a:p>
          <a:p>
            <a:pPr lvl="1"/>
            <a:r>
              <a:rPr lang="en-ZA" dirty="0" smtClean="0"/>
              <a:t>Assumption </a:t>
            </a:r>
            <a:r>
              <a:rPr lang="en-ZA" dirty="0"/>
              <a:t>Development Centre (in partnership with the Assumption Sisters) </a:t>
            </a:r>
            <a:endParaRPr lang="en-ZA" dirty="0" smtClean="0"/>
          </a:p>
          <a:p>
            <a:pPr lvl="1"/>
            <a:r>
              <a:rPr lang="en-ZA" dirty="0" smtClean="0"/>
              <a:t>The VC’s </a:t>
            </a:r>
            <a:r>
              <a:rPr lang="en-ZA" dirty="0"/>
              <a:t>Initiative to Revitalise Public Schooling in </a:t>
            </a:r>
            <a:r>
              <a:rPr lang="en-ZA" dirty="0" smtClean="0"/>
              <a:t>Grahamstown </a:t>
            </a:r>
          </a:p>
          <a:p>
            <a:pPr lvl="1"/>
            <a:r>
              <a:rPr lang="en-ZA" dirty="0" smtClean="0"/>
              <a:t>Volunteerism and Service Learning programmes – co managed by community partners </a:t>
            </a:r>
            <a:endParaRPr lang="en-GB" dirty="0"/>
          </a:p>
          <a:p>
            <a:r>
              <a:rPr lang="en-ZA" dirty="0"/>
              <a:t>In the light of this re-positioning, it is appropriate for the Rhodes Transformation Summit to be informed by input from key stakeholder groupings in the Grahamstown community. </a:t>
            </a:r>
            <a:endParaRPr lang="en-GB" dirty="0"/>
          </a:p>
        </p:txBody>
      </p:sp>
    </p:spTree>
    <p:extLst>
      <p:ext uri="{BB962C8B-B14F-4D97-AF65-F5344CB8AC3E}">
        <p14:creationId xmlns:p14="http://schemas.microsoft.com/office/powerpoint/2010/main" val="254672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Stakeholder Groups</a:t>
            </a:r>
            <a:endParaRPr lang="en-US" dirty="0"/>
          </a:p>
        </p:txBody>
      </p:sp>
      <p:sp>
        <p:nvSpPr>
          <p:cNvPr id="14" name="Content Placeholder 13"/>
          <p:cNvSpPr>
            <a:spLocks noGrp="1"/>
          </p:cNvSpPr>
          <p:nvPr>
            <p:ph idx="1"/>
          </p:nvPr>
        </p:nvSpPr>
        <p:spPr/>
        <p:txBody>
          <a:bodyPr/>
          <a:lstStyle/>
          <a:p>
            <a:pPr lvl="0"/>
            <a:r>
              <a:rPr lang="en-US" dirty="0" smtClean="0"/>
              <a:t>Grahamstown Schools Leadership</a:t>
            </a:r>
          </a:p>
          <a:p>
            <a:pPr lvl="0"/>
            <a:r>
              <a:rPr lang="en-US" dirty="0" smtClean="0"/>
              <a:t>Civil Society Community Partnerships</a:t>
            </a:r>
          </a:p>
          <a:p>
            <a:pPr lvl="0"/>
            <a:r>
              <a:rPr lang="en-US" dirty="0" smtClean="0"/>
              <a:t>Parents of Rhodes Students</a:t>
            </a:r>
          </a:p>
          <a:p>
            <a:pPr lvl="0"/>
            <a:r>
              <a:rPr lang="en-US" dirty="0" smtClean="0"/>
              <a:t>Grahamstown Businesses</a:t>
            </a:r>
          </a:p>
          <a:p>
            <a:pPr lvl="0"/>
            <a:r>
              <a:rPr lang="en-US" dirty="0" smtClean="0"/>
              <a:t>Student Volunteer Leaders (internal stakeholder)</a:t>
            </a:r>
            <a:endParaRPr lang="en-US" dirty="0"/>
          </a:p>
        </p:txBody>
      </p:sp>
    </p:spTree>
    <p:extLst>
      <p:ext uri="{BB962C8B-B14F-4D97-AF65-F5344CB8AC3E}">
        <p14:creationId xmlns:p14="http://schemas.microsoft.com/office/powerpoint/2010/main" val="988600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Grahamstown Schools Leadership input</a:t>
            </a:r>
            <a:endParaRPr lang="en-GB" dirty="0"/>
          </a:p>
        </p:txBody>
      </p:sp>
      <p:sp>
        <p:nvSpPr>
          <p:cNvPr id="3" name="Content Placeholder 2"/>
          <p:cNvSpPr>
            <a:spLocks noGrp="1"/>
          </p:cNvSpPr>
          <p:nvPr>
            <p:ph idx="1"/>
          </p:nvPr>
        </p:nvSpPr>
        <p:spPr/>
        <p:txBody>
          <a:bodyPr/>
          <a:lstStyle/>
          <a:p>
            <a:r>
              <a:rPr lang="xh-ZA" sz="3600" dirty="0" smtClean="0"/>
              <a:t>The </a:t>
            </a:r>
            <a:r>
              <a:rPr lang="xh-ZA" sz="3600" dirty="0"/>
              <a:t>Principals applauded the University for its contribution to local schooling and the local community and urged it to expand its programmes in primary schools in particular. </a:t>
            </a:r>
            <a:endParaRPr lang="xh-ZA" sz="3600" dirty="0" smtClean="0"/>
          </a:p>
          <a:p>
            <a:r>
              <a:rPr lang="xh-ZA" sz="3600" dirty="0" smtClean="0"/>
              <a:t>They </a:t>
            </a:r>
            <a:r>
              <a:rPr lang="xh-ZA" sz="3600" dirty="0"/>
              <a:t>urged Rhodes to intensify its efforts in making the institution accessible to local youth. </a:t>
            </a:r>
            <a:endParaRPr lang="en-GB" sz="3600" dirty="0"/>
          </a:p>
          <a:p>
            <a:endParaRPr lang="en-GB" dirty="0"/>
          </a:p>
          <a:p>
            <a:endParaRPr lang="en-GB" dirty="0"/>
          </a:p>
        </p:txBody>
      </p:sp>
    </p:spTree>
    <p:extLst>
      <p:ext uri="{BB962C8B-B14F-4D97-AF65-F5344CB8AC3E}">
        <p14:creationId xmlns:p14="http://schemas.microsoft.com/office/powerpoint/2010/main" val="355260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Civil Society Community Partnerships</a:t>
            </a:r>
            <a:endParaRPr lang="en-GB" dirty="0"/>
          </a:p>
        </p:txBody>
      </p:sp>
      <p:sp>
        <p:nvSpPr>
          <p:cNvPr id="3" name="Content Placeholder 2"/>
          <p:cNvSpPr>
            <a:spLocks noGrp="1"/>
          </p:cNvSpPr>
          <p:nvPr>
            <p:ph idx="1"/>
          </p:nvPr>
        </p:nvSpPr>
        <p:spPr/>
        <p:txBody>
          <a:bodyPr/>
          <a:lstStyle/>
          <a:p>
            <a:pPr marL="82296" indent="0">
              <a:buNone/>
            </a:pPr>
            <a:r>
              <a:rPr lang="en-ZA" b="1" dirty="0"/>
              <a:t>Key dialogue Issue:</a:t>
            </a:r>
            <a:endParaRPr lang="en-GB" dirty="0"/>
          </a:p>
          <a:p>
            <a:r>
              <a:rPr lang="xh-ZA" dirty="0"/>
              <a:t>The university refers to community engagement as one of its three </a:t>
            </a:r>
            <a:r>
              <a:rPr lang="xh-ZA" dirty="0" smtClean="0"/>
              <a:t>key areas (alongside </a:t>
            </a:r>
            <a:r>
              <a:rPr lang="xh-ZA" dirty="0"/>
              <a:t>teaching and research). Yet, </a:t>
            </a:r>
            <a:r>
              <a:rPr lang="xh-ZA" dirty="0" smtClean="0"/>
              <a:t>this is </a:t>
            </a:r>
            <a:r>
              <a:rPr lang="xh-ZA" dirty="0"/>
              <a:t>inadequately reflected in the way in which Rhodes manages its processes (e.g. staff promotions) and goes about its business (e.g. research).   </a:t>
            </a:r>
            <a:endParaRPr lang="en-GB" dirty="0"/>
          </a:p>
          <a:p>
            <a:endParaRPr lang="en-GB" dirty="0"/>
          </a:p>
        </p:txBody>
      </p:sp>
    </p:spTree>
    <p:extLst>
      <p:ext uri="{BB962C8B-B14F-4D97-AF65-F5344CB8AC3E}">
        <p14:creationId xmlns:p14="http://schemas.microsoft.com/office/powerpoint/2010/main" val="1140853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Parents of Rhodes Students </a:t>
            </a:r>
            <a:endParaRPr lang="en-GB" dirty="0"/>
          </a:p>
        </p:txBody>
      </p:sp>
      <p:sp>
        <p:nvSpPr>
          <p:cNvPr id="3" name="Content Placeholder 2"/>
          <p:cNvSpPr>
            <a:spLocks noGrp="1"/>
          </p:cNvSpPr>
          <p:nvPr>
            <p:ph idx="1"/>
          </p:nvPr>
        </p:nvSpPr>
        <p:spPr>
          <a:xfrm>
            <a:off x="1786758" y="1447800"/>
            <a:ext cx="9942787" cy="4800600"/>
          </a:xfrm>
        </p:spPr>
        <p:txBody>
          <a:bodyPr>
            <a:normAutofit/>
          </a:bodyPr>
          <a:lstStyle/>
          <a:p>
            <a:pPr marL="82296" indent="0">
              <a:buNone/>
            </a:pPr>
            <a:r>
              <a:rPr lang="xh-ZA" dirty="0" smtClean="0"/>
              <a:t>Local </a:t>
            </a:r>
            <a:r>
              <a:rPr lang="xh-ZA" dirty="0"/>
              <a:t>parents called Rhodes’s commitment to Grahamstown to be sustained and enhanced. This should be reflected through measures such </a:t>
            </a:r>
            <a:r>
              <a:rPr lang="xh-ZA" dirty="0" smtClean="0"/>
              <a:t>as</a:t>
            </a:r>
          </a:p>
          <a:p>
            <a:pPr lvl="1"/>
            <a:r>
              <a:rPr lang="xh-ZA" sz="3200" dirty="0" smtClean="0"/>
              <a:t>effective </a:t>
            </a:r>
            <a:r>
              <a:rPr lang="xh-ZA" sz="3200" dirty="0"/>
              <a:t>communication, </a:t>
            </a:r>
            <a:endParaRPr lang="xh-ZA" sz="3200" dirty="0" smtClean="0"/>
          </a:p>
          <a:p>
            <a:pPr lvl="1"/>
            <a:r>
              <a:rPr lang="xh-ZA" sz="3200" dirty="0" smtClean="0"/>
              <a:t>enhanced </a:t>
            </a:r>
            <a:r>
              <a:rPr lang="xh-ZA" sz="3200" dirty="0"/>
              <a:t>bursary support, </a:t>
            </a:r>
            <a:endParaRPr lang="xh-ZA" sz="3200" dirty="0" smtClean="0"/>
          </a:p>
          <a:p>
            <a:pPr lvl="1"/>
            <a:r>
              <a:rPr lang="xh-ZA" sz="3200" dirty="0" smtClean="0"/>
              <a:t>academic </a:t>
            </a:r>
            <a:r>
              <a:rPr lang="xh-ZA" sz="3200" dirty="0"/>
              <a:t>engagement with local issues </a:t>
            </a:r>
            <a:r>
              <a:rPr lang="xh-ZA" sz="3200" dirty="0" smtClean="0"/>
              <a:t>and</a:t>
            </a:r>
          </a:p>
          <a:p>
            <a:pPr lvl="1"/>
            <a:r>
              <a:rPr lang="xh-ZA" sz="3200" dirty="0" smtClean="0"/>
              <a:t>adult </a:t>
            </a:r>
            <a:r>
              <a:rPr lang="xh-ZA" sz="3200" dirty="0"/>
              <a:t>education programmes.  </a:t>
            </a:r>
            <a:endParaRPr lang="en-GB" sz="3200" dirty="0"/>
          </a:p>
          <a:p>
            <a:endParaRPr lang="en-GB" dirty="0"/>
          </a:p>
        </p:txBody>
      </p:sp>
    </p:spTree>
    <p:extLst>
      <p:ext uri="{BB962C8B-B14F-4D97-AF65-F5344CB8AC3E}">
        <p14:creationId xmlns:p14="http://schemas.microsoft.com/office/powerpoint/2010/main" val="3462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Grahamstown Business</a:t>
            </a:r>
            <a:endParaRPr lang="en-GB" dirty="0"/>
          </a:p>
        </p:txBody>
      </p:sp>
      <p:sp>
        <p:nvSpPr>
          <p:cNvPr id="3" name="Content Placeholder 2"/>
          <p:cNvSpPr>
            <a:spLocks noGrp="1"/>
          </p:cNvSpPr>
          <p:nvPr>
            <p:ph idx="1"/>
          </p:nvPr>
        </p:nvSpPr>
        <p:spPr/>
        <p:txBody>
          <a:bodyPr>
            <a:normAutofit/>
          </a:bodyPr>
          <a:lstStyle/>
          <a:p>
            <a:pPr marL="82296" indent="0">
              <a:buNone/>
            </a:pPr>
            <a:r>
              <a:rPr lang="en-ZA" dirty="0" smtClean="0"/>
              <a:t>Grahamstown </a:t>
            </a:r>
            <a:r>
              <a:rPr lang="en-ZA" dirty="0"/>
              <a:t>business called for more meaningful and regular exchange and communication with Rhodes. There are opportunities for mutually-beneficial initiatives such as the establishment of an innovation hub at the university. All key sectors in the town face a common set of challenges and it is important to address these in a transparent and inclusive manner.</a:t>
            </a:r>
            <a:endParaRPr lang="en-GB" dirty="0"/>
          </a:p>
          <a:p>
            <a:endParaRPr lang="en-GB" dirty="0"/>
          </a:p>
        </p:txBody>
      </p:sp>
    </p:spTree>
    <p:extLst>
      <p:ext uri="{BB962C8B-B14F-4D97-AF65-F5344CB8AC3E}">
        <p14:creationId xmlns:p14="http://schemas.microsoft.com/office/powerpoint/2010/main" val="167422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Student Volunteer Leaders</a:t>
            </a:r>
            <a:endParaRPr lang="en-GB" dirty="0"/>
          </a:p>
        </p:txBody>
      </p:sp>
      <p:sp>
        <p:nvSpPr>
          <p:cNvPr id="3" name="Content Placeholder 2"/>
          <p:cNvSpPr>
            <a:spLocks noGrp="1"/>
          </p:cNvSpPr>
          <p:nvPr>
            <p:ph idx="1"/>
          </p:nvPr>
        </p:nvSpPr>
        <p:spPr/>
        <p:txBody>
          <a:bodyPr/>
          <a:lstStyle/>
          <a:p>
            <a:pPr marL="82296" indent="0">
              <a:buNone/>
            </a:pPr>
            <a:r>
              <a:rPr lang="en-ZA" sz="3600" dirty="0" smtClean="0"/>
              <a:t>The </a:t>
            </a:r>
            <a:r>
              <a:rPr lang="en-ZA" sz="3600" dirty="0"/>
              <a:t>student leaders contrasted assimilation and integration. They would like to see Rhodes develop into an institution where diversity is valued and one characterised by genuine integration. At present, students are expected to assimilate into the dominant institutional culture and practices.</a:t>
            </a:r>
            <a:endParaRPr lang="en-GB" sz="3600" dirty="0"/>
          </a:p>
          <a:p>
            <a:endParaRPr lang="en-GB" dirty="0"/>
          </a:p>
        </p:txBody>
      </p:sp>
    </p:spTree>
    <p:extLst>
      <p:ext uri="{BB962C8B-B14F-4D97-AF65-F5344CB8AC3E}">
        <p14:creationId xmlns:p14="http://schemas.microsoft.com/office/powerpoint/2010/main" val="165267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 (1)</a:t>
            </a:r>
            <a:endParaRPr lang="en-GB" dirty="0"/>
          </a:p>
        </p:txBody>
      </p:sp>
      <p:sp>
        <p:nvSpPr>
          <p:cNvPr id="3" name="Content Placeholder 2"/>
          <p:cNvSpPr>
            <a:spLocks noGrp="1"/>
          </p:cNvSpPr>
          <p:nvPr>
            <p:ph idx="1"/>
          </p:nvPr>
        </p:nvSpPr>
        <p:spPr/>
        <p:txBody>
          <a:bodyPr>
            <a:normAutofit/>
          </a:bodyPr>
          <a:lstStyle/>
          <a:p>
            <a:pPr marL="82296" indent="0">
              <a:buNone/>
            </a:pPr>
            <a:r>
              <a:rPr lang="en-ZA" sz="4000" dirty="0"/>
              <a:t>The stakeholder groups universally welcome the re-positioning of the university (in relation to Grahamstown) that is currently underway. Indeed, they urge that Rhodes’s interactions with local people and institutions be deepened and extended. </a:t>
            </a:r>
            <a:endParaRPr lang="en-GB" sz="4000" dirty="0"/>
          </a:p>
        </p:txBody>
      </p:sp>
    </p:spTree>
    <p:extLst>
      <p:ext uri="{BB962C8B-B14F-4D97-AF65-F5344CB8AC3E}">
        <p14:creationId xmlns:p14="http://schemas.microsoft.com/office/powerpoint/2010/main" val="1428781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sed Leaves design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Pressed leaves design slides.potx" id="{52E147E3-7E0E-44E0-9BD6-25CC694BF887}" vid="{C1468303-3FD2-4BA9-848D-643974E470D9}"/>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EB5BEE-6806-4BF1-A9A7-4B4A72C0C6EB}">
  <ds:schemaRefs>
    <ds:schemaRef ds:uri="http://schemas.microsoft.com/sharepoint/v3/contenttype/forms"/>
  </ds:schemaRefs>
</ds:datastoreItem>
</file>

<file path=customXml/itemProps2.xml><?xml version="1.0" encoding="utf-8"?>
<ds:datastoreItem xmlns:ds="http://schemas.openxmlformats.org/officeDocument/2006/customXml" ds:itemID="{EEFED04C-AD43-4E06-AD63-36D8B5E83787}">
  <ds:schemaRefs>
    <ds:schemaRef ds:uri="a4f35948-e619-41b3-aa29-22878b09cfd2"/>
    <ds:schemaRef ds:uri="http://purl.org/dc/dcmitype/"/>
    <ds:schemaRef ds:uri="http://www.w3.org/XML/1998/namespace"/>
    <ds:schemaRef ds:uri="http://schemas.openxmlformats.org/package/2006/metadata/core-properties"/>
    <ds:schemaRef ds:uri="http://schemas.microsoft.com/office/infopath/2007/PartnerControls"/>
    <ds:schemaRef ds:uri="http://purl.org/dc/terms/"/>
    <ds:schemaRef ds:uri="http://purl.org/dc/elements/1.1/"/>
    <ds:schemaRef ds:uri="http://schemas.microsoft.com/office/2006/documentManagement/types"/>
    <ds:schemaRef ds:uri="http://schemas.microsoft.com/office/2006/metadata/properties"/>
    <ds:schemaRef ds:uri="40262f94-9f35-4ac3-9a90-690165a166b7"/>
  </ds:schemaRefs>
</ds:datastoreItem>
</file>

<file path=customXml/itemProps3.xml><?xml version="1.0" encoding="utf-8"?>
<ds:datastoreItem xmlns:ds="http://schemas.openxmlformats.org/officeDocument/2006/customXml" ds:itemID="{B0710C29-A897-44AD-9F83-BE5F874C2A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Pressed leaves design slides</Template>
  <TotalTime>153</TotalTime>
  <Words>540</Words>
  <Application>Microsoft Office PowerPoint</Application>
  <PresentationFormat>Widescreen</PresentationFormat>
  <Paragraphs>42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Verdana</vt:lpstr>
      <vt:lpstr>Wingdings 2</vt:lpstr>
      <vt:lpstr>Pressed Leaves design template</vt:lpstr>
      <vt:lpstr>Rhodes Transformation Summit Community Discussion Group</vt:lpstr>
      <vt:lpstr>Context</vt:lpstr>
      <vt:lpstr>Stakeholder Groups</vt:lpstr>
      <vt:lpstr>Grahamstown Schools Leadership input</vt:lpstr>
      <vt:lpstr>Civil Society Community Partnerships</vt:lpstr>
      <vt:lpstr>Parents of Rhodes Students </vt:lpstr>
      <vt:lpstr>Grahamstown Business</vt:lpstr>
      <vt:lpstr>Student Volunteer Leaders</vt:lpstr>
      <vt:lpstr>Conclusion (1)</vt:lpstr>
      <vt:lpstr>Conclusion (2)</vt:lpstr>
    </vt:vector>
  </TitlesOfParts>
  <Company>Rhodes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Rhodes Transformation Summit Community Discussion Group</dc:title>
  <dc:creator>sowo030</dc:creator>
  <cp:lastModifiedBy>Ncebakazi Ntokota</cp:lastModifiedBy>
  <cp:revision>6</cp:revision>
  <dcterms:created xsi:type="dcterms:W3CDTF">2017-07-25T10:17:09Z</dcterms:created>
  <dcterms:modified xsi:type="dcterms:W3CDTF">2017-08-02T09:10:46Z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74065700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