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autoCompressPictures="0" conformance="strict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9" r:id="rId13"/>
    <p:sldId id="271" r:id="rId14"/>
    <p:sldId id="268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C8C43E-541B-45C8-B2C9-4E19776EE0D3}">
          <p14:sldIdLst>
            <p14:sldId id="256"/>
            <p14:sldId id="257"/>
            <p14:sldId id="258"/>
            <p14:sldId id="259"/>
            <p14:sldId id="261"/>
            <p14:sldId id="267"/>
            <p14:sldId id="262"/>
            <p14:sldId id="263"/>
            <p14:sldId id="264"/>
            <p14:sldId id="265"/>
            <p14:sldId id="266"/>
            <p14:sldId id="269"/>
            <p14:sldId id="271"/>
            <p14:sldId id="268"/>
            <p14:sldId id="272"/>
          </p14:sldIdLst>
        </p14:section>
        <p14:section name="Untitled Section" id="{FC618615-BE81-455C-A26F-BCE0300A378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%"/>
            </a:schemeClr>
          </a:solidFill>
        </a:fill>
      </a:tcStyle>
    </a:wholeTbl>
    <a:band1H>
      <a:tcStyle>
        <a:tcBdr/>
        <a:fill>
          <a:solidFill>
            <a:schemeClr val="accent1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7.001%" autoAdjust="0"/>
    <p:restoredTop sz="94.66%"/>
  </p:normalViewPr>
  <p:slideViewPr>
    <p:cSldViewPr snapToGrid="0">
      <p:cViewPr varScale="1">
        <p:scale>
          <a:sx n="76" d="100"/>
          <a:sy n="76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7.xml"/><Relationship Id="rId13" Type="http://purl.oclc.org/ooxml/officeDocument/relationships/slide" Target="slides/slide12.xml"/><Relationship Id="rId18" Type="http://purl.oclc.org/ooxml/officeDocument/relationships/viewProps" Target="viewProps.xml"/><Relationship Id="rId3" Type="http://purl.oclc.org/ooxml/officeDocument/relationships/slide" Target="slides/slide2.xml"/><Relationship Id="rId7" Type="http://purl.oclc.org/ooxml/officeDocument/relationships/slide" Target="slides/slide6.xml"/><Relationship Id="rId12" Type="http://purl.oclc.org/ooxml/officeDocument/relationships/slide" Target="slides/slide11.xml"/><Relationship Id="rId17" Type="http://purl.oclc.org/ooxml/officeDocument/relationships/presProps" Target="presProps.xml"/><Relationship Id="rId2" Type="http://purl.oclc.org/ooxml/officeDocument/relationships/slide" Target="slides/slide1.xml"/><Relationship Id="rId16" Type="http://purl.oclc.org/ooxml/officeDocument/relationships/slide" Target="slides/slide15.xml"/><Relationship Id="rId20" Type="http://purl.oclc.org/ooxml/officeDocument/relationships/tableStyles" Target="tableStyles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5" Type="http://purl.oclc.org/ooxml/officeDocument/relationships/slide" Target="slides/slide4.xml"/><Relationship Id="rId15" Type="http://purl.oclc.org/ooxml/officeDocument/relationships/slide" Target="slides/slide14.xml"/><Relationship Id="rId10" Type="http://purl.oclc.org/ooxml/officeDocument/relationships/slide" Target="slides/slide9.xml"/><Relationship Id="rId19" Type="http://purl.oclc.org/ooxml/officeDocument/relationships/theme" Target="theme/theme1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%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%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purl.oclc.org/ooxml/drawingml/main" xmlns:r="http://purl.oclc.org/ooxml/officeDocument/relationships" xmlns:p="http://purl.oclc.org/ooxml/presentationml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%"/>
                    <a:lumOff val="40%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%"/>
                    <a:lumOff val="40%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%"/>
                    <a:lumOff val="40%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purl.oclc.org/ooxml/drawingml/main" xmlns:r="http://purl.oclc.org/ooxml/officeDocument/relationships" xmlns:p="http://purl.oclc.org/ooxml/presentationml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purl.oclc.org/ooxml/drawingml/main" xmlns:r="http://purl.oclc.org/ooxml/officeDocument/relationships" xmlns:p="http://purl.oclc.org/ooxml/presentationml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purl.oclc.org/ooxml/drawingml/main" xmlns:r="http://purl.oclc.org/ooxml/officeDocument/relationships" xmlns:p="http://purl.oclc.org/ooxml/presentationml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purl.oclc.org/ooxml/drawingml/main" xmlns:r="http://purl.oclc.org/ooxml/officeDocument/relationships" xmlns:p="http://purl.oclc.org/ooxml/presentationml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%"/>
                    <a:lumOff val="40%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13" Type="http://purl.oclc.org/ooxml/officeDocument/relationships/slideLayout" Target="../slideLayouts/slideLayout13.xml"/><Relationship Id="rId18" Type="http://purl.oclc.org/ooxml/officeDocument/relationships/theme" Target="../theme/theme1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slideLayout" Target="../slideLayouts/slideLayout12.xml"/><Relationship Id="rId17" Type="http://purl.oclc.org/ooxml/officeDocument/relationships/slideLayout" Target="../slideLayouts/slideLayout17.xml"/><Relationship Id="rId2" Type="http://purl.oclc.org/ooxml/officeDocument/relationships/slideLayout" Target="../slideLayouts/slideLayout2.xml"/><Relationship Id="rId16" Type="http://purl.oclc.org/ooxml/officeDocument/relationships/slideLayout" Target="../slideLayouts/slideLayout16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5" Type="http://purl.oclc.org/ooxml/officeDocument/relationships/slideLayout" Target="../slideLayouts/slideLayout15.xml"/><Relationship Id="rId10" Type="http://purl.oclc.org/ooxml/officeDocument/relationships/slideLayout" Target="../slideLayouts/slideLayout10.xml"/><Relationship Id="rId19" Type="http://purl.oclc.org/ooxml/officeDocument/relationships/image" Target="../media/image1.jpeg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Relationship Id="rId14" Type="http://purl.oclc.org/ooxml/officeDocument/relationships/slideLayout" Target="../slideLayouts/slideLayout14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%"/>
                    <a:hueMod val="91%"/>
                    <a:satMod val="164%"/>
                    <a:lumMod val="74%"/>
                  </a:schemeClr>
                  <a:schemeClr val="dk2">
                    <a:hueMod val="124%"/>
                    <a:satMod val="140%"/>
                    <a:lumMod val="142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1%"/>
                  </a:schemeClr>
                </a:gs>
                <a:gs pos="75%">
                  <a:schemeClr val="accent5">
                    <a:alpha val="0%"/>
                  </a:schemeClr>
                </a:gs>
                <a:gs pos="36%">
                  <a:schemeClr val="accent5"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8%"/>
                  </a:schemeClr>
                </a:gs>
                <a:gs pos="72%">
                  <a:schemeClr val="accent5">
                    <a:alpha val="0%"/>
                  </a:schemeClr>
                </a:gs>
                <a:gs pos="36%">
                  <a:schemeClr val="accent5"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66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7%"/>
                  </a:schemeClr>
                </a:gs>
                <a:gs pos="69%">
                  <a:schemeClr val="accent5">
                    <a:alpha val="0%"/>
                  </a:schemeClr>
                </a:gs>
                <a:gs pos="36%">
                  <a:schemeClr val="accent5"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accent5">
                    <a:alpha val="14%"/>
                  </a:schemeClr>
                </a:gs>
                <a:gs pos="73%">
                  <a:schemeClr val="accent5">
                    <a:alpha val="0%"/>
                  </a:schemeClr>
                </a:gs>
                <a:gs pos="36%">
                  <a:schemeClr val="accent5"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%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8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6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4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491192"/>
          </a:xfrm>
        </p:spPr>
        <p:txBody>
          <a:bodyPr/>
          <a:lstStyle/>
          <a:p>
            <a:pPr lvl="0" algn="ctr"/>
            <a:r>
              <a:rPr lang="en-GB" sz="3600" b="1" dirty="0"/>
              <a:t>INTRODUCTION TO THE EMPLOYMENT EQUITY PLAN FOR RHODES UNIVERSITY </a:t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980" y="3824880"/>
            <a:ext cx="8825658" cy="861420"/>
          </a:xfrm>
        </p:spPr>
        <p:txBody>
          <a:bodyPr>
            <a:normAutofit fontScale="40%" lnSpcReduction="20%"/>
          </a:bodyPr>
          <a:lstStyle/>
          <a:p>
            <a:pPr algn="ctr"/>
            <a:r>
              <a:rPr lang="en-GB" sz="3800" dirty="0">
                <a:latin typeface="Arial Black" panose="020B0A04020102020204" pitchFamily="34" charset="0"/>
              </a:rPr>
              <a:t>Section 20 of the Employment Equity Act requires that a designated employer prepare and implement an Employment Equity Plan which will achieve reasonable progress towards employment equity</a:t>
            </a:r>
            <a:r>
              <a:rPr lang="en-GB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72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SKILLED TECHNICAL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663039"/>
              </p:ext>
            </p:extLst>
          </p:nvPr>
        </p:nvGraphicFramePr>
        <p:xfrm>
          <a:off x="1028701" y="2603499"/>
          <a:ext cx="8887666" cy="3825873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641628"/>
                <a:gridCol w="686255"/>
                <a:gridCol w="756897"/>
                <a:gridCol w="551695"/>
                <a:gridCol w="551695"/>
                <a:gridCol w="645887"/>
                <a:gridCol w="793903"/>
                <a:gridCol w="565150"/>
                <a:gridCol w="605518"/>
                <a:gridCol w="716529"/>
                <a:gridCol w="538238"/>
                <a:gridCol w="834271"/>
              </a:tblGrid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5315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4 - Skilled Technical (2016)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65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33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306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41201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724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4 - Skilled Technical (2015)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38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38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57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102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323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18%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  <a:tr h="32793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19%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508" marR="7508" marT="750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1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SEMI-SKILLED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260776"/>
              </p:ext>
            </p:extLst>
          </p:nvPr>
        </p:nvGraphicFramePr>
        <p:xfrm>
          <a:off x="1333499" y="2314578"/>
          <a:ext cx="9267825" cy="4257676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711846"/>
                <a:gridCol w="715608"/>
                <a:gridCol w="789273"/>
                <a:gridCol w="575293"/>
                <a:gridCol w="575293"/>
                <a:gridCol w="673514"/>
                <a:gridCol w="827861"/>
                <a:gridCol w="589324"/>
                <a:gridCol w="631419"/>
                <a:gridCol w="747179"/>
                <a:gridCol w="561261"/>
                <a:gridCol w="869954"/>
              </a:tblGrid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462790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5 - Semi-skilled (2016)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122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27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115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34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45353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35%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7%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-3%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45353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5 - Semi-skilled (2015)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87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111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31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298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29%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  <a:tr h="36097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14%</a:t>
                      </a:r>
                      <a:endParaRPr lang="en-GB" sz="900" b="1" i="0" u="none" strike="noStrike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427" marR="7427" marT="742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NEW RECRUITS: </a:t>
            </a:r>
            <a:br>
              <a:rPr lang="en-ZA" dirty="0" smtClean="0"/>
            </a:br>
            <a:r>
              <a:rPr lang="en-ZA" dirty="0" smtClean="0"/>
              <a:t>JUNE 2015 TO JUNE 2016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68604"/>
              </p:ext>
            </p:extLst>
          </p:nvPr>
        </p:nvGraphicFramePr>
        <p:xfrm>
          <a:off x="1428753" y="2400296"/>
          <a:ext cx="9258299" cy="4162428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997780"/>
                <a:gridCol w="544848"/>
                <a:gridCol w="908081"/>
                <a:gridCol w="544848"/>
                <a:gridCol w="577869"/>
                <a:gridCol w="544848"/>
                <a:gridCol w="730592"/>
                <a:gridCol w="544848"/>
                <a:gridCol w="561360"/>
                <a:gridCol w="879188"/>
                <a:gridCol w="681061"/>
                <a:gridCol w="742976"/>
              </a:tblGrid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3 - Professionally Qualified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64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14%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31%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16%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4 - Skilled Technical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24%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48%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5 - Semi-skilled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6 - Unskilled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35%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 PERMANENT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29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33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129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  <a:tr h="34686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26%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18%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057" marR="6057" marT="605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PROMOTIONS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729675"/>
              </p:ext>
            </p:extLst>
          </p:nvPr>
        </p:nvGraphicFramePr>
        <p:xfrm>
          <a:off x="1154954" y="2603501"/>
          <a:ext cx="10036923" cy="3416298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2045630"/>
                <a:gridCol w="587006"/>
                <a:gridCol w="782676"/>
                <a:gridCol w="587006"/>
                <a:gridCol w="622583"/>
                <a:gridCol w="587006"/>
                <a:gridCol w="924979"/>
                <a:gridCol w="587006"/>
                <a:gridCol w="604795"/>
                <a:gridCol w="947215"/>
                <a:gridCol w="960556"/>
                <a:gridCol w="800465"/>
              </a:tblGrid>
              <a:tr h="54985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2016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405629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36055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42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32450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PECENTAGES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47%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11%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38760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b"/>
                </a:tc>
              </a:tr>
              <a:tr h="44168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GB" sz="900" u="none" strike="noStrike" dirty="0" smtClean="0">
                          <a:effectLst/>
                          <a:latin typeface="Arial Black" panose="020B0A04020102020204" pitchFamily="34" charset="0"/>
                        </a:rPr>
                        <a:t>2015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387601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261406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18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70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  <a:tr h="297461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PERCENTAGES 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20%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19%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1%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014" marR="9014" marT="901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1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Current Policies under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187" y="2851149"/>
            <a:ext cx="8825659" cy="3768725"/>
          </a:xfrm>
        </p:spPr>
        <p:txBody>
          <a:bodyPr>
            <a:normAutofit fontScale="25%" lnSpcReduction="20%"/>
          </a:bodyPr>
          <a:lstStyle/>
          <a:p>
            <a:r>
              <a:rPr lang="en-ZA" sz="2800" dirty="0">
                <a:latin typeface="Arial Black" panose="020B0A04020102020204" pitchFamily="34" charset="0"/>
              </a:rPr>
              <a:t>Recruitment and Selection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Disciplinary and Grievance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Training and Development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Employee Wellness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HIV and Aids Policy 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Succession and Career Pathing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Staff Retention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Job Evaluation </a:t>
            </a:r>
            <a:r>
              <a:rPr lang="en-ZA" sz="2800" dirty="0" smtClean="0">
                <a:latin typeface="Arial Black" panose="020B0A04020102020204" pitchFamily="34" charset="0"/>
              </a:rPr>
              <a:t>Policy</a:t>
            </a:r>
            <a:endParaRPr lang="en-ZA" sz="2800" dirty="0">
              <a:latin typeface="Arial Black" panose="020B0A04020102020204" pitchFamily="34" charset="0"/>
            </a:endParaRPr>
          </a:p>
          <a:p>
            <a:r>
              <a:rPr lang="en-ZA" sz="2800" dirty="0">
                <a:latin typeface="Arial Black" panose="020B0A04020102020204" pitchFamily="34" charset="0"/>
              </a:rPr>
              <a:t>Sexual Harassment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Policy and Procedures for Personal Promotion of Academic staff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Whistle Blower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Employment Equity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Support Staff Leave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Parental Leave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Merit Award Policy (Support)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Employment of International Staff and Transfer of Skills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OD policy</a:t>
            </a:r>
          </a:p>
          <a:p>
            <a:r>
              <a:rPr lang="en-ZA" sz="2800" dirty="0">
                <a:latin typeface="Arial Black" panose="020B0A04020102020204" pitchFamily="34" charset="0"/>
              </a:rPr>
              <a:t>Eradicating Unfair Discrimination and Harassment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7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>
                <a:latin typeface="Arial Black" panose="020B0A04020102020204" pitchFamily="34" charset="0"/>
              </a:rPr>
              <a:t>END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sz="4800" dirty="0" smtClean="0">
                <a:latin typeface="Arial Black" panose="020B0A04020102020204" pitchFamily="34" charset="0"/>
              </a:rPr>
              <a:t>THANK YOU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1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800" dirty="0"/>
              <a:t>Annual Employment Equity objectives for each year of the plan are in accordance with the SMART principle as follows:-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GB" sz="3200" dirty="0"/>
              <a:t>Specific</a:t>
            </a:r>
          </a:p>
          <a:p>
            <a:pPr lvl="0" eaLnBrk="0" hangingPunct="0"/>
            <a:r>
              <a:rPr lang="en-GB" sz="3200" dirty="0"/>
              <a:t>Measurable</a:t>
            </a:r>
          </a:p>
          <a:p>
            <a:pPr lvl="0" eaLnBrk="0" hangingPunct="0"/>
            <a:r>
              <a:rPr lang="en-GB" sz="3200" dirty="0"/>
              <a:t>Attainable</a:t>
            </a:r>
          </a:p>
          <a:p>
            <a:pPr lvl="0" eaLnBrk="0" hangingPunct="0"/>
            <a:r>
              <a:rPr lang="en-GB" sz="3200" dirty="0"/>
              <a:t>Relevant; and</a:t>
            </a:r>
          </a:p>
          <a:p>
            <a:pPr lvl="0" eaLnBrk="0" hangingPunct="0"/>
            <a:r>
              <a:rPr lang="en-GB" sz="3200" dirty="0"/>
              <a:t>Time bound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2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800" dirty="0"/>
              <a:t>Barriers and Affirmative Action Measures must be aligned and meet the following requirements</a:t>
            </a:r>
            <a:r>
              <a:rPr lang="en-GB" dirty="0"/>
              <a:t>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hangingPunct="0"/>
            <a:r>
              <a:rPr lang="en-GB" sz="2800" dirty="0"/>
              <a:t>Include time-frames in order to track progress in the implementation of these AA Measures;</a:t>
            </a:r>
          </a:p>
          <a:p>
            <a:pPr lvl="0" eaLnBrk="0" hangingPunct="0"/>
            <a:r>
              <a:rPr lang="en-GB" sz="2800" dirty="0"/>
              <a:t>These time-frames should be within the duration of the EE Plan and</a:t>
            </a:r>
          </a:p>
          <a:p>
            <a:pPr lvl="0" eaLnBrk="0" hangingPunct="0"/>
            <a:r>
              <a:rPr lang="en-GB" sz="2800" dirty="0"/>
              <a:t>Include responsible persons to monitor the implementation of these AA Measures.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425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38175" y="858838"/>
            <a:ext cx="8824913" cy="5046662"/>
          </a:xfrm>
        </p:spPr>
        <p:txBody>
          <a:bodyPr/>
          <a:lstStyle/>
          <a:p>
            <a:pPr lvl="0" eaLnBrk="0" hangingPunct="0"/>
            <a:r>
              <a:rPr lang="en-GB" dirty="0"/>
              <a:t>The workforce profile, numerical goals and targets with exact time-frames according to the duration of the plan which must be accompanied by strategies to achieve the goals and targets.</a:t>
            </a:r>
          </a:p>
          <a:p>
            <a:pPr marL="0" indent="0" eaLnBrk="0" hangingPunct="0">
              <a:buNone/>
            </a:pPr>
            <a:endParaRPr lang="en-GB" dirty="0"/>
          </a:p>
          <a:p>
            <a:pPr lvl="0" eaLnBrk="0" hangingPunct="0"/>
            <a:r>
              <a:rPr lang="en-GB" dirty="0"/>
              <a:t> Non-numerical goals should be according to paragraph b above.</a:t>
            </a:r>
          </a:p>
          <a:p>
            <a:pPr marL="0" indent="0" eaLnBrk="0" hangingPunct="0">
              <a:buNone/>
            </a:pPr>
            <a:endParaRPr lang="en-GB" dirty="0"/>
          </a:p>
          <a:p>
            <a:pPr lvl="0" eaLnBrk="0" hangingPunct="0"/>
            <a:r>
              <a:rPr lang="en-GB" dirty="0"/>
              <a:t>Regular monitoring are in place to monitor and evaluate the implementation of the </a:t>
            </a:r>
            <a:r>
              <a:rPr lang="en-GB" dirty="0" smtClean="0"/>
              <a:t>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8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57250"/>
            <a:ext cx="8761413" cy="952500"/>
          </a:xfrm>
        </p:spPr>
        <p:txBody>
          <a:bodyPr/>
          <a:lstStyle/>
          <a:p>
            <a:pPr lvl="0"/>
            <a:r>
              <a:rPr lang="en-GB" b="1" dirty="0"/>
              <a:t>DURATION OF THE PLAN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buNone/>
            </a:pPr>
            <a:r>
              <a:rPr lang="en-GB" dirty="0"/>
              <a:t>Section 20 of the Employment Equity Act requires that the duration of the Employment Equity Plan may not be shorter than one year or longer than five years. </a:t>
            </a:r>
          </a:p>
          <a:p>
            <a:pPr marL="0" indent="0" eaLnBrk="0" hangingPunct="0">
              <a:buNone/>
            </a:pPr>
            <a:endParaRPr lang="en-GB" dirty="0"/>
          </a:p>
          <a:p>
            <a:pPr marL="0" indent="0" eaLnBrk="0" hangingPunct="0">
              <a:buNone/>
            </a:pPr>
            <a:r>
              <a:rPr lang="en-GB" dirty="0"/>
              <a:t> </a:t>
            </a:r>
          </a:p>
          <a:p>
            <a:pPr marL="0" indent="0" eaLnBrk="0" hangingPunct="0">
              <a:buNone/>
            </a:pPr>
            <a:r>
              <a:rPr lang="en-GB" b="1" dirty="0"/>
              <a:t>The University has develop a 5 year plan for the period - 01 September 2015 to 31 August 2020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7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Occupational levels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418777"/>
              </p:ext>
            </p:extLst>
          </p:nvPr>
        </p:nvGraphicFramePr>
        <p:xfrm>
          <a:off x="1085850" y="3060313"/>
          <a:ext cx="8894763" cy="3130936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4998604"/>
                <a:gridCol w="3896159"/>
              </a:tblGrid>
              <a:tr h="839474"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i="0" dirty="0">
                          <a:effectLst/>
                          <a:latin typeface="Arial Black" panose="020B0A04020102020204" pitchFamily="34" charset="0"/>
                        </a:rPr>
                        <a:t>Occupational Levels</a:t>
                      </a:r>
                      <a:endParaRPr lang="en-GB" sz="1100" i="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i="0" dirty="0">
                          <a:effectLst/>
                          <a:latin typeface="Arial Black" panose="020B0A04020102020204" pitchFamily="34" charset="0"/>
                        </a:rPr>
                        <a:t>Corresponding academic post levels and support staff grades</a:t>
                      </a:r>
                      <a:endParaRPr lang="en-GB" sz="1100" i="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938" marR="18938" marT="0" marB="0" anchor="ctr"/>
                </a:tc>
              </a:tr>
              <a:tr h="331683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management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on Grade 24-25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  <a:tr h="331683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</a:t>
                      </a:r>
                      <a:r>
                        <a:rPr lang="en-ZA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**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on Grade 19-23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  <a:tr h="482365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Professionally qualified and experienced specialists and mid-management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academic posts, 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on Grade 14-18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  <a:tr h="482365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Skilled technical and academically qualified workers, junior management, supervisors, foremen, and superintendents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on Grade 9-13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  <a:tr h="331683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Semi-skilled and discretionary decision making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on Grade 4-8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  <a:tr h="331683"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Unskilled and defined decision making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staff posts Grade 1-3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38" marR="189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0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TOP MANAGEMENT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564551"/>
              </p:ext>
            </p:extLst>
          </p:nvPr>
        </p:nvGraphicFramePr>
        <p:xfrm>
          <a:off x="876304" y="2400302"/>
          <a:ext cx="10572745" cy="4067171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940392"/>
                <a:gridCol w="811146"/>
                <a:gridCol w="894648"/>
                <a:gridCol w="652099"/>
                <a:gridCol w="652099"/>
                <a:gridCol w="763433"/>
                <a:gridCol w="938386"/>
                <a:gridCol w="668003"/>
                <a:gridCol w="715718"/>
                <a:gridCol w="846932"/>
                <a:gridCol w="703789"/>
                <a:gridCol w="986100"/>
              </a:tblGrid>
              <a:tr h="33446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3278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361502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1 - Top Management  (2016)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41194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3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3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327873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194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1 - Top Management (2015)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41194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41194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  <a:tr h="41194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073" marR="7073" marT="707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01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004" y="1002243"/>
            <a:ext cx="8761413" cy="706964"/>
          </a:xfrm>
        </p:spPr>
        <p:txBody>
          <a:bodyPr/>
          <a:lstStyle/>
          <a:p>
            <a:pPr algn="ctr"/>
            <a:r>
              <a:rPr lang="en-ZA" dirty="0" smtClean="0"/>
              <a:t>SENIOR MANAGEMENT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528399"/>
              </p:ext>
            </p:extLst>
          </p:nvPr>
        </p:nvGraphicFramePr>
        <p:xfrm>
          <a:off x="1076326" y="2333629"/>
          <a:ext cx="8848724" cy="4286246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623986"/>
                <a:gridCol w="678879"/>
                <a:gridCol w="748765"/>
                <a:gridCol w="545765"/>
                <a:gridCol w="545765"/>
                <a:gridCol w="638944"/>
                <a:gridCol w="785371"/>
                <a:gridCol w="559077"/>
                <a:gridCol w="599011"/>
                <a:gridCol w="708829"/>
                <a:gridCol w="589027"/>
                <a:gridCol w="825305"/>
              </a:tblGrid>
              <a:tr h="33634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33634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448460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2 - Senior Management (2016)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42258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33634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336345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27%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-19%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-44%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336345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570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2 - Senior Management (2015)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42258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42258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27.3%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9.1%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18.2%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  <a:tr h="42258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-21%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28%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-17%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-39%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74" marR="6874" marT="687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1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PROFESSIONALLY QUALIFIED</a:t>
            </a:r>
            <a:br>
              <a:rPr lang="en-ZA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972256"/>
              </p:ext>
            </p:extLst>
          </p:nvPr>
        </p:nvGraphicFramePr>
        <p:xfrm>
          <a:off x="1333500" y="2603498"/>
          <a:ext cx="9658349" cy="3968752"/>
        </p:xfrm>
        <a:graphic>
          <a:graphicData uri="http://purl.oclc.org/ooxml/drawingml/table">
            <a:tbl>
              <a:tblPr>
                <a:tableStyleId>{5C22544A-7EE6-4342-B048-85BDC9FD1C3A}</a:tableStyleId>
              </a:tblPr>
              <a:tblGrid>
                <a:gridCol w="1783978"/>
                <a:gridCol w="745762"/>
                <a:gridCol w="822532"/>
                <a:gridCol w="599535"/>
                <a:gridCol w="599535"/>
                <a:gridCol w="701895"/>
                <a:gridCol w="862745"/>
                <a:gridCol w="614156"/>
                <a:gridCol w="658025"/>
                <a:gridCol w="778663"/>
                <a:gridCol w="584910"/>
                <a:gridCol w="906613"/>
              </a:tblGrid>
              <a:tr h="316526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Foreign Nationals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165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Occupational Level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African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Coloured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Indian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White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Female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3 - Professionally Qualified (2016)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38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173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47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561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 smtClean="0">
                          <a:effectLst/>
                          <a:latin typeface="Arial Black" panose="020B0A04020102020204" pitchFamily="34" charset="0"/>
                        </a:rPr>
                        <a:t>5.5</a:t>
                      </a:r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 smtClean="0">
                          <a:effectLst/>
                          <a:latin typeface="Arial Black" panose="020B0A04020102020204" pitchFamily="34" charset="0"/>
                        </a:rPr>
                        <a:t>1.0</a:t>
                      </a:r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1.5%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100.0%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16526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31%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16526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30%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29%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-8%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16526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3 - Professionally Qualified (2015)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186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46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178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45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575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EAP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37%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0%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 smtClean="0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RU Profile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6%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31%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8%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  <a:tr h="39768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GAP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-26%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29%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-25%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-8%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-4%</a:t>
                      </a:r>
                      <a:endParaRPr lang="en-GB" sz="9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986" marR="6986" marT="698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purl.oclc.org/ooxml/officeDocument/relationships/image" Target="../media/image1.jpeg"/></Relationships>
</file>

<file path=ppt/theme/theme1.xml><?xml version="1.0" encoding="utf-8"?>
<a:theme xmlns:a="http://purl.oclc.org/ooxml/drawingml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%">
              <a:schemeClr val="phClr">
                <a:tint val="64%"/>
                <a:lumMod val="118%"/>
              </a:schemeClr>
            </a:gs>
            <a:gs pos="100%">
              <a:schemeClr val="phClr">
                <a:tint val="92%"/>
                <a:alpha val="100%"/>
                <a:lumMod val="110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tint val="98%"/>
                <a:lumMod val="114%"/>
              </a:schemeClr>
            </a:gs>
            <a:gs pos="100%">
              <a:schemeClr val="phClr">
                <a:shade val="90%"/>
                <a:lumMod val="84%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%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%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98%"/>
                <a:hueMod val="124%"/>
                <a:satMod val="148%"/>
                <a:lumMod val="124%"/>
              </a:schemeClr>
            </a:gs>
            <a:gs pos="100%">
              <a:schemeClr val="phClr">
                <a:shade val="76%"/>
                <a:hueMod val="89%"/>
                <a:satMod val="164%"/>
                <a:lumMod val="56%"/>
              </a:schemeClr>
            </a:gs>
          </a:gsLst>
          <a:path path="circle">
            <a:fillToRect l="45%" t="65%" r="125%" b="100%"/>
          </a:path>
        </a:gradFill>
        <a:blipFill rotWithShape="1">
          <a:blip xmlns:r="http://purl.oclc.org/ooxml/officeDocument/relationships" r:embed="rId1">
            <a:duotone>
              <a:schemeClr val="phClr">
                <a:shade val="69%"/>
                <a:hueMod val="91%"/>
                <a:satMod val="164%"/>
                <a:lumMod val="74%"/>
              </a:schemeClr>
              <a:schemeClr val="phClr">
                <a:hueMod val="124%"/>
                <a:satMod val="140%"/>
                <a:lumMod val="142%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Ion Boardroom</Template>
  <TotalTime>718</TotalTime>
  <Words>1662</Words>
  <Application>Microsoft Office PowerPoint</Application>
  <PresentationFormat>Widescreen</PresentationFormat>
  <Paragraphs>864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Century Gothic</vt:lpstr>
      <vt:lpstr>Times New Roman</vt:lpstr>
      <vt:lpstr>Wingdings 3</vt:lpstr>
      <vt:lpstr>Ion Boardroom</vt:lpstr>
      <vt:lpstr>INTRODUCTION TO THE EMPLOYMENT EQUITY PLAN FOR RHODES UNIVERSITY  </vt:lpstr>
      <vt:lpstr>Annual Employment Equity objectives for each year of the plan are in accordance with the SMART principle as follows:- </vt:lpstr>
      <vt:lpstr>Barriers and Affirmative Action Measures must be aligned and meet the following requirements: </vt:lpstr>
      <vt:lpstr>PowerPoint Presentation</vt:lpstr>
      <vt:lpstr>DURATION OF THE PLAN </vt:lpstr>
      <vt:lpstr>Occupational levels </vt:lpstr>
      <vt:lpstr>TOP MANAGEMENT</vt:lpstr>
      <vt:lpstr>SENIOR MANAGEMENT</vt:lpstr>
      <vt:lpstr>PROFESSIONALLY QUALIFIED </vt:lpstr>
      <vt:lpstr>SKILLED TECHNICAL</vt:lpstr>
      <vt:lpstr>SEMI-SKILLED</vt:lpstr>
      <vt:lpstr>NEW RECRUITS:  JUNE 2015 TO JUNE 2016 </vt:lpstr>
      <vt:lpstr>PROMOTIONS</vt:lpstr>
      <vt:lpstr>Current Policies under review</vt:lpstr>
      <vt:lpstr>END</vt:lpstr>
    </vt:vector>
  </TitlesOfParts>
  <Company>Rhodes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EMPLOYMENT EQUITY PLAN FOR RHODES UNIVERSITY</dc:title>
  <dc:creator>Rhodes</dc:creator>
  <cp:lastModifiedBy>Noluxolo Nhlapo</cp:lastModifiedBy>
  <cp:revision>28</cp:revision>
  <dcterms:created xsi:type="dcterms:W3CDTF">2016-06-26T15:39:49Z</dcterms:created>
  <dcterms:modified xsi:type="dcterms:W3CDTF">2017-02-12T13:18:10Z</dcterms:modified>
</cp:coreProperties>
</file>