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Labour</a:t>
            </a:r>
            <a:r>
              <a:rPr lang="en-US" dirty="0" smtClean="0"/>
              <a:t> and the institution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Transformation summit </a:t>
            </a:r>
            <a:r>
              <a:rPr lang="en-US" dirty="0" err="1" smtClean="0"/>
              <a:t>july</a:t>
            </a:r>
            <a:r>
              <a:rPr lang="en-US" dirty="0" smtClean="0"/>
              <a:t> 2017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3068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deep engagement by delegates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map is not the territory: this is not a comprehensive retelling of the report or deliberations</a:t>
            </a:r>
          </a:p>
          <a:p>
            <a:r>
              <a:rPr lang="en-US" dirty="0" smtClean="0"/>
              <a:t>Please read the report.  It contains details and nuance and reflect the voices of the participants</a:t>
            </a:r>
          </a:p>
          <a:p>
            <a:r>
              <a:rPr lang="en-US" dirty="0" smtClean="0"/>
              <a:t>Many issues arising in the context of </a:t>
            </a:r>
            <a:r>
              <a:rPr lang="en-US" dirty="0" err="1" smtClean="0"/>
              <a:t>labour</a:t>
            </a:r>
            <a:r>
              <a:rPr lang="en-US" dirty="0" smtClean="0"/>
              <a:t> are complex, subject to legislation, etc.  Solutions need to be informed.</a:t>
            </a:r>
          </a:p>
        </p:txBody>
      </p:sp>
    </p:spTree>
    <p:extLst>
      <p:ext uri="{BB962C8B-B14F-4D97-AF65-F5344CB8AC3E}">
        <p14:creationId xmlns:p14="http://schemas.microsoft.com/office/powerpoint/2010/main" val="236508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NEHAWU</a:t>
            </a:r>
          </a:p>
          <a:p>
            <a:r>
              <a:rPr lang="en-US" dirty="0" smtClean="0"/>
              <a:t>NTEU</a:t>
            </a:r>
          </a:p>
          <a:p>
            <a:r>
              <a:rPr lang="en-US" dirty="0" smtClean="0"/>
              <a:t>HOD forum</a:t>
            </a:r>
          </a:p>
          <a:p>
            <a:r>
              <a:rPr lang="en-US" dirty="0" smtClean="0"/>
              <a:t>HR</a:t>
            </a:r>
          </a:p>
          <a:p>
            <a:r>
              <a:rPr lang="en-US" dirty="0" smtClean="0"/>
              <a:t>Senior Management</a:t>
            </a:r>
          </a:p>
          <a:p>
            <a:r>
              <a:rPr lang="en-US" dirty="0" smtClean="0"/>
              <a:t>Middle Management</a:t>
            </a:r>
          </a:p>
          <a:p>
            <a:r>
              <a:rPr lang="en-US" dirty="0" smtClean="0"/>
              <a:t>Academics, Support staff, international staff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033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put to stakeholders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How do you view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in a transformed institution?</a:t>
            </a:r>
          </a:p>
          <a:p>
            <a:r>
              <a:rPr lang="en-US" sz="2400" dirty="0" smtClean="0"/>
              <a:t>What is your vision of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in a transformed institution?</a:t>
            </a:r>
          </a:p>
          <a:p>
            <a:r>
              <a:rPr lang="en-US" sz="2400" dirty="0" smtClean="0"/>
              <a:t>What do you think is preventing transformation at the institution</a:t>
            </a:r>
            <a:r>
              <a:rPr lang="en-ZA" sz="2400" dirty="0" smtClean="0"/>
              <a:t>?</a:t>
            </a:r>
          </a:p>
          <a:p>
            <a:r>
              <a:rPr lang="en-US" sz="2400" dirty="0" smtClean="0"/>
              <a:t>What can be done to ensure progressive realization of a transformed institution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i="1" dirty="0" smtClean="0"/>
              <a:t>Input included: written submissions, focus groups , and existing reports and surveys</a:t>
            </a:r>
          </a:p>
        </p:txBody>
      </p:sp>
    </p:spTree>
    <p:extLst>
      <p:ext uri="{BB962C8B-B14F-4D97-AF65-F5344CB8AC3E}">
        <p14:creationId xmlns:p14="http://schemas.microsoft.com/office/powerpoint/2010/main" val="15888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findings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55435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General satisfaction with infrastructure and physical environment</a:t>
            </a:r>
          </a:p>
          <a:p>
            <a:pPr marL="0" indent="0">
              <a:buNone/>
            </a:pPr>
            <a:r>
              <a:rPr lang="en-US" sz="2600" dirty="0" smtClean="0"/>
              <a:t>Dissatisfaction with: </a:t>
            </a:r>
          </a:p>
          <a:p>
            <a:r>
              <a:rPr lang="en-US" sz="2600" dirty="0" smtClean="0"/>
              <a:t>Pace of transformation</a:t>
            </a:r>
          </a:p>
          <a:p>
            <a:r>
              <a:rPr lang="en-US" sz="2600" dirty="0" smtClean="0"/>
              <a:t>Equity</a:t>
            </a:r>
          </a:p>
          <a:p>
            <a:r>
              <a:rPr lang="en-US" sz="2600" dirty="0" smtClean="0"/>
              <a:t>Working conditions</a:t>
            </a:r>
          </a:p>
          <a:p>
            <a:r>
              <a:rPr lang="en-US" sz="2600" dirty="0" smtClean="0"/>
              <a:t>Rewards and recognition </a:t>
            </a:r>
          </a:p>
          <a:p>
            <a:r>
              <a:rPr lang="en-US" sz="2600" dirty="0" smtClean="0"/>
              <a:t>Personal and career development</a:t>
            </a:r>
          </a:p>
          <a:p>
            <a:r>
              <a:rPr lang="en-US" sz="2600" dirty="0" smtClean="0"/>
              <a:t>Management Practices</a:t>
            </a:r>
          </a:p>
          <a:p>
            <a:r>
              <a:rPr lang="en-US" sz="2600" dirty="0" smtClean="0"/>
              <a:t>The groups engaged were not positive about the culture of the university</a:t>
            </a:r>
          </a:p>
          <a:p>
            <a:r>
              <a:rPr lang="en-US" sz="2600" dirty="0" smtClean="0"/>
              <a:t>Issues of race, culture and language were prominent – and these are affected by grade level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996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Desiderata for transformation of </a:t>
            </a:r>
            <a:r>
              <a:rPr lang="en-US" dirty="0" err="1" smtClean="0"/>
              <a:t>labour</a:t>
            </a:r>
            <a:r>
              <a:rPr lang="en-US" dirty="0" smtClean="0"/>
              <a:t> practices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Values associated with a transformed university should be: equality, equity, kindness, diversity, inclusivity, dignity, trust</a:t>
            </a:r>
          </a:p>
          <a:p>
            <a:r>
              <a:rPr lang="en-US" sz="2000" dirty="0" smtClean="0"/>
              <a:t>A transformed university is about remaining viable and relevant</a:t>
            </a:r>
          </a:p>
          <a:p>
            <a:r>
              <a:rPr lang="en-US" sz="2000" dirty="0" smtClean="0"/>
              <a:t>Espouse as a core value that workers are essential long-term stakeholders</a:t>
            </a:r>
          </a:p>
          <a:p>
            <a:r>
              <a:rPr lang="en-US" sz="2000" dirty="0" smtClean="0"/>
              <a:t>Be committed to ongoing equity</a:t>
            </a:r>
          </a:p>
          <a:p>
            <a:r>
              <a:rPr lang="en-US" sz="2000" dirty="0" smtClean="0"/>
              <a:t>Be committed to transparency in the interests of equity</a:t>
            </a:r>
          </a:p>
          <a:p>
            <a:r>
              <a:rPr lang="en-US" sz="2000" dirty="0" smtClean="0"/>
              <a:t>Be committed to sustainable management practices</a:t>
            </a:r>
          </a:p>
          <a:p>
            <a:r>
              <a:rPr lang="en-US" sz="2000" dirty="0" err="1" smtClean="0"/>
              <a:t>Agressively</a:t>
            </a:r>
            <a:r>
              <a:rPr lang="en-US" sz="2000" dirty="0" smtClean="0"/>
              <a:t> develop and maintain worker friendly policies</a:t>
            </a:r>
          </a:p>
          <a:p>
            <a:r>
              <a:rPr lang="en-US" sz="2000" dirty="0" err="1" smtClean="0"/>
              <a:t>Agressively</a:t>
            </a:r>
            <a:r>
              <a:rPr lang="en-US" sz="2000" dirty="0" smtClean="0"/>
              <a:t> develop and maintain an </a:t>
            </a:r>
            <a:r>
              <a:rPr lang="en-US" sz="2000" dirty="0" err="1" smtClean="0"/>
              <a:t>eqitable</a:t>
            </a:r>
            <a:r>
              <a:rPr lang="en-US" sz="2000" dirty="0" smtClean="0"/>
              <a:t> remuneration policy informing remuneration decisions</a:t>
            </a:r>
          </a:p>
          <a:p>
            <a:r>
              <a:rPr lang="en-US" sz="2000" dirty="0" smtClean="0"/>
              <a:t>Use a worker friendly business model that allows workers to develop their careers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83044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concerns and themes that emerged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Frustration about relative lack of participation and engagement from some sectors</a:t>
            </a:r>
            <a:endParaRPr lang="en-ZA" sz="2400" dirty="0" smtClean="0"/>
          </a:p>
          <a:p>
            <a:r>
              <a:rPr lang="en-US" sz="2400" dirty="0" smtClean="0"/>
              <a:t>Frustration that previous transformation gatherings appeared to have little impact; do not result in concrete plans, etc.</a:t>
            </a:r>
          </a:p>
          <a:p>
            <a:r>
              <a:rPr lang="en-US" sz="2400" dirty="0" smtClean="0"/>
              <a:t>Staff development: training opportunities, succession planning, mentoring of junior staff, spreading the knowledge, </a:t>
            </a:r>
            <a:r>
              <a:rPr lang="en-US" sz="2400" dirty="0"/>
              <a:t>lack of promotions for non-academic </a:t>
            </a:r>
            <a:r>
              <a:rPr lang="en-US" sz="2400" dirty="0" smtClean="0"/>
              <a:t>staff</a:t>
            </a:r>
            <a:endParaRPr lang="en-US" sz="2400" dirty="0"/>
          </a:p>
          <a:p>
            <a:r>
              <a:rPr lang="en-US" sz="2400" dirty="0"/>
              <a:t>Job profiling and reward practices:</a:t>
            </a:r>
          </a:p>
          <a:p>
            <a:r>
              <a:rPr lang="en-US" sz="2400" dirty="0" smtClean="0"/>
              <a:t>Supervisor/supervisee relationships: more equitable work allocation; more consultative approaches</a:t>
            </a:r>
          </a:p>
        </p:txBody>
      </p:sp>
    </p:spTree>
    <p:extLst>
      <p:ext uri="{BB962C8B-B14F-4D97-AF65-F5344CB8AC3E}">
        <p14:creationId xmlns:p14="http://schemas.microsoft.com/office/powerpoint/2010/main" val="337182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concerns and themes that emerged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Consistent application of </a:t>
            </a:r>
            <a:r>
              <a:rPr lang="en-US" sz="2000" dirty="0" smtClean="0"/>
              <a:t>policies: often good practices seem to be the result of efforts of an individual rather than systemic in nature</a:t>
            </a:r>
            <a:endParaRPr lang="en-US" sz="2000" dirty="0"/>
          </a:p>
          <a:p>
            <a:r>
              <a:rPr lang="en-US" sz="2000" dirty="0"/>
              <a:t>Slow or inadequate responses from HR and the need for better HR support</a:t>
            </a:r>
          </a:p>
          <a:p>
            <a:r>
              <a:rPr lang="en-US" sz="2000" dirty="0" smtClean="0"/>
              <a:t>Divisive notions around </a:t>
            </a:r>
            <a:r>
              <a:rPr lang="en-US" sz="2000" dirty="0" err="1" smtClean="0"/>
              <a:t>labour</a:t>
            </a:r>
            <a:r>
              <a:rPr lang="en-US" sz="2000" dirty="0" smtClean="0"/>
              <a:t> e.g. that workers are “split” into artificial classes: academic vs non-academic; white collar vs blue collar</a:t>
            </a:r>
          </a:p>
          <a:p>
            <a:r>
              <a:rPr lang="en-US" sz="2000" dirty="0" smtClean="0"/>
              <a:t>Many other particular points were raised by different submissions which were not necessarily picked up in other submissions.  This does not mean those points are not relevant: they are too various to mention in a short presentation and I run the risk of privileging one voice overs.  PLEASE READ THE REPORT.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910293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49</TotalTime>
  <Words>507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Labour and the institution</vt:lpstr>
      <vt:lpstr>The need for deep engagement by delegates</vt:lpstr>
      <vt:lpstr>stakeholders</vt:lpstr>
      <vt:lpstr>Questions put to stakeholders</vt:lpstr>
      <vt:lpstr>General findings</vt:lpstr>
      <vt:lpstr>Desiderata for transformation of labour practices</vt:lpstr>
      <vt:lpstr>Common concerns and themes that emerged</vt:lpstr>
      <vt:lpstr>Common concerns and themes that emerged</vt:lpstr>
    </vt:vector>
  </TitlesOfParts>
  <Company>Rhodes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De Vos</dc:creator>
  <cp:lastModifiedBy>Mark De Vos</cp:lastModifiedBy>
  <cp:revision>41</cp:revision>
  <dcterms:created xsi:type="dcterms:W3CDTF">2017-07-29T04:31:16Z</dcterms:created>
  <dcterms:modified xsi:type="dcterms:W3CDTF">2017-07-29T05:20:55Z</dcterms:modified>
</cp:coreProperties>
</file>