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5" r:id="rId1"/>
  </p:sldMasterIdLst>
  <p:sldIdLst>
    <p:sldId id="308" r:id="rId2"/>
    <p:sldId id="293" r:id="rId3"/>
    <p:sldId id="296" r:id="rId4"/>
    <p:sldId id="298" r:id="rId5"/>
    <p:sldId id="294" r:id="rId6"/>
    <p:sldId id="279" r:id="rId7"/>
    <p:sldId id="292" r:id="rId8"/>
    <p:sldId id="268" r:id="rId9"/>
    <p:sldId id="301" r:id="rId10"/>
    <p:sldId id="302" r:id="rId11"/>
    <p:sldId id="303" r:id="rId12"/>
    <p:sldId id="304" r:id="rId13"/>
    <p:sldId id="30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8803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60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125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43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6636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308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509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1548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69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37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32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046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96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67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113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73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903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5/24/2017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8664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  <p:sldLayoutId id="21474838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Preamble</a:t>
            </a:r>
          </a:p>
          <a:p>
            <a:endParaRPr lang="en-US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  <a:t>Higher </a:t>
            </a:r>
            <a:r>
              <a:rPr lang="en-US" sz="3200" dirty="0"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  <a:t>education institutions endeavors to promote inclusion and the participation of a diverse student group, but faces several challenges. </a:t>
            </a:r>
          </a:p>
          <a:p>
            <a:endParaRPr lang="en-US" sz="3200" dirty="0">
              <a:latin typeface="Batang" panose="02030600000101010101" pitchFamily="18" charset="-127"/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r>
              <a:rPr lang="en-US" sz="3200" dirty="0"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  <a:t>It has become necessary to review current educational </a:t>
            </a:r>
            <a:r>
              <a:rPr lang="en-US" sz="3200" dirty="0" smtClean="0"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  <a:t>practices/policies, </a:t>
            </a:r>
            <a:r>
              <a:rPr lang="en-US" sz="3200" dirty="0"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  <a:t>hence the </a:t>
            </a:r>
            <a:r>
              <a:rPr lang="en-US" sz="3200" dirty="0" smtClean="0"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  <a:t>urgent call </a:t>
            </a:r>
            <a:r>
              <a:rPr lang="en-US" sz="3200" dirty="0"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  <a:t>for inclusivity and </a:t>
            </a:r>
            <a:r>
              <a:rPr lang="en-US" sz="3200" dirty="0" smtClean="0"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  <a:t>participation on issues relating to disability.</a:t>
            </a:r>
          </a:p>
          <a:p>
            <a:r>
              <a:rPr lang="en-US" sz="3200" dirty="0" smtClean="0"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  <a:t>But </a:t>
            </a:r>
            <a:r>
              <a:rPr lang="en-US" sz="3200" dirty="0"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  <a:t>despite attempts  at policies level to include people with disabilities, higher education still manages disability support in a fragmented way, as if </a:t>
            </a:r>
            <a:r>
              <a:rPr lang="en-US" sz="3200" dirty="0" smtClean="0"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  <a:t>it is</a:t>
            </a:r>
            <a:r>
              <a:rPr lang="en-US" sz="3200" dirty="0"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  <a:t>  separate  from  existing  transformation  and diversity programmes. </a:t>
            </a:r>
          </a:p>
          <a:p>
            <a:endParaRPr lang="en-US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281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" y="43934"/>
            <a:ext cx="12192001" cy="988907"/>
          </a:xfrm>
        </p:spPr>
        <p:txBody>
          <a:bodyPr>
            <a:noAutofit/>
          </a:bodyPr>
          <a:lstStyle/>
          <a:p>
            <a:r>
              <a:rPr lang="en-ZA" sz="400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Ru Profile of students with disabilities</a:t>
            </a:r>
            <a:endParaRPr lang="en-ZA" sz="400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6906918"/>
              </p:ext>
            </p:extLst>
          </p:nvPr>
        </p:nvGraphicFramePr>
        <p:xfrm>
          <a:off x="-3" y="657288"/>
          <a:ext cx="11866882" cy="6027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3875"/>
                <a:gridCol w="1254666"/>
                <a:gridCol w="1254666"/>
                <a:gridCol w="2386052"/>
                <a:gridCol w="3779624"/>
                <a:gridCol w="507999"/>
              </a:tblGrid>
              <a:tr h="298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solidFill>
                            <a:srgbClr val="FFFF00"/>
                          </a:solidFill>
                          <a:effectLst/>
                        </a:rPr>
                        <a:t>Type of Disability</a:t>
                      </a:r>
                      <a:endParaRPr lang="en-ZA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solidFill>
                            <a:srgbClr val="FFFF00"/>
                          </a:solidFill>
                          <a:effectLst/>
                        </a:rPr>
                        <a:t>2016</a:t>
                      </a:r>
                      <a:endParaRPr lang="en-ZA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>
                          <a:solidFill>
                            <a:srgbClr val="FFFF00"/>
                          </a:solidFill>
                          <a:effectLst/>
                        </a:rPr>
                        <a:t>2015</a:t>
                      </a:r>
                      <a:endParaRPr lang="en-ZA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en-ZA" sz="24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400" dirty="0" smtClean="0">
                          <a:solidFill>
                            <a:srgbClr val="FFFF00"/>
                          </a:solidFill>
                          <a:effectLst/>
                        </a:rPr>
                        <a:t>Visible/Hidden/Unknown </a:t>
                      </a:r>
                      <a:r>
                        <a:rPr lang="en-ZA" sz="2400" dirty="0">
                          <a:solidFill>
                            <a:srgbClr val="FFFF00"/>
                          </a:solidFill>
                          <a:effectLst/>
                        </a:rPr>
                        <a:t>- 2016</a:t>
                      </a:r>
                      <a:endParaRPr lang="en-ZA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8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Blind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0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2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98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Cerebral palsy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2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1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482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Communication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1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1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n-ZA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98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Deafness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3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1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98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Diabetic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12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18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050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Dyslexia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21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23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98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Emotional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9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7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455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Intellectual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12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17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98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More than one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7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5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11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Paraplegic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0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4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98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Partial hearing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10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9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98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Partially sighted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7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13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98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Physical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7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11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98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Speech defect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2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>
                          <a:effectLst/>
                        </a:rPr>
                        <a:t>1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14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Unspecified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25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28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TOTAL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118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>
                          <a:effectLst/>
                        </a:rPr>
                        <a:t>141</a:t>
                      </a:r>
                      <a:endParaRPr lang="en-Z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</a:t>
                      </a:r>
                      <a:endParaRPr lang="en-Z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908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6000" b="1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DISABILITY UNIT OR NOT?</a:t>
            </a:r>
            <a:endParaRPr lang="en-ZA" sz="6000" b="1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2142067"/>
            <a:ext cx="12191999" cy="3649133"/>
          </a:xfrm>
        </p:spPr>
        <p:txBody>
          <a:bodyPr>
            <a:normAutofit/>
          </a:bodyPr>
          <a:lstStyle/>
          <a:p>
            <a:r>
              <a:rPr lang="en-ZA" sz="4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Political will from Senior Management</a:t>
            </a:r>
          </a:p>
          <a:p>
            <a:r>
              <a:rPr lang="en-ZA" sz="4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Financial sustainability- prioritization</a:t>
            </a:r>
          </a:p>
          <a:p>
            <a:r>
              <a:rPr lang="en-ZA" sz="4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Diversity Centre</a:t>
            </a:r>
          </a:p>
          <a:p>
            <a:pPr marL="0" indent="0">
              <a:buNone/>
            </a:pPr>
            <a:endParaRPr lang="en-ZA" sz="4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60165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6000" b="1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DSA/RU </a:t>
            </a:r>
            <a:r>
              <a:rPr lang="en-ZA" sz="6000" b="1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CHALLENGES</a:t>
            </a:r>
            <a:endParaRPr lang="en-ZA" sz="6000" b="1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ZA" sz="4400" dirty="0" smtClean="0">
              <a:latin typeface="Aharoni" panose="02010803020104030203" pitchFamily="2" charset="-79"/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r>
              <a:rPr lang="en-ZA" sz="4400" dirty="0" smtClean="0">
                <a:latin typeface="Aharoni" panose="02010803020104030203" pitchFamily="2" charset="-79"/>
                <a:ea typeface="Batang" panose="02030600000101010101" pitchFamily="18" charset="-127"/>
                <a:cs typeface="Aharoni" panose="02010803020104030203" pitchFamily="2" charset="-79"/>
              </a:rPr>
              <a:t>Infrastructure - accessibility</a:t>
            </a:r>
          </a:p>
          <a:p>
            <a:r>
              <a:rPr lang="en-ZA" sz="4400" dirty="0" smtClean="0">
                <a:latin typeface="Aharoni" panose="02010803020104030203" pitchFamily="2" charset="-79"/>
                <a:ea typeface="Batang" panose="02030600000101010101" pitchFamily="18" charset="-127"/>
                <a:cs typeface="Aharoni" panose="02010803020104030203" pitchFamily="2" charset="-79"/>
              </a:rPr>
              <a:t>Designated Staff</a:t>
            </a:r>
          </a:p>
          <a:p>
            <a:r>
              <a:rPr lang="en-ZA" sz="4400" dirty="0" smtClean="0">
                <a:latin typeface="Aharoni" panose="02010803020104030203" pitchFamily="2" charset="-79"/>
                <a:ea typeface="Batang" panose="02030600000101010101" pitchFamily="18" charset="-127"/>
                <a:cs typeface="Aharoni" panose="02010803020104030203" pitchFamily="2" charset="-79"/>
              </a:rPr>
              <a:t>Financial constraints – small budget</a:t>
            </a:r>
          </a:p>
          <a:p>
            <a:r>
              <a:rPr lang="en-ZA" sz="4400" dirty="0" smtClean="0">
                <a:latin typeface="Aharoni" panose="02010803020104030203" pitchFamily="2" charset="-79"/>
                <a:ea typeface="Batang" panose="02030600000101010101" pitchFamily="18" charset="-127"/>
                <a:cs typeface="Aharoni" panose="02010803020104030203" pitchFamily="2" charset="-79"/>
              </a:rPr>
              <a:t>Protests – student support</a:t>
            </a:r>
          </a:p>
          <a:p>
            <a:pPr marL="0" indent="0">
              <a:buNone/>
            </a:pPr>
            <a:endParaRPr lang="en-ZA" sz="4400" dirty="0">
              <a:latin typeface="Aharoni" panose="02010803020104030203" pitchFamily="2" charset="-79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11446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600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FUTURE PLANS : RU/DSA?</a:t>
            </a:r>
            <a:endParaRPr lang="en-ZA" sz="600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521" y="2142067"/>
            <a:ext cx="11338560" cy="4461933"/>
          </a:xfrm>
        </p:spPr>
        <p:txBody>
          <a:bodyPr>
            <a:normAutofit fontScale="92500"/>
          </a:bodyPr>
          <a:lstStyle/>
          <a:p>
            <a:endParaRPr lang="en-ZA" sz="2400" dirty="0" smtClean="0">
              <a:latin typeface="Aharoni" panose="02010803020104030203" pitchFamily="2" charset="-79"/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r>
              <a:rPr lang="en-ZA" sz="2400" dirty="0" smtClean="0">
                <a:latin typeface="Aharoni" panose="02010803020104030203" pitchFamily="2" charset="-79"/>
                <a:ea typeface="Batang" panose="02030600000101010101" pitchFamily="18" charset="-127"/>
                <a:cs typeface="Aharoni" panose="02010803020104030203" pitchFamily="2" charset="-79"/>
              </a:rPr>
              <a:t>Centre the presence/voice of especially Students with disability: marketing, etc.</a:t>
            </a:r>
          </a:p>
          <a:p>
            <a:r>
              <a:rPr lang="en-ZA" sz="2400" dirty="0" smtClean="0">
                <a:latin typeface="Aharoni" panose="02010803020104030203" pitchFamily="2" charset="-79"/>
                <a:ea typeface="Batang" panose="02030600000101010101" pitchFamily="18" charset="-127"/>
                <a:cs typeface="Aharoni" panose="02010803020104030203" pitchFamily="2" charset="-79"/>
              </a:rPr>
              <a:t>Pro-active – data base/better prepared: enrolment and support </a:t>
            </a:r>
          </a:p>
          <a:p>
            <a:r>
              <a:rPr lang="en-ZA" sz="2400" dirty="0" smtClean="0">
                <a:latin typeface="Aharoni" panose="02010803020104030203" pitchFamily="2" charset="-79"/>
                <a:ea typeface="Batang" panose="02030600000101010101" pitchFamily="18" charset="-127"/>
                <a:cs typeface="Aharoni" panose="02010803020104030203" pitchFamily="2" charset="-79"/>
              </a:rPr>
              <a:t>Universal access – lift Steve Biko Building, academic material </a:t>
            </a:r>
          </a:p>
          <a:p>
            <a:r>
              <a:rPr lang="en-ZA" sz="2400" dirty="0" smtClean="0">
                <a:latin typeface="Aharoni" panose="02010803020104030203" pitchFamily="2" charset="-79"/>
                <a:ea typeface="Batang" panose="02030600000101010101" pitchFamily="18" charset="-127"/>
                <a:cs typeface="Aharoni" panose="02010803020104030203" pitchFamily="2" charset="-79"/>
              </a:rPr>
              <a:t>Diversity Centre – race, gender, disability</a:t>
            </a:r>
          </a:p>
          <a:p>
            <a:r>
              <a:rPr lang="en-ZA" sz="2400" dirty="0" smtClean="0">
                <a:latin typeface="Aharoni" panose="02010803020104030203" pitchFamily="2" charset="-79"/>
                <a:ea typeface="Batang" panose="02030600000101010101" pitchFamily="18" charset="-127"/>
                <a:cs typeface="Aharoni" panose="02010803020104030203" pitchFamily="2" charset="-79"/>
              </a:rPr>
              <a:t>Formal Disability Studies programmes</a:t>
            </a:r>
          </a:p>
          <a:p>
            <a:r>
              <a:rPr lang="en-ZA" sz="2400" dirty="0" smtClean="0">
                <a:latin typeface="Aharoni" panose="02010803020104030203" pitchFamily="2" charset="-79"/>
                <a:ea typeface="Batang" panose="02030600000101010101" pitchFamily="18" charset="-127"/>
                <a:cs typeface="Aharoni" panose="02010803020104030203" pitchFamily="2" charset="-79"/>
              </a:rPr>
              <a:t>Ongoing awareness raising programmes – students</a:t>
            </a:r>
          </a:p>
          <a:p>
            <a:r>
              <a:rPr lang="en-ZA" sz="2400" dirty="0" smtClean="0">
                <a:latin typeface="Aharoni" panose="02010803020104030203" pitchFamily="2" charset="-79"/>
                <a:ea typeface="Batang" panose="02030600000101010101" pitchFamily="18" charset="-127"/>
                <a:cs typeface="Aharoni" panose="02010803020104030203" pitchFamily="2" charset="-79"/>
              </a:rPr>
              <a:t>On-going training/abreast with developments in the field of disability</a:t>
            </a:r>
            <a:endParaRPr lang="en-ZA" sz="2400" dirty="0" smtClean="0">
              <a:latin typeface="Aharoni" panose="02010803020104030203" pitchFamily="2" charset="-79"/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r>
              <a:rPr lang="en-ZA" sz="2400" dirty="0" smtClean="0">
                <a:latin typeface="Aharoni" panose="02010803020104030203" pitchFamily="2" charset="-79"/>
                <a:ea typeface="Batang" panose="02030600000101010101" pitchFamily="18" charset="-127"/>
                <a:cs typeface="Aharoni" panose="02010803020104030203" pitchFamily="2" charset="-79"/>
              </a:rPr>
              <a:t>Partnerships : students, academics, support divisions, etc.</a:t>
            </a:r>
            <a:endParaRPr lang="en-ZA" sz="2400" dirty="0" smtClean="0">
              <a:latin typeface="Aharoni" panose="02010803020104030203" pitchFamily="2" charset="-79"/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endParaRPr lang="en-ZA" sz="2400" dirty="0" smtClean="0"/>
          </a:p>
          <a:p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2545160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sz="600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OVERVIEW OF PRESENTATION</a:t>
            </a:r>
            <a:endParaRPr lang="en-ZA" sz="600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065867"/>
            <a:ext cx="10131425" cy="4030133"/>
          </a:xfrm>
        </p:spPr>
        <p:txBody>
          <a:bodyPr>
            <a:noAutofit/>
          </a:bodyPr>
          <a:lstStyle/>
          <a:p>
            <a:endParaRPr lang="en-ZA" sz="2800" dirty="0" smtClean="0"/>
          </a:p>
          <a:p>
            <a:r>
              <a:rPr lang="en-ZA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WHAT IS </a:t>
            </a:r>
            <a:r>
              <a:rPr lang="en-ZA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THE INSTITUTIONAL </a:t>
            </a:r>
            <a:r>
              <a:rPr lang="en-ZA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MISSION?</a:t>
            </a:r>
          </a:p>
          <a:p>
            <a:r>
              <a:rPr lang="en-ZA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WHO IS THE DSA?</a:t>
            </a:r>
          </a:p>
          <a:p>
            <a:r>
              <a:rPr lang="en-ZA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PROFILE OF STUDENTS WITH DISABILITIES AT RU</a:t>
            </a:r>
          </a:p>
          <a:p>
            <a:r>
              <a:rPr lang="en-ZA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DISABILITY UNIT OR NOT?</a:t>
            </a:r>
          </a:p>
          <a:p>
            <a:r>
              <a:rPr lang="en-ZA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DSA CURRENT CHALLENGES</a:t>
            </a:r>
          </a:p>
          <a:p>
            <a:r>
              <a:rPr lang="en-ZA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LONG TERM PLANS OF RU/DSA ENROLLING AND SUPPORTING STUDENTS WITH DISABILITIES</a:t>
            </a:r>
          </a:p>
          <a:p>
            <a:pPr marL="0" indent="0">
              <a:buNone/>
            </a:pP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116551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" y="281514"/>
            <a:ext cx="115824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sz="6000" dirty="0">
                <a:latin typeface="Aharoni" panose="02010803020104030203" pitchFamily="2" charset="-79"/>
                <a:cs typeface="Aharoni" panose="02010803020104030203" pitchFamily="2" charset="-79"/>
              </a:rPr>
              <a:t>There is </a:t>
            </a:r>
            <a:r>
              <a:rPr lang="en-GB" sz="6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an </a:t>
            </a:r>
            <a:r>
              <a:rPr lang="en-GB" sz="6000" dirty="0">
                <a:latin typeface="Aharoni" panose="02010803020104030203" pitchFamily="2" charset="-79"/>
                <a:cs typeface="Aharoni" panose="02010803020104030203" pitchFamily="2" charset="-79"/>
              </a:rPr>
              <a:t>urgent need for us to create an </a:t>
            </a:r>
            <a:r>
              <a:rPr lang="en-GB" sz="6000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INCLUSIVE </a:t>
            </a:r>
            <a:r>
              <a:rPr lang="en-GB" sz="6000" dirty="0">
                <a:latin typeface="Aharoni" panose="02010803020104030203" pitchFamily="2" charset="-79"/>
                <a:cs typeface="Aharoni" panose="02010803020104030203" pitchFamily="2" charset="-79"/>
              </a:rPr>
              <a:t>and ‘humanising’ </a:t>
            </a:r>
            <a:r>
              <a:rPr lang="en-GB" sz="600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RU Institutional </a:t>
            </a:r>
            <a:r>
              <a:rPr lang="en-GB" sz="600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Culture </a:t>
            </a:r>
            <a:r>
              <a:rPr lang="en-GB" sz="6000" dirty="0">
                <a:latin typeface="Aharoni" panose="02010803020104030203" pitchFamily="2" charset="-79"/>
                <a:cs typeface="Aharoni" panose="02010803020104030203" pitchFamily="2" charset="-79"/>
              </a:rPr>
              <a:t>that celebrates diversity and respects difference </a:t>
            </a:r>
            <a:r>
              <a:rPr lang="en-GB" sz="4800" dirty="0">
                <a:latin typeface="Aharoni" panose="02010803020104030203" pitchFamily="2" charset="-79"/>
                <a:cs typeface="Aharoni" panose="02010803020104030203" pitchFamily="2" charset="-79"/>
              </a:rPr>
              <a:t>[Dr. Mabizela, September 2014</a:t>
            </a:r>
            <a:r>
              <a:rPr lang="en-GB" sz="4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].</a:t>
            </a:r>
          </a:p>
          <a:p>
            <a:pPr eaLnBrk="0" hangingPunct="0"/>
            <a:endParaRPr lang="en-GB" sz="48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0" hangingPunct="0"/>
            <a:endParaRPr lang="en-GB" sz="4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54514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ZA" sz="2000" b="1" dirty="0" smtClean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ZA" sz="36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ZA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We </a:t>
            </a:r>
            <a:r>
              <a:rPr lang="en-ZA" sz="4400" b="1" dirty="0">
                <a:latin typeface="Aharoni" panose="02010803020104030203" pitchFamily="2" charset="-79"/>
                <a:cs typeface="Aharoni" panose="02010803020104030203" pitchFamily="2" charset="-79"/>
              </a:rPr>
              <a:t>therefore need to move towards creating an inclusive space to </a:t>
            </a:r>
            <a:r>
              <a:rPr lang="en-ZA" sz="4400" b="1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learn, unlearn and relearn</a:t>
            </a:r>
          </a:p>
          <a:p>
            <a:endParaRPr lang="en-ZA" sz="36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ZA" sz="3600" dirty="0" smtClean="0"/>
          </a:p>
          <a:p>
            <a:r>
              <a:rPr lang="en-ZA" sz="5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Universities </a:t>
            </a:r>
            <a:r>
              <a:rPr lang="en-ZA" sz="5400" dirty="0">
                <a:latin typeface="Aharoni" panose="02010803020104030203" pitchFamily="2" charset="-79"/>
                <a:cs typeface="Aharoni" panose="02010803020104030203" pitchFamily="2" charset="-79"/>
              </a:rPr>
              <a:t>are diverse spaces </a:t>
            </a:r>
            <a:endParaRPr lang="en-ZA" sz="5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ZA" sz="320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(different </a:t>
            </a:r>
            <a:r>
              <a:rPr lang="en-ZA" sz="3200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cultures, languages, religions, races, sexualities, geographical areas, level of education, </a:t>
            </a:r>
            <a:r>
              <a:rPr lang="en-ZA" sz="320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abilities, </a:t>
            </a:r>
            <a:r>
              <a:rPr lang="en-ZA" sz="320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etc.)</a:t>
            </a:r>
            <a:endParaRPr lang="en-ZA" sz="320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360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endParaRPr lang="en-GB" sz="36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285750" lvl="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sz="36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1977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DIVISION OF STUDENT AFFAIRS</a:t>
            </a:r>
          </a:p>
          <a:p>
            <a:endParaRPr lang="en-ZA" sz="36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ZA" sz="5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The </a:t>
            </a:r>
            <a:r>
              <a:rPr lang="en-ZA" sz="5400" b="1" dirty="0">
                <a:latin typeface="Aharoni" panose="02010803020104030203" pitchFamily="2" charset="-79"/>
                <a:cs typeface="Aharoni" panose="02010803020104030203" pitchFamily="2" charset="-79"/>
              </a:rPr>
              <a:t>DSA aims to bridge the gap between academic success and its support services, which enable the creation of an inclusive and conducive environment that contributes to student success. </a:t>
            </a:r>
          </a:p>
          <a:p>
            <a:endParaRPr lang="en-ZA" sz="5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6703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254000"/>
            <a:ext cx="10553700" cy="1210733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4400" b="1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4400" b="1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</a:t>
            </a:r>
            <a:r>
              <a:rPr lang="en-US" sz="4400" b="1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DIVISION OF STUDENT </a:t>
            </a:r>
            <a:r>
              <a:rPr lang="en-US" sz="4400" b="1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AFFAIRS (DSA)</a:t>
            </a:r>
            <a:r>
              <a:rPr lang="en-US" sz="4400" b="1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4400" b="1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en-GB" sz="4400" b="1" dirty="0"/>
          </a:p>
        </p:txBody>
      </p:sp>
      <p:sp>
        <p:nvSpPr>
          <p:cNvPr id="4" name="Rectangle 3"/>
          <p:cNvSpPr/>
          <p:nvPr/>
        </p:nvSpPr>
        <p:spPr>
          <a:xfrm>
            <a:off x="1251902" y="1985433"/>
            <a:ext cx="9793923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4000" b="1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Values of the DSA: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Academic excellence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Wellness </a:t>
            </a:r>
            <a:r>
              <a:rPr lang="en-ZA" sz="4400" b="1" dirty="0">
                <a:latin typeface="Aharoni" panose="02010803020104030203" pitchFamily="2" charset="-79"/>
                <a:cs typeface="Aharoni" panose="02010803020104030203" pitchFamily="2" charset="-79"/>
              </a:rPr>
              <a:t>approach to </a:t>
            </a:r>
            <a:r>
              <a:rPr lang="en-ZA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ZA" sz="4400" b="1" dirty="0">
                <a:latin typeface="Aharoni" panose="02010803020104030203" pitchFamily="2" charset="-79"/>
                <a:cs typeface="Aharoni" panose="02010803020104030203" pitchFamily="2" charset="-79"/>
              </a:rPr>
              <a:t>Valuing &amp; Embracing our </a:t>
            </a:r>
            <a:r>
              <a:rPr lang="en-ZA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diversity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ZA" sz="4400" b="1" dirty="0">
                <a:latin typeface="Aharoni" panose="02010803020104030203" pitchFamily="2" charset="-79"/>
                <a:cs typeface="Aharoni" panose="02010803020104030203" pitchFamily="2" charset="-79"/>
              </a:rPr>
              <a:t>Community Engagement </a:t>
            </a:r>
            <a:endParaRPr lang="en-ZA" sz="4400" b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Environmental Awareness</a:t>
            </a:r>
            <a:r>
              <a:rPr lang="en-ZA" b="1" dirty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ZA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ZA" b="1" dirty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ZA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855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7942" y="174172"/>
            <a:ext cx="10722429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 sections under the DSA</a:t>
            </a:r>
            <a:endParaRPr lang="en-ZA" sz="6600" b="1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256" y="1066800"/>
            <a:ext cx="12192000" cy="57912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en-ZA" sz="57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Student Wellness </a:t>
            </a:r>
            <a:r>
              <a:rPr lang="en-ZA" sz="240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</a:t>
            </a:r>
            <a:r>
              <a:rPr lang="en-ZA" sz="2400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Counselling </a:t>
            </a:r>
            <a:r>
              <a:rPr lang="en-ZA" sz="240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Centre; Health </a:t>
            </a:r>
            <a:r>
              <a:rPr lang="en-ZA" sz="2400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Care </a:t>
            </a:r>
            <a:r>
              <a:rPr lang="en-ZA" sz="240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Centre; HIV office; Careers </a:t>
            </a:r>
            <a:r>
              <a:rPr lang="en-ZA" sz="2400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Centre </a:t>
            </a:r>
            <a:r>
              <a:rPr lang="en-ZA" sz="240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</a:p>
          <a:p>
            <a:pPr lvl="0"/>
            <a:endParaRPr lang="en-ZA" sz="390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0"/>
            <a:r>
              <a:rPr lang="en-ZA" sz="57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Sports Administration </a:t>
            </a:r>
            <a:r>
              <a:rPr lang="en-ZA" sz="240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(res sports, competitive sports/clubs, </a:t>
            </a:r>
            <a:r>
              <a:rPr lang="en-ZA" sz="2400" dirty="0" err="1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etc</a:t>
            </a:r>
            <a:r>
              <a:rPr lang="en-ZA" sz="240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  <a:endParaRPr lang="en-ZA" sz="140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ZA" dirty="0" smtClean="0"/>
          </a:p>
          <a:p>
            <a:r>
              <a:rPr lang="en-ZA" sz="57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Student Services </a:t>
            </a:r>
            <a:endParaRPr lang="en-ZA" sz="57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8245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7942" y="174172"/>
            <a:ext cx="10722429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STUDENT SUPPORT SERVICES</a:t>
            </a:r>
            <a:endParaRPr lang="en-ZA" sz="6600" b="1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12192000" cy="5791200"/>
          </a:xfrm>
        </p:spPr>
        <p:txBody>
          <a:bodyPr>
            <a:normAutofit fontScale="62500" lnSpcReduction="20000"/>
          </a:bodyPr>
          <a:lstStyle/>
          <a:p>
            <a:pPr lvl="0"/>
            <a:endParaRPr lang="en-ZA" sz="5700" dirty="0" smtClean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0"/>
            <a:r>
              <a:rPr lang="en-ZA" sz="57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The Residence System </a:t>
            </a:r>
            <a:r>
              <a:rPr lang="en-ZA" sz="3900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 aspects of wardening and student leadership development</a:t>
            </a:r>
            <a:r>
              <a:rPr lang="en-ZA" sz="390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</a:p>
          <a:p>
            <a:pPr lvl="0"/>
            <a:endParaRPr lang="en-ZA" sz="390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0"/>
            <a:r>
              <a:rPr lang="en-ZA" sz="5700" dirty="0">
                <a:latin typeface="Aharoni" panose="02010803020104030203" pitchFamily="2" charset="-79"/>
                <a:cs typeface="Aharoni" panose="02010803020104030203" pitchFamily="2" charset="-79"/>
              </a:rPr>
              <a:t>Disabilities </a:t>
            </a:r>
            <a:r>
              <a:rPr lang="en-ZA" sz="57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Support Services </a:t>
            </a:r>
            <a:r>
              <a:rPr lang="en-ZA" sz="3900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ZA" sz="390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promoting inclusiveness and enhancing </a:t>
            </a:r>
            <a:r>
              <a:rPr lang="en-ZA" sz="3900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learning and living </a:t>
            </a:r>
            <a:r>
              <a:rPr lang="en-ZA" sz="390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spaces of the students</a:t>
            </a:r>
          </a:p>
          <a:p>
            <a:pPr lvl="0"/>
            <a:endParaRPr lang="en-ZA" sz="390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0"/>
            <a:r>
              <a:rPr lang="en-ZA" sz="5700" dirty="0">
                <a:latin typeface="Aharoni" panose="02010803020104030203" pitchFamily="2" charset="-79"/>
                <a:cs typeface="Aharoni" panose="02010803020104030203" pitchFamily="2" charset="-79"/>
              </a:rPr>
              <a:t>1</a:t>
            </a:r>
            <a:r>
              <a:rPr lang="en-ZA" sz="5700" baseline="30000" dirty="0">
                <a:latin typeface="Aharoni" panose="02010803020104030203" pitchFamily="2" charset="-79"/>
                <a:cs typeface="Aharoni" panose="02010803020104030203" pitchFamily="2" charset="-79"/>
              </a:rPr>
              <a:t>st</a:t>
            </a:r>
            <a:r>
              <a:rPr lang="en-ZA" sz="57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ZA" sz="5700" dirty="0" smtClean="0">
                <a:latin typeface="Aharoni" panose="02010803020104030203" pitchFamily="2" charset="-79"/>
                <a:cs typeface="Aharoni" panose="02010803020104030203" pitchFamily="2" charset="-79"/>
              </a:rPr>
              <a:t>Year Orientation </a:t>
            </a:r>
            <a:r>
              <a:rPr lang="en-ZA" sz="3900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comprehensive package that speaks to the pillars of the DSA </a:t>
            </a:r>
            <a:r>
              <a:rPr lang="en-ZA" sz="390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office</a:t>
            </a:r>
          </a:p>
          <a:p>
            <a:pPr lvl="0"/>
            <a:endParaRPr lang="en-ZA" sz="390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0"/>
            <a:r>
              <a:rPr lang="en-ZA" sz="5700" dirty="0">
                <a:latin typeface="Aharoni" panose="02010803020104030203" pitchFamily="2" charset="-79"/>
                <a:cs typeface="Aharoni" panose="02010803020104030203" pitchFamily="2" charset="-79"/>
              </a:rPr>
              <a:t>The SRC </a:t>
            </a:r>
            <a:r>
              <a:rPr lang="en-ZA" sz="3900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its management and leadership development and support of its student governance mandate</a:t>
            </a:r>
          </a:p>
          <a:p>
            <a:r>
              <a:rPr lang="en-GB" sz="3900" dirty="0">
                <a:solidFill>
                  <a:schemeClr val="accent4">
                    <a:lumMod val="40000"/>
                    <a:lumOff val="6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 </a:t>
            </a:r>
            <a:endParaRPr lang="en-ZA" sz="3900" dirty="0">
              <a:solidFill>
                <a:schemeClr val="accent4">
                  <a:lumMod val="40000"/>
                  <a:lumOff val="6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4104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121" y="0"/>
            <a:ext cx="10131425" cy="1456267"/>
          </a:xfrm>
        </p:spPr>
        <p:txBody>
          <a:bodyPr>
            <a:noAutofit/>
          </a:bodyPr>
          <a:lstStyle/>
          <a:p>
            <a:r>
              <a:rPr lang="en-ZA" sz="4000" dirty="0" smtClean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STUDENT DISABILITY SUPPORT SERVICES</a:t>
            </a:r>
            <a:endParaRPr lang="en-ZA" sz="4000" dirty="0">
              <a:solidFill>
                <a:srgbClr val="FFFF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187027"/>
            <a:ext cx="10131425" cy="5670973"/>
          </a:xfrm>
        </p:spPr>
        <p:txBody>
          <a:bodyPr>
            <a:noAutofit/>
          </a:bodyPr>
          <a:lstStyle/>
          <a:p>
            <a:r>
              <a:rPr lang="en-ZA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ACADEMIC </a:t>
            </a:r>
            <a:r>
              <a:rPr lang="en-ZA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SUPPORT</a:t>
            </a:r>
          </a:p>
          <a:p>
            <a:r>
              <a:rPr lang="en-ZA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ASSISTIVE TECHNOLOGY SUPPORT (SOFTWARE,READING &amp; WRITING, ETC)</a:t>
            </a:r>
          </a:p>
          <a:p>
            <a:r>
              <a:rPr lang="en-ZA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EXAM SUPPORT ( EXTRA </a:t>
            </a:r>
            <a:r>
              <a:rPr lang="en-ZA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TIME/USE OF </a:t>
            </a:r>
            <a:r>
              <a:rPr lang="en-ZA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PC DURING EXAMS, ORAL EXAMS, ETC</a:t>
            </a:r>
            <a:r>
              <a:rPr lang="en-ZA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) </a:t>
            </a:r>
          </a:p>
          <a:p>
            <a:r>
              <a:rPr lang="en-ZA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CONCESSIONS COMMITTEE (STUDENT SERVICE MANAGER A MEMBER)</a:t>
            </a:r>
            <a:endParaRPr lang="en-ZA" sz="2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ZA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FINANCIAL AID SUPPORT (NSFAS – MEANS TESTED)</a:t>
            </a:r>
          </a:p>
          <a:p>
            <a:r>
              <a:rPr lang="en-ZA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LIBRARY </a:t>
            </a:r>
            <a:r>
              <a:rPr lang="en-ZA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SUPPORT </a:t>
            </a:r>
            <a:r>
              <a:rPr lang="en-ZA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( USE OF PC WIT SPECIFIC TECHNO ASSISTANCE)</a:t>
            </a:r>
          </a:p>
          <a:p>
            <a:r>
              <a:rPr lang="en-ZA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PERSONAL SUPPORT (COUNSELLING, MEAL </a:t>
            </a:r>
            <a:r>
              <a:rPr lang="en-ZA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ARRANGEMENTS</a:t>
            </a:r>
            <a:r>
              <a:rPr lang="en-ZA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, ETC)</a:t>
            </a:r>
          </a:p>
          <a:p>
            <a:r>
              <a:rPr lang="en-ZA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GENERAL SUPPORT </a:t>
            </a:r>
            <a:r>
              <a:rPr lang="en-ZA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(software, spectacles, wheelchair access, housekeeping)</a:t>
            </a:r>
            <a:endParaRPr lang="en-ZA" sz="2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ZA" sz="2400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ENABLE</a:t>
            </a:r>
            <a:r>
              <a:rPr lang="en-ZA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( STUDENT VS STUDENT SUPPORT</a:t>
            </a:r>
            <a:endParaRPr lang="en-ZA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104393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Student Services presentation for International Students</Template>
  <TotalTime>99</TotalTime>
  <Words>581</Words>
  <Application>Microsoft Office PowerPoint</Application>
  <PresentationFormat>Widescreen</PresentationFormat>
  <Paragraphs>164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Batang</vt:lpstr>
      <vt:lpstr>Aharoni</vt:lpstr>
      <vt:lpstr>Arial</vt:lpstr>
      <vt:lpstr>Calibri</vt:lpstr>
      <vt:lpstr>Calibri Light</vt:lpstr>
      <vt:lpstr>Century Gothic</vt:lpstr>
      <vt:lpstr>Times New Roman</vt:lpstr>
      <vt:lpstr>Wingdings</vt:lpstr>
      <vt:lpstr>Celestial</vt:lpstr>
      <vt:lpstr>PowerPoint Presentation</vt:lpstr>
      <vt:lpstr>OVERVIEW OF PRESENTATION</vt:lpstr>
      <vt:lpstr>PowerPoint Presentation</vt:lpstr>
      <vt:lpstr>PowerPoint Presentation</vt:lpstr>
      <vt:lpstr>PowerPoint Presentation</vt:lpstr>
      <vt:lpstr> THE DIVISION OF STUDENT AFFAIRS (DSA) </vt:lpstr>
      <vt:lpstr>3 sections under the DSA</vt:lpstr>
      <vt:lpstr>STUDENT SUPPORT SERVICES</vt:lpstr>
      <vt:lpstr>STUDENT DISABILITY SUPPORT SERVICES</vt:lpstr>
      <vt:lpstr>Ru Profile of students with disabilities</vt:lpstr>
      <vt:lpstr>DISABILITY UNIT OR NOT?</vt:lpstr>
      <vt:lpstr>DSA/RU CHALLENGES</vt:lpstr>
      <vt:lpstr>FUTURE PLANS : RU/DSA?</vt:lpstr>
    </vt:vector>
  </TitlesOfParts>
  <Company>Rhodes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PRESENTATION</dc:title>
  <dc:creator>Rhodes</dc:creator>
  <cp:lastModifiedBy>Rhodes</cp:lastModifiedBy>
  <cp:revision>11</cp:revision>
  <dcterms:created xsi:type="dcterms:W3CDTF">2017-05-24T09:54:36Z</dcterms:created>
  <dcterms:modified xsi:type="dcterms:W3CDTF">2017-05-24T11:52:11Z</dcterms:modified>
</cp:coreProperties>
</file>