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308" r:id="rId2"/>
    <p:sldId id="293" r:id="rId3"/>
    <p:sldId id="296" r:id="rId4"/>
    <p:sldId id="298" r:id="rId5"/>
    <p:sldId id="294" r:id="rId6"/>
    <p:sldId id="279" r:id="rId7"/>
    <p:sldId id="292" r:id="rId8"/>
    <p:sldId id="268" r:id="rId9"/>
    <p:sldId id="301" r:id="rId10"/>
    <p:sldId id="302" r:id="rId11"/>
    <p:sldId id="303" r:id="rId12"/>
    <p:sldId id="304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80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0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2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4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6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0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095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54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9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7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4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6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1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3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0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6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Preamble</a:t>
            </a:r>
          </a:p>
          <a:p>
            <a:endParaRPr lang="en-US" dirty="0" smtClean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Higher </a:t>
            </a:r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education institutions endeavors to promote inclusion and the participation of a diverse student group, but faces several challenges. </a:t>
            </a:r>
          </a:p>
          <a:p>
            <a:endParaRPr lang="en-US" sz="3200" dirty="0">
              <a:latin typeface="Batang" panose="02030600000101010101" pitchFamily="18" charset="-127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It has become necessary to review current educational </a:t>
            </a:r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practices/policies, </a:t>
            </a:r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hence the </a:t>
            </a:r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urgent call </a:t>
            </a:r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for inclusivity and </a:t>
            </a:r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participation on issues relating to disability.</a:t>
            </a:r>
          </a:p>
          <a:p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But </a:t>
            </a:r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despite attempts  at policies level to include people with disabilities, higher education still manages disability support in a fragmented way, as if </a:t>
            </a:r>
            <a:r>
              <a:rPr lang="en-US" sz="3200" dirty="0" smtClean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it is</a:t>
            </a:r>
            <a:r>
              <a:rPr lang="en-US" sz="3200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  separate  from  existing  transformation  and diversity programmes. </a:t>
            </a:r>
          </a:p>
          <a:p>
            <a:endParaRPr lang="en-US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8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" y="43934"/>
            <a:ext cx="12192001" cy="988907"/>
          </a:xfrm>
        </p:spPr>
        <p:txBody>
          <a:bodyPr>
            <a:noAutofit/>
          </a:bodyPr>
          <a:lstStyle/>
          <a:p>
            <a:r>
              <a:rPr lang="en-ZA" sz="4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 Profile of students with disabilities</a:t>
            </a:r>
            <a:endParaRPr lang="en-ZA" sz="40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906918"/>
              </p:ext>
            </p:extLst>
          </p:nvPr>
        </p:nvGraphicFramePr>
        <p:xfrm>
          <a:off x="-3" y="657288"/>
          <a:ext cx="11866882" cy="6027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3875"/>
                <a:gridCol w="1254666"/>
                <a:gridCol w="1254666"/>
                <a:gridCol w="2386052"/>
                <a:gridCol w="3779624"/>
                <a:gridCol w="507999"/>
              </a:tblGrid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FF00"/>
                          </a:solidFill>
                          <a:effectLst/>
                        </a:rPr>
                        <a:t>Type of Disability</a:t>
                      </a:r>
                      <a:endParaRPr lang="en-ZA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FF00"/>
                          </a:solidFill>
                          <a:effectLst/>
                        </a:rPr>
                        <a:t>2016</a:t>
                      </a:r>
                      <a:endParaRPr lang="en-ZA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rgbClr val="FFFF00"/>
                          </a:solidFill>
                          <a:effectLst/>
                        </a:rPr>
                        <a:t>2015</a:t>
                      </a:r>
                      <a:endParaRPr lang="en-ZA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ZA" sz="24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rgbClr val="FFFF00"/>
                          </a:solidFill>
                          <a:effectLst/>
                        </a:rPr>
                        <a:t>Visible/Hidden/Unknown </a:t>
                      </a:r>
                      <a:r>
                        <a:rPr lang="en-ZA" sz="2400" dirty="0">
                          <a:solidFill>
                            <a:srgbClr val="FFFF00"/>
                          </a:solidFill>
                          <a:effectLst/>
                        </a:rPr>
                        <a:t>- 2016</a:t>
                      </a:r>
                      <a:endParaRPr lang="en-ZA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Blind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0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Cerebral palsy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82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Communication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Deafness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Diabetic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12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18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5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Dyslexia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21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23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Emotional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4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Intellectual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12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More than one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5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1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Paraplegic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4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Partial hearing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10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9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Partially sighted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7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13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Physical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7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3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Speech defect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2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>
                          <a:effectLst/>
                        </a:rPr>
                        <a:t>1</a:t>
                      </a:r>
                      <a:endParaRPr lang="en-Z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14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Unspecified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25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28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TOTAL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118</a:t>
                      </a:r>
                      <a:endParaRPr lang="en-Z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>
                          <a:effectLst/>
                        </a:rPr>
                        <a:t>141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Z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90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60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DISABILITY UNIT OR NOT?</a:t>
            </a:r>
            <a:endParaRPr lang="en-ZA" sz="60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42067"/>
            <a:ext cx="12191999" cy="3649133"/>
          </a:xfrm>
        </p:spPr>
        <p:txBody>
          <a:bodyPr>
            <a:normAutofit/>
          </a:bodyPr>
          <a:lstStyle/>
          <a:p>
            <a:r>
              <a:rPr lang="en-ZA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Political will from Senior Management</a:t>
            </a:r>
          </a:p>
          <a:p>
            <a:r>
              <a:rPr lang="en-ZA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Financial sustainability- prioritization</a:t>
            </a:r>
          </a:p>
          <a:p>
            <a:r>
              <a:rPr lang="en-ZA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Diversity Centre</a:t>
            </a:r>
          </a:p>
          <a:p>
            <a:pPr marL="0" indent="0">
              <a:buNone/>
            </a:pPr>
            <a:endParaRPr lang="en-ZA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60165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60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DSA/RU </a:t>
            </a:r>
            <a:r>
              <a:rPr lang="en-ZA" sz="60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CHALLENGES</a:t>
            </a:r>
            <a:endParaRPr lang="en-ZA" sz="60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sz="4400" dirty="0" smtClean="0">
              <a:latin typeface="Aharoni" panose="02010803020104030203" pitchFamily="2" charset="-79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n-ZA" sz="4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Infrastructure - accessibility</a:t>
            </a:r>
          </a:p>
          <a:p>
            <a:r>
              <a:rPr lang="en-ZA" sz="4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Designated Staff</a:t>
            </a:r>
          </a:p>
          <a:p>
            <a:r>
              <a:rPr lang="en-ZA" sz="4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Financial constraints – small budget</a:t>
            </a:r>
          </a:p>
          <a:p>
            <a:r>
              <a:rPr lang="en-ZA" sz="4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Protests – student support</a:t>
            </a:r>
          </a:p>
          <a:p>
            <a:pPr marL="0" indent="0">
              <a:buNone/>
            </a:pPr>
            <a:endParaRPr lang="en-ZA" sz="4400" dirty="0">
              <a:latin typeface="Aharoni" panose="02010803020104030203" pitchFamily="2" charset="-79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1446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FUTURE PLANS : RU/DSA?</a:t>
            </a:r>
            <a:endParaRPr lang="en-ZA" sz="60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1" y="2142067"/>
            <a:ext cx="11338560" cy="4461933"/>
          </a:xfrm>
        </p:spPr>
        <p:txBody>
          <a:bodyPr>
            <a:normAutofit fontScale="92500"/>
          </a:bodyPr>
          <a:lstStyle/>
          <a:p>
            <a:endParaRPr lang="en-ZA" sz="2400" dirty="0" smtClean="0">
              <a:latin typeface="Aharoni" panose="02010803020104030203" pitchFamily="2" charset="-79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Centre the presence/voice of especially Students with disability: marketing, etc.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Pro-active – data base/better prepared: enrolment and support 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Universal access – lift Steve Biko Building, academic material 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Diversity Centre – race, gender, disability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Formal Disability Studies programmes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Ongoing awareness raising programmes – students</a:t>
            </a: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On-going training/abreast with developments in the field of disability</a:t>
            </a:r>
            <a:endParaRPr lang="en-ZA" sz="2400" dirty="0" smtClean="0">
              <a:latin typeface="Aharoni" panose="02010803020104030203" pitchFamily="2" charset="-79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r>
              <a:rPr lang="en-ZA" sz="2400" dirty="0" smtClean="0">
                <a:latin typeface="Aharoni" panose="02010803020104030203" pitchFamily="2" charset="-79"/>
                <a:ea typeface="Batang" panose="02030600000101010101" pitchFamily="18" charset="-127"/>
                <a:cs typeface="Aharoni" panose="02010803020104030203" pitchFamily="2" charset="-79"/>
              </a:rPr>
              <a:t>Partnerships : students, academics, support divisions, etc.</a:t>
            </a:r>
            <a:endParaRPr lang="en-ZA" sz="2400" dirty="0" smtClean="0">
              <a:latin typeface="Aharoni" panose="02010803020104030203" pitchFamily="2" charset="-79"/>
              <a:ea typeface="Batang" panose="02030600000101010101" pitchFamily="18" charset="-127"/>
              <a:cs typeface="Aharoni" panose="02010803020104030203" pitchFamily="2" charset="-79"/>
            </a:endParaRPr>
          </a:p>
          <a:p>
            <a:endParaRPr lang="en-ZA" sz="2400" dirty="0" smtClean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54516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OVERVIEW OF PRESENTATION</a:t>
            </a:r>
            <a:endParaRPr lang="en-ZA" sz="60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4030133"/>
          </a:xfrm>
        </p:spPr>
        <p:txBody>
          <a:bodyPr>
            <a:noAutofit/>
          </a:bodyPr>
          <a:lstStyle/>
          <a:p>
            <a:endParaRPr lang="en-ZA" sz="2800" dirty="0" smtClean="0"/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</a:t>
            </a:r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INSTITUTIONAL </a:t>
            </a:r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MISSION?</a:t>
            </a:r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WHO IS THE DSA?</a:t>
            </a:r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PROFILE OF STUDENTS WITH DISABILITIES AT RU</a:t>
            </a:r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DISABILITY UNIT OR NOT?</a:t>
            </a:r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DSA CURRENT CHALLENGES</a:t>
            </a:r>
          </a:p>
          <a:p>
            <a:r>
              <a:rPr lang="en-ZA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LONG TERM PLANS OF RU/DSA ENROLLING AND SUPPORTING STUDENTS WITH DISABILITIES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1655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281514"/>
            <a:ext cx="115824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6000" dirty="0">
                <a:latin typeface="Aharoni" panose="02010803020104030203" pitchFamily="2" charset="-79"/>
                <a:cs typeface="Aharoni" panose="02010803020104030203" pitchFamily="2" charset="-79"/>
              </a:rPr>
              <a:t>There is </a:t>
            </a:r>
            <a:r>
              <a:rPr lang="en-GB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 </a:t>
            </a:r>
            <a:r>
              <a:rPr lang="en-GB" sz="6000" dirty="0">
                <a:latin typeface="Aharoni" panose="02010803020104030203" pitchFamily="2" charset="-79"/>
                <a:cs typeface="Aharoni" panose="02010803020104030203" pitchFamily="2" charset="-79"/>
              </a:rPr>
              <a:t>urgent need for us to create an </a:t>
            </a:r>
            <a:r>
              <a:rPr lang="en-GB" sz="60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INCLUSIVE </a:t>
            </a:r>
            <a:r>
              <a:rPr lang="en-GB" sz="6000" dirty="0">
                <a:latin typeface="Aharoni" panose="02010803020104030203" pitchFamily="2" charset="-79"/>
                <a:cs typeface="Aharoni" panose="02010803020104030203" pitchFamily="2" charset="-79"/>
              </a:rPr>
              <a:t>and ‘humanising’ </a:t>
            </a:r>
            <a:r>
              <a:rPr lang="en-GB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RU Institutional </a:t>
            </a:r>
            <a:r>
              <a:rPr lang="en-GB" sz="6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Culture </a:t>
            </a:r>
            <a:r>
              <a:rPr lang="en-GB" sz="6000" dirty="0">
                <a:latin typeface="Aharoni" panose="02010803020104030203" pitchFamily="2" charset="-79"/>
                <a:cs typeface="Aharoni" panose="02010803020104030203" pitchFamily="2" charset="-79"/>
              </a:rPr>
              <a:t>that celebrates diversity and respects difference </a:t>
            </a:r>
            <a:r>
              <a:rPr lang="en-GB" sz="4800" dirty="0">
                <a:latin typeface="Aharoni" panose="02010803020104030203" pitchFamily="2" charset="-79"/>
                <a:cs typeface="Aharoni" panose="02010803020104030203" pitchFamily="2" charset="-79"/>
              </a:rPr>
              <a:t>[Dr. Mabizela, September 2014</a:t>
            </a:r>
            <a:r>
              <a:rPr lang="en-GB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].</a:t>
            </a:r>
          </a:p>
          <a:p>
            <a:pPr eaLnBrk="0" hangingPunct="0"/>
            <a:endParaRPr lang="en-GB" sz="48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0" hangingPunct="0"/>
            <a:endParaRPr lang="en-GB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51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ZA" sz="2000" b="1" dirty="0" smtClean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ZA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ZA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therefore need to move towards creating an inclusive space to </a:t>
            </a:r>
            <a:r>
              <a:rPr lang="en-ZA" sz="44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learn, unlearn and relearn</a:t>
            </a:r>
          </a:p>
          <a:p>
            <a:endParaRPr lang="en-ZA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ZA" sz="3600" dirty="0" smtClean="0"/>
          </a:p>
          <a:p>
            <a:r>
              <a:rPr lang="en-ZA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Universities </a:t>
            </a:r>
            <a:r>
              <a:rPr lang="en-ZA" sz="5400" dirty="0">
                <a:latin typeface="Aharoni" panose="02010803020104030203" pitchFamily="2" charset="-79"/>
                <a:cs typeface="Aharoni" panose="02010803020104030203" pitchFamily="2" charset="-79"/>
              </a:rPr>
              <a:t>are diverse spaces </a:t>
            </a:r>
            <a:endParaRPr lang="en-ZA" sz="5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ZA" sz="32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(different </a:t>
            </a:r>
            <a:r>
              <a:rPr lang="en-ZA" sz="32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cultures, languages, religions, races, sexualities, geographical areas, level of education, </a:t>
            </a:r>
            <a:r>
              <a:rPr lang="en-ZA" sz="32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abilities, </a:t>
            </a:r>
            <a:r>
              <a:rPr lang="en-ZA" sz="32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etc.)</a:t>
            </a:r>
            <a:endParaRPr lang="en-ZA" sz="32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6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GB" sz="3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lvl="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3600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977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DIVISION OF STUDENT AFFAIRS</a:t>
            </a:r>
          </a:p>
          <a:p>
            <a:endParaRPr lang="en-ZA" sz="36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ZA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ZA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DSA aims to bridge the gap between academic success and its support services, which enable the creation of an inclusive and conducive environment that contributes to student success. </a:t>
            </a:r>
          </a:p>
          <a:p>
            <a:endParaRPr lang="en-ZA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670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54000"/>
            <a:ext cx="10553700" cy="1210733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4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4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4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DIVISION OF STUDENT </a:t>
            </a:r>
            <a:r>
              <a:rPr lang="en-US" sz="44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AFFAIRS (DSA)</a:t>
            </a:r>
            <a:r>
              <a:rPr lang="en-US" sz="44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4400" b="1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GB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1251902" y="1985433"/>
            <a:ext cx="979392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Values of the DSA: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Academic excellence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Wellness </a:t>
            </a:r>
            <a:r>
              <a:rPr lang="en-ZA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approach to </a:t>
            </a: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ZA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Valuing &amp; Embracing our </a:t>
            </a: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ZA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Community Engagement </a:t>
            </a:r>
            <a:endParaRPr lang="en-ZA" sz="4400" b="1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Environmental Awareness</a:t>
            </a:r>
            <a:r>
              <a:rPr lang="en-ZA" b="1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ZA" b="1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ZA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785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2" y="174172"/>
            <a:ext cx="10722429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 sections under the DSA</a:t>
            </a:r>
            <a:endParaRPr lang="en-ZA" sz="66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6" y="1066800"/>
            <a:ext cx="12192000" cy="57912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en-ZA" sz="5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Student Wellness 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ZA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Counselling 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Centre; Health </a:t>
            </a:r>
            <a:r>
              <a:rPr lang="en-ZA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Care 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Centre; HIV office; Careers </a:t>
            </a:r>
            <a:r>
              <a:rPr lang="en-ZA" sz="24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Centre 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lvl="0"/>
            <a:endParaRPr lang="en-ZA" sz="39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ZA" sz="5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Sports Administration 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(res sports, competitive sports/clubs, </a:t>
            </a:r>
            <a:r>
              <a:rPr lang="en-ZA" sz="2400" dirty="0" err="1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etc</a:t>
            </a:r>
            <a:r>
              <a:rPr lang="en-ZA" sz="24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en-ZA" sz="14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ZA" dirty="0" smtClean="0"/>
          </a:p>
          <a:p>
            <a:r>
              <a:rPr lang="en-ZA" sz="57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Student Services </a:t>
            </a:r>
            <a:endParaRPr lang="en-ZA" sz="57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24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42" y="174172"/>
            <a:ext cx="10722429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 SUPPORT SERVICES</a:t>
            </a:r>
            <a:endParaRPr lang="en-ZA" sz="6600" b="1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5791200"/>
          </a:xfrm>
        </p:spPr>
        <p:txBody>
          <a:bodyPr>
            <a:normAutofit fontScale="62500" lnSpcReduction="20000"/>
          </a:bodyPr>
          <a:lstStyle/>
          <a:p>
            <a:pPr lvl="0"/>
            <a:endParaRPr lang="en-ZA" sz="5700" dirty="0" smtClean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ZA" sz="5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Residence System </a:t>
            </a:r>
            <a:r>
              <a:rPr lang="en-ZA" sz="39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( aspects of wardening and student leadership development</a:t>
            </a:r>
            <a:r>
              <a:rPr lang="en-ZA" sz="39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lvl="0"/>
            <a:endParaRPr lang="en-ZA" sz="39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ZA" sz="5700" dirty="0">
                <a:latin typeface="Aharoni" panose="02010803020104030203" pitchFamily="2" charset="-79"/>
                <a:cs typeface="Aharoni" panose="02010803020104030203" pitchFamily="2" charset="-79"/>
              </a:rPr>
              <a:t>Disabilities </a:t>
            </a:r>
            <a:r>
              <a:rPr lang="en-ZA" sz="5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Support Services </a:t>
            </a:r>
            <a:r>
              <a:rPr lang="en-ZA" sz="39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</a:t>
            </a:r>
            <a:r>
              <a:rPr lang="en-ZA" sz="39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promoting inclusiveness and enhancing </a:t>
            </a:r>
            <a:r>
              <a:rPr lang="en-ZA" sz="39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learning and living </a:t>
            </a:r>
            <a:r>
              <a:rPr lang="en-ZA" sz="39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spaces of the students</a:t>
            </a:r>
          </a:p>
          <a:p>
            <a:pPr lvl="0"/>
            <a:endParaRPr lang="en-ZA" sz="39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ZA" sz="5700" dirty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r>
              <a:rPr lang="en-ZA" sz="5700" baseline="30000" dirty="0"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ZA" sz="57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ZA" sz="57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Orientation </a:t>
            </a:r>
            <a:r>
              <a:rPr lang="en-ZA" sz="39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comprehensive package that speaks to the pillars of the DSA </a:t>
            </a:r>
            <a:r>
              <a:rPr lang="en-ZA" sz="39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office</a:t>
            </a:r>
          </a:p>
          <a:p>
            <a:pPr lvl="0"/>
            <a:endParaRPr lang="en-ZA" sz="39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n-ZA" sz="5700" dirty="0">
                <a:latin typeface="Aharoni" panose="02010803020104030203" pitchFamily="2" charset="-79"/>
                <a:cs typeface="Aharoni" panose="02010803020104030203" pitchFamily="2" charset="-79"/>
              </a:rPr>
              <a:t>The SRC </a:t>
            </a:r>
            <a:r>
              <a:rPr lang="en-ZA" sz="3900" dirty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– its management and leadership development and support of its student governance mandate</a:t>
            </a:r>
          </a:p>
          <a:p>
            <a:r>
              <a:rPr lang="en-GB" sz="3900" dirty="0">
                <a:solidFill>
                  <a:schemeClr val="accent4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endParaRPr lang="en-ZA" sz="3900" dirty="0">
              <a:solidFill>
                <a:schemeClr val="accent4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10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1" y="0"/>
            <a:ext cx="10131425" cy="1456267"/>
          </a:xfrm>
        </p:spPr>
        <p:txBody>
          <a:bodyPr>
            <a:noAutofit/>
          </a:bodyPr>
          <a:lstStyle/>
          <a:p>
            <a:r>
              <a:rPr lang="en-ZA" sz="4000" dirty="0" smtClean="0">
                <a:solidFill>
                  <a:srgbClr val="FFFF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STUDENT DISABILITY SUPPORT SERVICES</a:t>
            </a:r>
            <a:endParaRPr lang="en-ZA" sz="4000" dirty="0">
              <a:solidFill>
                <a:srgbClr val="FFFF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87027"/>
            <a:ext cx="10131425" cy="5670973"/>
          </a:xfrm>
        </p:spPr>
        <p:txBody>
          <a:bodyPr>
            <a:noAutofit/>
          </a:bodyPr>
          <a:lstStyle/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ACADEMIC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SUPPORT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ASSISTIVE TECHNOLOGY SUPPORT (SOFTWARE,READING &amp; WRITING, ETC)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EXAM SUPPORT ( EXTRA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TIME/USE OF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PC DURING EXAMS, ORAL EXAMS, ETC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 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CONCESSIONS COMMITTEE (STUDENT SERVICE MANAGER A MEMBER)</a:t>
            </a:r>
            <a:endParaRPr lang="en-ZA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FINANCIAL AID SUPPORT (NSFAS – MEANS TESTED)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LIBRARY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SUPPORT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 USE OF PC WIT SPECIFIC TECHNO ASSISTANCE)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PERSONAL SUPPORT (COUNSELLING, MEAL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ARRANGEMENTS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ETC)</a:t>
            </a:r>
          </a:p>
          <a:p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GENERAL SUPPORT 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(software, spectacles, wheelchair access, housekeeping)</a:t>
            </a:r>
            <a:endParaRPr lang="en-ZA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ZA" sz="24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ENABLE</a:t>
            </a:r>
            <a:r>
              <a:rPr lang="en-ZA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( STUDENT VS STUDENT SUPPORT</a:t>
            </a:r>
            <a:endParaRPr lang="en-ZA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0439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Services presentation for International Students</Template>
  <TotalTime>99</TotalTime>
  <Words>581</Words>
  <Application>Microsoft Office PowerPoint</Application>
  <PresentationFormat>Widescreen</PresentationFormat>
  <Paragraphs>164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Batang</vt:lpstr>
      <vt:lpstr>Aharoni</vt:lpstr>
      <vt:lpstr>Arial</vt:lpstr>
      <vt:lpstr>Calibri</vt:lpstr>
      <vt:lpstr>Calibri Light</vt:lpstr>
      <vt:lpstr>Century Gothic</vt:lpstr>
      <vt:lpstr>Times New Roman</vt:lpstr>
      <vt:lpstr>Wingdings</vt:lpstr>
      <vt:lpstr>Celestial</vt:lpstr>
      <vt:lpstr>PowerPoint Presentation</vt:lpstr>
      <vt:lpstr>OVERVIEW OF PRESENTATION</vt:lpstr>
      <vt:lpstr>PowerPoint Presentation</vt:lpstr>
      <vt:lpstr>PowerPoint Presentation</vt:lpstr>
      <vt:lpstr>PowerPoint Presentation</vt:lpstr>
      <vt:lpstr> THE DIVISION OF STUDENT AFFAIRS (DSA) </vt:lpstr>
      <vt:lpstr>3 sections under the DSA</vt:lpstr>
      <vt:lpstr>STUDENT SUPPORT SERVICES</vt:lpstr>
      <vt:lpstr>STUDENT DISABILITY SUPPORT SERVICES</vt:lpstr>
      <vt:lpstr>Ru Profile of students with disabilities</vt:lpstr>
      <vt:lpstr>DISABILITY UNIT OR NOT?</vt:lpstr>
      <vt:lpstr>DSA/RU CHALLENGES</vt:lpstr>
      <vt:lpstr>FUTURE PLANS : RU/DSA?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PRESENTATION</dc:title>
  <dc:creator>Rhodes</dc:creator>
  <cp:lastModifiedBy>Rhodes</cp:lastModifiedBy>
  <cp:revision>11</cp:revision>
  <dcterms:created xsi:type="dcterms:W3CDTF">2017-05-24T09:54:36Z</dcterms:created>
  <dcterms:modified xsi:type="dcterms:W3CDTF">2017-05-24T11:52:11Z</dcterms:modified>
</cp:coreProperties>
</file>