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71" r:id="rId9"/>
    <p:sldId id="266" r:id="rId10"/>
    <p:sldId id="264" r:id="rId11"/>
    <p:sldId id="265" r:id="rId12"/>
    <p:sldId id="267" r:id="rId13"/>
    <p:sldId id="268" r:id="rId14"/>
    <p:sldId id="269" r:id="rId15"/>
    <p:sldId id="276" r:id="rId16"/>
    <p:sldId id="272" r:id="rId17"/>
    <p:sldId id="273" r:id="rId18"/>
    <p:sldId id="274" r:id="rId19"/>
    <p:sldId id="277" r:id="rId20"/>
    <p:sldId id="279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9"/>
    <p:restoredTop sz="94690"/>
  </p:normalViewPr>
  <p:slideViewPr>
    <p:cSldViewPr snapToGrid="0" snapToObjects="1">
      <p:cViewPr varScale="1">
        <p:scale>
          <a:sx n="91" d="100"/>
          <a:sy n="91" d="100"/>
        </p:scale>
        <p:origin x="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93CAB-F600-FA4B-BB4F-01C429CC87EA}" type="datetimeFigureOut">
              <a:rPr lang="en-US" smtClean="0"/>
              <a:t>7/28/17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D143D-95CD-3E48-BCC1-A0A4B98A0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63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7CF2E-BF50-FE4D-8FE4-AA895D27EA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0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1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4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5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4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4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34145-7659-6041-8E5D-D28CD169D14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372E5-0E70-CD43-9B07-1984384B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2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 algn="l"/>
            <a:r>
              <a:rPr lang="en-US" dirty="0" smtClean="0"/>
              <a:t>Rhodes University Transformation Summit</a:t>
            </a:r>
          </a:p>
          <a:p>
            <a:pPr algn="l"/>
            <a:r>
              <a:rPr lang="en-US" dirty="0" smtClean="0"/>
              <a:t>27 July 2017</a:t>
            </a:r>
          </a:p>
          <a:p>
            <a:pPr algn="l"/>
            <a:r>
              <a:rPr lang="en-US" dirty="0" err="1" smtClean="0"/>
              <a:t>Grahamstown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Institutional Transformation in the Current Context of the </a:t>
            </a:r>
            <a:br>
              <a:rPr lang="en-US" sz="4400" dirty="0" smtClean="0"/>
            </a:br>
            <a:r>
              <a:rPr lang="en-US" sz="4400" dirty="0" smtClean="0"/>
              <a:t>South African Public Higher Education System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384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 </a:t>
            </a:r>
            <a:r>
              <a:rPr lang="en-US" dirty="0" err="1"/>
              <a:t>D</a:t>
            </a:r>
            <a:r>
              <a:rPr lang="en-US" dirty="0" err="1" smtClean="0"/>
              <a:t>ecolonising</a:t>
            </a:r>
            <a:r>
              <a:rPr lang="en-US" dirty="0" smtClean="0"/>
              <a:t> our knowledge project</a:t>
            </a:r>
            <a:r>
              <a:rPr lang="mr-IN" dirty="0" smtClean="0"/>
              <a:t>…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500" b="1" dirty="0"/>
              <a:t>the centre of gravity of the global knowledge </a:t>
            </a:r>
            <a:r>
              <a:rPr lang="en-US" sz="3500" b="1" dirty="0" smtClean="0"/>
              <a:t>system is</a:t>
            </a:r>
            <a:endParaRPr lang="en-US" sz="35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	somewhere in the mid-north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atlantic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</a:rPr>
              <a:t>	question. how do South Africa’s universities enter the global 	knowledge system on their own terms?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must define our knowledge project independently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must define a knowledge project that is simultaneously intensely 	local and intensely global?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raison </a:t>
            </a:r>
            <a:r>
              <a:rPr lang="en-US" b="1" i="1" dirty="0" smtClean="0"/>
              <a:t>d'être </a:t>
            </a:r>
            <a:r>
              <a:rPr lang="en-US" b="1" dirty="0" smtClean="0"/>
              <a:t>of the South African university?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addition to all the public and private goods expected of universities globally they must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a</a:t>
            </a:r>
            <a:r>
              <a:rPr lang="en-US" b="1" u="sng" dirty="0" smtClean="0"/>
              <a:t>ssume the responsibility for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dirty="0" smtClean="0"/>
              <a:t>a.  producing and disseminating knowledge of the context in 			which they are located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dirty="0" smtClean="0"/>
              <a:t>b.  embedding this knowledge in the global knowledge system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requires engagement.</a:t>
            </a:r>
          </a:p>
        </p:txBody>
      </p:sp>
    </p:spTree>
    <p:extLst>
      <p:ext uri="{BB962C8B-B14F-4D97-AF65-F5344CB8AC3E}">
        <p14:creationId xmlns:p14="http://schemas.microsoft.com/office/powerpoint/2010/main" val="16427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3600" dirty="0" smtClean="0"/>
              <a:t>Clinical research in South Africa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600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600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3600" dirty="0" smtClean="0"/>
              <a:t>Paul </a:t>
            </a:r>
            <a:r>
              <a:rPr lang="en-US" sz="3600" dirty="0" err="1" smtClean="0"/>
              <a:t>Mokoena’s</a:t>
            </a:r>
            <a:r>
              <a:rPr lang="en-US" sz="3600" dirty="0" smtClean="0"/>
              <a:t> fermentation project</a:t>
            </a:r>
          </a:p>
        </p:txBody>
      </p:sp>
    </p:spTree>
    <p:extLst>
      <p:ext uri="{BB962C8B-B14F-4D97-AF65-F5344CB8AC3E}">
        <p14:creationId xmlns:p14="http://schemas.microsoft.com/office/powerpoint/2010/main" val="154243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does not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96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Does not mean that our universities should not be engaging in global knowledge projects.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Global Warning and Climate </a:t>
            </a:r>
            <a:r>
              <a:rPr lang="en-US" dirty="0"/>
              <a:t>C</a:t>
            </a:r>
            <a:r>
              <a:rPr lang="en-US" dirty="0" smtClean="0"/>
              <a:t>hange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	Higgs Boson or the Top Quark or Quantum Computing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Does not mean that we should not be collaborating with other universities in unearthing knowledge about our context.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 smtClean="0"/>
              <a:t>Does not mean that we should not be studying other societies and other contexts.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it does </a:t>
            </a:r>
            <a:r>
              <a:rPr lang="en-US" b="1" dirty="0" smtClean="0"/>
              <a:t>mean 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351338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/>
              <a:t>o</a:t>
            </a:r>
            <a:r>
              <a:rPr lang="en-US" sz="4000" dirty="0" smtClean="0"/>
              <a:t>ur </a:t>
            </a:r>
            <a:r>
              <a:rPr lang="en-US" sz="4000" dirty="0" smtClean="0"/>
              <a:t>universities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must assume the responsibility of producing knowledge about our context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must become anchor institutions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must be engaged</a:t>
            </a:r>
          </a:p>
        </p:txBody>
      </p:sp>
    </p:spTree>
    <p:extLst>
      <p:ext uri="{BB962C8B-B14F-4D97-AF65-F5344CB8AC3E}">
        <p14:creationId xmlns:p14="http://schemas.microsoft.com/office/powerpoint/2010/main" val="17768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engagement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 smtClean="0"/>
              <a:t>	</a:t>
            </a:r>
            <a:r>
              <a:rPr lang="en-US" sz="3200" dirty="0" smtClean="0"/>
              <a:t>dynamic interfaces and porous boundaries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 smtClean="0"/>
              <a:t>	advisory bodies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 smtClean="0"/>
              <a:t>	work integrated learning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 smtClean="0"/>
              <a:t>	anchor institutions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 smtClean="0"/>
              <a:t>	knowledge enterprise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76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11137"/>
            <a:ext cx="10809849" cy="1325563"/>
          </a:xfrm>
        </p:spPr>
        <p:txBody>
          <a:bodyPr/>
          <a:lstStyle/>
          <a:p>
            <a:r>
              <a:rPr lang="en-US" b="1" smtClean="0"/>
              <a:t>B. </a:t>
            </a:r>
            <a:r>
              <a:rPr lang="en-US" b="1" dirty="0" smtClean="0"/>
              <a:t>at the institutional </a:t>
            </a:r>
            <a:r>
              <a:rPr lang="en-US" b="1" dirty="0"/>
              <a:t>l</a:t>
            </a:r>
            <a:r>
              <a:rPr lang="en-US" b="1" dirty="0" smtClean="0"/>
              <a:t>evel </a:t>
            </a:r>
            <a:r>
              <a:rPr lang="mr-IN" b="1" dirty="0" smtClean="0"/>
              <a:t>–</a:t>
            </a:r>
            <a:r>
              <a:rPr lang="en-US" b="1" dirty="0" smtClean="0"/>
              <a:t> 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through deliberate design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700"/>
            <a:ext cx="10697308" cy="46402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a strong social justice agenda </a:t>
            </a:r>
            <a:r>
              <a:rPr lang="mr-IN" sz="3600" b="1" dirty="0" smtClean="0">
                <a:solidFill>
                  <a:schemeClr val="accent5">
                    <a:lumMod val="75000"/>
                  </a:schemeClr>
                </a:solidFill>
              </a:rPr>
              <a:t>–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 as a sociopolitical rubric </a:t>
            </a:r>
          </a:p>
          <a:p>
            <a:pPr>
              <a:buNone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		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Access and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success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		Research and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innovation 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for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development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		Graduate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employability/entrepreneurialism 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		Intellectual,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social 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and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emotional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student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				development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sz="3600" b="1" dirty="0" smtClean="0">
              <a:solidFill>
                <a:srgbClr val="008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B266-ADE9-3B47-815B-B0ADC00D242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7"/>
            <a:ext cx="10515600" cy="1325563"/>
          </a:xfrm>
        </p:spPr>
        <p:txBody>
          <a:bodyPr/>
          <a:lstStyle/>
          <a:p>
            <a:r>
              <a:rPr lang="en-US" b="1" dirty="0"/>
              <a:t>s</a:t>
            </a:r>
            <a:r>
              <a:rPr lang="en-US" b="1" dirty="0" smtClean="0"/>
              <a:t>tarting point</a:t>
            </a:r>
            <a:r>
              <a:rPr lang="mr-IN" b="1" dirty="0" smtClean="0"/>
              <a:t>…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0070C0"/>
                </a:solidFill>
              </a:rPr>
              <a:t>w</a:t>
            </a:r>
            <a:r>
              <a:rPr lang="en-US" sz="3200" b="1" dirty="0" smtClean="0">
                <a:solidFill>
                  <a:srgbClr val="0070C0"/>
                </a:solidFill>
              </a:rPr>
              <a:t>ho are our students?</a:t>
            </a:r>
            <a:endParaRPr lang="en-US" sz="3200" b="1" dirty="0">
              <a:solidFill>
                <a:srgbClr val="0070C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70C0"/>
                </a:solidFill>
              </a:rPr>
              <a:t>	what do they come with?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what are their strengths?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what/how are they reading?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how will they adjust to life on campus and off campus?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what is their socioeconomic condition?</a:t>
            </a:r>
            <a:endParaRPr lang="en-US" b="1" u="sng" dirty="0" smtClean="0">
              <a:solidFill>
                <a:srgbClr val="0070C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u="sng" dirty="0">
              <a:solidFill>
                <a:srgbClr val="0070C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>
                <a:solidFill>
                  <a:srgbClr val="FF0000"/>
                </a:solidFill>
              </a:rPr>
              <a:t>design the university around our students?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B266-ADE9-3B47-815B-B0ADC00D242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7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200"/>
            <a:ext cx="10515600" cy="6518275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44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5800" b="1" dirty="0" smtClean="0"/>
              <a:t>WHAT ELSE?</a:t>
            </a:r>
            <a:endParaRPr lang="en-US" sz="5800" b="1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44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300" dirty="0" smtClean="0"/>
              <a:t>focus on second curriculum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3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300" dirty="0" smtClean="0"/>
              <a:t>staff development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3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300" dirty="0"/>
              <a:t>b</a:t>
            </a:r>
            <a:r>
              <a:rPr lang="en-US" sz="3300" dirty="0" smtClean="0"/>
              <a:t>ig data and analytics interventions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3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300" dirty="0" smtClean="0"/>
              <a:t>technology-enhanced learning </a:t>
            </a:r>
            <a:r>
              <a:rPr lang="mr-IN" sz="3300" dirty="0" smtClean="0"/>
              <a:t>–</a:t>
            </a:r>
            <a:r>
              <a:rPr lang="en-US" sz="3300" dirty="0" smtClean="0"/>
              <a:t> creating learning ecosystems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3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300" dirty="0"/>
              <a:t>g</a:t>
            </a:r>
            <a:r>
              <a:rPr lang="en-US" sz="3300" dirty="0" smtClean="0"/>
              <a:t>eneral education &amp; epistemic </a:t>
            </a:r>
            <a:r>
              <a:rPr lang="en-US" sz="3300" dirty="0" smtClean="0"/>
              <a:t>access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3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300" dirty="0" smtClean="0"/>
              <a:t>A</a:t>
            </a:r>
            <a:r>
              <a:rPr lang="en-US" sz="3300" dirty="0" smtClean="0"/>
              <a:t>dministrative systems that work for students </a:t>
            </a:r>
            <a:endParaRPr lang="en-US" sz="33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B266-ADE9-3B47-815B-B0ADC00D242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44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  and Student-Centredness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as engines of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/>
              <a:t>	as </a:t>
            </a:r>
            <a:r>
              <a:rPr lang="en-US" dirty="0"/>
              <a:t>a way to reshape the knowledge project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	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as </a:t>
            </a:r>
            <a:r>
              <a:rPr lang="en-US" dirty="0"/>
              <a:t>a way to re-envision the structure of the university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	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as </a:t>
            </a:r>
            <a:r>
              <a:rPr lang="en-US" dirty="0"/>
              <a:t>a way to re-envision the relationship between the 			</a:t>
            </a:r>
            <a:r>
              <a:rPr lang="en-US" dirty="0" smtClean="0"/>
              <a:t>		university </a:t>
            </a:r>
            <a:r>
              <a:rPr lang="en-US" dirty="0"/>
              <a:t>and its </a:t>
            </a:r>
            <a:r>
              <a:rPr lang="en-US" dirty="0" smtClean="0"/>
              <a:t>many communities</a:t>
            </a: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	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as </a:t>
            </a:r>
            <a:r>
              <a:rPr lang="en-US" dirty="0"/>
              <a:t>a way to produce new generations of </a:t>
            </a:r>
            <a:r>
              <a:rPr lang="en-US" dirty="0" smtClean="0"/>
              <a:t>socially </a:t>
            </a:r>
            <a:r>
              <a:rPr lang="en-US" dirty="0"/>
              <a:t>				</a:t>
            </a:r>
            <a:r>
              <a:rPr lang="en-US" dirty="0" smtClean="0"/>
              <a:t>		engaged intellectuals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7326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its all about the knowledge question 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 the design and building of caring institutions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identity, role and function</a:t>
            </a:r>
            <a:br>
              <a:rPr lang="en-US" dirty="0" smtClean="0"/>
            </a:br>
            <a:r>
              <a:rPr lang="en-US" dirty="0" smtClean="0"/>
              <a:t>of the south </a:t>
            </a:r>
            <a:r>
              <a:rPr lang="en-US" dirty="0" err="1" smtClean="0"/>
              <a:t>african</a:t>
            </a:r>
            <a:r>
              <a:rPr lang="en-US" dirty="0" smtClean="0"/>
              <a:t> university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Systemic Level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Access and Success through redesigning the PSET </a:t>
            </a:r>
            <a:r>
              <a:rPr lang="en-US" dirty="0" smtClean="0"/>
              <a:t>sector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Aligning the PSET system with building an egalitarian society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Revisiting the PSET system and global sustainability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Redesigning the PSET sector in terms of the changes in modes of production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Interesting differentiation and </a:t>
            </a:r>
            <a:r>
              <a:rPr lang="en-US" smtClean="0"/>
              <a:t>articulation </a:t>
            </a:r>
            <a:r>
              <a:rPr lang="en-US" smtClean="0"/>
              <a:t>possibilities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B266-ADE9-3B47-815B-B0ADC00D242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40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4252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see around us</a:t>
            </a:r>
            <a:r>
              <a:rPr lang="mr-IN" dirty="0" smtClean="0"/>
              <a:t>……</a:t>
            </a:r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35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/>
              <a:t>unprecedented </a:t>
            </a:r>
            <a:r>
              <a:rPr lang="en-US" dirty="0"/>
              <a:t>global challenges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/>
              <a:t>violent </a:t>
            </a:r>
            <a:r>
              <a:rPr lang="en-US" dirty="0"/>
              <a:t>poverty/growing inequality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/>
              <a:t>erosion </a:t>
            </a:r>
            <a:r>
              <a:rPr lang="en-US" dirty="0"/>
              <a:t>of </a:t>
            </a:r>
            <a:r>
              <a:rPr lang="en-US" dirty="0" smtClean="0"/>
              <a:t>democracy/a </a:t>
            </a:r>
            <a:r>
              <a:rPr lang="en-US" dirty="0"/>
              <a:t>slide towards </a:t>
            </a:r>
            <a:r>
              <a:rPr lang="en-US" dirty="0" smtClean="0"/>
              <a:t>anti-intellectualism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v</a:t>
            </a:r>
            <a:r>
              <a:rPr lang="en-US" dirty="0" smtClean="0"/>
              <a:t>iolence of the degradation of ethical society</a:t>
            </a:r>
            <a:r>
              <a:rPr lang="en-US" dirty="0" smtClean="0"/>
              <a:t> </a:t>
            </a: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/>
              <a:t>escalation </a:t>
            </a:r>
            <a:r>
              <a:rPr lang="en-US" dirty="0"/>
              <a:t>of political </a:t>
            </a:r>
            <a:r>
              <a:rPr lang="en-US" dirty="0" smtClean="0"/>
              <a:t>violence/constructing ‘the other’</a:t>
            </a: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/>
              <a:t>massive global migrations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r</a:t>
            </a:r>
            <a:r>
              <a:rPr lang="en-US" dirty="0" smtClean="0"/>
              <a:t>apid changes in the world of work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3625453">
            <a:off x="7748057" y="3475622"/>
            <a:ext cx="53598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Freezing Borderlands</a:t>
            </a:r>
            <a:endParaRPr lang="en-US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41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90617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niversities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can’t solve these problems,  but</a:t>
            </a:r>
            <a:r>
              <a:rPr lang="mr-IN" dirty="0" smtClean="0">
                <a:solidFill>
                  <a:schemeClr val="accent6">
                    <a:lumMod val="75000"/>
                  </a:schemeClr>
                </a:solidFill>
              </a:rPr>
              <a:t>………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universities can’t </a:t>
            </a:r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it </a:t>
            </a:r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n </a:t>
            </a:r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he </a:t>
            </a:r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idelines </a:t>
            </a:r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ither</a:t>
            </a:r>
            <a:endParaRPr lang="en-US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3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365125"/>
            <a:ext cx="11170920" cy="1325563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Because universities are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ocial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nstitutions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914309">
              <a:spcBef>
                <a:spcPts val="0"/>
              </a:spcBef>
              <a:buNone/>
              <a:defRPr/>
            </a:pPr>
            <a:r>
              <a:rPr lang="en-US" sz="3200" dirty="0">
                <a:solidFill>
                  <a:srgbClr val="0070C0"/>
                </a:solidFill>
              </a:rPr>
              <a:t>involved in the production, application </a:t>
            </a:r>
            <a:r>
              <a:rPr lang="en-US" sz="3200" dirty="0" smtClean="0">
                <a:solidFill>
                  <a:srgbClr val="0070C0"/>
                </a:solidFill>
              </a:rPr>
              <a:t>and </a:t>
            </a:r>
            <a:r>
              <a:rPr lang="en-US" sz="3200" u="sng" dirty="0" smtClean="0">
                <a:solidFill>
                  <a:srgbClr val="0070C0"/>
                </a:solidFill>
              </a:rPr>
              <a:t>dissemination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of knowledge</a:t>
            </a:r>
          </a:p>
          <a:p>
            <a:pPr marL="0" indent="0" defTabSz="914309">
              <a:spcBef>
                <a:spcPts val="0"/>
              </a:spcBef>
              <a:buNone/>
              <a:defRPr/>
            </a:pPr>
            <a:endParaRPr lang="en-US" sz="3200" dirty="0"/>
          </a:p>
          <a:p>
            <a:pPr marL="0" indent="0" defTabSz="914309">
              <a:spcBef>
                <a:spcPts val="0"/>
              </a:spcBef>
              <a:buNone/>
              <a:defRPr/>
            </a:pPr>
            <a:r>
              <a:rPr lang="en-US" sz="3200" dirty="0">
                <a:solidFill>
                  <a:srgbClr val="FF0000"/>
                </a:solidFill>
              </a:rPr>
              <a:t>they exist within contexts which are simultaneously 	intensely local and intensely global</a:t>
            </a:r>
          </a:p>
          <a:p>
            <a:pPr marL="0" indent="0" defTabSz="914309">
              <a:spcBef>
                <a:spcPts val="0"/>
              </a:spcBef>
              <a:buNone/>
              <a:defRPr/>
            </a:pPr>
            <a:endParaRPr lang="en-US" sz="3200" dirty="0"/>
          </a:p>
          <a:p>
            <a:pPr marL="0" indent="0" defTabSz="914309">
              <a:spcBef>
                <a:spcPts val="0"/>
              </a:spcBef>
              <a:buNone/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they are complex social spaces </a:t>
            </a:r>
          </a:p>
          <a:p>
            <a:pPr marL="0" indent="0" defTabSz="914309">
              <a:spcBef>
                <a:spcPts val="0"/>
              </a:spcBef>
              <a:buNone/>
              <a:defRPr/>
            </a:pP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914309">
              <a:spcBef>
                <a:spcPts val="0"/>
              </a:spcBef>
              <a:buNone/>
              <a:defRPr/>
            </a:pPr>
            <a:r>
              <a:rPr lang="en-US" sz="3200" dirty="0">
                <a:solidFill>
                  <a:srgbClr val="7030A0"/>
                </a:solidFill>
              </a:rPr>
              <a:t>they intersect with other social spaces 	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007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DA9B266-ADE9-3B47-815B-B0ADC00D24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5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" y="5532437"/>
            <a:ext cx="1117092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nowledge </a:t>
            </a:r>
            <a:r>
              <a:rPr lang="en-US" dirty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ntensive </a:t>
            </a:r>
            <a:r>
              <a:rPr lang="en-US" dirty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nstitutions such as universities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have the potential to be powerfully subversive</a:t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5057335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3600" i="1" dirty="0" smtClean="0"/>
              <a:t>INFINITESIMALS </a:t>
            </a:r>
            <a:r>
              <a:rPr lang="mr-IN" sz="3600" i="1" dirty="0" smtClean="0"/>
              <a:t>–</a:t>
            </a:r>
            <a:r>
              <a:rPr lang="en-US" sz="3600" i="1" dirty="0" smtClean="0"/>
              <a:t> </a:t>
            </a:r>
            <a:r>
              <a:rPr lang="en-US" sz="3600" dirty="0" smtClean="0"/>
              <a:t>Amir Alexander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“On August 10, 1632, five men in flowing black robes convened in a somber Roman palazzo to pass judgment on a deceptively simple proposition: that a continuous line is composed of distinct and infinitely tiny parts. With the stroke of a pen the Jesuit fathers banned the doctrine of infinitesimals, announcing that it could never be taught  or even mentioned. The concept was deemed dangerous and subversive, a threat to the belief that the world was an orderly place, governed by a strict and unchanging set of rules. If infinitesimals were ever accepted, the Jesuits feared, the entire world would be plunged into chaos.”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								</a:t>
            </a:r>
            <a:r>
              <a:rPr lang="en-US" sz="2000" i="1" dirty="0" smtClean="0">
                <a:latin typeface="Arial" charset="0"/>
                <a:ea typeface="Arial" charset="0"/>
                <a:cs typeface="Arial" charset="0"/>
              </a:rPr>
              <a:t>Scientific American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8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8425"/>
            <a:ext cx="10515600" cy="1133475"/>
          </a:xfrm>
        </p:spPr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urposes of higher education </a:t>
            </a:r>
            <a:r>
              <a:rPr lang="mr-IN" b="1" dirty="0" smtClean="0"/>
              <a:t>–</a:t>
            </a:r>
            <a:r>
              <a:rPr lang="en-US" b="1" dirty="0" smtClean="0"/>
              <a:t> </a:t>
            </a:r>
            <a:r>
              <a:rPr lang="en-US" sz="3200" b="1" dirty="0" smtClean="0"/>
              <a:t>public goods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603875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Creating active citizens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Meeting the needs of the economy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Producing new knowledge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Generating social mobility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Nation building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	Building new cohorts of intellectuals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		Critical thinking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		Systemic thinking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		Problem solving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		Working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 diverse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teams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		Ethical reasoning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		Effective communicating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		Innovating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B266-ADE9-3B47-815B-B0ADC00D242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0900"/>
          </a:xfrm>
        </p:spPr>
        <p:txBody>
          <a:bodyPr>
            <a:normAutofit/>
          </a:bodyPr>
          <a:lstStyle/>
          <a:p>
            <a:r>
              <a:rPr lang="en-US" b="1" dirty="0"/>
              <a:t>c</a:t>
            </a:r>
            <a:r>
              <a:rPr lang="en-US" b="1" dirty="0" smtClean="0"/>
              <a:t>hallenges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50900"/>
            <a:ext cx="11006797" cy="5505449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hronic underfunding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and its impact on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access, teaching/learning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research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language usage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ractured schooling system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legitimacy gap/deficit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creating meshes between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society and universities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students and universities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staff and universities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students and curriculum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			the </a:t>
            </a:r>
            <a:r>
              <a:rPr lang="en-US" dirty="0">
                <a:solidFill>
                  <a:srgbClr val="FF0000"/>
                </a:solidFill>
              </a:rPr>
              <a:t>intricate interweaving of the local and the global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			serious </a:t>
            </a:r>
            <a:r>
              <a:rPr lang="en-US" dirty="0">
                <a:solidFill>
                  <a:srgbClr val="FF0000"/>
                </a:solidFill>
              </a:rPr>
              <a:t>questions to which they may </a:t>
            </a:r>
            <a:r>
              <a:rPr lang="en-US" dirty="0" smtClean="0">
                <a:solidFill>
                  <a:srgbClr val="FF0000"/>
                </a:solidFill>
              </a:rPr>
              <a:t>not be correct </a:t>
            </a:r>
            <a:r>
              <a:rPr lang="en-US" dirty="0">
                <a:solidFill>
                  <a:srgbClr val="FF0000"/>
                </a:solidFill>
              </a:rPr>
              <a:t>answers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B266-ADE9-3B47-815B-B0ADC00D242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8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/>
              <a:t>How do we address these challenges?</a:t>
            </a:r>
          </a:p>
        </p:txBody>
      </p:sp>
    </p:spTree>
    <p:extLst>
      <p:ext uri="{BB962C8B-B14F-4D97-AF65-F5344CB8AC3E}">
        <p14:creationId xmlns:p14="http://schemas.microsoft.com/office/powerpoint/2010/main" val="4983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387</Words>
  <Application>Microsoft Macintosh PowerPoint</Application>
  <PresentationFormat>Widescreen</PresentationFormat>
  <Paragraphs>195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Calibri Light</vt:lpstr>
      <vt:lpstr>Mangal</vt:lpstr>
      <vt:lpstr>Arial</vt:lpstr>
      <vt:lpstr>Office Theme</vt:lpstr>
      <vt:lpstr>Institutional Transformation in the Current Context of the  South African Public Higher Education System</vt:lpstr>
      <vt:lpstr>the identity, role and function of the south african university </vt:lpstr>
      <vt:lpstr>What we see around us……..</vt:lpstr>
      <vt:lpstr>  universities can’t solve these problems,  but………</vt:lpstr>
      <vt:lpstr>Because universities are social institutions</vt:lpstr>
      <vt:lpstr>knowledge intensive institutions such as universities  have the potential to be powerfully subversive </vt:lpstr>
      <vt:lpstr>purposes of higher education – public goods</vt:lpstr>
      <vt:lpstr>challenges </vt:lpstr>
      <vt:lpstr>PowerPoint Presentation</vt:lpstr>
      <vt:lpstr>A.  Decolonising our knowledge project…. </vt:lpstr>
      <vt:lpstr>raison d'être of the South African university?</vt:lpstr>
      <vt:lpstr>PowerPoint Presentation</vt:lpstr>
      <vt:lpstr>What this does not mean</vt:lpstr>
      <vt:lpstr>What it does mean is</vt:lpstr>
      <vt:lpstr>engagement</vt:lpstr>
      <vt:lpstr>B. at the institutional level – through deliberate design</vt:lpstr>
      <vt:lpstr>starting point…..</vt:lpstr>
      <vt:lpstr>PowerPoint Presentation</vt:lpstr>
      <vt:lpstr>Engagement  and Student-Centredness    as engines of transformation</vt:lpstr>
      <vt:lpstr>Systemic Level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UNIVERSITIES AS ANCHOR INSTITUTIONS </dc:title>
  <dc:creator>ahmed.bawa@usaf.ac.za</dc:creator>
  <cp:lastModifiedBy>ahmed.bawa@usaf.ac.za</cp:lastModifiedBy>
  <cp:revision>19</cp:revision>
  <dcterms:created xsi:type="dcterms:W3CDTF">2017-07-27T19:55:28Z</dcterms:created>
  <dcterms:modified xsi:type="dcterms:W3CDTF">2017-07-28T07:13:27Z</dcterms:modified>
</cp:coreProperties>
</file>