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82841" autoAdjust="0"/>
  </p:normalViewPr>
  <p:slideViewPr>
    <p:cSldViewPr snapToGrid="0">
      <p:cViewPr varScale="1">
        <p:scale>
          <a:sx n="60" d="100"/>
          <a:sy n="60" d="100"/>
        </p:scale>
        <p:origin x="10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998A6-EE31-4133-AD99-F27ECF95F3A4}" type="datetimeFigureOut">
              <a:rPr lang="en-ZA" smtClean="0"/>
              <a:t>2017-08-02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09FD2-7E61-4F73-911B-076D630743B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88947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ZA" dirty="0"/>
              <a:t>Not necessarily translation of lectures, but rather of content.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ZA" dirty="0"/>
              <a:t>Whether in the form of translating concepts and forming glossaries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ZA" dirty="0"/>
              <a:t>Or allowing use of LOTE in the classroom to facilitate learning.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ZA" dirty="0"/>
              <a:t>This somehow also acknowledges multilingualism – which is an important factor in the language policy of the university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ZA" dirty="0"/>
              <a:t>In other academic supporting contexts: </a:t>
            </a:r>
            <a:r>
              <a:rPr lang="en-ZA" dirty="0" err="1"/>
              <a:t>eg</a:t>
            </a:r>
            <a:r>
              <a:rPr lang="en-ZA" dirty="0"/>
              <a:t> tutorials, </a:t>
            </a:r>
            <a:r>
              <a:rPr lang="en-ZA" dirty="0" err="1"/>
              <a:t>translanguaging</a:t>
            </a:r>
            <a:endParaRPr lang="en-ZA" dirty="0"/>
          </a:p>
          <a:p>
            <a:endParaRPr lang="en-ZA" dirty="0"/>
          </a:p>
          <a:p>
            <a:endParaRPr lang="en-ZA" dirty="0"/>
          </a:p>
          <a:p>
            <a:endParaRPr lang="en-ZA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ZA" dirty="0"/>
              <a:t>How can we use Ed Tech to be more innovative in T&amp;L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ZA" dirty="0"/>
              <a:t>Accommodate/harness diversity within the institution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ZA" dirty="0"/>
              <a:t>Student-created content through technology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ZA" dirty="0"/>
              <a:t>Inclusive technological content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ZA" dirty="0"/>
              <a:t>Peer-mentoring (use of post grad students) to assist in T&amp;L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ZA" dirty="0"/>
              <a:t>Can also be considered as community engagement for students</a:t>
            </a:r>
          </a:p>
          <a:p>
            <a:endParaRPr lang="en-ZA" dirty="0"/>
          </a:p>
          <a:p>
            <a:endParaRPr lang="en-ZA" dirty="0"/>
          </a:p>
          <a:p>
            <a:endParaRPr lang="en-ZA" dirty="0"/>
          </a:p>
          <a:p>
            <a:endParaRPr lang="en-ZA" dirty="0"/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09FD2-7E61-4F73-911B-076D630743B1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96035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88AE826-FE53-4255-BB39-14C3C5A42919}" type="datetimeFigureOut">
              <a:rPr lang="en-ZA" smtClean="0"/>
              <a:t>2017-08-02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C999A80-0D95-4881-B608-4378410F10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54554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E826-FE53-4255-BB39-14C3C5A42919}" type="datetimeFigureOut">
              <a:rPr lang="en-ZA" smtClean="0"/>
              <a:t>2017-08-02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9A80-0D95-4881-B608-4378410F10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31412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E826-FE53-4255-BB39-14C3C5A42919}" type="datetimeFigureOut">
              <a:rPr lang="en-ZA" smtClean="0"/>
              <a:t>2017-08-02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9A80-0D95-4881-B608-4378410F10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61800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E826-FE53-4255-BB39-14C3C5A42919}" type="datetimeFigureOut">
              <a:rPr lang="en-ZA" smtClean="0"/>
              <a:t>2017-08-02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9A80-0D95-4881-B608-4378410F10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51735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E826-FE53-4255-BB39-14C3C5A42919}" type="datetimeFigureOut">
              <a:rPr lang="en-ZA" smtClean="0"/>
              <a:t>2017-08-02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9A80-0D95-4881-B608-4378410F10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49486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E826-FE53-4255-BB39-14C3C5A42919}" type="datetimeFigureOut">
              <a:rPr lang="en-ZA" smtClean="0"/>
              <a:t>2017-08-02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9A80-0D95-4881-B608-4378410F10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50002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E826-FE53-4255-BB39-14C3C5A42919}" type="datetimeFigureOut">
              <a:rPr lang="en-ZA" smtClean="0"/>
              <a:t>2017-08-02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9A80-0D95-4881-B608-4378410F10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89237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88AE826-FE53-4255-BB39-14C3C5A42919}" type="datetimeFigureOut">
              <a:rPr lang="en-ZA" smtClean="0"/>
              <a:t>2017-08-02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9A80-0D95-4881-B608-4378410F10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39970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88AE826-FE53-4255-BB39-14C3C5A42919}" type="datetimeFigureOut">
              <a:rPr lang="en-ZA" smtClean="0"/>
              <a:t>2017-08-02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9A80-0D95-4881-B608-4378410F10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96390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E826-FE53-4255-BB39-14C3C5A42919}" type="datetimeFigureOut">
              <a:rPr lang="en-ZA" smtClean="0"/>
              <a:t>2017-08-02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9A80-0D95-4881-B608-4378410F10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88444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E826-FE53-4255-BB39-14C3C5A42919}" type="datetimeFigureOut">
              <a:rPr lang="en-ZA" smtClean="0"/>
              <a:t>2017-08-02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9A80-0D95-4881-B608-4378410F10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67122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E826-FE53-4255-BB39-14C3C5A42919}" type="datetimeFigureOut">
              <a:rPr lang="en-ZA" smtClean="0"/>
              <a:t>2017-08-02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9A80-0D95-4881-B608-4378410F10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92850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E826-FE53-4255-BB39-14C3C5A42919}" type="datetimeFigureOut">
              <a:rPr lang="en-ZA" smtClean="0"/>
              <a:t>2017-08-02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9A80-0D95-4881-B608-4378410F10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7939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E826-FE53-4255-BB39-14C3C5A42919}" type="datetimeFigureOut">
              <a:rPr lang="en-ZA" smtClean="0"/>
              <a:t>2017-08-02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9A80-0D95-4881-B608-4378410F10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0830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E826-FE53-4255-BB39-14C3C5A42919}" type="datetimeFigureOut">
              <a:rPr lang="en-ZA" smtClean="0"/>
              <a:t>2017-08-02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9A80-0D95-4881-B608-4378410F10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90350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E826-FE53-4255-BB39-14C3C5A42919}" type="datetimeFigureOut">
              <a:rPr lang="en-ZA" smtClean="0"/>
              <a:t>2017-08-02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9A80-0D95-4881-B608-4378410F10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56308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AE826-FE53-4255-BB39-14C3C5A42919}" type="datetimeFigureOut">
              <a:rPr lang="en-ZA" smtClean="0"/>
              <a:t>2017-08-02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9A80-0D95-4881-B608-4378410F10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5950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88AE826-FE53-4255-BB39-14C3C5A42919}" type="datetimeFigureOut">
              <a:rPr lang="en-ZA" smtClean="0"/>
              <a:t>2017-08-02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ZA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C999A80-0D95-4881-B608-4378410F107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03994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9646E-75AB-4720-BDB1-B38080265C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7742" y="428262"/>
            <a:ext cx="9144000" cy="1032981"/>
          </a:xfrm>
        </p:spPr>
        <p:txBody>
          <a:bodyPr>
            <a:normAutofit/>
          </a:bodyPr>
          <a:lstStyle/>
          <a:p>
            <a:r>
              <a:rPr lang="en-US" dirty="0"/>
              <a:t>Teaching &amp; Learning</a:t>
            </a:r>
            <a:endParaRPr lang="en-Z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0711" y="1649822"/>
            <a:ext cx="7623096" cy="4287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13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C6BE2-E56C-49F2-88FB-D338DEEDF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462" y="46821"/>
            <a:ext cx="10515600" cy="1325563"/>
          </a:xfrm>
        </p:spPr>
        <p:txBody>
          <a:bodyPr/>
          <a:lstStyle/>
          <a:p>
            <a:r>
              <a:rPr lang="en-ZA" dirty="0"/>
              <a:t>Contextual Background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F0E2275-F71B-4982-9175-DA671D9ADA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9638889"/>
              </p:ext>
            </p:extLst>
          </p:nvPr>
        </p:nvGraphicFramePr>
        <p:xfrm>
          <a:off x="607670" y="1031824"/>
          <a:ext cx="11337404" cy="5751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7186">
                  <a:extLst>
                    <a:ext uri="{9D8B030D-6E8A-4147-A177-3AD203B41FA5}">
                      <a16:colId xmlns:a16="http://schemas.microsoft.com/office/drawing/2014/main" val="3999100411"/>
                    </a:ext>
                  </a:extLst>
                </a:gridCol>
                <a:gridCol w="3125164">
                  <a:extLst>
                    <a:ext uri="{9D8B030D-6E8A-4147-A177-3AD203B41FA5}">
                      <a16:colId xmlns:a16="http://schemas.microsoft.com/office/drawing/2014/main" val="1334643911"/>
                    </a:ext>
                  </a:extLst>
                </a:gridCol>
                <a:gridCol w="2673752">
                  <a:extLst>
                    <a:ext uri="{9D8B030D-6E8A-4147-A177-3AD203B41FA5}">
                      <a16:colId xmlns:a16="http://schemas.microsoft.com/office/drawing/2014/main" val="2174081861"/>
                    </a:ext>
                  </a:extLst>
                </a:gridCol>
                <a:gridCol w="3611302">
                  <a:extLst>
                    <a:ext uri="{9D8B030D-6E8A-4147-A177-3AD203B41FA5}">
                      <a16:colId xmlns:a16="http://schemas.microsoft.com/office/drawing/2014/main" val="2022388809"/>
                    </a:ext>
                  </a:extLst>
                </a:gridCol>
              </a:tblGrid>
              <a:tr h="3654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Date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Theme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Chair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Panel members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568645047"/>
                  </a:ext>
                </a:extLst>
              </a:tr>
              <a:tr h="1221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16 March</a:t>
                      </a:r>
                      <a:br>
                        <a:rPr lang="en-ZA" sz="1800" dirty="0">
                          <a:effectLst/>
                        </a:rPr>
                      </a:br>
                      <a:r>
                        <a:rPr lang="en-ZA" sz="1800" dirty="0">
                          <a:effectLst/>
                        </a:rPr>
                        <a:t>1-2pm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Income &amp; Financial Management; Sustainability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 err="1">
                          <a:effectLst/>
                        </a:rPr>
                        <a:t>Anathi</a:t>
                      </a:r>
                      <a:r>
                        <a:rPr lang="en-ZA" sz="1800" dirty="0">
                          <a:effectLst/>
                        </a:rPr>
                        <a:t> </a:t>
                      </a:r>
                      <a:r>
                        <a:rPr lang="en-ZA" sz="1800" dirty="0" err="1">
                          <a:effectLst/>
                        </a:rPr>
                        <a:t>Mbalula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Geoff Erasmus</a:t>
                      </a:r>
                      <a:br>
                        <a:rPr lang="en-ZA" sz="1800" dirty="0">
                          <a:effectLst/>
                        </a:rPr>
                      </a:br>
                      <a:r>
                        <a:rPr lang="en-ZA" sz="1800" dirty="0">
                          <a:effectLst/>
                        </a:rPr>
                        <a:t>Karen Ellery</a:t>
                      </a:r>
                      <a:br>
                        <a:rPr lang="en-ZA" sz="1800" dirty="0">
                          <a:effectLst/>
                        </a:rPr>
                      </a:br>
                      <a:r>
                        <a:rPr lang="en-ZA" sz="1800" dirty="0">
                          <a:effectLst/>
                        </a:rPr>
                        <a:t>Sally Matthews</a:t>
                      </a:r>
                      <a:br>
                        <a:rPr lang="en-ZA" sz="1800" dirty="0">
                          <a:effectLst/>
                        </a:rPr>
                      </a:br>
                      <a:r>
                        <a:rPr lang="en-ZA" sz="1800" dirty="0">
                          <a:effectLst/>
                        </a:rPr>
                        <a:t>Jen Snowball [online survey]</a:t>
                      </a:r>
                      <a:br>
                        <a:rPr lang="en-ZA" sz="1800" dirty="0">
                          <a:effectLst/>
                        </a:rPr>
                      </a:br>
                      <a:r>
                        <a:rPr lang="en-ZA" sz="1800" dirty="0">
                          <a:effectLst/>
                        </a:rPr>
                        <a:t>Tracey Chambers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743273854"/>
                  </a:ext>
                </a:extLst>
              </a:tr>
              <a:tr h="793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20 March</a:t>
                      </a:r>
                      <a:br>
                        <a:rPr lang="en-ZA" sz="1800" dirty="0">
                          <a:effectLst/>
                        </a:rPr>
                      </a:br>
                      <a:r>
                        <a:rPr lang="en-ZA" sz="1800" dirty="0">
                          <a:effectLst/>
                        </a:rPr>
                        <a:t>1-2pm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Visual Culture &amp; Rituals; Institutional Identity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Sisonke </a:t>
                      </a:r>
                      <a:r>
                        <a:rPr lang="en-ZA" sz="1800" dirty="0" err="1">
                          <a:effectLst/>
                        </a:rPr>
                        <a:t>Mawonga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 err="1">
                          <a:effectLst/>
                        </a:rPr>
                        <a:t>Sikhumbuzo</a:t>
                      </a:r>
                      <a:r>
                        <a:rPr lang="en-ZA" sz="1800" dirty="0">
                          <a:effectLst/>
                        </a:rPr>
                        <a:t> </a:t>
                      </a:r>
                      <a:r>
                        <a:rPr lang="en-ZA" sz="1800" dirty="0" err="1">
                          <a:effectLst/>
                        </a:rPr>
                        <a:t>Makandula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Chris Morris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Shuaib Rahim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406552844"/>
                  </a:ext>
                </a:extLst>
              </a:tr>
              <a:tr h="5794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23 March</a:t>
                      </a:r>
                      <a:br>
                        <a:rPr lang="en-ZA" sz="1800" dirty="0">
                          <a:effectLst/>
                        </a:rPr>
                      </a:br>
                      <a:r>
                        <a:rPr lang="en-ZA" sz="1800" dirty="0">
                          <a:effectLst/>
                        </a:rPr>
                        <a:t>1-2pm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Staff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 err="1">
                          <a:effectLst/>
                        </a:rPr>
                        <a:t>Shabnam</a:t>
                      </a:r>
                      <a:r>
                        <a:rPr lang="en-ZA" sz="1800" dirty="0">
                          <a:effectLst/>
                        </a:rPr>
                        <a:t> </a:t>
                      </a:r>
                      <a:r>
                        <a:rPr lang="en-ZA" sz="1800" dirty="0" err="1">
                          <a:effectLst/>
                        </a:rPr>
                        <a:t>Shaik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Dee </a:t>
                      </a:r>
                      <a:r>
                        <a:rPr lang="en-ZA" sz="1800" dirty="0" err="1">
                          <a:effectLst/>
                        </a:rPr>
                        <a:t>Mohoto</a:t>
                      </a:r>
                      <a:br>
                        <a:rPr lang="en-ZA" sz="1800" dirty="0">
                          <a:effectLst/>
                        </a:rPr>
                      </a:br>
                      <a:r>
                        <a:rPr lang="en-ZA" sz="1800" dirty="0" err="1">
                          <a:effectLst/>
                        </a:rPr>
                        <a:t>Minesh</a:t>
                      </a:r>
                      <a:r>
                        <a:rPr lang="en-ZA" sz="1800" dirty="0">
                          <a:effectLst/>
                        </a:rPr>
                        <a:t> </a:t>
                      </a:r>
                      <a:r>
                        <a:rPr lang="en-ZA" sz="1800" dirty="0" err="1">
                          <a:effectLst/>
                        </a:rPr>
                        <a:t>Dass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29048150"/>
                  </a:ext>
                </a:extLst>
              </a:tr>
              <a:tr h="5794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27 March</a:t>
                      </a:r>
                      <a:br>
                        <a:rPr lang="en-ZA" sz="1800">
                          <a:effectLst/>
                        </a:rPr>
                      </a:br>
                      <a:r>
                        <a:rPr lang="en-ZA" sz="1800">
                          <a:effectLst/>
                        </a:rPr>
                        <a:t>1-2pm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Governance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Corinne Knowles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[Facebook conversation]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621813083"/>
                  </a:ext>
                </a:extLst>
              </a:tr>
              <a:tr h="10462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2 May</a:t>
                      </a:r>
                      <a:br>
                        <a:rPr lang="en-ZA" sz="1800">
                          <a:effectLst/>
                        </a:rPr>
                      </a:br>
                      <a:r>
                        <a:rPr lang="en-ZA" sz="1800">
                          <a:effectLst/>
                        </a:rPr>
                        <a:t>6:30-8pm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Students; Curriculum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 err="1">
                          <a:effectLst/>
                        </a:rPr>
                        <a:t>Sanele</a:t>
                      </a:r>
                      <a:r>
                        <a:rPr lang="en-ZA" sz="1800" dirty="0">
                          <a:effectLst/>
                        </a:rPr>
                        <a:t> </a:t>
                      </a:r>
                      <a:r>
                        <a:rPr lang="en-ZA" sz="1800" dirty="0" err="1">
                          <a:effectLst/>
                        </a:rPr>
                        <a:t>Ntshingana</a:t>
                      </a:r>
                      <a:endParaRPr lang="en-ZA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Jo-Anne Vorster</a:t>
                      </a:r>
                      <a:br>
                        <a:rPr lang="en-ZA" sz="1800" dirty="0">
                          <a:effectLst/>
                        </a:rPr>
                      </a:br>
                      <a:r>
                        <a:rPr lang="en-ZA" sz="1800" dirty="0">
                          <a:effectLst/>
                        </a:rPr>
                        <a:t>Jen Snowball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 err="1">
                          <a:effectLst/>
                        </a:rPr>
                        <a:t>Nwahara</a:t>
                      </a:r>
                      <a:r>
                        <a:rPr lang="en-ZA" sz="1800" dirty="0">
                          <a:effectLst/>
                        </a:rPr>
                        <a:t> Nnamdi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 err="1">
                          <a:effectLst/>
                        </a:rPr>
                        <a:t>Sharli</a:t>
                      </a:r>
                      <a:r>
                        <a:rPr lang="en-ZA" sz="1800" dirty="0">
                          <a:effectLst/>
                        </a:rPr>
                        <a:t> Paphitis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219709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464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675E-52FA-4F15-82A7-FC80D0193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Transformation Context: What is a transformed curriculum?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00655-B204-4EB4-A0FD-C790AD585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696" y="2448476"/>
            <a:ext cx="10515600" cy="4714071"/>
          </a:xfrm>
        </p:spPr>
        <p:txBody>
          <a:bodyPr>
            <a:normAutofit/>
          </a:bodyPr>
          <a:lstStyle/>
          <a:p>
            <a:pPr lvl="0" fontAlgn="base"/>
            <a:r>
              <a:rPr lang="en-ZA" dirty="0"/>
              <a:t>Adaptive to the changing socio-demographics of the student body: takes into account the </a:t>
            </a:r>
            <a:r>
              <a:rPr lang="en-ZA" dirty="0">
                <a:solidFill>
                  <a:srgbClr val="FF0000"/>
                </a:solidFill>
              </a:rPr>
              <a:t>multiple ways students learn </a:t>
            </a:r>
            <a:r>
              <a:rPr lang="en-ZA" dirty="0"/>
              <a:t>(transformed pedagogy);</a:t>
            </a:r>
          </a:p>
          <a:p>
            <a:pPr lvl="0" fontAlgn="base"/>
            <a:r>
              <a:rPr lang="en-ZA" dirty="0"/>
              <a:t>Can be </a:t>
            </a:r>
            <a:r>
              <a:rPr lang="en-ZA" dirty="0">
                <a:solidFill>
                  <a:srgbClr val="FF0000"/>
                </a:solidFill>
              </a:rPr>
              <a:t>radical</a:t>
            </a:r>
            <a:r>
              <a:rPr lang="en-ZA" dirty="0"/>
              <a:t> (whole curriculum overhaul), or </a:t>
            </a:r>
            <a:r>
              <a:rPr lang="en-ZA" dirty="0">
                <a:solidFill>
                  <a:srgbClr val="FF0000"/>
                </a:solidFill>
              </a:rPr>
              <a:t>incremental</a:t>
            </a:r>
            <a:r>
              <a:rPr lang="en-ZA" dirty="0"/>
              <a:t> (smaller changes over time);</a:t>
            </a:r>
          </a:p>
          <a:p>
            <a:pPr lvl="0" fontAlgn="base"/>
            <a:r>
              <a:rPr lang="en-ZA" dirty="0"/>
              <a:t>Majority of </a:t>
            </a:r>
            <a:r>
              <a:rPr lang="en-ZA" dirty="0">
                <a:solidFill>
                  <a:srgbClr val="FF0000"/>
                </a:solidFill>
              </a:rPr>
              <a:t>sources</a:t>
            </a:r>
            <a:r>
              <a:rPr lang="en-ZA" dirty="0"/>
              <a:t> from the global south, rather than the global north;</a:t>
            </a:r>
          </a:p>
          <a:p>
            <a:pPr lvl="0" fontAlgn="base"/>
            <a:r>
              <a:rPr lang="en-ZA" dirty="0"/>
              <a:t>Takes into account our </a:t>
            </a:r>
            <a:r>
              <a:rPr lang="en-ZA" dirty="0">
                <a:solidFill>
                  <a:srgbClr val="FF0000"/>
                </a:solidFill>
              </a:rPr>
              <a:t>African context </a:t>
            </a:r>
            <a:r>
              <a:rPr lang="en-ZA" dirty="0"/>
              <a:t>in designing the course (which includes content, assessment and applications and examples);</a:t>
            </a:r>
          </a:p>
          <a:p>
            <a:pPr lvl="0" fontAlgn="base"/>
            <a:r>
              <a:rPr lang="en-ZA" dirty="0"/>
              <a:t>Recognises the importance of </a:t>
            </a:r>
            <a:r>
              <a:rPr lang="en-ZA" dirty="0">
                <a:solidFill>
                  <a:srgbClr val="FF0000"/>
                </a:solidFill>
              </a:rPr>
              <a:t>multilingualism</a:t>
            </a:r>
            <a:r>
              <a:rPr lang="en-ZA" dirty="0"/>
              <a:t> in T&amp;L</a:t>
            </a:r>
          </a:p>
          <a:p>
            <a:pPr lvl="0" fontAlgn="base"/>
            <a:r>
              <a:rPr lang="en-ZA" dirty="0"/>
              <a:t>Connected to the </a:t>
            </a:r>
            <a:r>
              <a:rPr lang="en-ZA" dirty="0">
                <a:solidFill>
                  <a:srgbClr val="FF0000"/>
                </a:solidFill>
              </a:rPr>
              <a:t>lived experience of students</a:t>
            </a:r>
            <a:r>
              <a:rPr lang="en-ZA" dirty="0"/>
              <a:t>, and offers opportunities for application to bridge the gap between students’ lived experience and what they encounter in the classroom.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3294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5F17E-7933-4CAD-9082-2699D636D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Students and Curriculum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06669-F7EE-412A-9007-ED9930B82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696" y="2267715"/>
            <a:ext cx="10515600" cy="4770639"/>
          </a:xfrm>
        </p:spPr>
        <p:txBody>
          <a:bodyPr>
            <a:normAutofit/>
          </a:bodyPr>
          <a:lstStyle/>
          <a:p>
            <a:r>
              <a:rPr lang="en-ZA" dirty="0"/>
              <a:t>A questionnaire (on course evaluations) was sent out to academic staff: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/>
              <a:t>How do they collect feedback from students?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/>
              <a:t>What do they do with the feedback?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dirty="0"/>
              <a:t>What is the relationship between transformation of T&amp;L at RU and student feedback?</a:t>
            </a:r>
          </a:p>
          <a:p>
            <a:r>
              <a:rPr lang="en-ZA" dirty="0"/>
              <a:t>Different themes that emerged from the survey</a:t>
            </a:r>
          </a:p>
          <a:p>
            <a:pPr lvl="1"/>
            <a:r>
              <a:rPr lang="en-ZA" dirty="0"/>
              <a:t>Student feedback is important to accommodate a diverse student body</a:t>
            </a:r>
          </a:p>
          <a:p>
            <a:pPr lvl="1"/>
            <a:r>
              <a:rPr lang="en-ZA" dirty="0"/>
              <a:t>Student input offers lecturers a better insight to course modules and lecturer teaching style</a:t>
            </a:r>
          </a:p>
          <a:p>
            <a:pPr lvl="1"/>
            <a:r>
              <a:rPr lang="en-ZA" dirty="0"/>
              <a:t>It is critical for responding to the changing student body needs and new interests</a:t>
            </a:r>
          </a:p>
          <a:p>
            <a:pPr lvl="1"/>
            <a:r>
              <a:rPr lang="en-ZA" dirty="0"/>
              <a:t>Allows an understanding between teacher and students when used effectively</a:t>
            </a:r>
          </a:p>
          <a:p>
            <a:pPr marL="457200" lvl="1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37152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62FAD-8C31-415E-974B-21441DF45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Students, Curriculum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37F22-4A3B-4F26-B7CF-2BDC989B5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399"/>
            <a:ext cx="9765632" cy="3673643"/>
          </a:xfrm>
        </p:spPr>
        <p:txBody>
          <a:bodyPr>
            <a:normAutofit/>
          </a:bodyPr>
          <a:lstStyle/>
          <a:p>
            <a:r>
              <a:rPr lang="en-ZA" dirty="0"/>
              <a:t>Suggestions  around translation services: What does this mean?</a:t>
            </a:r>
          </a:p>
          <a:p>
            <a:pPr marL="0" indent="0">
              <a:buNone/>
            </a:pPr>
            <a:endParaRPr lang="en-ZA" dirty="0"/>
          </a:p>
          <a:p>
            <a:r>
              <a:rPr lang="en-ZA" dirty="0"/>
              <a:t>Use of educational technology</a:t>
            </a:r>
          </a:p>
          <a:p>
            <a:pPr marL="0" indent="0">
              <a:buNone/>
            </a:pPr>
            <a:endParaRPr lang="en-ZA" dirty="0"/>
          </a:p>
          <a:p>
            <a:r>
              <a:rPr lang="en-ZA" dirty="0"/>
              <a:t>The importance of the implementation of policies (teaching and learning)</a:t>
            </a:r>
          </a:p>
          <a:p>
            <a:pPr lvl="1"/>
            <a:r>
              <a:rPr lang="en-US" dirty="0"/>
              <a:t>The Policy on the evaluation of teaching &amp; courses needs to be more rigorously enforced (deans, </a:t>
            </a:r>
            <a:r>
              <a:rPr lang="en-US" dirty="0" err="1"/>
              <a:t>HoDs</a:t>
            </a:r>
            <a:r>
              <a:rPr lang="en-US" dirty="0"/>
              <a:t>, peers). </a:t>
            </a: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26480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95978-02B6-478B-BDE1-63E35845B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Visual Culture and Institutional Identity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BCE36-1449-40A4-9734-8A2358E6D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Importance of institutional culture and its influence on T&amp;L</a:t>
            </a:r>
          </a:p>
          <a:p>
            <a:r>
              <a:rPr lang="en-ZA" dirty="0"/>
              <a:t>Shifting an institutional culture in which teaching and learning takes place:</a:t>
            </a:r>
          </a:p>
          <a:p>
            <a:pPr lvl="1"/>
            <a:r>
              <a:rPr lang="en-ZA" dirty="0"/>
              <a:t>Inclusion of history of RU in institutional rituals such as O-week</a:t>
            </a:r>
          </a:p>
          <a:p>
            <a:pPr lvl="1"/>
            <a:r>
              <a:rPr lang="en-ZA" dirty="0"/>
              <a:t>This gives a context for students who enter the university in first year to understand the spatial history or the shape of the town/university</a:t>
            </a:r>
          </a:p>
          <a:p>
            <a:endParaRPr lang="en-ZA" dirty="0">
              <a:highlight>
                <a:srgbClr val="FF0000"/>
              </a:highlight>
            </a:endParaRPr>
          </a:p>
          <a:p>
            <a:endParaRPr lang="en-ZA" dirty="0">
              <a:highlight>
                <a:srgbClr val="FF0000"/>
              </a:highlight>
            </a:endParaRPr>
          </a:p>
          <a:p>
            <a:endParaRPr lang="en-ZA" dirty="0">
              <a:highlight>
                <a:srgbClr val="FF0000"/>
              </a:highlight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48640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5DD20-953D-4ADA-B60A-115E1D887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Staff, Sustainability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A0A9E-C803-4074-A692-2AF47CF74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Career path: The value of teaching within the institution</a:t>
            </a:r>
          </a:p>
          <a:p>
            <a:pPr lvl="1"/>
            <a:r>
              <a:rPr lang="en-ZA" dirty="0"/>
              <a:t>Recognition and its value for university’s sustainability</a:t>
            </a:r>
          </a:p>
          <a:p>
            <a:r>
              <a:rPr lang="en-ZA" dirty="0"/>
              <a:t>Recognise teaching in the process of promotion</a:t>
            </a:r>
          </a:p>
          <a:p>
            <a:pPr lvl="1"/>
            <a:r>
              <a:rPr lang="en-ZA" dirty="0"/>
              <a:t>Like how the policies emphasize on that</a:t>
            </a:r>
          </a:p>
          <a:p>
            <a:pPr lvl="1"/>
            <a:r>
              <a:rPr lang="en-ZA"/>
              <a:t>Again: Policy </a:t>
            </a:r>
            <a:r>
              <a:rPr lang="en-ZA" dirty="0"/>
              <a:t>vs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858141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E82E641-7A70-4FED-A166-DBC110B4FA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err="1"/>
              <a:t>Enkosi</a:t>
            </a:r>
            <a:r>
              <a:rPr lang="en-ZA" dirty="0"/>
              <a:t> </a:t>
            </a:r>
            <a:r>
              <a:rPr lang="en-ZA" dirty="0">
                <a:sym typeface="Wingdings" panose="05000000000000000000" pitchFamily="2" charset="2"/>
              </a:rPr>
              <a:t></a:t>
            </a:r>
            <a:endParaRPr lang="en-ZA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DBF6B7A-4797-454C-B7C7-54D2773251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/>
              <a:t>Thank You </a:t>
            </a:r>
            <a:r>
              <a:rPr lang="en-ZA" dirty="0">
                <a:sym typeface="Wingdings" panose="05000000000000000000" pitchFamily="2" charset="2"/>
              </a:rPr>
              <a:t>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08275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936</TotalTime>
  <Words>562</Words>
  <Application>Microsoft Office PowerPoint</Application>
  <PresentationFormat>Widescreen</PresentationFormat>
  <Paragraphs>87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</vt:lpstr>
      <vt:lpstr>Wingdings 3</vt:lpstr>
      <vt:lpstr>Ion Boardroom</vt:lpstr>
      <vt:lpstr>Teaching &amp; Learning</vt:lpstr>
      <vt:lpstr>Contextual Background</vt:lpstr>
      <vt:lpstr>Transformation Context: What is a transformed curriculum?</vt:lpstr>
      <vt:lpstr>Students and Curriculum</vt:lpstr>
      <vt:lpstr>Students, Curriculum</vt:lpstr>
      <vt:lpstr>Visual Culture and Institutional Identity</vt:lpstr>
      <vt:lpstr>Staff, Sustainability</vt:lpstr>
      <vt:lpstr>Enkosi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Transformation Summit (can someone please put in the logo)</dc:title>
  <dc:creator>Sisonke Mawonga</dc:creator>
  <cp:lastModifiedBy>Sisonke Mawonga</cp:lastModifiedBy>
  <cp:revision>17</cp:revision>
  <dcterms:created xsi:type="dcterms:W3CDTF">2017-07-22T16:50:17Z</dcterms:created>
  <dcterms:modified xsi:type="dcterms:W3CDTF">2017-08-02T10:21:52Z</dcterms:modified>
</cp:coreProperties>
</file>