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0" r:id="rId2"/>
    <p:sldId id="256" r:id="rId3"/>
    <p:sldId id="262" r:id="rId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0"/>
    <p:restoredTop sz="94648"/>
  </p:normalViewPr>
  <p:slideViewPr>
    <p:cSldViewPr snapToGrid="0" snapToObjects="1" showGuides="1">
      <p:cViewPr varScale="1">
        <p:scale>
          <a:sx n="123" d="100"/>
          <a:sy n="123" d="100"/>
        </p:scale>
        <p:origin x="720" y="90"/>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1BF14-3B78-594B-803B-D6A256D4F595}" type="datetimeFigureOut">
              <a:rPr lang="en-GB" smtClean="0"/>
              <a:t>06/12/2022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086CD-6873-9E41-9E9C-6DFB7A4F48E9}" type="slidenum">
              <a:rPr lang="en-GB" smtClean="0"/>
              <a:t>‹#›</a:t>
            </a:fld>
            <a:endParaRPr lang="en-GB"/>
          </a:p>
        </p:txBody>
      </p:sp>
    </p:spTree>
    <p:extLst>
      <p:ext uri="{BB962C8B-B14F-4D97-AF65-F5344CB8AC3E}">
        <p14:creationId xmlns:p14="http://schemas.microsoft.com/office/powerpoint/2010/main" val="100868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7086CD-6873-9E41-9E9C-6DFB7A4F48E9}" type="slidenum">
              <a:rPr lang="en-GB" smtClean="0"/>
              <a:t>1</a:t>
            </a:fld>
            <a:endParaRPr lang="en-GB"/>
          </a:p>
        </p:txBody>
      </p:sp>
    </p:spTree>
    <p:extLst>
      <p:ext uri="{BB962C8B-B14F-4D97-AF65-F5344CB8AC3E}">
        <p14:creationId xmlns:p14="http://schemas.microsoft.com/office/powerpoint/2010/main" val="86069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7086CD-6873-9E41-9E9C-6DFB7A4F48E9}" type="slidenum">
              <a:rPr lang="en-GB" smtClean="0"/>
              <a:t>3</a:t>
            </a:fld>
            <a:endParaRPr lang="en-GB"/>
          </a:p>
        </p:txBody>
      </p:sp>
    </p:spTree>
    <p:extLst>
      <p:ext uri="{BB962C8B-B14F-4D97-AF65-F5344CB8AC3E}">
        <p14:creationId xmlns:p14="http://schemas.microsoft.com/office/powerpoint/2010/main" val="335801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C04956-79B2-CE4F-B420-7FC5BEC3FF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2142711892"/>
      </p:ext>
    </p:extLst>
  </p:cSld>
  <p:clrMapOvr>
    <a:masterClrMapping/>
  </p:clrMapOvr>
  <p:transition spd="slow" advTm="1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4956-79B2-CE4F-B420-7FC5BEC3FF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2102315874"/>
      </p:ext>
    </p:extLst>
  </p:cSld>
  <p:clrMapOvr>
    <a:masterClrMapping/>
  </p:clrMapOvr>
  <p:transition spd="slow" advTm="1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4956-79B2-CE4F-B420-7FC5BEC3FF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1074450227"/>
      </p:ext>
    </p:extLst>
  </p:cSld>
  <p:clrMapOvr>
    <a:masterClrMapping/>
  </p:clrMapOvr>
  <p:transition spd="slow" advTm="1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4956-79B2-CE4F-B420-7FC5BEC3FF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1405492301"/>
      </p:ext>
    </p:extLst>
  </p:cSld>
  <p:clrMapOvr>
    <a:masterClrMapping/>
  </p:clrMapOvr>
  <p:transition spd="slow" advTm="1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04956-79B2-CE4F-B420-7FC5BEC3FF9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1936469554"/>
      </p:ext>
    </p:extLst>
  </p:cSld>
  <p:clrMapOvr>
    <a:masterClrMapping/>
  </p:clrMapOvr>
  <p:transition spd="slow" advTm="1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04956-79B2-CE4F-B420-7FC5BEC3FF9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1129123793"/>
      </p:ext>
    </p:extLst>
  </p:cSld>
  <p:clrMapOvr>
    <a:masterClrMapping/>
  </p:clrMapOvr>
  <p:transition spd="slow" advTm="1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C04956-79B2-CE4F-B420-7FC5BEC3FF9E}"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2018084059"/>
      </p:ext>
    </p:extLst>
  </p:cSld>
  <p:clrMapOvr>
    <a:masterClrMapping/>
  </p:clrMapOvr>
  <p:transition spd="slow" advTm="1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04956-79B2-CE4F-B420-7FC5BEC3FF9E}"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582058895"/>
      </p:ext>
    </p:extLst>
  </p:cSld>
  <p:clrMapOvr>
    <a:masterClrMapping/>
  </p:clrMapOvr>
  <p:transition spd="slow" advTm="1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956-79B2-CE4F-B420-7FC5BEC3FF9E}"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875836180"/>
      </p:ext>
    </p:extLst>
  </p:cSld>
  <p:clrMapOvr>
    <a:masterClrMapping/>
  </p:clrMapOvr>
  <p:transition spd="slow" advTm="1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04956-79B2-CE4F-B420-7FC5BEC3FF9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1325760722"/>
      </p:ext>
    </p:extLst>
  </p:cSld>
  <p:clrMapOvr>
    <a:masterClrMapping/>
  </p:clrMapOvr>
  <p:transition spd="slow" advTm="1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04956-79B2-CE4F-B420-7FC5BEC3FF9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8643D-7DE2-2241-A194-FDFEC63D50A0}" type="slidenum">
              <a:rPr lang="en-US" smtClean="0"/>
              <a:t>‹#›</a:t>
            </a:fld>
            <a:endParaRPr lang="en-US"/>
          </a:p>
        </p:txBody>
      </p:sp>
    </p:spTree>
    <p:extLst>
      <p:ext uri="{BB962C8B-B14F-4D97-AF65-F5344CB8AC3E}">
        <p14:creationId xmlns:p14="http://schemas.microsoft.com/office/powerpoint/2010/main" val="1917617029"/>
      </p:ext>
    </p:extLst>
  </p:cSld>
  <p:clrMapOvr>
    <a:masterClrMapping/>
  </p:clrMapOvr>
  <p:transition spd="slow" advTm="1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04956-79B2-CE4F-B420-7FC5BEC3FF9E}" type="datetimeFigureOut">
              <a:rPr lang="en-US" smtClean="0"/>
              <a:t>12/6/2022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8643D-7DE2-2241-A194-FDFEC63D50A0}" type="slidenum">
              <a:rPr lang="en-US" smtClean="0"/>
              <a:t>‹#›</a:t>
            </a:fld>
            <a:endParaRPr lang="en-US"/>
          </a:p>
        </p:txBody>
      </p:sp>
    </p:spTree>
    <p:extLst>
      <p:ext uri="{BB962C8B-B14F-4D97-AF65-F5344CB8AC3E}">
        <p14:creationId xmlns:p14="http://schemas.microsoft.com/office/powerpoint/2010/main" val="713996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 y="0"/>
            <a:ext cx="9907793" cy="7131601"/>
          </a:xfrm>
          <a:prstGeom prst="rect">
            <a:avLst/>
          </a:prstGeom>
        </p:spPr>
      </p:pic>
    </p:spTree>
    <p:extLst>
      <p:ext uri="{BB962C8B-B14F-4D97-AF65-F5344CB8AC3E}">
        <p14:creationId xmlns:p14="http://schemas.microsoft.com/office/powerpoint/2010/main" val="1327516456"/>
      </p:ext>
    </p:extLst>
  </p:cSld>
  <p:clrMapOvr>
    <a:masterClrMapping/>
  </p:clrMapOvr>
  <p:transition spd="slow" advTm="15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 y="0"/>
            <a:ext cx="9907792" cy="7004369"/>
          </a:xfrm>
          <a:prstGeom prst="rect">
            <a:avLst/>
          </a:prstGeom>
        </p:spPr>
      </p:pic>
      <p:sp>
        <p:nvSpPr>
          <p:cNvPr id="2" name="TextBox 1">
            <a:extLst>
              <a:ext uri="{FF2B5EF4-FFF2-40B4-BE49-F238E27FC236}">
                <a16:creationId xmlns:a16="http://schemas.microsoft.com/office/drawing/2014/main" id="{88E58B96-851D-4492-ECB5-083169E00BCF}"/>
              </a:ext>
            </a:extLst>
          </p:cNvPr>
          <p:cNvSpPr txBox="1"/>
          <p:nvPr/>
        </p:nvSpPr>
        <p:spPr>
          <a:xfrm>
            <a:off x="484936" y="3318610"/>
            <a:ext cx="8989619" cy="1508105"/>
          </a:xfrm>
          <a:prstGeom prst="rect">
            <a:avLst/>
          </a:prstGeom>
          <a:noFill/>
        </p:spPr>
        <p:txBody>
          <a:bodyPr wrap="square" rtlCol="0">
            <a:spAutoFit/>
          </a:bodyPr>
          <a:lstStyle/>
          <a:p>
            <a:r>
              <a:rPr lang="en-ZA" sz="2000" b="1" dirty="0">
                <a:solidFill>
                  <a:srgbClr val="7030A0"/>
                </a:solidFill>
                <a:latin typeface="Arial Nova Cond" panose="020B0306020202020204" pitchFamily="34" charset="0"/>
                <a:cs typeface="Arial" panose="020B0604020202020204" pitchFamily="34" charset="0"/>
              </a:rPr>
              <a:t>ABOUT THE PROJECT</a:t>
            </a:r>
          </a:p>
          <a:p>
            <a:r>
              <a:rPr lang="en-US" sz="1800" b="1" dirty="0">
                <a:effectLst/>
                <a:latin typeface="Arial Nova Cond" panose="020B0306020202020204" pitchFamily="34" charset="0"/>
                <a:ea typeface="Times New Roman" panose="02020603050405020304" pitchFamily="18" charset="0"/>
              </a:rPr>
              <a:t> </a:t>
            </a:r>
            <a:endParaRPr lang="en-ZA" sz="1800" b="1" dirty="0">
              <a:effectLst/>
              <a:latin typeface="Arial Nova Cond" panose="020B0306020202020204" pitchFamily="34" charset="0"/>
              <a:ea typeface="Times New Roman" panose="02020603050405020304" pitchFamily="18" charset="0"/>
            </a:endParaRPr>
          </a:p>
          <a:p>
            <a:pPr marL="342900" lvl="0" indent="-342900">
              <a:buFont typeface="Symbol" pitchFamily="2" charset="2"/>
              <a:buChar char=""/>
            </a:pPr>
            <a:r>
              <a:rPr lang="en-ZA" sz="1800" b="1" dirty="0">
                <a:solidFill>
                  <a:schemeClr val="tx1">
                    <a:lumMod val="50000"/>
                    <a:lumOff val="50000"/>
                  </a:schemeClr>
                </a:solidFill>
                <a:effectLst/>
                <a:latin typeface="Arial Nova Cond" panose="020B0306020202020204" pitchFamily="34" charset="0"/>
                <a:ea typeface="Times New Roman" panose="02020603050405020304" pitchFamily="18" charset="0"/>
              </a:rPr>
              <a:t>RU is the lead institution for the </a:t>
            </a:r>
            <a:r>
              <a:rPr lang="en-ZA" sz="1800" b="1" dirty="0">
                <a:solidFill>
                  <a:srgbClr val="7030A0"/>
                </a:solidFill>
                <a:effectLst/>
                <a:latin typeface="Arial Nova Cond" panose="020B0306020202020204" pitchFamily="34" charset="0"/>
                <a:ea typeface="Times New Roman" panose="02020603050405020304" pitchFamily="18" charset="0"/>
              </a:rPr>
              <a:t>Strengthening Postgraduate Supervision </a:t>
            </a:r>
            <a:r>
              <a:rPr lang="en-ZA" sz="1800" b="1" dirty="0">
                <a:solidFill>
                  <a:schemeClr val="tx1">
                    <a:lumMod val="50000"/>
                    <a:lumOff val="50000"/>
                  </a:schemeClr>
                </a:solidFill>
                <a:effectLst/>
                <a:latin typeface="Arial Nova Cond" panose="020B0306020202020204" pitchFamily="34" charset="0"/>
                <a:ea typeface="Times New Roman" panose="02020603050405020304" pitchFamily="18" charset="0"/>
              </a:rPr>
              <a:t>course </a:t>
            </a:r>
          </a:p>
          <a:p>
            <a:pPr marL="342900" lvl="0" indent="-342900">
              <a:buFont typeface="Symbol" pitchFamily="2" charset="2"/>
              <a:buChar char=""/>
            </a:pPr>
            <a:r>
              <a:rPr lang="en-ZA" sz="1800" b="1" dirty="0">
                <a:solidFill>
                  <a:schemeClr val="tx1">
                    <a:lumMod val="50000"/>
                    <a:lumOff val="50000"/>
                  </a:schemeClr>
                </a:solidFill>
                <a:effectLst/>
                <a:latin typeface="Arial Nova Cond" panose="020B0306020202020204" pitchFamily="34" charset="0"/>
                <a:ea typeface="Times New Roman" panose="02020603050405020304" pitchFamily="18" charset="0"/>
              </a:rPr>
              <a:t>The course has been presented </a:t>
            </a:r>
            <a:r>
              <a:rPr lang="en-ZA" sz="1800" b="1" dirty="0">
                <a:solidFill>
                  <a:srgbClr val="7030A0"/>
                </a:solidFill>
                <a:effectLst/>
                <a:latin typeface="Arial Nova Cond" panose="020B0306020202020204" pitchFamily="34" charset="0"/>
                <a:ea typeface="Times New Roman" panose="02020603050405020304" pitchFamily="18" charset="0"/>
              </a:rPr>
              <a:t>60 times at more than 20 South African universities.</a:t>
            </a:r>
          </a:p>
          <a:p>
            <a:endParaRPr lang="en-ZA" dirty="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4E2AF7C-7166-AB04-F408-01B745EEC954}"/>
              </a:ext>
            </a:extLst>
          </p:cNvPr>
          <p:cNvSpPr txBox="1"/>
          <p:nvPr/>
        </p:nvSpPr>
        <p:spPr>
          <a:xfrm>
            <a:off x="660400" y="1460500"/>
            <a:ext cx="8623300" cy="1077218"/>
          </a:xfrm>
          <a:prstGeom prst="rect">
            <a:avLst/>
          </a:prstGeom>
          <a:noFill/>
        </p:spPr>
        <p:txBody>
          <a:bodyPr wrap="square" rtlCol="0">
            <a:spAutoFit/>
          </a:bodyPr>
          <a:lstStyle/>
          <a:p>
            <a:pPr algn="ctr"/>
            <a:r>
              <a:rPr lang="en-ZA" sz="1600" b="1" dirty="0">
                <a:solidFill>
                  <a:schemeClr val="tx1">
                    <a:lumMod val="50000"/>
                    <a:lumOff val="50000"/>
                  </a:schemeClr>
                </a:solidFill>
                <a:effectLst/>
                <a:latin typeface="Arial Nova Cond" panose="020B0306020202020204" pitchFamily="34" charset="0"/>
              </a:rPr>
              <a:t>“Our goal is to produce a </a:t>
            </a:r>
            <a:r>
              <a:rPr lang="en-ZA" sz="1600" b="1" dirty="0">
                <a:solidFill>
                  <a:srgbClr val="7030A0"/>
                </a:solidFill>
                <a:effectLst/>
                <a:latin typeface="Arial Nova Cond" panose="020B0306020202020204" pitchFamily="34" charset="0"/>
              </a:rPr>
              <a:t>new generation of postgraduate public intellectuals </a:t>
            </a:r>
            <a:r>
              <a:rPr lang="en-ZA" sz="1600" b="1" dirty="0">
                <a:solidFill>
                  <a:schemeClr val="tx1">
                    <a:lumMod val="50000"/>
                    <a:lumOff val="50000"/>
                  </a:schemeClr>
                </a:solidFill>
                <a:effectLst/>
                <a:latin typeface="Arial Nova Cond" panose="020B0306020202020204" pitchFamily="34" charset="0"/>
              </a:rPr>
              <a:t>and researchers </a:t>
            </a:r>
            <a:br>
              <a:rPr lang="en-ZA" sz="1600" b="1" dirty="0">
                <a:solidFill>
                  <a:schemeClr val="tx1">
                    <a:lumMod val="50000"/>
                    <a:lumOff val="50000"/>
                  </a:schemeClr>
                </a:solidFill>
                <a:effectLst/>
                <a:latin typeface="Arial Nova Cond" panose="020B0306020202020204" pitchFamily="34" charset="0"/>
              </a:rPr>
            </a:br>
            <a:r>
              <a:rPr lang="en-ZA" sz="1600" b="1" dirty="0">
                <a:solidFill>
                  <a:schemeClr val="tx1">
                    <a:lumMod val="50000"/>
                    <a:lumOff val="50000"/>
                  </a:schemeClr>
                </a:solidFill>
                <a:effectLst/>
                <a:latin typeface="Arial Nova Cond" panose="020B0306020202020204" pitchFamily="34" charset="0"/>
              </a:rPr>
              <a:t>who can lead efforts against a mounting tide of anti-intellectualism, </a:t>
            </a:r>
            <a:br>
              <a:rPr lang="en-ZA" sz="1600" b="1" dirty="0">
                <a:solidFill>
                  <a:schemeClr val="tx1">
                    <a:lumMod val="50000"/>
                    <a:lumOff val="50000"/>
                  </a:schemeClr>
                </a:solidFill>
                <a:effectLst/>
                <a:latin typeface="Arial Nova Cond" panose="020B0306020202020204" pitchFamily="34" charset="0"/>
              </a:rPr>
            </a:br>
            <a:r>
              <a:rPr lang="en-ZA" sz="1600" b="1" dirty="0">
                <a:solidFill>
                  <a:schemeClr val="tx1">
                    <a:lumMod val="50000"/>
                    <a:lumOff val="50000"/>
                  </a:schemeClr>
                </a:solidFill>
                <a:effectLst/>
                <a:latin typeface="Arial Nova Cond" panose="020B0306020202020204" pitchFamily="34" charset="0"/>
              </a:rPr>
              <a:t>which threatens to undermine efforts to </a:t>
            </a:r>
            <a:r>
              <a:rPr lang="en-ZA" sz="1600" b="1" dirty="0">
                <a:solidFill>
                  <a:srgbClr val="7030A0"/>
                </a:solidFill>
                <a:effectLst/>
                <a:latin typeface="Arial Nova Cond" panose="020B0306020202020204" pitchFamily="34" charset="0"/>
              </a:rPr>
              <a:t>forge a national knowledge economy</a:t>
            </a:r>
            <a:r>
              <a:rPr lang="en-ZA" sz="1600" b="1" dirty="0">
                <a:solidFill>
                  <a:schemeClr val="tx1">
                    <a:lumMod val="50000"/>
                    <a:lumOff val="50000"/>
                  </a:schemeClr>
                </a:solidFill>
                <a:effectLst/>
                <a:latin typeface="Arial Nova Cond" panose="020B0306020202020204" pitchFamily="34" charset="0"/>
              </a:rPr>
              <a:t>.” </a:t>
            </a:r>
            <a:br>
              <a:rPr lang="en-ZA" sz="1600" b="1" dirty="0">
                <a:solidFill>
                  <a:schemeClr val="tx1">
                    <a:lumMod val="50000"/>
                    <a:lumOff val="50000"/>
                  </a:schemeClr>
                </a:solidFill>
                <a:effectLst/>
                <a:latin typeface="Arial Nova Cond" panose="020B0306020202020204" pitchFamily="34" charset="0"/>
              </a:rPr>
            </a:br>
            <a:r>
              <a:rPr lang="en-ZA" sz="1600" b="1" dirty="0">
                <a:solidFill>
                  <a:schemeClr val="tx1">
                    <a:lumMod val="50000"/>
                    <a:lumOff val="50000"/>
                  </a:schemeClr>
                </a:solidFill>
                <a:effectLst/>
                <a:latin typeface="Arial Nova Cond" panose="020B0306020202020204" pitchFamily="34" charset="0"/>
              </a:rPr>
              <a:t>Prof </a:t>
            </a:r>
            <a:r>
              <a:rPr lang="en-ZA" sz="1600" b="1" dirty="0">
                <a:solidFill>
                  <a:schemeClr val="tx1">
                    <a:lumMod val="50000"/>
                    <a:lumOff val="50000"/>
                  </a:schemeClr>
                </a:solidFill>
                <a:latin typeface="Arial Nova Cond" panose="020B0306020202020204" pitchFamily="34" charset="0"/>
              </a:rPr>
              <a:t>Sizwe </a:t>
            </a:r>
            <a:r>
              <a:rPr lang="en-ZA" sz="1600" b="1" dirty="0" err="1">
                <a:solidFill>
                  <a:schemeClr val="tx1">
                    <a:lumMod val="50000"/>
                    <a:lumOff val="50000"/>
                  </a:schemeClr>
                </a:solidFill>
                <a:latin typeface="Arial Nova Cond" panose="020B0306020202020204" pitchFamily="34" charset="0"/>
              </a:rPr>
              <a:t>Mabizela</a:t>
            </a:r>
            <a:r>
              <a:rPr lang="en-ZA" sz="1600" b="1" dirty="0">
                <a:solidFill>
                  <a:schemeClr val="tx1">
                    <a:lumMod val="50000"/>
                    <a:lumOff val="50000"/>
                  </a:schemeClr>
                </a:solidFill>
                <a:latin typeface="Arial Nova Cond" panose="020B0306020202020204" pitchFamily="34" charset="0"/>
              </a:rPr>
              <a:t>, Vice-Chancellor</a:t>
            </a:r>
          </a:p>
        </p:txBody>
      </p:sp>
      <p:cxnSp>
        <p:nvCxnSpPr>
          <p:cNvPr id="8" name="Straight Connector 7">
            <a:extLst>
              <a:ext uri="{FF2B5EF4-FFF2-40B4-BE49-F238E27FC236}">
                <a16:creationId xmlns:a16="http://schemas.microsoft.com/office/drawing/2014/main" id="{B426EF53-CCED-CA5A-4262-4C241C54DF27}"/>
              </a:ext>
            </a:extLst>
          </p:cNvPr>
          <p:cNvCxnSpPr>
            <a:cxnSpLocks/>
          </p:cNvCxnSpPr>
          <p:nvPr/>
        </p:nvCxnSpPr>
        <p:spPr>
          <a:xfrm>
            <a:off x="0" y="6769100"/>
            <a:ext cx="9906000" cy="0"/>
          </a:xfrm>
          <a:prstGeom prst="line">
            <a:avLst/>
          </a:prstGeom>
          <a:ln w="457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405417"/>
      </p:ext>
    </p:extLst>
  </p:cSld>
  <p:clrMapOvr>
    <a:masterClrMapping/>
  </p:clrMapOvr>
  <p:transition spd="slow" advTm="1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7072621"/>
          </a:xfrm>
          <a:prstGeom prst="rect">
            <a:avLst/>
          </a:prstGeom>
        </p:spPr>
      </p:pic>
      <p:sp>
        <p:nvSpPr>
          <p:cNvPr id="3" name="TextBox 2">
            <a:extLst>
              <a:ext uri="{FF2B5EF4-FFF2-40B4-BE49-F238E27FC236}">
                <a16:creationId xmlns:a16="http://schemas.microsoft.com/office/drawing/2014/main" id="{FC62F478-625F-A05A-776D-D18EFF7DD257}"/>
              </a:ext>
            </a:extLst>
          </p:cNvPr>
          <p:cNvSpPr txBox="1"/>
          <p:nvPr/>
        </p:nvSpPr>
        <p:spPr>
          <a:xfrm>
            <a:off x="1215025" y="2918564"/>
            <a:ext cx="1089764" cy="914400"/>
          </a:xfrm>
          <a:prstGeom prst="rect">
            <a:avLst/>
          </a:prstGeom>
          <a:noFill/>
        </p:spPr>
        <p:txBody>
          <a:bodyPr wrap="square" rtlCol="0">
            <a:spAutoFit/>
          </a:bodyPr>
          <a:lstStyle/>
          <a:p>
            <a:endParaRPr lang="en-GB" dirty="0"/>
          </a:p>
        </p:txBody>
      </p:sp>
      <p:pic>
        <p:nvPicPr>
          <p:cNvPr id="11" name="Picture 10" descr="A picture containing timeline&#10;&#10;Description automatically generated">
            <a:extLst>
              <a:ext uri="{FF2B5EF4-FFF2-40B4-BE49-F238E27FC236}">
                <a16:creationId xmlns:a16="http://schemas.microsoft.com/office/drawing/2014/main" id="{AF1AD348-1E89-DF87-606A-8C601ABCFC7B}"/>
              </a:ext>
            </a:extLst>
          </p:cNvPr>
          <p:cNvPicPr>
            <a:picLocks noChangeAspect="1"/>
          </p:cNvPicPr>
          <p:nvPr/>
        </p:nvPicPr>
        <p:blipFill>
          <a:blip r:embed="rId4"/>
          <a:stretch>
            <a:fillRect/>
          </a:stretch>
        </p:blipFill>
        <p:spPr>
          <a:xfrm>
            <a:off x="734804" y="1556592"/>
            <a:ext cx="8673057" cy="4838829"/>
          </a:xfrm>
          <a:prstGeom prst="rect">
            <a:avLst/>
          </a:prstGeom>
        </p:spPr>
      </p:pic>
      <p:sp>
        <p:nvSpPr>
          <p:cNvPr id="5" name="TextBox 4">
            <a:extLst>
              <a:ext uri="{FF2B5EF4-FFF2-40B4-BE49-F238E27FC236}">
                <a16:creationId xmlns:a16="http://schemas.microsoft.com/office/drawing/2014/main" id="{1BE826E2-9EAE-8A1B-13B9-B3E44BD32618}"/>
              </a:ext>
            </a:extLst>
          </p:cNvPr>
          <p:cNvSpPr txBox="1"/>
          <p:nvPr/>
        </p:nvSpPr>
        <p:spPr>
          <a:xfrm>
            <a:off x="701110" y="4033729"/>
            <a:ext cx="1673790" cy="2375009"/>
          </a:xfrm>
          <a:prstGeom prst="rect">
            <a:avLst/>
          </a:prstGeom>
          <a:solidFill>
            <a:schemeClr val="bg1"/>
          </a:solidFill>
        </p:spPr>
        <p:txBody>
          <a:bodyPr wrap="square" rtlCol="0">
            <a:spAutoFit/>
          </a:bodyPr>
          <a:lstStyle/>
          <a:p>
            <a:pPr algn="ctr">
              <a:spcAft>
                <a:spcPts val="400"/>
              </a:spcAft>
            </a:pPr>
            <a:r>
              <a:rPr lang="en-GB" sz="1200" b="1" dirty="0">
                <a:solidFill>
                  <a:srgbClr val="222222"/>
                </a:solidFill>
                <a:effectLst/>
                <a:latin typeface="Arial Nova Cond" panose="020B0306020202020204" pitchFamily="34" charset="0"/>
                <a:ea typeface="Times New Roman" panose="02020603050405020304" pitchFamily="18" charset="0"/>
              </a:rPr>
              <a:t>Creating postgraduate collaborations</a:t>
            </a:r>
            <a:endParaRPr lang="en-ZA" sz="1200" b="1" dirty="0">
              <a:effectLst/>
              <a:latin typeface="Arial Nova Cond" panose="020B0306020202020204" pitchFamily="34" charset="0"/>
              <a:ea typeface="Times New Roman" panose="02020603050405020304" pitchFamily="18" charset="0"/>
            </a:endParaRPr>
          </a:p>
          <a:p>
            <a:pPr algn="ctr">
              <a:spcAft>
                <a:spcPts val="400"/>
              </a:spcAft>
            </a:pPr>
            <a:r>
              <a:rPr lang="en-GB" sz="1100" b="1" dirty="0">
                <a:solidFill>
                  <a:srgbClr val="222222"/>
                </a:solidFill>
                <a:effectLst/>
                <a:latin typeface="Arial Nova Cond" panose="020B0306020202020204" pitchFamily="34" charset="0"/>
                <a:ea typeface="Times New Roman" panose="02020603050405020304" pitchFamily="18" charset="0"/>
              </a:rPr>
              <a:t>RU is the South African lead partner, which brings together several other universities such as the University of Venda, three Kenyan universities, one Turkish university, and two Dutch universities, with VU in Amsterdam as the lead institution. </a:t>
            </a:r>
            <a:endParaRPr lang="en-ZA" sz="1100" b="1" dirty="0">
              <a:effectLst/>
              <a:latin typeface="Arial Nova Cond" panose="020B0306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0793D754-8E6A-0B55-1C3C-C3AC3797F0D0}"/>
              </a:ext>
            </a:extLst>
          </p:cNvPr>
          <p:cNvSpPr txBox="1"/>
          <p:nvPr/>
        </p:nvSpPr>
        <p:spPr>
          <a:xfrm>
            <a:off x="2463800" y="4394200"/>
            <a:ext cx="1498600" cy="1882567"/>
          </a:xfrm>
          <a:prstGeom prst="rect">
            <a:avLst/>
          </a:prstGeom>
          <a:solidFill>
            <a:schemeClr val="bg1"/>
          </a:solidFill>
        </p:spPr>
        <p:txBody>
          <a:bodyPr wrap="square" rtlCol="0">
            <a:spAutoFit/>
          </a:bodyPr>
          <a:lstStyle/>
          <a:p>
            <a:pPr algn="ctr">
              <a:spcAft>
                <a:spcPts val="400"/>
              </a:spcAft>
            </a:pPr>
            <a:r>
              <a:rPr lang="en-GB" sz="1200" b="1" dirty="0">
                <a:solidFill>
                  <a:srgbClr val="222222"/>
                </a:solidFill>
                <a:effectLst/>
                <a:latin typeface="Arial Nova Cond" panose="020B0306020202020204" pitchFamily="34" charset="0"/>
                <a:ea typeface="Times New Roman" panose="02020603050405020304" pitchFamily="18" charset="0"/>
              </a:rPr>
              <a:t>Social justice &amp; quality in higher education</a:t>
            </a:r>
            <a:endParaRPr lang="en-ZA" sz="1200" b="1" dirty="0">
              <a:effectLst/>
              <a:latin typeface="Arial Nova Cond" panose="020B0306020202020204" pitchFamily="34" charset="0"/>
              <a:ea typeface="Times New Roman" panose="02020603050405020304" pitchFamily="18" charset="0"/>
            </a:endParaRPr>
          </a:p>
          <a:p>
            <a:pPr algn="ctr">
              <a:spcAft>
                <a:spcPts val="400"/>
              </a:spcAft>
            </a:pPr>
            <a:r>
              <a:rPr lang="en-GB" sz="1100" b="1" dirty="0">
                <a:solidFill>
                  <a:srgbClr val="222222"/>
                </a:solidFill>
                <a:effectLst/>
                <a:latin typeface="Arial Nova Cond" panose="020B0306020202020204" pitchFamily="34" charset="0"/>
                <a:ea typeface="Times New Roman" panose="02020603050405020304" pitchFamily="18" charset="0"/>
              </a:rPr>
              <a:t>RU is the project implementation partner for the staff doctoral part of the </a:t>
            </a:r>
            <a:r>
              <a:rPr lang="en-ZA" sz="1100" b="1" dirty="0">
                <a:solidFill>
                  <a:srgbClr val="4D5156"/>
                </a:solidFill>
                <a:effectLst/>
                <a:latin typeface="Arial Nova Cond" panose="020B0306020202020204" pitchFamily="34" charset="0"/>
                <a:ea typeface="Times New Roman" panose="02020603050405020304" pitchFamily="18" charset="0"/>
              </a:rPr>
              <a:t>University Capacity Development Grant</a:t>
            </a:r>
            <a:r>
              <a:rPr lang="en-ZA" sz="1100" b="1" dirty="0">
                <a:solidFill>
                  <a:srgbClr val="222222"/>
                </a:solidFill>
                <a:effectLst/>
                <a:latin typeface="Arial Nova Cond" panose="020B0306020202020204" pitchFamily="34" charset="0"/>
                <a:ea typeface="Times New Roman" panose="02020603050405020304" pitchFamily="18" charset="0"/>
              </a:rPr>
              <a:t> </a:t>
            </a:r>
            <a:r>
              <a:rPr lang="en-GB" sz="1100" b="1" dirty="0">
                <a:solidFill>
                  <a:srgbClr val="222222"/>
                </a:solidFill>
                <a:effectLst/>
                <a:latin typeface="Arial Nova Cond" panose="020B0306020202020204" pitchFamily="34" charset="0"/>
                <a:ea typeface="Times New Roman" panose="02020603050405020304" pitchFamily="18" charset="0"/>
              </a:rPr>
              <a:t>programme.  </a:t>
            </a:r>
            <a:endParaRPr lang="en-ZA" sz="1100" b="1" dirty="0">
              <a:effectLst/>
              <a:latin typeface="Arial Nova Cond" panose="020B0306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ABE5614A-426B-FD41-E0C1-9635CE7C1A35}"/>
              </a:ext>
            </a:extLst>
          </p:cNvPr>
          <p:cNvSpPr txBox="1"/>
          <p:nvPr/>
        </p:nvSpPr>
        <p:spPr>
          <a:xfrm>
            <a:off x="4241800" y="4000500"/>
            <a:ext cx="1435100" cy="1882567"/>
          </a:xfrm>
          <a:prstGeom prst="rect">
            <a:avLst/>
          </a:prstGeom>
          <a:solidFill>
            <a:schemeClr val="bg1"/>
          </a:solidFill>
        </p:spPr>
        <p:txBody>
          <a:bodyPr wrap="square" rtlCol="0">
            <a:spAutoFit/>
          </a:bodyPr>
          <a:lstStyle/>
          <a:p>
            <a:pPr algn="ctr">
              <a:spcAft>
                <a:spcPts val="400"/>
              </a:spcAft>
            </a:pPr>
            <a:r>
              <a:rPr lang="en-GB" sz="1200" b="1" dirty="0">
                <a:solidFill>
                  <a:srgbClr val="222222"/>
                </a:solidFill>
                <a:effectLst/>
                <a:latin typeface="Arial Nova Cond" panose="020B0306020202020204" pitchFamily="34" charset="0"/>
                <a:ea typeface="Times New Roman" panose="02020603050405020304" pitchFamily="18" charset="0"/>
              </a:rPr>
              <a:t>Enhancing postgraduate environments</a:t>
            </a:r>
            <a:endParaRPr lang="en-ZA" sz="1200" b="1" dirty="0">
              <a:effectLst/>
              <a:latin typeface="Arial Nova Cond" panose="020B0306020202020204" pitchFamily="34" charset="0"/>
              <a:ea typeface="Times New Roman" panose="02020603050405020304" pitchFamily="18" charset="0"/>
            </a:endParaRPr>
          </a:p>
          <a:p>
            <a:pPr algn="ctr">
              <a:spcAft>
                <a:spcPts val="400"/>
              </a:spcAft>
            </a:pPr>
            <a:r>
              <a:rPr lang="en-GB" sz="1100" b="1" dirty="0">
                <a:solidFill>
                  <a:srgbClr val="222222"/>
                </a:solidFill>
                <a:effectLst/>
                <a:latin typeface="Arial Nova Cond" panose="020B0306020202020204" pitchFamily="34" charset="0"/>
                <a:ea typeface="Times New Roman" panose="02020603050405020304" pitchFamily="18" charset="0"/>
              </a:rPr>
              <a:t>RU was the lead for the project that focused on postgraduate studies at six South African and six European universities.</a:t>
            </a:r>
            <a:endParaRPr lang="en-ZA" sz="1100" b="1" dirty="0">
              <a:effectLst/>
              <a:latin typeface="Arial Nova Cond" panose="020B0306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27F92AB7-7E7D-4113-8F4E-17FB961D4683}"/>
              </a:ext>
            </a:extLst>
          </p:cNvPr>
          <p:cNvSpPr txBox="1"/>
          <p:nvPr/>
        </p:nvSpPr>
        <p:spPr>
          <a:xfrm>
            <a:off x="6007100" y="4076700"/>
            <a:ext cx="1435100" cy="1867178"/>
          </a:xfrm>
          <a:prstGeom prst="rect">
            <a:avLst/>
          </a:prstGeom>
          <a:solidFill>
            <a:schemeClr val="bg1"/>
          </a:solidFill>
        </p:spPr>
        <p:txBody>
          <a:bodyPr wrap="square" rtlCol="0">
            <a:spAutoFit/>
          </a:bodyPr>
          <a:lstStyle/>
          <a:p>
            <a:pPr algn="ctr">
              <a:spcAft>
                <a:spcPts val="400"/>
              </a:spcAft>
            </a:pPr>
            <a:r>
              <a:rPr lang="en-GB" sz="1200" b="1" dirty="0">
                <a:solidFill>
                  <a:srgbClr val="222222"/>
                </a:solidFill>
                <a:effectLst/>
                <a:latin typeface="Arial Nova Cond" panose="020B0306020202020204" pitchFamily="34" charset="0"/>
                <a:ea typeface="Times New Roman" panose="02020603050405020304" pitchFamily="18" charset="0"/>
              </a:rPr>
              <a:t>Institutional differentiation</a:t>
            </a:r>
            <a:endParaRPr lang="en-ZA" sz="1200" b="1" dirty="0">
              <a:effectLst/>
              <a:latin typeface="Arial Nova Cond" panose="020B0306020202020204" pitchFamily="34" charset="0"/>
              <a:ea typeface="Times New Roman" panose="02020603050405020304" pitchFamily="18" charset="0"/>
            </a:endParaRPr>
          </a:p>
          <a:p>
            <a:pPr algn="ctr">
              <a:spcAft>
                <a:spcPts val="400"/>
              </a:spcAft>
            </a:pPr>
            <a:r>
              <a:rPr lang="en-GB" sz="1100" b="1" dirty="0">
                <a:solidFill>
                  <a:srgbClr val="222222"/>
                </a:solidFill>
                <a:effectLst/>
                <a:latin typeface="Arial Nova Cond" panose="020B0306020202020204" pitchFamily="34" charset="0"/>
                <a:ea typeface="Times New Roman" panose="02020603050405020304" pitchFamily="18" charset="0"/>
              </a:rPr>
              <a:t>RU is the project implementation partner for researching the impact of institutional differentiation on teaching and learning in higher education.</a:t>
            </a:r>
            <a:endParaRPr lang="en-ZA" sz="1100" b="1" dirty="0">
              <a:effectLst/>
              <a:latin typeface="Arial Nova Cond" panose="020B0306020202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9AE07C0E-9B4B-2304-2C0A-B1380A6D4907}"/>
              </a:ext>
            </a:extLst>
          </p:cNvPr>
          <p:cNvSpPr txBox="1"/>
          <p:nvPr/>
        </p:nvSpPr>
        <p:spPr>
          <a:xfrm>
            <a:off x="7708900" y="4089400"/>
            <a:ext cx="1549400" cy="1374735"/>
          </a:xfrm>
          <a:prstGeom prst="rect">
            <a:avLst/>
          </a:prstGeom>
          <a:solidFill>
            <a:schemeClr val="bg1"/>
          </a:solidFill>
        </p:spPr>
        <p:txBody>
          <a:bodyPr wrap="square" rtlCol="0">
            <a:spAutoFit/>
          </a:bodyPr>
          <a:lstStyle/>
          <a:p>
            <a:pPr algn="ctr">
              <a:spcAft>
                <a:spcPts val="400"/>
              </a:spcAft>
            </a:pPr>
            <a:r>
              <a:rPr lang="en-GB" sz="1200" b="1" dirty="0">
                <a:solidFill>
                  <a:srgbClr val="222222"/>
                </a:solidFill>
                <a:effectLst/>
                <a:latin typeface="Arial Nova Cond" panose="020B0306020202020204" pitchFamily="34" charset="0"/>
                <a:ea typeface="Times New Roman" panose="02020603050405020304" pitchFamily="18" charset="0"/>
              </a:rPr>
              <a:t>Social inclusion in higher education</a:t>
            </a:r>
            <a:endParaRPr lang="en-ZA" sz="1200" b="1" dirty="0">
              <a:effectLst/>
              <a:latin typeface="Arial Nova Cond" panose="020B0306020202020204" pitchFamily="34" charset="0"/>
              <a:ea typeface="Times New Roman" panose="02020603050405020304" pitchFamily="18" charset="0"/>
            </a:endParaRPr>
          </a:p>
          <a:p>
            <a:pPr algn="ctr">
              <a:spcAft>
                <a:spcPts val="400"/>
              </a:spcAft>
            </a:pPr>
            <a:r>
              <a:rPr lang="en-GB" sz="1100" b="1" dirty="0">
                <a:solidFill>
                  <a:srgbClr val="222222"/>
                </a:solidFill>
                <a:effectLst/>
                <a:latin typeface="Arial Nova Cond" panose="020B0306020202020204" pitchFamily="34" charset="0"/>
                <a:ea typeface="Times New Roman" panose="02020603050405020304" pitchFamily="18" charset="0"/>
              </a:rPr>
              <a:t>RU is the project implementation partner rights, responsible for the project’s management</a:t>
            </a:r>
            <a:r>
              <a:rPr lang="en-GB" sz="1200" b="1" dirty="0">
                <a:solidFill>
                  <a:srgbClr val="222222"/>
                </a:solidFill>
                <a:effectLst/>
                <a:latin typeface="Arial Nova Cond" panose="020B0306020202020204" pitchFamily="34" charset="0"/>
                <a:ea typeface="Times New Roman" panose="02020603050405020304" pitchFamily="18" charset="0"/>
              </a:rPr>
              <a:t>.</a:t>
            </a:r>
            <a:endParaRPr lang="en-ZA" sz="1200" b="1" dirty="0">
              <a:effectLst/>
              <a:latin typeface="Arial Nova Cond" panose="020B0306020202020204" pitchFamily="34"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id="{944E1DA8-4A7F-1728-AAFB-B8A209170166}"/>
              </a:ext>
            </a:extLst>
          </p:cNvPr>
          <p:cNvCxnSpPr>
            <a:cxnSpLocks/>
          </p:cNvCxnSpPr>
          <p:nvPr/>
        </p:nvCxnSpPr>
        <p:spPr>
          <a:xfrm>
            <a:off x="0" y="6858000"/>
            <a:ext cx="9906000" cy="0"/>
          </a:xfrm>
          <a:prstGeom prst="line">
            <a:avLst/>
          </a:prstGeom>
          <a:ln w="431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89F5F1-C62E-1C5F-2F0A-CEA2BB12EA1A}"/>
              </a:ext>
            </a:extLst>
          </p:cNvPr>
          <p:cNvCxnSpPr>
            <a:cxnSpLocks/>
          </p:cNvCxnSpPr>
          <p:nvPr/>
        </p:nvCxnSpPr>
        <p:spPr>
          <a:xfrm>
            <a:off x="0" y="6858000"/>
            <a:ext cx="9906000" cy="0"/>
          </a:xfrm>
          <a:prstGeom prst="line">
            <a:avLst/>
          </a:prstGeom>
          <a:ln w="4318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021235"/>
      </p:ext>
    </p:extLst>
  </p:cSld>
  <p:clrMapOvr>
    <a:masterClrMapping/>
  </p:clrMapOvr>
  <p:transition spd="slow" advTm="15000">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TotalTime>
  <Words>216</Words>
  <Application>Microsoft Office PowerPoint</Application>
  <PresentationFormat>A4 Paper (210x297 mm)</PresentationFormat>
  <Paragraphs>17</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Nova Cond</vt:lpstr>
      <vt:lpstr>Calibri</vt:lpstr>
      <vt:lpstr>Calibri Light</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Nimo Patterson</cp:lastModifiedBy>
  <cp:revision>38</cp:revision>
  <cp:lastPrinted>2022-09-29T09:01:11Z</cp:lastPrinted>
  <dcterms:created xsi:type="dcterms:W3CDTF">2022-09-27T13:03:34Z</dcterms:created>
  <dcterms:modified xsi:type="dcterms:W3CDTF">2022-12-06T08:58:23Z</dcterms:modified>
</cp:coreProperties>
</file>