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7" r:id="rId2"/>
    <p:sldId id="268" r:id="rId3"/>
    <p:sldId id="257" r:id="rId4"/>
    <p:sldId id="258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0"/>
    <p:restoredTop sz="94648"/>
  </p:normalViewPr>
  <p:slideViewPr>
    <p:cSldViewPr snapToGrid="0" snapToObjects="1" showGuides="1">
      <p:cViewPr varScale="1">
        <p:scale>
          <a:sx n="121" d="100"/>
          <a:sy n="121" d="100"/>
        </p:scale>
        <p:origin x="90" y="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1BF14-3B78-594B-803B-D6A256D4F59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86CD-6873-9E41-9E9C-6DFB7A4F4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8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86CD-6873-9E41-9E9C-6DFB7A4F48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9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1892"/>
      </p:ext>
    </p:extLst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5874"/>
      </p:ext>
    </p:extLst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0227"/>
      </p:ext>
    </p:extLst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2301"/>
      </p:ext>
    </p:extLst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9554"/>
      </p:ext>
    </p:extLst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3793"/>
      </p:ext>
    </p:extLst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4059"/>
      </p:ext>
    </p:extLst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8895"/>
      </p:ext>
    </p:extLst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6180"/>
      </p:ext>
    </p:extLst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60722"/>
      </p:ext>
    </p:extLst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7029"/>
      </p:ext>
    </p:extLst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4956-79B2-CE4F-B420-7FC5BEC3FF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43D-7DE2-2241-A194-FDFEC63D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" y="0"/>
            <a:ext cx="9907792" cy="70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721"/>
      </p:ext>
    </p:extLst>
  </p:cSld>
  <p:clrMapOvr>
    <a:masterClrMapping/>
  </p:clrMapOvr>
  <p:transition spd="slow" advTm="1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7792" cy="7004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E58B96-851D-4492-ECB5-083169E00BCF}"/>
              </a:ext>
            </a:extLst>
          </p:cNvPr>
          <p:cNvSpPr txBox="1"/>
          <p:nvPr/>
        </p:nvSpPr>
        <p:spPr>
          <a:xfrm>
            <a:off x="535040" y="2639414"/>
            <a:ext cx="89896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cap="all" dirty="0">
                <a:ln>
                  <a:solidFill>
                    <a:srgbClr val="7030A0"/>
                  </a:solidFill>
                </a:ln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About the fund </a:t>
            </a:r>
            <a:endParaRPr lang="en-ZA" sz="2000" b="1" cap="all" dirty="0">
              <a:ln>
                <a:solidFill>
                  <a:srgbClr val="7030A0"/>
                </a:solidFill>
              </a:ln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Rhodes University launches the </a:t>
            </a:r>
            <a:r>
              <a:rPr lang="en-US" b="1" dirty="0">
                <a:solidFill>
                  <a:srgbClr val="7030A0"/>
                </a:solidFill>
                <a:latin typeface="Arial Nova Cond" panose="020B0306020202020204" pitchFamily="34" charset="0"/>
              </a:rPr>
              <a:t>10-year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Isivivane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 fundraising campaign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Responds to </a:t>
            </a:r>
            <a:r>
              <a:rPr lang="en-US" b="1" dirty="0">
                <a:solidFill>
                  <a:srgbClr val="7030A0"/>
                </a:solidFill>
                <a:latin typeface="Arial Nova Cond" panose="020B0306020202020204" pitchFamily="34" charset="0"/>
              </a:rPr>
              <a:t>diminishing state funding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for the higher education sector </a:t>
            </a:r>
            <a:endParaRPr lang="en-ZA" b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Growing </a:t>
            </a:r>
            <a:r>
              <a:rPr lang="en-US" b="1" dirty="0">
                <a:solidFill>
                  <a:srgbClr val="7030A0"/>
                </a:solidFill>
                <a:latin typeface="Arial Nova Cond" panose="020B0306020202020204" pitchFamily="34" charset="0"/>
              </a:rPr>
              <a:t>demand for financial support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from the missing middle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students 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endParaRPr lang="en-ZA" b="1" dirty="0">
              <a:solidFill>
                <a:schemeClr val="tx1">
                  <a:lumMod val="50000"/>
                  <a:lumOff val="50000"/>
                </a:schemeClr>
              </a:solidFill>
              <a:latin typeface="Arial Nova Cond" panose="020B0306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Students come </a:t>
            </a:r>
            <a:r>
              <a:rPr lang="en-ZA" b="1" dirty="0">
                <a:solidFill>
                  <a:srgbClr val="7030A0"/>
                </a:solidFill>
                <a:latin typeface="Arial Nova Cond" panose="020B0306020202020204" pitchFamily="34" charset="0"/>
              </a:rPr>
              <a:t>from families who fall outside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of the National Student Financial Aid Scheme threshold of R350,000 annual income &amp; cannot afford university fees 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ZA" b="1" dirty="0">
                <a:solidFill>
                  <a:srgbClr val="7030A0"/>
                </a:solidFill>
                <a:latin typeface="Arial Nova Cond" panose="020B0306020202020204" pitchFamily="34" charset="0"/>
              </a:rPr>
              <a:t>Helped students to obtain qualifications 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&amp; progress onto postgraduate or started their life journeys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ZA" b="1" dirty="0">
                <a:solidFill>
                  <a:srgbClr val="7030A0"/>
                </a:solidFill>
                <a:latin typeface="Arial Nova Cond" panose="020B0306020202020204" pitchFamily="34" charset="0"/>
              </a:rPr>
              <a:t>136 students (on average) 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assisted by the fund each year.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A72F0-D57E-B598-EB9A-F9DBD020CF86}"/>
              </a:ext>
            </a:extLst>
          </p:cNvPr>
          <p:cNvSpPr txBox="1"/>
          <p:nvPr/>
        </p:nvSpPr>
        <p:spPr>
          <a:xfrm>
            <a:off x="663879" y="1453019"/>
            <a:ext cx="8630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600" b="1" dirty="0" err="1">
                <a:solidFill>
                  <a:srgbClr val="7030A0"/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ukuphonsa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itshe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esivivaneni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” </a:t>
            </a:r>
            <a:endParaRPr lang="en-ZA" sz="16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isiZulu phrase for throwing a stone into a pile of stones </a:t>
            </a:r>
            <a:endParaRPr lang="en-ZA" sz="16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Meaning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marking a significant journey </a:t>
            </a:r>
            <a:endParaRPr lang="en-ZA" sz="1600" b="1" dirty="0">
              <a:solidFill>
                <a:srgbClr val="7030A0"/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17FD7-E1C7-37D4-2E7C-BBA3A7084EEF}"/>
              </a:ext>
            </a:extLst>
          </p:cNvPr>
          <p:cNvCxnSpPr>
            <a:cxnSpLocks/>
          </p:cNvCxnSpPr>
          <p:nvPr/>
        </p:nvCxnSpPr>
        <p:spPr>
          <a:xfrm>
            <a:off x="613775" y="2455101"/>
            <a:ext cx="8768220" cy="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45590"/>
      </p:ext>
    </p:extLst>
  </p:cSld>
  <p:clrMapOvr>
    <a:masterClrMapping/>
  </p:clrMapOvr>
  <p:transition spd="slow" advTm="1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" y="0"/>
            <a:ext cx="9907792" cy="7004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A72F0-D57E-B598-EB9A-F9DBD020CF86}"/>
              </a:ext>
            </a:extLst>
          </p:cNvPr>
          <p:cNvSpPr txBox="1"/>
          <p:nvPr/>
        </p:nvSpPr>
        <p:spPr>
          <a:xfrm>
            <a:off x="638827" y="1628384"/>
            <a:ext cx="8630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Fund is helping hundreds of students since 2018</a:t>
            </a:r>
            <a:endParaRPr lang="en-ZA" sz="2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120780-03E3-B361-7C13-4763B40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61" y="2260686"/>
            <a:ext cx="7814489" cy="38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2497"/>
      </p:ext>
    </p:extLst>
  </p:cSld>
  <p:clrMapOvr>
    <a:masterClrMapping/>
  </p:clrMapOvr>
  <p:transition spd="slow" advTm="1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" y="0"/>
            <a:ext cx="9907792" cy="7004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A72F0-D57E-B598-EB9A-F9DBD020CF86}"/>
              </a:ext>
            </a:extLst>
          </p:cNvPr>
          <p:cNvSpPr txBox="1"/>
          <p:nvPr/>
        </p:nvSpPr>
        <p:spPr>
          <a:xfrm>
            <a:off x="638827" y="1628384"/>
            <a:ext cx="8630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  <a:ea typeface="Times New Roman" panose="02020603050405020304" pitchFamily="18" charset="0"/>
              </a:rPr>
              <a:t>Donors that are securing funds</a:t>
            </a:r>
            <a:endParaRPr lang="en-ZA" sz="2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Nova Cond" panose="020B0306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467739-0BCB-481E-889D-C3499E578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9"/>
          <a:stretch/>
        </p:blipFill>
        <p:spPr>
          <a:xfrm>
            <a:off x="1916482" y="3563215"/>
            <a:ext cx="5944628" cy="135951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4A1384B-D1F5-9BC8-A232-91FE3AE7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74" y="5020412"/>
            <a:ext cx="6024600" cy="125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346E31-FC43-AEDA-A05B-BB593E9D9396}"/>
              </a:ext>
            </a:extLst>
          </p:cNvPr>
          <p:cNvSpPr txBox="1"/>
          <p:nvPr/>
        </p:nvSpPr>
        <p:spPr>
          <a:xfrm>
            <a:off x="914400" y="2204581"/>
            <a:ext cx="826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“Through Rhodes University’s </a:t>
            </a:r>
            <a:r>
              <a:rPr lang="en-ZA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</a:rPr>
              <a:t>generous student financial aid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, we have managed to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</a:br>
            <a:r>
              <a:rPr lang="en-ZA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</a:rPr>
              <a:t>transform lives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and </a:t>
            </a:r>
            <a:r>
              <a:rPr lang="en-ZA" sz="1600" b="1" dirty="0">
                <a:solidFill>
                  <a:srgbClr val="7030A0"/>
                </a:solidFill>
                <a:effectLst/>
                <a:latin typeface="Arial Nova Cond" panose="020B0306020202020204" pitchFamily="34" charset="0"/>
              </a:rPr>
              <a:t>create dreams &amp; hope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where there was none before.”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ova Cond" panose="020B0306020202020204" pitchFamily="34" charset="0"/>
              </a:rPr>
              <a:t>Prof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Sizwe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Mabizela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306020202020204" pitchFamily="34" charset="0"/>
              </a:rPr>
              <a:t>, Vice-Chancellor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DACCF8-D796-5DB5-2E31-8E783D967C4C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906000" cy="0"/>
          </a:xfrm>
          <a:prstGeom prst="line">
            <a:avLst/>
          </a:prstGeom>
          <a:ln w="431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282664"/>
      </p:ext>
    </p:extLst>
  </p:cSld>
  <p:clrMapOvr>
    <a:masterClrMapping/>
  </p:clrMapOvr>
  <p:transition spd="slow" advTm="15000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150</Words>
  <Application>Microsoft Office PowerPoint</Application>
  <PresentationFormat>A4 Paper (210x297 mm)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Nova Cond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Nimo Patterson</cp:lastModifiedBy>
  <cp:revision>37</cp:revision>
  <cp:lastPrinted>2022-09-29T09:01:11Z</cp:lastPrinted>
  <dcterms:created xsi:type="dcterms:W3CDTF">2022-09-27T13:03:34Z</dcterms:created>
  <dcterms:modified xsi:type="dcterms:W3CDTF">2022-12-06T08:57:43Z</dcterms:modified>
</cp:coreProperties>
</file>