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5" r:id="rId2"/>
    <p:sldId id="264" r:id="rId3"/>
    <p:sldId id="280" r:id="rId4"/>
    <p:sldId id="281" r:id="rId5"/>
    <p:sldId id="278" r:id="rId6"/>
    <p:sldId id="282" r:id="rId7"/>
    <p:sldId id="279" r:id="rId8"/>
    <p:sldId id="283" r:id="rId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0"/>
    <p:restoredTop sz="94648"/>
  </p:normalViewPr>
  <p:slideViewPr>
    <p:cSldViewPr snapToGrid="0" snapToObjects="1" showGuides="1">
      <p:cViewPr varScale="1">
        <p:scale>
          <a:sx n="123" d="100"/>
          <a:sy n="123" d="100"/>
        </p:scale>
        <p:origin x="720" y="9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1BF14-3B78-594B-803B-D6A256D4F59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86CD-6873-9E41-9E9C-6DFB7A4F4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8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1892"/>
      </p:ext>
    </p:extLst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5874"/>
      </p:ext>
    </p:extLst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50227"/>
      </p:ext>
    </p:extLst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92301"/>
      </p:ext>
    </p:extLst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9554"/>
      </p:ext>
    </p:extLst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3793"/>
      </p:ext>
    </p:extLst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4059"/>
      </p:ext>
    </p:extLst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8895"/>
      </p:ext>
    </p:extLst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6180"/>
      </p:ext>
    </p:extLst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60722"/>
      </p:ext>
    </p:extLst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7029"/>
      </p:ext>
    </p:extLst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9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6A05-44C9-227F-BC17-D309F663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239A-1620-6451-740E-AD6EF70D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2F275-88CA-4274-1FC8-CB4B9AD40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" y="0"/>
            <a:ext cx="9907793" cy="70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0285"/>
      </p:ext>
    </p:extLst>
  </p:cSld>
  <p:clrMapOvr>
    <a:masterClrMapping/>
  </p:clrMapOvr>
  <p:transition spd="slow" advTm="1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" y="0"/>
            <a:ext cx="9907792" cy="7004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62F478-625F-A05A-776D-D18EFF7DD257}"/>
              </a:ext>
            </a:extLst>
          </p:cNvPr>
          <p:cNvSpPr txBox="1"/>
          <p:nvPr/>
        </p:nvSpPr>
        <p:spPr>
          <a:xfrm>
            <a:off x="1215025" y="2918564"/>
            <a:ext cx="1089764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FA032-665F-910F-6620-DF555FE4226F}"/>
              </a:ext>
            </a:extLst>
          </p:cNvPr>
          <p:cNvSpPr txBox="1"/>
          <p:nvPr/>
        </p:nvSpPr>
        <p:spPr>
          <a:xfrm>
            <a:off x="4152900" y="5880100"/>
            <a:ext cx="1384300" cy="355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7AD48-2E48-263D-FFF0-86803806EE0B}"/>
              </a:ext>
            </a:extLst>
          </p:cNvPr>
          <p:cNvSpPr txBox="1"/>
          <p:nvPr/>
        </p:nvSpPr>
        <p:spPr>
          <a:xfrm>
            <a:off x="7073900" y="5207000"/>
            <a:ext cx="123190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2469CB-6B0A-D094-DFCC-C36CA8202757}"/>
              </a:ext>
            </a:extLst>
          </p:cNvPr>
          <p:cNvSpPr txBox="1"/>
          <p:nvPr/>
        </p:nvSpPr>
        <p:spPr>
          <a:xfrm>
            <a:off x="5588000" y="5270500"/>
            <a:ext cx="14859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81BC5-CC97-59FB-D7BD-93F091785CBB}"/>
              </a:ext>
            </a:extLst>
          </p:cNvPr>
          <p:cNvSpPr txBox="1"/>
          <p:nvPr/>
        </p:nvSpPr>
        <p:spPr>
          <a:xfrm>
            <a:off x="484936" y="3318610"/>
            <a:ext cx="898961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  <a:cs typeface="Arial" panose="020B0604020202020204" pitchFamily="34" charset="0"/>
              </a:rPr>
              <a:t>ABOUT THE PROJECT</a:t>
            </a:r>
          </a:p>
          <a:p>
            <a:endParaRPr lang="en-ZA" b="1" dirty="0">
              <a:solidFill>
                <a:schemeClr val="tx1">
                  <a:lumMod val="50000"/>
                  <a:lumOff val="50000"/>
                </a:schemeClr>
              </a:solidFill>
              <a:latin typeface="Arial Nova Cond" panose="020B0306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EB387"/>
              </a:buClr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Pathways - a project to enhance the capacity of the historically disadvantaged schools in </a:t>
            </a:r>
            <a:r>
              <a:rPr lang="en-ZA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Makhanda</a:t>
            </a:r>
            <a:endParaRPr lang="en-ZA" b="1" dirty="0">
              <a:solidFill>
                <a:schemeClr val="tx1">
                  <a:lumMod val="50000"/>
                  <a:lumOff val="50000"/>
                </a:schemeClr>
              </a:solidFill>
              <a:latin typeface="Arial Nova Cond" panose="020B0306020202020204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9EB387"/>
              </a:buClr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It’s the University’s investment in the </a:t>
            </a:r>
            <a:r>
              <a:rPr lang="en-ZA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Makhanda</a:t>
            </a: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 community, conceptualised &amp; implemented in collaborative partnerships</a:t>
            </a:r>
          </a:p>
          <a:p>
            <a:pPr marL="285750" indent="-285750" algn="l">
              <a:lnSpc>
                <a:spcPct val="100000"/>
              </a:lnSpc>
              <a:buClr>
                <a:srgbClr val="9EB387"/>
              </a:buClr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Two civic bodies at forefront of facilitating shared growth &amp; development in our town</a:t>
            </a:r>
          </a:p>
          <a:p>
            <a:pPr algn="l">
              <a:lnSpc>
                <a:spcPct val="100000"/>
              </a:lnSpc>
              <a:buClr>
                <a:srgbClr val="9EB387"/>
              </a:buClr>
            </a:pP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Strategies cover two areas:</a:t>
            </a:r>
          </a:p>
          <a:p>
            <a:pPr marL="800100" lvl="1" indent="-342900" algn="l">
              <a:lnSpc>
                <a:spcPct val="100000"/>
              </a:lnSpc>
              <a:buClr>
                <a:srgbClr val="9EB387"/>
              </a:buClr>
              <a:buFont typeface="+mj-lt"/>
              <a:buAutoNum type="arabicPeriod"/>
            </a:pP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Provide</a:t>
            </a:r>
            <a:r>
              <a:rPr lang="en-ZA" b="1" dirty="0">
                <a:latin typeface="Arial Nova Cond" panose="020B0306020202020204" pitchFamily="34" charset="0"/>
              </a:rPr>
              <a:t> </a:t>
            </a:r>
            <a:r>
              <a:rPr lang="en-ZA" b="1" dirty="0">
                <a:solidFill>
                  <a:srgbClr val="7030A0"/>
                </a:solidFill>
                <a:latin typeface="Arial Nova Cond" panose="020B0306020202020204" pitchFamily="34" charset="0"/>
              </a:rPr>
              <a:t>second chances to underprivileged senior grades learners </a:t>
            </a: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in the townships </a:t>
            </a:r>
          </a:p>
          <a:p>
            <a:pPr marL="800100" lvl="1" indent="-342900" algn="l">
              <a:lnSpc>
                <a:spcPct val="100000"/>
              </a:lnSpc>
              <a:buClr>
                <a:srgbClr val="9EB387"/>
              </a:buClr>
              <a:buFont typeface="+mj-lt"/>
              <a:buAutoNum type="arabicPeriod"/>
            </a:pP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Strengthening wide civil society </a:t>
            </a:r>
            <a:r>
              <a:rPr lang="en-ZA" b="1" dirty="0">
                <a:solidFill>
                  <a:srgbClr val="7030A0"/>
                </a:solidFill>
                <a:latin typeface="Arial Nova Cond" panose="020B0306020202020204" pitchFamily="34" charset="0"/>
              </a:rPr>
              <a:t>cooperation </a:t>
            </a: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for open, transparent </a:t>
            </a:r>
            <a:r>
              <a:rPr lang="en-ZA" b="1" dirty="0">
                <a:latin typeface="Arial Nova Cond" panose="020B0306020202020204" pitchFamily="34" charset="0"/>
              </a:rPr>
              <a:t>&amp; </a:t>
            </a:r>
            <a:r>
              <a:rPr lang="en-ZA" b="1" dirty="0">
                <a:solidFill>
                  <a:srgbClr val="7030A0"/>
                </a:solidFill>
                <a:latin typeface="Arial Nova Cond" panose="020B0306020202020204" pitchFamily="34" charset="0"/>
              </a:rPr>
              <a:t>accountable governance of the city</a:t>
            </a:r>
            <a:r>
              <a:rPr lang="en-ZA" b="1" dirty="0">
                <a:latin typeface="Arial Nova Cond" panose="020B0306020202020204" pitchFamily="34" charset="0"/>
              </a:rPr>
              <a:t>.</a:t>
            </a:r>
          </a:p>
          <a:p>
            <a:endParaRPr lang="en-ZA" sz="2000" b="1" dirty="0">
              <a:solidFill>
                <a:schemeClr val="tx1">
                  <a:lumMod val="50000"/>
                  <a:lumOff val="50000"/>
                </a:schemeClr>
              </a:solidFill>
              <a:latin typeface="Arial Nova Cond" panose="020B0306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 </a:t>
            </a:r>
            <a:endParaRPr lang="en-ZA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Cond" panose="020B0306020202020204" pitchFamily="34" charset="0"/>
              <a:ea typeface="Times New Roman" panose="02020603050405020304" pitchFamily="18" charset="0"/>
            </a:endParaRPr>
          </a:p>
          <a:p>
            <a:endParaRPr lang="en-ZA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Cond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687FF-E2B0-5F59-317E-4CECB964F251}"/>
              </a:ext>
            </a:extLst>
          </p:cNvPr>
          <p:cNvSpPr txBox="1"/>
          <p:nvPr/>
        </p:nvSpPr>
        <p:spPr>
          <a:xfrm>
            <a:off x="660400" y="1460500"/>
            <a:ext cx="8623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  <a:t>“As an institution of higher learning, we cannot site and watch when young people amongst us are condemned to a life without hope; a life of despair because of the failure to </a:t>
            </a:r>
            <a:r>
              <a:rPr lang="en-ZA" sz="1600" b="1" dirty="0">
                <a:solidFill>
                  <a:srgbClr val="7030A0"/>
                </a:solidFill>
                <a:effectLst/>
                <a:latin typeface="Arial Nova Cond" panose="020B0306020202020204" pitchFamily="34" charset="0"/>
              </a:rPr>
              <a:t>provide them with the education they need and deserve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  <a:t>.  We </a:t>
            </a:r>
            <a:r>
              <a:rPr lang="en-ZA" sz="1600" b="1" dirty="0">
                <a:solidFill>
                  <a:srgbClr val="7030A0"/>
                </a:solidFill>
                <a:effectLst/>
                <a:latin typeface="Arial Nova Cond" panose="020B0306020202020204" pitchFamily="34" charset="0"/>
              </a:rPr>
              <a:t>must brighten the corner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  <a:t>where we are .”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  <a:t>Prof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Sizwe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Mabizela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, Vice-Chancellor</a:t>
            </a:r>
          </a:p>
        </p:txBody>
      </p:sp>
    </p:spTree>
    <p:extLst>
      <p:ext uri="{BB962C8B-B14F-4D97-AF65-F5344CB8AC3E}">
        <p14:creationId xmlns:p14="http://schemas.microsoft.com/office/powerpoint/2010/main" val="1321767795"/>
      </p:ext>
    </p:extLst>
  </p:cSld>
  <p:clrMapOvr>
    <a:masterClrMapping/>
  </p:clrMapOvr>
  <p:transition spd="slow" advTm="1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26" y="1"/>
            <a:ext cx="995492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62F478-625F-A05A-776D-D18EFF7DD257}"/>
              </a:ext>
            </a:extLst>
          </p:cNvPr>
          <p:cNvSpPr txBox="1"/>
          <p:nvPr/>
        </p:nvSpPr>
        <p:spPr>
          <a:xfrm>
            <a:off x="381000" y="2677264"/>
            <a:ext cx="3149600" cy="387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City-wide improvement in matric pass rates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Close to a decade ago, Grahamstown was one of the 10 worst-performing education districts in SA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Over the past two years, </a:t>
            </a:r>
            <a:r>
              <a:rPr lang="en-ZA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Makhanda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 outperformed every other city in the province of the Eastern Cape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Latest pass rate of 83%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Calibri" panose="020F0502020204030204" pitchFamily="34" charset="0"/>
              </a:rPr>
              <a:t>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means that </a:t>
            </a:r>
            <a:r>
              <a:rPr lang="en-ZA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Makhanda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 is a leading education city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Moves within 6 percentage points of the top (89%) performing education district nationally.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A801AEE-D798-7AB9-F91D-669B0F20B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87" r="79008" b="60022"/>
          <a:stretch/>
        </p:blipFill>
        <p:spPr>
          <a:xfrm>
            <a:off x="387350" y="1765299"/>
            <a:ext cx="1504950" cy="889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7FA032-665F-910F-6620-DF555FE4226F}"/>
              </a:ext>
            </a:extLst>
          </p:cNvPr>
          <p:cNvSpPr txBox="1"/>
          <p:nvPr/>
        </p:nvSpPr>
        <p:spPr>
          <a:xfrm>
            <a:off x="4152900" y="5880100"/>
            <a:ext cx="1384300" cy="355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7AD48-2E48-263D-FFF0-86803806EE0B}"/>
              </a:ext>
            </a:extLst>
          </p:cNvPr>
          <p:cNvSpPr txBox="1"/>
          <p:nvPr/>
        </p:nvSpPr>
        <p:spPr>
          <a:xfrm>
            <a:off x="7073899" y="5207000"/>
            <a:ext cx="1531481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2469CB-6B0A-D094-DFCC-C36CA8202757}"/>
              </a:ext>
            </a:extLst>
          </p:cNvPr>
          <p:cNvSpPr txBox="1"/>
          <p:nvPr/>
        </p:nvSpPr>
        <p:spPr>
          <a:xfrm>
            <a:off x="5588000" y="5270500"/>
            <a:ext cx="14859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43ACB99-746A-DABC-A528-9F7A12517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00" t="25687" r="61825" b="50427"/>
          <a:stretch/>
        </p:blipFill>
        <p:spPr>
          <a:xfrm>
            <a:off x="4025900" y="1765299"/>
            <a:ext cx="1181100" cy="1485901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6629315-18A2-874F-E20E-557277990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84" t="50476" r="41984" b="35319"/>
          <a:stretch/>
        </p:blipFill>
        <p:spPr>
          <a:xfrm>
            <a:off x="7581900" y="2837468"/>
            <a:ext cx="1371600" cy="8836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EDCEA5-26EF-06F8-94AB-1CFB72388B89}"/>
              </a:ext>
            </a:extLst>
          </p:cNvPr>
          <p:cNvSpPr txBox="1"/>
          <p:nvPr/>
        </p:nvSpPr>
        <p:spPr>
          <a:xfrm>
            <a:off x="3860800" y="3223364"/>
            <a:ext cx="2819400" cy="294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Bachelor-level passes from 6 local disadvantaged schools skyrocketed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Bachelor passes tripled from 51 in 2016 to 183 in 2021.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Access to various tertiary opportunities at no-fee schools equalises educational opportunities in the city.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9A8F3-4F28-D47D-6719-D2BA2D511A75}"/>
              </a:ext>
            </a:extLst>
          </p:cNvPr>
          <p:cNvSpPr txBox="1"/>
          <p:nvPr/>
        </p:nvSpPr>
        <p:spPr>
          <a:xfrm>
            <a:off x="6934200" y="3635779"/>
            <a:ext cx="2819400" cy="29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Enabling local disadvantaged students to gain access to Rhodes University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Number of local disadvantaged students who have gained access to RU increased 10x over the past decade</a:t>
            </a:r>
          </a:p>
          <a:p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From 11 in 2012 to around 120 in 2021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  <a:ea typeface="Times New Roman" panose="02020603050405020304" pitchFamily="18" charset="0"/>
              </a:rPr>
              <a:t>.</a:t>
            </a: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Cond" panose="020B0306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21868"/>
      </p:ext>
    </p:extLst>
  </p:cSld>
  <p:clrMapOvr>
    <a:masterClrMapping/>
  </p:clrMapOvr>
  <p:transition spd="slow" advTm="1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" y="0"/>
            <a:ext cx="9907792" cy="7004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62F478-625F-A05A-776D-D18EFF7DD257}"/>
              </a:ext>
            </a:extLst>
          </p:cNvPr>
          <p:cNvSpPr txBox="1"/>
          <p:nvPr/>
        </p:nvSpPr>
        <p:spPr>
          <a:xfrm>
            <a:off x="381000" y="2524864"/>
            <a:ext cx="3149600" cy="401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800" b="1" cap="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Birth &amp; scaling of a bridging programme for </a:t>
            </a:r>
            <a:r>
              <a:rPr lang="en-ZA" sz="18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Makhanda</a:t>
            </a:r>
            <a:r>
              <a:rPr lang="en-ZA" sz="1800" b="1" cap="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 youth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Rhodes University Vice-Chancellor, Prof Sizwe </a:t>
            </a:r>
            <a:r>
              <a:rPr lang="en-ZA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Mabizela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, invited GADRA Education to conceptualise a bridging programme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The programme allows students to upgrade NSC subject results &amp; secure a RU credit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183 local students have benefitted from the bridging programme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The programme has enjoyed an academic success rate of 90%.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FA032-665F-910F-6620-DF555FE4226F}"/>
              </a:ext>
            </a:extLst>
          </p:cNvPr>
          <p:cNvSpPr txBox="1"/>
          <p:nvPr/>
        </p:nvSpPr>
        <p:spPr>
          <a:xfrm>
            <a:off x="4152900" y="5880100"/>
            <a:ext cx="1384300" cy="355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7AD48-2E48-263D-FFF0-86803806EE0B}"/>
              </a:ext>
            </a:extLst>
          </p:cNvPr>
          <p:cNvSpPr txBox="1"/>
          <p:nvPr/>
        </p:nvSpPr>
        <p:spPr>
          <a:xfrm>
            <a:off x="7073899" y="5207000"/>
            <a:ext cx="1531481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2469CB-6B0A-D094-DFCC-C36CA8202757}"/>
              </a:ext>
            </a:extLst>
          </p:cNvPr>
          <p:cNvSpPr txBox="1"/>
          <p:nvPr/>
        </p:nvSpPr>
        <p:spPr>
          <a:xfrm>
            <a:off x="5588000" y="5270500"/>
            <a:ext cx="14859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DCEA5-26EF-06F8-94AB-1CFB72388B89}"/>
              </a:ext>
            </a:extLst>
          </p:cNvPr>
          <p:cNvSpPr txBox="1"/>
          <p:nvPr/>
        </p:nvSpPr>
        <p:spPr>
          <a:xfrm>
            <a:off x="3759200" y="2054964"/>
            <a:ext cx="2819400" cy="451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RU students are the heart and soul of Pathways to Education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Rhodes University Community Engagement (RUCE) identifies projects that fall under the Pathways project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RUCE recruits, trains &amp; monitors students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4,426 students have volunteered over the past 5 years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About 470 students - either volunteers or in-service learning programmes are involved in Pathways’ initiatives annually.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9A8F3-4F28-D47D-6719-D2BA2D511A75}"/>
              </a:ext>
            </a:extLst>
          </p:cNvPr>
          <p:cNvSpPr txBox="1"/>
          <p:nvPr/>
        </p:nvSpPr>
        <p:spPr>
          <a:xfrm>
            <a:off x="6832600" y="2378479"/>
            <a:ext cx="2971800" cy="419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sz="1800" b="1" cap="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Giving students credit, where credit is due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RU developed short courses to enable students who volunteer effectively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Also enables students to meet stipulated criteria to qualify for certification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Short course certificates build mentoring, tutoring, literacy advancement &amp; other skills needed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On average, about 250 students qualify for accredited short course certificates annually for their contributions to Pathways .</a:t>
            </a: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D298994-FC4D-8A2B-67EA-13AD86367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56" t="25687" r="22675" b="55939"/>
          <a:stretch/>
        </p:blipFill>
        <p:spPr>
          <a:xfrm>
            <a:off x="914400" y="1320799"/>
            <a:ext cx="1295400" cy="114300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7B7C243-09FB-418F-F1F3-A6DB6A73A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45" t="28953" r="3366" b="58389"/>
          <a:stretch/>
        </p:blipFill>
        <p:spPr>
          <a:xfrm>
            <a:off x="4470400" y="1257300"/>
            <a:ext cx="1117600" cy="7874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3F1009C-EA96-03D5-71B5-7B2687FF3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199" r="80408" b="60244"/>
          <a:stretch/>
        </p:blipFill>
        <p:spPr>
          <a:xfrm>
            <a:off x="7531100" y="1358900"/>
            <a:ext cx="14224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06080"/>
      </p:ext>
    </p:extLst>
  </p:cSld>
  <p:clrMapOvr>
    <a:masterClrMapping/>
  </p:clrMapOvr>
  <p:transition spd="slow" advTm="1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" y="0"/>
            <a:ext cx="9907793" cy="7150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62F478-625F-A05A-776D-D18EFF7DD257}"/>
              </a:ext>
            </a:extLst>
          </p:cNvPr>
          <p:cNvSpPr txBox="1"/>
          <p:nvPr/>
        </p:nvSpPr>
        <p:spPr>
          <a:xfrm>
            <a:off x="808625" y="2855064"/>
            <a:ext cx="1089764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D73C0DC-6BE1-3C7B-A0AE-3A4D733FA0DD}"/>
              </a:ext>
            </a:extLst>
          </p:cNvPr>
          <p:cNvSpPr/>
          <p:nvPr/>
        </p:nvSpPr>
        <p:spPr>
          <a:xfrm>
            <a:off x="5537200" y="1701800"/>
            <a:ext cx="584200" cy="7239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77AE23-19C3-E90A-8437-DA3095C06306}"/>
              </a:ext>
            </a:extLst>
          </p:cNvPr>
          <p:cNvSpPr txBox="1"/>
          <p:nvPr/>
        </p:nvSpPr>
        <p:spPr>
          <a:xfrm>
            <a:off x="1117600" y="4775200"/>
            <a:ext cx="1574800" cy="1028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44E0AC-4FB1-9EE9-6851-BCF146C7768F}"/>
              </a:ext>
            </a:extLst>
          </p:cNvPr>
          <p:cNvSpPr txBox="1"/>
          <p:nvPr/>
        </p:nvSpPr>
        <p:spPr>
          <a:xfrm>
            <a:off x="2908300" y="4787900"/>
            <a:ext cx="13716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01454B-F551-B574-1BA2-95898086C5C1}"/>
              </a:ext>
            </a:extLst>
          </p:cNvPr>
          <p:cNvSpPr txBox="1"/>
          <p:nvPr/>
        </p:nvSpPr>
        <p:spPr>
          <a:xfrm>
            <a:off x="5168900" y="1447800"/>
            <a:ext cx="520700" cy="546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7FF02697-8FF4-8BC3-45F3-8338448C2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8" t="20675" r="54868" b="65555"/>
          <a:stretch/>
        </p:blipFill>
        <p:spPr>
          <a:xfrm>
            <a:off x="1524000" y="1384300"/>
            <a:ext cx="1117600" cy="88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18A0E6-833D-6678-5D2A-05CE7D9C1B4D}"/>
              </a:ext>
            </a:extLst>
          </p:cNvPr>
          <p:cNvSpPr txBox="1"/>
          <p:nvPr/>
        </p:nvSpPr>
        <p:spPr>
          <a:xfrm>
            <a:off x="584200" y="2260600"/>
            <a:ext cx="3187700" cy="394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800" b="1" cap="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Researching volunteerism &amp; community engagement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Pathways recognises all three pillars of the academic project: Research, teaching &amp; learning, &amp; community engagement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In 2021, the Nine-Tenths Research Group was established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Group dedicated to engaged research on the highly successful Nine-Tenths Mentoring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Group is a significant step toward achieving the sustainable integration of research &amp; community engagement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AD11A-0DB9-3B44-25DB-84B69D2D133E}"/>
              </a:ext>
            </a:extLst>
          </p:cNvPr>
          <p:cNvSpPr txBox="1"/>
          <p:nvPr/>
        </p:nvSpPr>
        <p:spPr>
          <a:xfrm>
            <a:off x="4089400" y="1562100"/>
            <a:ext cx="5194300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In 2021, the group successfully delivered five honours research projects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One master’s project examined the effectiveness of Budding Q, the pre-literacy programme targeted at Grade Rs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Another research paper on the Nine-Tenths was published in a peer-reviewed journal in 2021. It also includes literacy enhancement interventions that foster a research profile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11D4DB5-656E-6CCE-91C9-553AC1175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11" t="12658" r="24007" b="73802"/>
          <a:stretch/>
        </p:blipFill>
        <p:spPr>
          <a:xfrm>
            <a:off x="4203700" y="4544113"/>
            <a:ext cx="1028700" cy="7898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CC9523-DE21-5773-BF01-37E1741BFD5B}"/>
              </a:ext>
            </a:extLst>
          </p:cNvPr>
          <p:cNvSpPr txBox="1"/>
          <p:nvPr/>
        </p:nvSpPr>
        <p:spPr>
          <a:xfrm>
            <a:off x="4965700" y="4597400"/>
            <a:ext cx="4318000" cy="150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800" b="1" cap="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Developing school leadership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Since 2015, RU has offered certified leadership short courses for principals, deputy principals &amp; </a:t>
            </a:r>
            <a:r>
              <a:rPr lang="en-ZA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HoDs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. About 30 local school leaders have met the criteria and received certificates.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BA09BA-A123-ED47-D409-270625F059B6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9906000" cy="0"/>
          </a:xfrm>
          <a:prstGeom prst="line">
            <a:avLst/>
          </a:prstGeom>
          <a:ln w="431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225845"/>
      </p:ext>
    </p:extLst>
  </p:cSld>
  <p:clrMapOvr>
    <a:masterClrMapping/>
  </p:clrMapOvr>
  <p:transition spd="slow" advTm="1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" y="0"/>
            <a:ext cx="9907793" cy="7150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62F478-625F-A05A-776D-D18EFF7DD257}"/>
              </a:ext>
            </a:extLst>
          </p:cNvPr>
          <p:cNvSpPr txBox="1"/>
          <p:nvPr/>
        </p:nvSpPr>
        <p:spPr>
          <a:xfrm>
            <a:off x="808625" y="2855064"/>
            <a:ext cx="1089764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D73C0DC-6BE1-3C7B-A0AE-3A4D733FA0DD}"/>
              </a:ext>
            </a:extLst>
          </p:cNvPr>
          <p:cNvSpPr/>
          <p:nvPr/>
        </p:nvSpPr>
        <p:spPr>
          <a:xfrm>
            <a:off x="5537200" y="1701800"/>
            <a:ext cx="584200" cy="7239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77AE23-19C3-E90A-8437-DA3095C06306}"/>
              </a:ext>
            </a:extLst>
          </p:cNvPr>
          <p:cNvSpPr txBox="1"/>
          <p:nvPr/>
        </p:nvSpPr>
        <p:spPr>
          <a:xfrm>
            <a:off x="1117600" y="5232400"/>
            <a:ext cx="1574800" cy="1028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520B43-A4D6-5463-8B79-D5E018EF253B}"/>
              </a:ext>
            </a:extLst>
          </p:cNvPr>
          <p:cNvSpPr txBox="1"/>
          <p:nvPr/>
        </p:nvSpPr>
        <p:spPr>
          <a:xfrm>
            <a:off x="5511800" y="4216400"/>
            <a:ext cx="1193800" cy="194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0B9C6-8607-9F17-4AAB-1468EE88CA4E}"/>
              </a:ext>
            </a:extLst>
          </p:cNvPr>
          <p:cNvSpPr txBox="1"/>
          <p:nvPr/>
        </p:nvSpPr>
        <p:spPr>
          <a:xfrm>
            <a:off x="5994400" y="2514600"/>
            <a:ext cx="3721100" cy="3840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100">
              <a:lnSpc>
                <a:spcPct val="115000"/>
              </a:lnSpc>
              <a:spcAft>
                <a:spcPts val="1000"/>
              </a:spcAft>
            </a:pPr>
            <a:r>
              <a:rPr lang="en-ZA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Gadra</a:t>
            </a:r>
            <a:r>
              <a:rPr lang="en-ZA" b="1" cap="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 Matric School (GMS) emerged as the school responsible for the biggest number of Rhodes graduates: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Since 2015, the GMS is Rhodes’ biggest feeder school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GMS students gain physical access to the university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Students successfully complete undergraduate &amp; post-graduate study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In 2021 and 2022, over 50 GADRA alumni graduated from RU.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44E0AC-4FB1-9EE9-6851-BCF146C7768F}"/>
              </a:ext>
            </a:extLst>
          </p:cNvPr>
          <p:cNvSpPr txBox="1"/>
          <p:nvPr/>
        </p:nvSpPr>
        <p:spPr>
          <a:xfrm>
            <a:off x="2908300" y="5245100"/>
            <a:ext cx="13716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01454B-F551-B574-1BA2-95898086C5C1}"/>
              </a:ext>
            </a:extLst>
          </p:cNvPr>
          <p:cNvSpPr txBox="1"/>
          <p:nvPr/>
        </p:nvSpPr>
        <p:spPr>
          <a:xfrm>
            <a:off x="5168900" y="1447800"/>
            <a:ext cx="520700" cy="546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E947D47-C3B1-71B7-2BAE-6A5E5C76A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56" t="12658" r="4668" b="72060"/>
          <a:stretch/>
        </p:blipFill>
        <p:spPr>
          <a:xfrm>
            <a:off x="7315199" y="1623113"/>
            <a:ext cx="939801" cy="89148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7F697C-6DAA-6EE7-2070-DFE94AF99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03" t="50581" r="21684" b="36356"/>
          <a:stretch/>
        </p:blipFill>
        <p:spPr>
          <a:xfrm>
            <a:off x="190500" y="3975100"/>
            <a:ext cx="1562100" cy="76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A24A2C-17F3-9D67-4D44-EE66A93E96FE}"/>
              </a:ext>
            </a:extLst>
          </p:cNvPr>
          <p:cNvSpPr txBox="1"/>
          <p:nvPr/>
        </p:nvSpPr>
        <p:spPr>
          <a:xfrm>
            <a:off x="1511300" y="4127500"/>
            <a:ext cx="4140200" cy="221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800" b="1" cap="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Building a community of good teaching practice in our primary schools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In 2014, the Rhodes Education Department developed an accredited short course in Teacher Professional Development (TPD). The course is offered free to the city’s primary school teachers</a:t>
            </a:r>
            <a:r>
              <a:rPr lang="en-ZA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1AC85C-50D4-8230-4B3F-85C98C598A0A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9906000" cy="0"/>
          </a:xfrm>
          <a:prstGeom prst="line">
            <a:avLst/>
          </a:prstGeom>
          <a:ln w="431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514128"/>
      </p:ext>
    </p:extLst>
  </p:cSld>
  <p:clrMapOvr>
    <a:masterClrMapping/>
  </p:clrMapOvr>
  <p:transition spd="slow" advTm="15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F2B0A23-D152-488B-D407-D3D71B5EE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" y="0"/>
            <a:ext cx="9907793" cy="7150419"/>
          </a:xfrm>
          <a:prstGeom prst="rect">
            <a:avLst/>
          </a:prstGeom>
        </p:spPr>
      </p:pic>
      <p:pic>
        <p:nvPicPr>
          <p:cNvPr id="30" name="Picture 2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A3E0D61-6BC5-CFAD-1271-665B731A1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04" t="60332" r="51296" b="13527"/>
          <a:stretch/>
        </p:blipFill>
        <p:spPr>
          <a:xfrm>
            <a:off x="6121400" y="5003799"/>
            <a:ext cx="1647346" cy="1524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62F478-625F-A05A-776D-D18EFF7DD257}"/>
              </a:ext>
            </a:extLst>
          </p:cNvPr>
          <p:cNvSpPr txBox="1"/>
          <p:nvPr/>
        </p:nvSpPr>
        <p:spPr>
          <a:xfrm>
            <a:off x="1215025" y="2918564"/>
            <a:ext cx="1089764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0A32244-652C-DB79-D467-D0B930FB7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471"/>
          <a:stretch/>
        </p:blipFill>
        <p:spPr>
          <a:xfrm>
            <a:off x="1612726" y="1745293"/>
            <a:ext cx="6629400" cy="556712"/>
          </a:xfrm>
          <a:prstGeom prst="rect">
            <a:avLst/>
          </a:prstGeom>
        </p:spPr>
      </p:pic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4BEF854-B4D4-14F7-2FBA-8D5FB24C1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76" t="45301" r="77348" b="25508"/>
          <a:stretch/>
        </p:blipFill>
        <p:spPr>
          <a:xfrm>
            <a:off x="1409700" y="4622799"/>
            <a:ext cx="1536700" cy="1701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FC4F76-E10F-7EC0-436E-D41817F41A9A}"/>
              </a:ext>
            </a:extLst>
          </p:cNvPr>
          <p:cNvSpPr txBox="1"/>
          <p:nvPr/>
        </p:nvSpPr>
        <p:spPr>
          <a:xfrm>
            <a:off x="2870200" y="3175000"/>
            <a:ext cx="1968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Pathways to Education</a:t>
            </a:r>
          </a:p>
          <a:p>
            <a:endParaRPr lang="en-GB" sz="1400" dirty="0">
              <a:solidFill>
                <a:srgbClr val="000000"/>
              </a:solidFill>
              <a:latin typeface="Arial Nova Cond" panose="020B03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4CDB3-5E6D-B8F5-09EC-FB749E956F57}"/>
              </a:ext>
            </a:extLst>
          </p:cNvPr>
          <p:cNvSpPr txBox="1"/>
          <p:nvPr/>
        </p:nvSpPr>
        <p:spPr>
          <a:xfrm>
            <a:off x="2997200" y="5715000"/>
            <a:ext cx="1778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Pathways to Education</a:t>
            </a:r>
          </a:p>
        </p:txBody>
      </p:sp>
      <p:pic>
        <p:nvPicPr>
          <p:cNvPr id="16" name="Picture 1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0374F2B-3400-49B9-B247-1304D2519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04" t="30270" r="51296" b="59056"/>
          <a:stretch/>
        </p:blipFill>
        <p:spPr>
          <a:xfrm>
            <a:off x="6108700" y="3263900"/>
            <a:ext cx="1647346" cy="622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B3B0B8-2F95-5794-28B0-6D99C754DD26}"/>
              </a:ext>
            </a:extLst>
          </p:cNvPr>
          <p:cNvSpPr txBox="1"/>
          <p:nvPr/>
        </p:nvSpPr>
        <p:spPr>
          <a:xfrm>
            <a:off x="6210300" y="3873500"/>
            <a:ext cx="28575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Contributes to </a:t>
            </a:r>
            <a:b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Nine-Tenths Mentoring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Programme</a:t>
            </a: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Cond" panose="020B0306020202020204" pitchFamily="34" charset="0"/>
              <a:ea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2022 beneficiary: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Joza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 Counselling Centre for Youth</a:t>
            </a:r>
          </a:p>
          <a:p>
            <a:pPr algn="ctr"/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  <a:t> </a:t>
            </a: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Cond" panose="020B0306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699CA850-2313-41CB-2BF5-402F6138E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2578100"/>
            <a:ext cx="1270000" cy="1676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E49D59-421A-28D7-60C6-2C80C12DE373}"/>
              </a:ext>
            </a:extLst>
          </p:cNvPr>
          <p:cNvSpPr txBox="1"/>
          <p:nvPr/>
        </p:nvSpPr>
        <p:spPr>
          <a:xfrm>
            <a:off x="6223000" y="6223000"/>
            <a:ext cx="1778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Pathways to Education</a:t>
            </a:r>
          </a:p>
        </p:txBody>
      </p:sp>
      <p:pic>
        <p:nvPicPr>
          <p:cNvPr id="31" name="Picture 3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5744669-89C3-8627-A693-C80F7BE6F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63" t="19616" r="50720" b="70387"/>
          <a:stretch/>
        </p:blipFill>
        <p:spPr>
          <a:xfrm>
            <a:off x="6248400" y="2781301"/>
            <a:ext cx="1660046" cy="5334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92A6F64-105B-25AF-41BD-7F9CE00D50E7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9906000" cy="0"/>
          </a:xfrm>
          <a:prstGeom prst="line">
            <a:avLst/>
          </a:prstGeom>
          <a:ln w="431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75326"/>
      </p:ext>
    </p:extLst>
  </p:cSld>
  <p:clrMapOvr>
    <a:masterClrMapping/>
  </p:clrMapOvr>
  <p:transition spd="slow" advTm="15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" y="0"/>
            <a:ext cx="9907792" cy="7296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62F478-625F-A05A-776D-D18EFF7DD257}"/>
              </a:ext>
            </a:extLst>
          </p:cNvPr>
          <p:cNvSpPr txBox="1"/>
          <p:nvPr/>
        </p:nvSpPr>
        <p:spPr>
          <a:xfrm>
            <a:off x="1215025" y="2918564"/>
            <a:ext cx="1089764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0A32244-652C-DB79-D467-D0B930FB7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471"/>
          <a:stretch/>
        </p:blipFill>
        <p:spPr>
          <a:xfrm>
            <a:off x="1638126" y="1440493"/>
            <a:ext cx="6629400" cy="556712"/>
          </a:xfrm>
          <a:prstGeom prst="rect">
            <a:avLst/>
          </a:prstGeom>
        </p:spPr>
      </p:pic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1F1E64A-7B5B-5175-4757-6F485EA0E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33" t="19277" r="24179"/>
          <a:stretch/>
        </p:blipFill>
        <p:spPr>
          <a:xfrm>
            <a:off x="2375248" y="2288435"/>
            <a:ext cx="1333152" cy="3706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7C7199-D18D-7FBA-9ED3-35C2EAFE0AE2}"/>
              </a:ext>
            </a:extLst>
          </p:cNvPr>
          <p:cNvSpPr txBox="1"/>
          <p:nvPr/>
        </p:nvSpPr>
        <p:spPr>
          <a:xfrm>
            <a:off x="2146300" y="3670300"/>
            <a:ext cx="1765300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Funded the bridging year &amp; </a:t>
            </a: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honours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 students in 2020/2021</a:t>
            </a:r>
            <a:endParaRPr lang="en-ZA" sz="11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" panose="020B0306020202020204" pitchFamily="34" charset="0"/>
            </a:endParaRPr>
          </a:p>
          <a:p>
            <a:pPr algn="ctr"/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In 2022, they funded the Bridging Year </a:t>
            </a: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Programme</a:t>
            </a:r>
            <a:endParaRPr lang="en-ZA" sz="11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" panose="020B03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22BBC-9A61-398E-3000-BF65861B9D81}"/>
              </a:ext>
            </a:extLst>
          </p:cNvPr>
          <p:cNvSpPr txBox="1"/>
          <p:nvPr/>
        </p:nvSpPr>
        <p:spPr>
          <a:xfrm>
            <a:off x="5270500" y="3797300"/>
            <a:ext cx="3035300" cy="2084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Foundation funds: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Early Childhood Development Centres of Excellence: </a:t>
            </a:r>
            <a:r>
              <a:rPr lang="en-ZA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Lebone</a:t>
            </a:r>
            <a:r>
              <a: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, Rhodes University St Mary’s Development &amp; Care Centre &amp; Raglan Road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High school programmes: Nine Tenths Mentoring, </a:t>
            </a:r>
            <a:r>
              <a:rPr lang="en-ZA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Masilungise</a:t>
            </a:r>
            <a:r>
              <a: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 Maths Programme &amp; Mobile Science Laboratory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Communities of Practice: Rhodes University Parent Engagement Programme &amp; School Leadership Programme</a:t>
            </a:r>
            <a:endParaRPr lang="en-ZA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98DBE-046F-51C2-A667-1D4A00092EFC}"/>
              </a:ext>
            </a:extLst>
          </p:cNvPr>
          <p:cNvSpPr txBox="1"/>
          <p:nvPr/>
        </p:nvSpPr>
        <p:spPr>
          <a:xfrm>
            <a:off x="2146300" y="5537200"/>
            <a:ext cx="19812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Helped to launch the Pathways to Education Project</a:t>
            </a:r>
            <a:endParaRPr lang="en-ZA" sz="11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" panose="020B0306020202020204" pitchFamily="34" charset="0"/>
            </a:endParaRPr>
          </a:p>
        </p:txBody>
      </p:sp>
      <p:pic>
        <p:nvPicPr>
          <p:cNvPr id="14" name="Picture 1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5BA9B74-123E-8F80-A7FE-419688C4D9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40" t="19277" b="42050"/>
          <a:stretch/>
        </p:blipFill>
        <p:spPr>
          <a:xfrm>
            <a:off x="6057900" y="2009035"/>
            <a:ext cx="1196236" cy="177556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FB254C-EF41-3A77-F540-4E3937299AA8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9906000" cy="0"/>
          </a:xfrm>
          <a:prstGeom prst="line">
            <a:avLst/>
          </a:prstGeom>
          <a:ln w="431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65489"/>
      </p:ext>
    </p:extLst>
  </p:cSld>
  <p:clrMapOvr>
    <a:masterClrMapping/>
  </p:clrMapOvr>
  <p:transition spd="slow" advTm="15000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813</Words>
  <Application>Microsoft Office PowerPoint</Application>
  <PresentationFormat>A4 Paper (210x297 mm)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Nova Cond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Nimo Patterson</cp:lastModifiedBy>
  <cp:revision>39</cp:revision>
  <cp:lastPrinted>2022-09-29T09:01:11Z</cp:lastPrinted>
  <dcterms:created xsi:type="dcterms:W3CDTF">2022-09-27T13:03:34Z</dcterms:created>
  <dcterms:modified xsi:type="dcterms:W3CDTF">2022-12-06T09:13:47Z</dcterms:modified>
</cp:coreProperties>
</file>