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6" r:id="rId2"/>
    <p:sldId id="305" r:id="rId3"/>
    <p:sldId id="288" r:id="rId4"/>
    <p:sldId id="289" r:id="rId5"/>
    <p:sldId id="290" r:id="rId6"/>
    <p:sldId id="291" r:id="rId7"/>
    <p:sldId id="275" r:id="rId8"/>
    <p:sldId id="276" r:id="rId9"/>
    <p:sldId id="277" r:id="rId10"/>
    <p:sldId id="285" r:id="rId11"/>
    <p:sldId id="309" r:id="rId12"/>
    <p:sldId id="315" r:id="rId13"/>
    <p:sldId id="316" r:id="rId14"/>
    <p:sldId id="317" r:id="rId15"/>
    <p:sldId id="318" r:id="rId16"/>
    <p:sldId id="319" r:id="rId17"/>
    <p:sldId id="320" r:id="rId18"/>
    <p:sldId id="278" r:id="rId19"/>
    <p:sldId id="279" r:id="rId20"/>
    <p:sldId id="286" r:id="rId21"/>
    <p:sldId id="281" r:id="rId22"/>
    <p:sldId id="287" r:id="rId23"/>
    <p:sldId id="284" r:id="rId24"/>
    <p:sldId id="321" r:id="rId2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47" autoAdjust="0"/>
  </p:normalViewPr>
  <p:slideViewPr>
    <p:cSldViewPr>
      <p:cViewPr>
        <p:scale>
          <a:sx n="71" d="100"/>
          <a:sy n="71" d="100"/>
        </p:scale>
        <p:origin x="-30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1100260\Desktop\EE%20NUMERICAL%20TARGETS%20VS%20CURRENT%20PROFILE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9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Microsoft%20Office\Office12\Book5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Microsoft%20Office\Office12\Book5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Microsoft%20Office\Office12\Book2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1100260\Desktop\EE%20NUMERICAL%20TARGETS%20VS%20CURRENT%20PROFIL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1100260\Desktop\EE%20NUMERICAL%20TARGETS%20VS%20CURRENT%20PROFIL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1100260\Desktop\EE%20NUMERICAL%20TARGETS%20VS%20CURRENT%20PROFIL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1100260\Desktop\EE%20NUMERICAL%20TARGETS%20VS%20CURRENT%20PROFIL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4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5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6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7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8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/>
          <a:lstStyle/>
          <a:p>
            <a:pPr>
              <a:defRPr/>
            </a:pPr>
            <a:r>
              <a:rPr lang="en-ZA" dirty="0" smtClean="0"/>
              <a:t>Total</a:t>
            </a:r>
            <a:r>
              <a:rPr lang="en-ZA" baseline="0" dirty="0" smtClean="0"/>
              <a:t> employer, </a:t>
            </a:r>
            <a:r>
              <a:rPr lang="en-ZA" dirty="0" smtClean="0"/>
              <a:t>Designated </a:t>
            </a:r>
            <a:r>
              <a:rPr lang="en-ZA" dirty="0"/>
              <a:t>Employees </a:t>
            </a:r>
            <a:r>
              <a:rPr lang="en-ZA" dirty="0" smtClean="0"/>
              <a:t>as at 31 August 2011</a:t>
            </a:r>
            <a:r>
              <a:rPr lang="en-ZA" baseline="0" dirty="0" smtClean="0"/>
              <a:t> </a:t>
            </a:r>
            <a:endParaRPr lang="en-ZA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6.9849234277769342E-3"/>
                  <c:y val="0.21773986703809353"/>
                </c:manualLayout>
              </c:layout>
              <c:showVal val="1"/>
            </c:dLbl>
            <c:dLbl>
              <c:idx val="1"/>
              <c:layout>
                <c:manualLayout>
                  <c:x val="1.746093358451561E-3"/>
                  <c:y val="0.16557008069062296"/>
                </c:manualLayout>
              </c:layout>
              <c:spPr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prst="relaxedInset"/>
                </a:sp3d>
              </c:spPr>
              <c:txPr>
                <a:bodyPr/>
                <a:lstStyle/>
                <a:p>
                  <a:pPr>
                    <a:defRPr sz="1800" b="1">
                      <a:solidFill>
                        <a:srgbClr val="00B0F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>
                <c:manualLayout>
                  <c:x val="1.0477385141665411E-2"/>
                  <c:y val="0.24822344842342681"/>
                </c:manualLayout>
              </c:layout>
              <c:showVal val="1"/>
            </c:dLbl>
            <c:spPr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'Designated employees '!$B$20:$D$20</c:f>
              <c:strCache>
                <c:ptCount val="3"/>
                <c:pt idx="0">
                  <c:v>Blacks</c:v>
                </c:pt>
                <c:pt idx="1">
                  <c:v>Africans</c:v>
                </c:pt>
                <c:pt idx="2">
                  <c:v>Females</c:v>
                </c:pt>
              </c:strCache>
            </c:strRef>
          </c:cat>
          <c:val>
            <c:numRef>
              <c:f>'Designated employees '!$B$21:$D$21</c:f>
              <c:numCache>
                <c:formatCode>0%</c:formatCode>
                <c:ptCount val="3"/>
                <c:pt idx="0">
                  <c:v>0.53908045977011498</c:v>
                </c:pt>
                <c:pt idx="1">
                  <c:v>0.41896551724137931</c:v>
                </c:pt>
                <c:pt idx="2">
                  <c:v>0.51206896551723913</c:v>
                </c:pt>
              </c:numCache>
            </c:numRef>
          </c:val>
        </c:ser>
        <c:dLbls>
          <c:showVal val="1"/>
        </c:dLbls>
        <c:shape val="box"/>
        <c:axId val="68119552"/>
        <c:axId val="68720128"/>
        <c:axId val="0"/>
      </c:bar3DChart>
      <c:catAx>
        <c:axId val="68119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8720128"/>
        <c:crosses val="autoZero"/>
        <c:auto val="1"/>
        <c:lblAlgn val="ctr"/>
        <c:lblOffset val="100"/>
      </c:catAx>
      <c:valAx>
        <c:axId val="68720128"/>
        <c:scaling>
          <c:orientation val="minMax"/>
        </c:scaling>
        <c:axPos val="l"/>
        <c:majorGridlines/>
        <c:numFmt formatCode="0%" sourceLinked="1"/>
        <c:tickLblPos val="nextTo"/>
        <c:crossAx val="681195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42"/>
  <c:chart>
    <c:title>
      <c:tx>
        <c:rich>
          <a:bodyPr/>
          <a:lstStyle/>
          <a:p>
            <a:pPr>
              <a:defRPr/>
            </a:pPr>
            <a:r>
              <a:rPr lang="en-ZA" dirty="0" smtClean="0"/>
              <a:t>Faculty of Science Academics: </a:t>
            </a:r>
          </a:p>
          <a:p>
            <a:pPr>
              <a:defRPr/>
            </a:pPr>
            <a:r>
              <a:rPr lang="en-ZA" sz="1800" b="1" i="0" baseline="0" dirty="0" smtClean="0">
                <a:effectLst/>
              </a:rPr>
              <a:t>Year 1 EE Plan - Actual </a:t>
            </a:r>
            <a:r>
              <a:rPr lang="en-ZA" sz="1800" b="1" i="0" baseline="0" dirty="0" err="1" smtClean="0">
                <a:effectLst/>
              </a:rPr>
              <a:t>vs</a:t>
            </a:r>
            <a:r>
              <a:rPr lang="en-ZA" sz="1800" b="1" i="0" baseline="0" dirty="0" smtClean="0">
                <a:effectLst/>
              </a:rPr>
              <a:t> Plan</a:t>
            </a:r>
            <a:endParaRPr lang="en-US" dirty="0" smtClean="0">
              <a:effectLst/>
            </a:endParaRPr>
          </a:p>
          <a:p>
            <a:pPr>
              <a:defRPr/>
            </a:pPr>
            <a:r>
              <a:rPr lang="en-ZA" sz="1800" b="1" i="0" baseline="0" dirty="0" smtClean="0">
                <a:effectLst/>
              </a:rPr>
              <a:t>1/09/2010 to 31/08/2011 on permanent &amp; long-term contract posts</a:t>
            </a:r>
            <a:endParaRPr lang="en-US" dirty="0" smtClean="0">
              <a:effectLst/>
            </a:endParaRPr>
          </a:p>
          <a:p>
            <a:pPr>
              <a:defRPr/>
            </a:pPr>
            <a:endParaRPr lang="en-ZA" dirty="0"/>
          </a:p>
        </c:rich>
      </c:tx>
      <c:layout>
        <c:manualLayout>
          <c:xMode val="edge"/>
          <c:yMode val="edge"/>
          <c:x val="0.1051725246902392"/>
          <c:y val="1.259780659291824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2276899788912343"/>
          <c:y val="0.24103803281116926"/>
          <c:w val="0.83801093859941511"/>
          <c:h val="0.60964235136070466"/>
        </c:manualLayout>
      </c:layout>
      <c:bar3DChart>
        <c:barDir val="bar"/>
        <c:grouping val="clustered"/>
        <c:ser>
          <c:idx val="0"/>
          <c:order val="0"/>
          <c:tx>
            <c:strRef>
              <c:f>Sheet1!$I$13</c:f>
              <c:strCache>
                <c:ptCount val="1"/>
                <c:pt idx="0">
                  <c:v>Actual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Sheet1!$H$14:$H$16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Sheet1!$I$14:$I$16</c:f>
              <c:numCache>
                <c:formatCode>0%</c:formatCode>
                <c:ptCount val="3"/>
                <c:pt idx="0">
                  <c:v>9.1743119266055009E-2</c:v>
                </c:pt>
                <c:pt idx="1">
                  <c:v>3.6697247706422111E-2</c:v>
                </c:pt>
                <c:pt idx="2">
                  <c:v>0.23853211009174324</c:v>
                </c:pt>
              </c:numCache>
            </c:numRef>
          </c:val>
        </c:ser>
        <c:ser>
          <c:idx val="1"/>
          <c:order val="1"/>
          <c:tx>
            <c:strRef>
              <c:f>Sheet1!$J$13</c:f>
              <c:strCache>
                <c:ptCount val="1"/>
                <c:pt idx="0">
                  <c:v>Plan 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Sheet1!$H$14:$H$16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Sheet1!$J$14:$J$16</c:f>
              <c:numCache>
                <c:formatCode>0%</c:formatCode>
                <c:ptCount val="3"/>
                <c:pt idx="0">
                  <c:v>9.4339622641509524E-2</c:v>
                </c:pt>
                <c:pt idx="1">
                  <c:v>6.6037735849056728E-2</c:v>
                </c:pt>
                <c:pt idx="2">
                  <c:v>0.26415094339622641</c:v>
                </c:pt>
              </c:numCache>
            </c:numRef>
          </c:val>
        </c:ser>
        <c:shape val="box"/>
        <c:axId val="67299584"/>
        <c:axId val="67305472"/>
        <c:axId val="0"/>
      </c:bar3DChart>
      <c:catAx>
        <c:axId val="67299584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305472"/>
        <c:crosses val="autoZero"/>
        <c:auto val="1"/>
        <c:lblAlgn val="ctr"/>
        <c:lblOffset val="100"/>
      </c:catAx>
      <c:valAx>
        <c:axId val="6730547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299584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/>
            </a:pPr>
            <a:r>
              <a:rPr lang="en-ZA" dirty="0"/>
              <a:t>Skilled Technical: </a:t>
            </a:r>
            <a:r>
              <a:rPr lang="en-ZA" dirty="0" smtClean="0"/>
              <a:t>Numerical </a:t>
            </a:r>
            <a:r>
              <a:rPr lang="en-ZA" dirty="0"/>
              <a:t>Goals </a:t>
            </a:r>
            <a:r>
              <a:rPr lang="en-ZA" dirty="0" err="1" smtClean="0"/>
              <a:t>vs</a:t>
            </a:r>
            <a:r>
              <a:rPr lang="en-ZA" dirty="0" smtClean="0"/>
              <a:t> Profile for the period 1/09/2010</a:t>
            </a:r>
            <a:r>
              <a:rPr lang="en-ZA" baseline="0" dirty="0" smtClean="0"/>
              <a:t> to 31/08/2011</a:t>
            </a:r>
            <a:endParaRPr lang="en-ZA" dirty="0"/>
          </a:p>
        </c:rich>
      </c:tx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Sheet1!$D$16</c:f>
              <c:strCache>
                <c:ptCount val="1"/>
                <c:pt idx="0">
                  <c:v>2010 to 2011 Numerical Goals 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344145022847399"/>
                </c:manualLayout>
              </c:layout>
              <c:showVal val="1"/>
            </c:dLbl>
            <c:dLbl>
              <c:idx val="1"/>
              <c:layout>
                <c:manualLayout>
                  <c:x val="-1.6330490027857006E-3"/>
                  <c:y val="0.1030729630329674"/>
                </c:manualLayout>
              </c:layout>
              <c:showVal val="1"/>
            </c:dLbl>
            <c:dLbl>
              <c:idx val="2"/>
              <c:layout>
                <c:manualLayout>
                  <c:x val="1.6330490027857006E-3"/>
                  <c:y val="0.44206848589694997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Sheet1!$C$17:$C$19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Sheet1!$D$17:$D$19</c:f>
              <c:numCache>
                <c:formatCode>0%</c:formatCode>
                <c:ptCount val="3"/>
                <c:pt idx="0">
                  <c:v>0.47368421052631576</c:v>
                </c:pt>
                <c:pt idx="1">
                  <c:v>0.26973684210526316</c:v>
                </c:pt>
                <c:pt idx="2">
                  <c:v>0.59868421052631582</c:v>
                </c:pt>
              </c:numCache>
            </c:numRef>
          </c:val>
        </c:ser>
        <c:ser>
          <c:idx val="1"/>
          <c:order val="1"/>
          <c:tx>
            <c:strRef>
              <c:f>Sheet1!$E$16</c:f>
              <c:strCache>
                <c:ptCount val="1"/>
                <c:pt idx="0">
                  <c:v>2010 to 2011 Profile</c:v>
                </c:pt>
              </c:strCache>
            </c:strRef>
          </c:tx>
          <c:dLbls>
            <c:dLbl>
              <c:idx val="0"/>
              <c:layout>
                <c:manualLayout>
                  <c:x val="6.5320674246071592E-3"/>
                  <c:y val="0.32067144054700991"/>
                </c:manualLayout>
              </c:layout>
              <c:showVal val="1"/>
            </c:dLbl>
            <c:dLbl>
              <c:idx val="1"/>
              <c:layout>
                <c:manualLayout>
                  <c:x val="1.6330490027857006E-3"/>
                  <c:y val="8.016786013675271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40771083155262688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Sheet1!$C$17:$C$19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Sheet1!$E$17:$E$19</c:f>
              <c:numCache>
                <c:formatCode>0%</c:formatCode>
                <c:ptCount val="3"/>
                <c:pt idx="0">
                  <c:v>0.44846796657381632</c:v>
                </c:pt>
                <c:pt idx="1">
                  <c:v>0.24791086350974953</c:v>
                </c:pt>
                <c:pt idx="2">
                  <c:v>0.56267409470752094</c:v>
                </c:pt>
              </c:numCache>
            </c:numRef>
          </c:val>
        </c:ser>
        <c:shape val="box"/>
        <c:axId val="67413888"/>
        <c:axId val="67415424"/>
        <c:axId val="0"/>
      </c:bar3DChart>
      <c:catAx>
        <c:axId val="67413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415424"/>
        <c:crosses val="autoZero"/>
        <c:auto val="1"/>
        <c:lblAlgn val="ctr"/>
        <c:lblOffset val="100"/>
      </c:catAx>
      <c:valAx>
        <c:axId val="67415424"/>
        <c:scaling>
          <c:orientation val="minMax"/>
        </c:scaling>
        <c:axPos val="l"/>
        <c:majorGridlines/>
        <c:numFmt formatCode="0%" sourceLinked="1"/>
        <c:tickLblPos val="nextTo"/>
        <c:crossAx val="67413888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ZA" dirty="0"/>
              <a:t>Skilled Technical: Comparison between </a:t>
            </a:r>
            <a:r>
              <a:rPr lang="en-ZA" dirty="0" smtClean="0"/>
              <a:t>1/09/2009</a:t>
            </a:r>
            <a:r>
              <a:rPr lang="en-ZA" baseline="0" dirty="0" smtClean="0"/>
              <a:t> </a:t>
            </a:r>
            <a:r>
              <a:rPr lang="en-ZA" baseline="0" dirty="0"/>
              <a:t>to </a:t>
            </a:r>
            <a:r>
              <a:rPr lang="en-ZA" baseline="0" dirty="0" smtClean="0"/>
              <a:t>31/08/2010 </a:t>
            </a:r>
            <a:r>
              <a:rPr lang="en-ZA" baseline="0" dirty="0"/>
              <a:t>profile and </a:t>
            </a:r>
            <a:r>
              <a:rPr lang="en-ZA" baseline="0" dirty="0" smtClean="0"/>
              <a:t>1/09/2010 </a:t>
            </a:r>
            <a:r>
              <a:rPr lang="en-ZA" baseline="0" dirty="0"/>
              <a:t>to </a:t>
            </a:r>
            <a:r>
              <a:rPr lang="en-ZA" baseline="0" dirty="0" smtClean="0"/>
              <a:t>31/08/2011 </a:t>
            </a:r>
            <a:r>
              <a:rPr lang="en-ZA" baseline="0" dirty="0"/>
              <a:t>profile</a:t>
            </a:r>
            <a:endParaRPr lang="en-ZA" dirty="0"/>
          </a:p>
        </c:rich>
      </c:tx>
      <c:layout>
        <c:manualLayout>
          <c:xMode val="edge"/>
          <c:yMode val="edge"/>
          <c:x val="0.13892745154752931"/>
          <c:y val="8.3254638373514119E-4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0460629921259847E-2"/>
          <c:y val="7.4548702245552642E-2"/>
          <c:w val="0.79153269693197936"/>
          <c:h val="0.79822506561679785"/>
        </c:manualLayout>
      </c:layout>
      <c:bar3DChart>
        <c:barDir val="col"/>
        <c:grouping val="clustered"/>
        <c:ser>
          <c:idx val="0"/>
          <c:order val="0"/>
          <c:tx>
            <c:strRef>
              <c:f>Sheet1!$C$17</c:f>
              <c:strCache>
                <c:ptCount val="1"/>
                <c:pt idx="0">
                  <c:v>2009-2010 profile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2888525206600976"/>
                </c:manualLayout>
              </c:layout>
              <c:showVal val="1"/>
            </c:dLbl>
            <c:dLbl>
              <c:idx val="1"/>
              <c:layout>
                <c:manualLayout>
                  <c:x val="-2.989310038997568E-3"/>
                  <c:y val="0.1017515147889551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2837562208187687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Sheet1!$B$18:$B$20</c:f>
              <c:strCache>
                <c:ptCount val="3"/>
                <c:pt idx="0">
                  <c:v>Black</c:v>
                </c:pt>
                <c:pt idx="1">
                  <c:v>African </c:v>
                </c:pt>
                <c:pt idx="2">
                  <c:v>Female </c:v>
                </c:pt>
              </c:strCache>
            </c:strRef>
          </c:cat>
          <c:val>
            <c:numRef>
              <c:f>Sheet1!$C$18:$C$20</c:f>
              <c:numCache>
                <c:formatCode>0%</c:formatCode>
                <c:ptCount val="3"/>
                <c:pt idx="0">
                  <c:v>0.40944881889763896</c:v>
                </c:pt>
                <c:pt idx="1">
                  <c:v>0.17716535433070871</c:v>
                </c:pt>
                <c:pt idx="2">
                  <c:v>0.58661417322834641</c:v>
                </c:pt>
              </c:numCache>
            </c:numRef>
          </c:val>
        </c:ser>
        <c:ser>
          <c:idx val="1"/>
          <c:order val="1"/>
          <c:tx>
            <c:strRef>
              <c:f>Sheet1!$D$17</c:f>
              <c:strCache>
                <c:ptCount val="1"/>
                <c:pt idx="0">
                  <c:v>2010 to 2011 profile</c:v>
                </c:pt>
              </c:strCache>
            </c:strRef>
          </c:tx>
          <c:dLbls>
            <c:dLbl>
              <c:idx val="0"/>
              <c:layout>
                <c:manualLayout>
                  <c:x val="1.4946550194987833E-3"/>
                  <c:y val="0.18767501616629548"/>
                </c:manualLayout>
              </c:layout>
              <c:showVal val="1"/>
            </c:dLbl>
            <c:dLbl>
              <c:idx val="1"/>
              <c:layout>
                <c:manualLayout>
                  <c:x val="5.9786200779951134E-3"/>
                  <c:y val="0.13792983115836224"/>
                </c:manualLayout>
              </c:layout>
              <c:showVal val="1"/>
            </c:dLbl>
            <c:dLbl>
              <c:idx val="2"/>
              <c:layout>
                <c:manualLayout>
                  <c:x val="1.4946550194987833E-3"/>
                  <c:y val="0.19898074003173441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Sheet1!$B$18:$B$20</c:f>
              <c:strCache>
                <c:ptCount val="3"/>
                <c:pt idx="0">
                  <c:v>Black</c:v>
                </c:pt>
                <c:pt idx="1">
                  <c:v>African </c:v>
                </c:pt>
                <c:pt idx="2">
                  <c:v>Female </c:v>
                </c:pt>
              </c:strCache>
            </c:strRef>
          </c:cat>
          <c:val>
            <c:numRef>
              <c:f>Sheet1!$D$18:$D$20</c:f>
              <c:numCache>
                <c:formatCode>0%</c:formatCode>
                <c:ptCount val="3"/>
                <c:pt idx="0">
                  <c:v>0.44846796657381632</c:v>
                </c:pt>
                <c:pt idx="1">
                  <c:v>0.24791086350974983</c:v>
                </c:pt>
                <c:pt idx="2">
                  <c:v>0.56267409470752094</c:v>
                </c:pt>
              </c:numCache>
            </c:numRef>
          </c:val>
        </c:ser>
        <c:dLbls>
          <c:showVal val="1"/>
        </c:dLbls>
        <c:shape val="box"/>
        <c:axId val="67552768"/>
        <c:axId val="67554304"/>
        <c:axId val="0"/>
      </c:bar3DChart>
      <c:catAx>
        <c:axId val="67552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554304"/>
        <c:crosses val="autoZero"/>
        <c:auto val="1"/>
        <c:lblAlgn val="ctr"/>
        <c:lblOffset val="100"/>
      </c:catAx>
      <c:valAx>
        <c:axId val="67554304"/>
        <c:scaling>
          <c:orientation val="minMax"/>
        </c:scaling>
        <c:axPos val="l"/>
        <c:majorGridlines/>
        <c:numFmt formatCode="0%" sourceLinked="1"/>
        <c:tickLblPos val="nextTo"/>
        <c:crossAx val="67552768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/>
            </a:pPr>
            <a:r>
              <a:rPr lang="en-ZA" dirty="0"/>
              <a:t>Semi Skilled: </a:t>
            </a:r>
            <a:r>
              <a:rPr lang="en-ZA" dirty="0" smtClean="0"/>
              <a:t>Numerical </a:t>
            </a:r>
            <a:r>
              <a:rPr lang="en-ZA" dirty="0"/>
              <a:t>Goals </a:t>
            </a:r>
            <a:r>
              <a:rPr lang="en-ZA" dirty="0" err="1" smtClean="0"/>
              <a:t>vs</a:t>
            </a:r>
            <a:r>
              <a:rPr lang="en-ZA" dirty="0" smtClean="0"/>
              <a:t> Profile for</a:t>
            </a:r>
            <a:r>
              <a:rPr lang="en-ZA" baseline="0" dirty="0" smtClean="0"/>
              <a:t> the period 1/09/2010 to 31/08/2011</a:t>
            </a:r>
            <a:r>
              <a:rPr lang="en-ZA" dirty="0" smtClean="0"/>
              <a:t> </a:t>
            </a:r>
            <a:endParaRPr lang="en-ZA" dirty="0"/>
          </a:p>
        </c:rich>
      </c:tx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Sheet1!$E$22</c:f>
              <c:strCache>
                <c:ptCount val="1"/>
                <c:pt idx="0">
                  <c:v>2010 to 2011 Numerical Goals 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7729633416258951"/>
                </c:manualLayout>
              </c:layout>
              <c:showVal val="1"/>
            </c:dLbl>
            <c:dLbl>
              <c:idx val="1"/>
              <c:layout>
                <c:manualLayout>
                  <c:x val="-7.7354952763533094E-3"/>
                  <c:y val="0.26120515442025377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1208965529849721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Sheet1!$D$23:$D$25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Sheet1!$E$23:$E$25</c:f>
              <c:numCache>
                <c:formatCode>0%</c:formatCode>
                <c:ptCount val="3"/>
                <c:pt idx="0">
                  <c:v>0.82828282828282829</c:v>
                </c:pt>
                <c:pt idx="1">
                  <c:v>0.64646464646464663</c:v>
                </c:pt>
                <c:pt idx="2">
                  <c:v>0.5757575757575758</c:v>
                </c:pt>
              </c:numCache>
            </c:numRef>
          </c:val>
        </c:ser>
        <c:ser>
          <c:idx val="1"/>
          <c:order val="1"/>
          <c:tx>
            <c:strRef>
              <c:f>Sheet1!$F$22</c:f>
              <c:strCache>
                <c:ptCount val="1"/>
                <c:pt idx="0">
                  <c:v>2010 to 2011 Profile</c:v>
                </c:pt>
              </c:strCache>
            </c:strRef>
          </c:tx>
          <c:dLbls>
            <c:dLbl>
              <c:idx val="0"/>
              <c:layout>
                <c:manualLayout>
                  <c:x val="-6.1883962210826553E-3"/>
                  <c:y val="0.3527385846017107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3218235948467048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4557749560878608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Sheet1!$D$23:$D$25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Sheet1!$F$23:$F$25</c:f>
              <c:numCache>
                <c:formatCode>0%</c:formatCode>
                <c:ptCount val="3"/>
                <c:pt idx="0">
                  <c:v>0.79268292682926744</c:v>
                </c:pt>
                <c:pt idx="1">
                  <c:v>0.60365853658536706</c:v>
                </c:pt>
                <c:pt idx="2">
                  <c:v>0.62195121951219712</c:v>
                </c:pt>
              </c:numCache>
            </c:numRef>
          </c:val>
        </c:ser>
        <c:shape val="box"/>
        <c:axId val="67597440"/>
        <c:axId val="67598976"/>
        <c:axId val="0"/>
      </c:bar3DChart>
      <c:catAx>
        <c:axId val="67597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598976"/>
        <c:crosses val="autoZero"/>
        <c:auto val="1"/>
        <c:lblAlgn val="ctr"/>
        <c:lblOffset val="100"/>
      </c:catAx>
      <c:valAx>
        <c:axId val="67598976"/>
        <c:scaling>
          <c:orientation val="minMax"/>
        </c:scaling>
        <c:axPos val="l"/>
        <c:majorGridlines/>
        <c:numFmt formatCode="0%" sourceLinked="1"/>
        <c:tickLblPos val="nextTo"/>
        <c:crossAx val="67597440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/>
            </a:pPr>
            <a:r>
              <a:rPr lang="en-ZA" dirty="0"/>
              <a:t>Semi Skilled:</a:t>
            </a:r>
            <a:r>
              <a:rPr lang="en-ZA" baseline="0" dirty="0"/>
              <a:t> Comparison between 01/09/2009 to 31/08/2010 </a:t>
            </a:r>
            <a:r>
              <a:rPr lang="en-ZA" baseline="0" dirty="0" smtClean="0"/>
              <a:t> Profile and </a:t>
            </a:r>
            <a:r>
              <a:rPr lang="en-ZA" baseline="0" dirty="0"/>
              <a:t>01/09/2010 to 31/08/2011 </a:t>
            </a:r>
            <a:r>
              <a:rPr lang="en-ZA" baseline="0" dirty="0" smtClean="0"/>
              <a:t>Profile</a:t>
            </a:r>
            <a:endParaRPr lang="en-ZA" dirty="0"/>
          </a:p>
        </c:rich>
      </c:tx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Sheet1!$L$17</c:f>
              <c:strCache>
                <c:ptCount val="1"/>
                <c:pt idx="0">
                  <c:v>2009 to 2010 profile</c:v>
                </c:pt>
              </c:strCache>
            </c:strRef>
          </c:tx>
          <c:dLbls>
            <c:dLbl>
              <c:idx val="0"/>
              <c:layout>
                <c:manualLayout>
                  <c:x val="-1.5336460200074387E-3"/>
                  <c:y val="0.30423702921897566"/>
                </c:manualLayout>
              </c:layout>
              <c:showVal val="1"/>
            </c:dLbl>
            <c:dLbl>
              <c:idx val="1"/>
              <c:layout>
                <c:manualLayout>
                  <c:x val="4.6009380600223167E-3"/>
                  <c:y val="0.21164315076102694"/>
                </c:manualLayout>
              </c:layout>
              <c:showVal val="1"/>
            </c:dLbl>
            <c:dLbl>
              <c:idx val="2"/>
              <c:layout>
                <c:manualLayout>
                  <c:x val="3.0672920400148813E-3"/>
                  <c:y val="0.2160523830685479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Sheet1!$K$18:$K$20</c:f>
              <c:strCache>
                <c:ptCount val="3"/>
                <c:pt idx="0">
                  <c:v>Black</c:v>
                </c:pt>
                <c:pt idx="1">
                  <c:v>African </c:v>
                </c:pt>
                <c:pt idx="2">
                  <c:v>Female</c:v>
                </c:pt>
              </c:strCache>
            </c:strRef>
          </c:cat>
          <c:val>
            <c:numRef>
              <c:f>Sheet1!$L$18:$L$20</c:f>
              <c:numCache>
                <c:formatCode>0%</c:formatCode>
                <c:ptCount val="3"/>
                <c:pt idx="0">
                  <c:v>0.78909090909090907</c:v>
                </c:pt>
                <c:pt idx="1">
                  <c:v>0.59636363636363632</c:v>
                </c:pt>
                <c:pt idx="2">
                  <c:v>0.58545454545454456</c:v>
                </c:pt>
              </c:numCache>
            </c:numRef>
          </c:val>
        </c:ser>
        <c:ser>
          <c:idx val="1"/>
          <c:order val="1"/>
          <c:tx>
            <c:strRef>
              <c:f>Sheet1!$M$17</c:f>
              <c:strCache>
                <c:ptCount val="1"/>
                <c:pt idx="0">
                  <c:v>2010 to 2011 profile </c:v>
                </c:pt>
              </c:strCache>
            </c:strRef>
          </c:tx>
          <c:dLbls>
            <c:dLbl>
              <c:idx val="0"/>
              <c:layout>
                <c:manualLayout>
                  <c:x val="-1.5336460200074387E-3"/>
                  <c:y val="0.29541856460393334"/>
                </c:manualLayout>
              </c:layout>
              <c:showVal val="1"/>
            </c:dLbl>
            <c:dLbl>
              <c:idx val="1"/>
              <c:layout>
                <c:manualLayout>
                  <c:x val="-1.5336460200074387E-3"/>
                  <c:y val="0.21605238306854793"/>
                </c:manualLayout>
              </c:layout>
              <c:showVal val="1"/>
            </c:dLbl>
            <c:dLbl>
              <c:idx val="2"/>
              <c:layout>
                <c:manualLayout>
                  <c:x val="-3.0672920400148813E-3"/>
                  <c:y val="0.24250777691367617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Sheet1!$K$18:$K$20</c:f>
              <c:strCache>
                <c:ptCount val="3"/>
                <c:pt idx="0">
                  <c:v>Black</c:v>
                </c:pt>
                <c:pt idx="1">
                  <c:v>African </c:v>
                </c:pt>
                <c:pt idx="2">
                  <c:v>Female</c:v>
                </c:pt>
              </c:strCache>
            </c:strRef>
          </c:cat>
          <c:val>
            <c:numRef>
              <c:f>Sheet1!$M$18:$M$20</c:f>
              <c:numCache>
                <c:formatCode>0%</c:formatCode>
                <c:ptCount val="3"/>
                <c:pt idx="0">
                  <c:v>0.79268292682926744</c:v>
                </c:pt>
                <c:pt idx="1">
                  <c:v>0.60365853658536706</c:v>
                </c:pt>
                <c:pt idx="2">
                  <c:v>0.62195121951219712</c:v>
                </c:pt>
              </c:numCache>
            </c:numRef>
          </c:val>
        </c:ser>
        <c:shape val="box"/>
        <c:axId val="67670784"/>
        <c:axId val="67672320"/>
        <c:axId val="0"/>
      </c:bar3DChart>
      <c:catAx>
        <c:axId val="67670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672320"/>
        <c:crosses val="autoZero"/>
        <c:auto val="1"/>
        <c:lblAlgn val="ctr"/>
        <c:lblOffset val="100"/>
      </c:catAx>
      <c:valAx>
        <c:axId val="67672320"/>
        <c:scaling>
          <c:orientation val="minMax"/>
        </c:scaling>
        <c:axPos val="l"/>
        <c:majorGridlines/>
        <c:numFmt formatCode="0%" sourceLinked="1"/>
        <c:tickLblPos val="nextTo"/>
        <c:crossAx val="676707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/>
            </a:pPr>
            <a:r>
              <a:rPr lang="en-ZA" dirty="0" smtClean="0"/>
              <a:t>Top </a:t>
            </a:r>
            <a:r>
              <a:rPr lang="en-ZA" dirty="0"/>
              <a:t>and Senior Management:</a:t>
            </a:r>
            <a:r>
              <a:rPr lang="en-ZA" baseline="0" dirty="0"/>
              <a:t> </a:t>
            </a:r>
            <a:r>
              <a:rPr lang="en-ZA" baseline="0" dirty="0" smtClean="0"/>
              <a:t>Numerical </a:t>
            </a:r>
            <a:r>
              <a:rPr lang="en-ZA" baseline="0" dirty="0"/>
              <a:t>Goals </a:t>
            </a:r>
            <a:r>
              <a:rPr lang="en-ZA" baseline="0" dirty="0" err="1" smtClean="0"/>
              <a:t>vs</a:t>
            </a:r>
            <a:r>
              <a:rPr lang="en-ZA" baseline="0" dirty="0" smtClean="0"/>
              <a:t> Profile for the period 1/09/2010 to 31/08/2011 </a:t>
            </a:r>
            <a:endParaRPr lang="en-ZA" dirty="0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'Numerical Goals vs 2010 profile'!$G$99</c:f>
              <c:strCache>
                <c:ptCount val="1"/>
                <c:pt idx="0">
                  <c:v>2010 to 2011 Numerical Goals</c:v>
                </c:pt>
              </c:strCache>
            </c:strRef>
          </c:tx>
          <c:dLbls>
            <c:dLbl>
              <c:idx val="0"/>
              <c:layout>
                <c:manualLayout>
                  <c:x val="3.2966222859973026E-3"/>
                  <c:y val="0.24775686299405886"/>
                </c:manualLayout>
              </c:layout>
              <c:showVal val="1"/>
            </c:dLbl>
            <c:dLbl>
              <c:idx val="1"/>
              <c:layout>
                <c:manualLayout>
                  <c:x val="1.6483111429986519E-3"/>
                  <c:y val="0.17636929230085546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39263163881261881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'Numerical Goals vs 2010 profile'!$F$100:$F$102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'Numerical Goals vs 2010 profile'!$G$100:$G$102</c:f>
              <c:numCache>
                <c:formatCode>0%</c:formatCode>
                <c:ptCount val="3"/>
                <c:pt idx="0">
                  <c:v>0.31578947368421123</c:v>
                </c:pt>
                <c:pt idx="1">
                  <c:v>0.26315789473684231</c:v>
                </c:pt>
                <c:pt idx="2">
                  <c:v>0.42105263157894768</c:v>
                </c:pt>
              </c:numCache>
            </c:numRef>
          </c:val>
        </c:ser>
        <c:ser>
          <c:idx val="1"/>
          <c:order val="1"/>
          <c:tx>
            <c:strRef>
              <c:f>'Numerical Goals vs 2010 profile'!$H$99</c:f>
              <c:strCache>
                <c:ptCount val="1"/>
                <c:pt idx="0">
                  <c:v>2010 to 2011 Profile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8056856116516179"/>
                </c:manualLayout>
              </c:layout>
              <c:showVal val="1"/>
            </c:dLbl>
            <c:dLbl>
              <c:idx val="1"/>
              <c:layout>
                <c:manualLayout>
                  <c:x val="6.0437377065546991E-17"/>
                  <c:y val="9.028428058258077E-2"/>
                </c:manualLayout>
              </c:layout>
              <c:showVal val="1"/>
            </c:dLbl>
            <c:dLbl>
              <c:idx val="2"/>
              <c:layout>
                <c:manualLayout>
                  <c:x val="-3.2966222859973026E-3"/>
                  <c:y val="0.27085284174774288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'Numerical Goals vs 2010 profile'!$F$100:$F$102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'Numerical Goals vs 2010 profile'!$H$100:$H$102</c:f>
              <c:numCache>
                <c:formatCode>0%</c:formatCode>
                <c:ptCount val="3"/>
                <c:pt idx="0">
                  <c:v>0.266666666666667</c:v>
                </c:pt>
                <c:pt idx="1">
                  <c:v>0.2</c:v>
                </c:pt>
                <c:pt idx="2">
                  <c:v>0.33333333333333331</c:v>
                </c:pt>
              </c:numCache>
            </c:numRef>
          </c:val>
        </c:ser>
        <c:dLbls>
          <c:showVal val="1"/>
        </c:dLbls>
        <c:shape val="box"/>
        <c:axId val="67744128"/>
        <c:axId val="67745664"/>
        <c:axId val="0"/>
      </c:bar3DChart>
      <c:catAx>
        <c:axId val="67744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745664"/>
        <c:crosses val="autoZero"/>
        <c:auto val="1"/>
        <c:lblAlgn val="ctr"/>
        <c:lblOffset val="100"/>
      </c:catAx>
      <c:valAx>
        <c:axId val="67745664"/>
        <c:scaling>
          <c:orientation val="minMax"/>
        </c:scaling>
        <c:axPos val="l"/>
        <c:majorGridlines/>
        <c:numFmt formatCode="0%" sourceLinked="1"/>
        <c:tickLblPos val="nextTo"/>
        <c:crossAx val="67744128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/>
            </a:pPr>
            <a:r>
              <a:rPr lang="en-ZA" dirty="0"/>
              <a:t>Numerical Goals v Current </a:t>
            </a:r>
            <a:r>
              <a:rPr lang="en-ZA" dirty="0" smtClean="0"/>
              <a:t>Profile: </a:t>
            </a:r>
            <a:r>
              <a:rPr lang="en-ZA" dirty="0"/>
              <a:t>total of designated groups for the period 1/09/2010 to 31/08/2011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'Numerical Goals vs 2010 profile'!$E$63</c:f>
              <c:strCache>
                <c:ptCount val="1"/>
                <c:pt idx="0">
                  <c:v>2010 to 2011 Numerical Goals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ctr"/>
            <c:showVal val="1"/>
          </c:dLbls>
          <c:cat>
            <c:strRef>
              <c:f>'Numerical Goals vs 2010 profile'!$D$64:$D$66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'Numerical Goals vs 2010 profile'!$E$64:$E$66</c:f>
              <c:numCache>
                <c:formatCode>0%</c:formatCode>
                <c:ptCount val="3"/>
                <c:pt idx="0">
                  <c:v>0.57625994694960214</c:v>
                </c:pt>
                <c:pt idx="1">
                  <c:v>0.45225464190981507</c:v>
                </c:pt>
                <c:pt idx="2">
                  <c:v>0.51193633952254647</c:v>
                </c:pt>
              </c:numCache>
            </c:numRef>
          </c:val>
        </c:ser>
        <c:ser>
          <c:idx val="1"/>
          <c:order val="1"/>
          <c:tx>
            <c:strRef>
              <c:f>'Numerical Goals vs 2010 profile'!$F$63</c:f>
              <c:strCache>
                <c:ptCount val="1"/>
                <c:pt idx="0">
                  <c:v>2010 to 2011 Profile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ctr"/>
            <c:showVal val="1"/>
          </c:dLbls>
          <c:cat>
            <c:strRef>
              <c:f>'Numerical Goals vs 2010 profile'!$D$64:$D$66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'Numerical Goals vs 2010 profile'!$F$64:$F$66</c:f>
              <c:numCache>
                <c:formatCode>0%</c:formatCode>
                <c:ptCount val="3"/>
                <c:pt idx="0">
                  <c:v>0.53908045977011498</c:v>
                </c:pt>
                <c:pt idx="1">
                  <c:v>0.41896551724137931</c:v>
                </c:pt>
                <c:pt idx="2">
                  <c:v>0.51206896551723913</c:v>
                </c:pt>
              </c:numCache>
            </c:numRef>
          </c:val>
        </c:ser>
        <c:dLbls>
          <c:showVal val="1"/>
        </c:dLbls>
        <c:axId val="69465600"/>
        <c:axId val="69467136"/>
      </c:barChart>
      <c:catAx>
        <c:axId val="69465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9467136"/>
        <c:crosses val="autoZero"/>
        <c:auto val="1"/>
        <c:lblAlgn val="ctr"/>
        <c:lblOffset val="100"/>
      </c:catAx>
      <c:valAx>
        <c:axId val="69467136"/>
        <c:scaling>
          <c:orientation val="minMax"/>
        </c:scaling>
        <c:axPos val="l"/>
        <c:majorGridlines/>
        <c:numFmt formatCode="0%" sourceLinked="1"/>
        <c:tickLblPos val="nextTo"/>
        <c:crossAx val="694656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/>
            </a:pPr>
            <a:r>
              <a:rPr lang="en-ZA" dirty="0"/>
              <a:t>Professionally </a:t>
            </a:r>
            <a:r>
              <a:rPr lang="en-ZA" dirty="0" smtClean="0"/>
              <a:t>Qualified staff:</a:t>
            </a:r>
            <a:r>
              <a:rPr lang="en-ZA" baseline="0" dirty="0" smtClean="0"/>
              <a:t> </a:t>
            </a:r>
          </a:p>
          <a:p>
            <a:pPr>
              <a:defRPr/>
            </a:pPr>
            <a:r>
              <a:rPr lang="en-ZA" baseline="0" dirty="0" smtClean="0"/>
              <a:t>Numerical </a:t>
            </a:r>
            <a:r>
              <a:rPr lang="en-ZA" baseline="0" dirty="0"/>
              <a:t>Goals </a:t>
            </a:r>
            <a:r>
              <a:rPr lang="en-ZA" baseline="0" dirty="0" err="1" smtClean="0"/>
              <a:t>vs</a:t>
            </a:r>
            <a:r>
              <a:rPr lang="en-ZA" baseline="0" dirty="0" smtClean="0"/>
              <a:t>  Profile for the period 1/09/2010 to 31/08/2011 </a:t>
            </a:r>
            <a:endParaRPr lang="en-ZA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'Numerical Goals vs 2010 profile'!$F$85</c:f>
              <c:strCache>
                <c:ptCount val="1"/>
                <c:pt idx="0">
                  <c:v>2010 to 2011 Numerical Goals</c:v>
                </c:pt>
              </c:strCache>
            </c:strRef>
          </c:tx>
          <c:dLbls>
            <c:dLbl>
              <c:idx val="0"/>
              <c:layout>
                <c:manualLayout>
                  <c:x val="6.2431607894108381E-3"/>
                  <c:y val="0.17407878201123431"/>
                </c:manualLayout>
              </c:layout>
              <c:showVal val="1"/>
            </c:dLbl>
            <c:dLbl>
              <c:idx val="1"/>
              <c:layout>
                <c:manualLayout>
                  <c:x val="3.1215803947054694E-3"/>
                  <c:y val="8.932990129523850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1988898780366428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'Numerical Goals vs 2010 profile'!$E$86:$E$88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'Numerical Goals vs 2010 profile'!$F$86:$F$88</c:f>
              <c:numCache>
                <c:formatCode>0%</c:formatCode>
                <c:ptCount val="3"/>
                <c:pt idx="0">
                  <c:v>0.24112149532710311</c:v>
                </c:pt>
                <c:pt idx="1">
                  <c:v>0.1439252336448599</c:v>
                </c:pt>
                <c:pt idx="2">
                  <c:v>0.43738317757009454</c:v>
                </c:pt>
              </c:numCache>
            </c:numRef>
          </c:val>
        </c:ser>
        <c:ser>
          <c:idx val="1"/>
          <c:order val="1"/>
          <c:tx>
            <c:strRef>
              <c:f>'Numerical Goals vs 2010 profile'!$G$85</c:f>
              <c:strCache>
                <c:ptCount val="1"/>
                <c:pt idx="0">
                  <c:v>2010 to 2011 Profile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1223500419145349"/>
                </c:manualLayout>
              </c:layout>
              <c:showVal val="1"/>
            </c:dLbl>
            <c:dLbl>
              <c:idx val="1"/>
              <c:layout>
                <c:manualLayout>
                  <c:x val="-1.5607901973527605E-3"/>
                  <c:y val="7.7877349847131142E-2"/>
                </c:manualLayout>
              </c:layout>
              <c:showVal val="1"/>
            </c:dLbl>
            <c:dLbl>
              <c:idx val="2"/>
              <c:layout>
                <c:manualLayout>
                  <c:x val="1.5607901973527041E-3"/>
                  <c:y val="0.18782184374896296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'Numerical Goals vs 2010 profile'!$E$86:$E$88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'Numerical Goals vs 2010 profile'!$G$86:$G$88</c:f>
              <c:numCache>
                <c:formatCode>0%</c:formatCode>
                <c:ptCount val="3"/>
                <c:pt idx="0">
                  <c:v>0.20226537216828491</c:v>
                </c:pt>
                <c:pt idx="1">
                  <c:v>0.11488673139158576</c:v>
                </c:pt>
                <c:pt idx="2">
                  <c:v>0.42394822006472532</c:v>
                </c:pt>
              </c:numCache>
            </c:numRef>
          </c:val>
        </c:ser>
        <c:dLbls>
          <c:showVal val="1"/>
        </c:dLbls>
        <c:shape val="box"/>
        <c:axId val="58447744"/>
        <c:axId val="58449280"/>
        <c:axId val="0"/>
      </c:bar3DChart>
      <c:catAx>
        <c:axId val="58447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8449280"/>
        <c:crosses val="autoZero"/>
        <c:auto val="1"/>
        <c:lblAlgn val="ctr"/>
        <c:lblOffset val="100"/>
      </c:catAx>
      <c:valAx>
        <c:axId val="58449280"/>
        <c:scaling>
          <c:orientation val="minMax"/>
        </c:scaling>
        <c:axPos val="l"/>
        <c:majorGridlines/>
        <c:numFmt formatCode="0%" sourceLinked="1"/>
        <c:tickLblPos val="nextTo"/>
        <c:crossAx val="584477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/>
            </a:pPr>
            <a:r>
              <a:rPr lang="en-US" dirty="0"/>
              <a:t>RU Academic Staff: </a:t>
            </a:r>
            <a:r>
              <a:rPr lang="en-US" dirty="0" smtClean="0"/>
              <a:t>Comparison of 1/09/2009 </a:t>
            </a:r>
            <a:r>
              <a:rPr lang="en-US" dirty="0"/>
              <a:t>to 31/08/2010 Profile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1/09/2010</a:t>
            </a:r>
            <a:r>
              <a:rPr lang="en-US" baseline="0" dirty="0"/>
              <a:t> to </a:t>
            </a:r>
            <a:r>
              <a:rPr lang="en-US" baseline="0" dirty="0" smtClean="0"/>
              <a:t>31/08/2011 Profile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'Core employees 2009-2010 v 2011'!$G$58</c:f>
              <c:strCache>
                <c:ptCount val="1"/>
                <c:pt idx="0">
                  <c:v>2009 to 2010 Profile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ctr"/>
            <c:showVal val="1"/>
          </c:dLbls>
          <c:cat>
            <c:strRef>
              <c:f>'Core employees 2009-2010 v 2011'!$F$59:$F$61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'Core employees 2009-2010 v 2011'!$G$59:$G$61</c:f>
              <c:numCache>
                <c:formatCode>0%</c:formatCode>
                <c:ptCount val="3"/>
                <c:pt idx="0">
                  <c:v>0.11411411411411411</c:v>
                </c:pt>
                <c:pt idx="1">
                  <c:v>3.6036036036036036E-2</c:v>
                </c:pt>
                <c:pt idx="2">
                  <c:v>0.32132132132132202</c:v>
                </c:pt>
              </c:numCache>
            </c:numRef>
          </c:val>
        </c:ser>
        <c:ser>
          <c:idx val="1"/>
          <c:order val="1"/>
          <c:tx>
            <c:strRef>
              <c:f>'Core employees 2009-2010 v 2011'!$H$58</c:f>
              <c:strCache>
                <c:ptCount val="1"/>
                <c:pt idx="0">
                  <c:v>2010 to 2011 Profile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ctr"/>
            <c:showVal val="1"/>
          </c:dLbls>
          <c:cat>
            <c:strRef>
              <c:f>'Core employees 2009-2010 v 2011'!$F$59:$F$61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'Core employees 2009-2010 v 2011'!$H$59:$H$61</c:f>
              <c:numCache>
                <c:formatCode>0%</c:formatCode>
                <c:ptCount val="3"/>
                <c:pt idx="0">
                  <c:v>0.16803278688524625</c:v>
                </c:pt>
                <c:pt idx="1">
                  <c:v>8.1967213114754051E-2</c:v>
                </c:pt>
                <c:pt idx="2">
                  <c:v>0.37909836065573782</c:v>
                </c:pt>
              </c:numCache>
            </c:numRef>
          </c:val>
        </c:ser>
        <c:axId val="58545280"/>
        <c:axId val="58546816"/>
      </c:barChart>
      <c:catAx>
        <c:axId val="58545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8546816"/>
        <c:crosses val="autoZero"/>
        <c:auto val="1"/>
        <c:lblAlgn val="ctr"/>
        <c:lblOffset val="100"/>
      </c:catAx>
      <c:valAx>
        <c:axId val="58546816"/>
        <c:scaling>
          <c:orientation val="minMax"/>
        </c:scaling>
        <c:axPos val="l"/>
        <c:majorGridlines/>
        <c:numFmt formatCode="0%" sourceLinked="1"/>
        <c:tickLblPos val="nextTo"/>
        <c:crossAx val="585452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42"/>
  <c:chart>
    <c:title>
      <c:tx>
        <c:rich>
          <a:bodyPr/>
          <a:lstStyle/>
          <a:p>
            <a:pPr>
              <a:defRPr/>
            </a:pPr>
            <a:r>
              <a:rPr lang="en-ZA" dirty="0" smtClean="0"/>
              <a:t>Faculty of Commerce</a:t>
            </a:r>
            <a:r>
              <a:rPr lang="en-ZA" baseline="0" dirty="0" smtClean="0"/>
              <a:t> Academics</a:t>
            </a:r>
            <a:r>
              <a:rPr lang="en-ZA" dirty="0" smtClean="0"/>
              <a:t>  </a:t>
            </a:r>
            <a:r>
              <a:rPr lang="en-ZA" sz="1800" b="1" i="0" baseline="0" dirty="0" smtClean="0">
                <a:effectLst/>
              </a:rPr>
              <a:t>:  </a:t>
            </a:r>
          </a:p>
          <a:p>
            <a:pPr>
              <a:defRPr/>
            </a:pPr>
            <a:r>
              <a:rPr lang="en-ZA" sz="1800" b="1" i="0" baseline="0" dirty="0" smtClean="0">
                <a:effectLst/>
              </a:rPr>
              <a:t>Year 1 EE Plan – Actual versus Plan</a:t>
            </a:r>
            <a:endParaRPr lang="en-US" dirty="0" smtClean="0">
              <a:effectLst/>
            </a:endParaRPr>
          </a:p>
          <a:p>
            <a:pPr>
              <a:defRPr/>
            </a:pPr>
            <a:r>
              <a:rPr lang="en-ZA" sz="1800" b="1" i="0" baseline="0" dirty="0" smtClean="0">
                <a:effectLst/>
              </a:rPr>
              <a:t>1/09/2010  to 31/08/2011 for permanent and long-term contracts</a:t>
            </a:r>
            <a:endParaRPr lang="en-US" dirty="0" smtClean="0">
              <a:effectLst/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'Commerce '!$D$12</c:f>
              <c:strCache>
                <c:ptCount val="1"/>
                <c:pt idx="0">
                  <c:v>Actual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'Commerce '!$C$13:$C$15</c:f>
              <c:strCache>
                <c:ptCount val="3"/>
                <c:pt idx="0">
                  <c:v>African</c:v>
                </c:pt>
                <c:pt idx="1">
                  <c:v>Black</c:v>
                </c:pt>
                <c:pt idx="2">
                  <c:v>Female </c:v>
                </c:pt>
              </c:strCache>
            </c:strRef>
          </c:cat>
          <c:val>
            <c:numRef>
              <c:f>'Commerce '!$D$13:$D$15</c:f>
              <c:numCache>
                <c:formatCode>0%</c:formatCode>
                <c:ptCount val="3"/>
                <c:pt idx="0">
                  <c:v>5.6603773584905669E-2</c:v>
                </c:pt>
                <c:pt idx="1">
                  <c:v>1.8867924528301893E-2</c:v>
                </c:pt>
                <c:pt idx="2">
                  <c:v>0.26415094339622641</c:v>
                </c:pt>
              </c:numCache>
            </c:numRef>
          </c:val>
        </c:ser>
        <c:ser>
          <c:idx val="1"/>
          <c:order val="1"/>
          <c:tx>
            <c:strRef>
              <c:f>'Commerce '!$E$12</c:f>
              <c:strCache>
                <c:ptCount val="1"/>
                <c:pt idx="0">
                  <c:v>Plan 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'Commerce '!$C$13:$C$15</c:f>
              <c:strCache>
                <c:ptCount val="3"/>
                <c:pt idx="0">
                  <c:v>African</c:v>
                </c:pt>
                <c:pt idx="1">
                  <c:v>Black</c:v>
                </c:pt>
                <c:pt idx="2">
                  <c:v>Female </c:v>
                </c:pt>
              </c:strCache>
            </c:strRef>
          </c:cat>
          <c:val>
            <c:numRef>
              <c:f>'Commerce '!$E$13:$E$15</c:f>
              <c:numCache>
                <c:formatCode>0%</c:formatCode>
                <c:ptCount val="3"/>
                <c:pt idx="0">
                  <c:v>0.1206896551724139</c:v>
                </c:pt>
                <c:pt idx="1">
                  <c:v>6.8965517241379323E-2</c:v>
                </c:pt>
                <c:pt idx="2">
                  <c:v>0.27586206896551774</c:v>
                </c:pt>
              </c:numCache>
            </c:numRef>
          </c:val>
        </c:ser>
        <c:dLbls>
          <c:showVal val="1"/>
        </c:dLbls>
        <c:axId val="66695552"/>
        <c:axId val="66697088"/>
      </c:barChart>
      <c:catAx>
        <c:axId val="66695552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6697088"/>
        <c:crosses val="autoZero"/>
        <c:auto val="1"/>
        <c:lblAlgn val="ctr"/>
        <c:lblOffset val="100"/>
      </c:catAx>
      <c:valAx>
        <c:axId val="6669708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66955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42"/>
  <c:chart>
    <c:title>
      <c:tx>
        <c:rich>
          <a:bodyPr/>
          <a:lstStyle/>
          <a:p>
            <a:pPr>
              <a:defRPr/>
            </a:pPr>
            <a:r>
              <a:rPr lang="en-ZA" dirty="0"/>
              <a:t>Faculty of </a:t>
            </a:r>
            <a:r>
              <a:rPr lang="en-ZA" dirty="0" smtClean="0"/>
              <a:t>Education Academics:  </a:t>
            </a:r>
          </a:p>
          <a:p>
            <a:pPr>
              <a:defRPr/>
            </a:pPr>
            <a:r>
              <a:rPr lang="en-ZA" dirty="0" smtClean="0"/>
              <a:t>Year 1 of EE plan</a:t>
            </a:r>
            <a:r>
              <a:rPr lang="en-ZA" baseline="0" dirty="0" smtClean="0"/>
              <a:t> - </a:t>
            </a:r>
            <a:r>
              <a:rPr lang="en-ZA" dirty="0" smtClean="0"/>
              <a:t>Actual </a:t>
            </a:r>
            <a:r>
              <a:rPr lang="en-ZA" dirty="0" err="1"/>
              <a:t>vs</a:t>
            </a:r>
            <a:r>
              <a:rPr lang="en-ZA" dirty="0"/>
              <a:t> </a:t>
            </a:r>
            <a:r>
              <a:rPr lang="en-ZA" dirty="0" smtClean="0"/>
              <a:t>Plan</a:t>
            </a:r>
          </a:p>
          <a:p>
            <a:pPr>
              <a:defRPr/>
            </a:pPr>
            <a:r>
              <a:rPr lang="en-ZA" dirty="0" smtClean="0"/>
              <a:t>1/09/2010</a:t>
            </a:r>
            <a:r>
              <a:rPr lang="en-ZA" baseline="0" dirty="0" smtClean="0"/>
              <a:t>  to 31/08/2011 for permanent and long-term contracts</a:t>
            </a:r>
            <a:endParaRPr lang="en-ZA" dirty="0"/>
          </a:p>
        </c:rich>
      </c:tx>
      <c:layout>
        <c:manualLayout>
          <c:xMode val="edge"/>
          <c:yMode val="edge"/>
          <c:x val="9.3673532072533525E-2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2267626192794644"/>
          <c:y val="0.15790068464615048"/>
          <c:w val="0.77029676441179762"/>
          <c:h val="0.67277065114458245"/>
        </c:manualLayout>
      </c:layout>
      <c:bar3DChart>
        <c:barDir val="bar"/>
        <c:grouping val="clustered"/>
        <c:ser>
          <c:idx val="0"/>
          <c:order val="0"/>
          <c:tx>
            <c:strRef>
              <c:f>Sheet1!$D$12</c:f>
              <c:strCache>
                <c:ptCount val="1"/>
                <c:pt idx="0">
                  <c:v>Actual</c:v>
                </c:pt>
              </c:strCache>
            </c:strRef>
          </c:tx>
          <c:dLbls>
            <c:dLbl>
              <c:idx val="2"/>
              <c:layout>
                <c:manualLayout>
                  <c:x val="-0.1"/>
                  <c:y val="4.6296296296296406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Sheet1!$C$13:$C$15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Sheet1!$D$13:$D$15</c:f>
              <c:numCache>
                <c:formatCode>0%</c:formatCode>
                <c:ptCount val="3"/>
                <c:pt idx="0">
                  <c:v>0.15000000000000019</c:v>
                </c:pt>
                <c:pt idx="1">
                  <c:v>0.1</c:v>
                </c:pt>
                <c:pt idx="2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Sheet1!$E$12</c:f>
              <c:strCache>
                <c:ptCount val="1"/>
                <c:pt idx="0">
                  <c:v>Plan 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Sheet1!$C$13:$C$15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Sheet1!$E$13:$E$15</c:f>
              <c:numCache>
                <c:formatCode>0%</c:formatCode>
                <c:ptCount val="3"/>
                <c:pt idx="0">
                  <c:v>0.29166666666666713</c:v>
                </c:pt>
                <c:pt idx="1">
                  <c:v>0.25</c:v>
                </c:pt>
                <c:pt idx="2">
                  <c:v>0.54166666666666652</c:v>
                </c:pt>
              </c:numCache>
            </c:numRef>
          </c:val>
        </c:ser>
        <c:shape val="box"/>
        <c:axId val="66887680"/>
        <c:axId val="66889216"/>
        <c:axId val="0"/>
      </c:bar3DChart>
      <c:catAx>
        <c:axId val="66887680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6889216"/>
        <c:crosses val="autoZero"/>
        <c:auto val="1"/>
        <c:lblAlgn val="ctr"/>
        <c:lblOffset val="100"/>
      </c:catAx>
      <c:valAx>
        <c:axId val="66889216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6887680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42"/>
  <c:chart>
    <c:title>
      <c:tx>
        <c:rich>
          <a:bodyPr/>
          <a:lstStyle/>
          <a:p>
            <a:pPr>
              <a:defRPr/>
            </a:pPr>
            <a:r>
              <a:rPr lang="en-ZA" dirty="0"/>
              <a:t>Faculty of </a:t>
            </a:r>
            <a:r>
              <a:rPr lang="en-ZA" dirty="0" smtClean="0"/>
              <a:t>Humanities Academics</a:t>
            </a:r>
            <a:r>
              <a:rPr lang="en-ZA" baseline="0" dirty="0" smtClean="0"/>
              <a:t> </a:t>
            </a:r>
            <a:r>
              <a:rPr lang="en-ZA" dirty="0" smtClean="0"/>
              <a:t>: </a:t>
            </a:r>
          </a:p>
          <a:p>
            <a:pPr>
              <a:defRPr/>
            </a:pPr>
            <a:r>
              <a:rPr lang="en-ZA" dirty="0" smtClean="0"/>
              <a:t> Year</a:t>
            </a:r>
            <a:r>
              <a:rPr lang="en-ZA" baseline="0" dirty="0" smtClean="0"/>
              <a:t> 1 EE plan - </a:t>
            </a:r>
            <a:r>
              <a:rPr lang="en-ZA" dirty="0" smtClean="0"/>
              <a:t>Actual </a:t>
            </a:r>
            <a:r>
              <a:rPr lang="en-ZA" dirty="0" err="1"/>
              <a:t>vs</a:t>
            </a:r>
            <a:r>
              <a:rPr lang="en-ZA" dirty="0"/>
              <a:t> </a:t>
            </a:r>
            <a:r>
              <a:rPr lang="en-ZA" dirty="0" smtClean="0"/>
              <a:t>Plan</a:t>
            </a:r>
          </a:p>
          <a:p>
            <a:pPr>
              <a:defRPr/>
            </a:pPr>
            <a:r>
              <a:rPr lang="en-ZA" dirty="0" smtClean="0"/>
              <a:t>1/09/2010 to 31/08/2011 </a:t>
            </a:r>
            <a:r>
              <a:rPr lang="en-ZA" sz="1800" b="1" i="0" u="none" strike="noStrike" baseline="0" dirty="0" smtClean="0">
                <a:effectLst/>
              </a:rPr>
              <a:t>on permanent &amp; long-term contract posts</a:t>
            </a:r>
            <a:endParaRPr lang="en-ZA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Sheet1!$J$13</c:f>
              <c:strCache>
                <c:ptCount val="1"/>
                <c:pt idx="0">
                  <c:v>Actual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Sheet1!$I$14:$I$16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Sheet1!$J$14:$J$16</c:f>
              <c:numCache>
                <c:formatCode>0%</c:formatCode>
                <c:ptCount val="3"/>
                <c:pt idx="0">
                  <c:v>0.23404255319148959</c:v>
                </c:pt>
                <c:pt idx="1">
                  <c:v>0.10638297872340426</c:v>
                </c:pt>
                <c:pt idx="2">
                  <c:v>0.42553191489361702</c:v>
                </c:pt>
              </c:numCache>
            </c:numRef>
          </c:val>
        </c:ser>
        <c:ser>
          <c:idx val="1"/>
          <c:order val="1"/>
          <c:tx>
            <c:strRef>
              <c:f>Sheet1!$K$13</c:f>
              <c:strCache>
                <c:ptCount val="1"/>
                <c:pt idx="0">
                  <c:v>Plan 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Sheet1!$I$14:$I$16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Sheet1!$K$14:$K$16</c:f>
              <c:numCache>
                <c:formatCode>0%</c:formatCode>
                <c:ptCount val="3"/>
                <c:pt idx="0">
                  <c:v>0.24827586206896551</c:v>
                </c:pt>
                <c:pt idx="1">
                  <c:v>0.11724137931034483</c:v>
                </c:pt>
                <c:pt idx="2">
                  <c:v>0.42758620689655225</c:v>
                </c:pt>
              </c:numCache>
            </c:numRef>
          </c:val>
        </c:ser>
        <c:dLbls>
          <c:showVal val="1"/>
        </c:dLbls>
        <c:shape val="box"/>
        <c:axId val="66940288"/>
        <c:axId val="66942080"/>
        <c:axId val="0"/>
      </c:bar3DChart>
      <c:catAx>
        <c:axId val="66940288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6942080"/>
        <c:crosses val="autoZero"/>
        <c:auto val="1"/>
        <c:lblAlgn val="ctr"/>
        <c:lblOffset val="100"/>
      </c:catAx>
      <c:valAx>
        <c:axId val="6694208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6940288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42"/>
  <c:chart>
    <c:title>
      <c:tx>
        <c:rich>
          <a:bodyPr/>
          <a:lstStyle/>
          <a:p>
            <a:pPr>
              <a:defRPr/>
            </a:pPr>
            <a:r>
              <a:rPr lang="en-ZA" dirty="0"/>
              <a:t>Faculty of </a:t>
            </a:r>
            <a:r>
              <a:rPr lang="en-ZA" dirty="0" smtClean="0"/>
              <a:t>Law Academics: </a:t>
            </a:r>
          </a:p>
          <a:p>
            <a:pPr>
              <a:defRPr/>
            </a:pPr>
            <a:r>
              <a:rPr lang="en-ZA" dirty="0" smtClean="0"/>
              <a:t>Year of EE Plan -  Actual </a:t>
            </a:r>
            <a:r>
              <a:rPr lang="en-ZA" dirty="0" err="1"/>
              <a:t>vs</a:t>
            </a:r>
            <a:r>
              <a:rPr lang="en-ZA" dirty="0"/>
              <a:t> </a:t>
            </a:r>
            <a:r>
              <a:rPr lang="en-ZA" dirty="0" smtClean="0"/>
              <a:t>Plan</a:t>
            </a:r>
          </a:p>
          <a:p>
            <a:pPr>
              <a:defRPr/>
            </a:pPr>
            <a:r>
              <a:rPr lang="en-ZA" dirty="0" smtClean="0"/>
              <a:t>1/09/2010 to 31/08/2011 </a:t>
            </a:r>
            <a:r>
              <a:rPr lang="en-ZA" sz="1800" b="1" i="0" u="none" strike="noStrike" baseline="0" dirty="0" smtClean="0">
                <a:effectLst/>
              </a:rPr>
              <a:t>on permanent &amp; long-term contract posts</a:t>
            </a:r>
            <a:endParaRPr lang="en-ZA" dirty="0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1578368646421584"/>
          <c:y val="0.20628200401975538"/>
          <c:w val="0.77686918967572349"/>
          <c:h val="0.59198188837603871"/>
        </c:manualLayout>
      </c:layout>
      <c:bar3DChart>
        <c:barDir val="bar"/>
        <c:grouping val="clustered"/>
        <c:ser>
          <c:idx val="0"/>
          <c:order val="0"/>
          <c:tx>
            <c:strRef>
              <c:f>Sheet1!$G$13</c:f>
              <c:strCache>
                <c:ptCount val="1"/>
                <c:pt idx="0">
                  <c:v>Actual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Sheet1!$F$14:$F$16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Sheet1!$G$14:$G$16</c:f>
              <c:numCache>
                <c:formatCode>0%</c:formatCode>
                <c:ptCount val="3"/>
                <c:pt idx="0">
                  <c:v>0.2352941176470589</c:v>
                </c:pt>
                <c:pt idx="1">
                  <c:v>5.8823529411764705E-2</c:v>
                </c:pt>
                <c:pt idx="2">
                  <c:v>0.47058823529411825</c:v>
                </c:pt>
              </c:numCache>
            </c:numRef>
          </c:val>
        </c:ser>
        <c:ser>
          <c:idx val="1"/>
          <c:order val="1"/>
          <c:tx>
            <c:strRef>
              <c:f>Sheet1!$H$13</c:f>
              <c:strCache>
                <c:ptCount val="1"/>
                <c:pt idx="0">
                  <c:v>Plan 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 i="0"/>
                </a:pPr>
                <a:endParaRPr lang="en-US"/>
              </a:p>
            </c:txPr>
            <c:showVal val="1"/>
          </c:dLbls>
          <c:cat>
            <c:strRef>
              <c:f>Sheet1!$F$14:$F$16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 </c:v>
                </c:pt>
              </c:strCache>
            </c:strRef>
          </c:cat>
          <c:val>
            <c:numRef>
              <c:f>Sheet1!$H$14:$H$16</c:f>
              <c:numCache>
                <c:formatCode>0%</c:formatCode>
                <c:ptCount val="3"/>
                <c:pt idx="0">
                  <c:v>0.5625</c:v>
                </c:pt>
                <c:pt idx="1">
                  <c:v>0.37500000000000039</c:v>
                </c:pt>
                <c:pt idx="2">
                  <c:v>0.5</c:v>
                </c:pt>
              </c:numCache>
            </c:numRef>
          </c:val>
        </c:ser>
        <c:shape val="box"/>
        <c:axId val="66968576"/>
        <c:axId val="67126016"/>
        <c:axId val="0"/>
      </c:bar3DChart>
      <c:catAx>
        <c:axId val="66968576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126016"/>
        <c:crosses val="autoZero"/>
        <c:auto val="1"/>
        <c:lblAlgn val="ctr"/>
        <c:lblOffset val="100"/>
      </c:catAx>
      <c:valAx>
        <c:axId val="67126016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6968576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42"/>
  <c:chart>
    <c:title>
      <c:tx>
        <c:rich>
          <a:bodyPr/>
          <a:lstStyle/>
          <a:p>
            <a:pPr>
              <a:defRPr/>
            </a:pPr>
            <a:r>
              <a:rPr lang="en-ZA" dirty="0"/>
              <a:t>Faculty of </a:t>
            </a:r>
            <a:r>
              <a:rPr lang="en-ZA" dirty="0" smtClean="0"/>
              <a:t>Pharmacy Academics:  </a:t>
            </a:r>
          </a:p>
          <a:p>
            <a:pPr>
              <a:defRPr/>
            </a:pPr>
            <a:r>
              <a:rPr lang="en-ZA" dirty="0" smtClean="0"/>
              <a:t>1 EE Plan - Actual </a:t>
            </a:r>
            <a:r>
              <a:rPr lang="en-ZA" dirty="0" err="1"/>
              <a:t>vs</a:t>
            </a:r>
            <a:r>
              <a:rPr lang="en-ZA" dirty="0"/>
              <a:t> </a:t>
            </a:r>
            <a:r>
              <a:rPr lang="en-ZA" dirty="0" smtClean="0"/>
              <a:t>Plan</a:t>
            </a:r>
          </a:p>
          <a:p>
            <a:pPr>
              <a:defRPr/>
            </a:pPr>
            <a:r>
              <a:rPr lang="en-ZA" dirty="0" smtClean="0"/>
              <a:t>1/09/2010</a:t>
            </a:r>
            <a:r>
              <a:rPr lang="en-ZA" baseline="0" dirty="0" smtClean="0"/>
              <a:t> to 31/08/2011 on permanent &amp; long-term contract posts</a:t>
            </a:r>
            <a:endParaRPr lang="en-ZA" dirty="0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12591692091192153"/>
          <c:y val="0.23213003433222876"/>
          <c:w val="0.83385737292247664"/>
          <c:h val="0.60944549521597891"/>
        </c:manualLayout>
      </c:layout>
      <c:bar3DChart>
        <c:barDir val="bar"/>
        <c:grouping val="clustered"/>
        <c:ser>
          <c:idx val="0"/>
          <c:order val="0"/>
          <c:tx>
            <c:strRef>
              <c:f>Sheet1!$J$14</c:f>
              <c:strCache>
                <c:ptCount val="1"/>
                <c:pt idx="0">
                  <c:v>Actual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Sheet1!$I$15:$I$17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Sheet1!$J$15:$J$17</c:f>
              <c:numCache>
                <c:formatCode>0%</c:formatCode>
                <c:ptCount val="3"/>
                <c:pt idx="0">
                  <c:v>0.17647058823529421</c:v>
                </c:pt>
                <c:pt idx="1">
                  <c:v>0</c:v>
                </c:pt>
                <c:pt idx="2">
                  <c:v>0.35294117647058826</c:v>
                </c:pt>
              </c:numCache>
            </c:numRef>
          </c:val>
        </c:ser>
        <c:ser>
          <c:idx val="1"/>
          <c:order val="1"/>
          <c:tx>
            <c:strRef>
              <c:f>Sheet1!$K$14</c:f>
              <c:strCache>
                <c:ptCount val="1"/>
                <c:pt idx="0">
                  <c:v>Plan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Sheet1!$I$15:$I$17</c:f>
              <c:strCache>
                <c:ptCount val="3"/>
                <c:pt idx="0">
                  <c:v>Black</c:v>
                </c:pt>
                <c:pt idx="1">
                  <c:v>African</c:v>
                </c:pt>
                <c:pt idx="2">
                  <c:v>Female</c:v>
                </c:pt>
              </c:strCache>
            </c:strRef>
          </c:cat>
          <c:val>
            <c:numRef>
              <c:f>Sheet1!$K$15:$K$17</c:f>
              <c:numCache>
                <c:formatCode>0%</c:formatCode>
                <c:ptCount val="3"/>
                <c:pt idx="0">
                  <c:v>0.21052631578947392</c:v>
                </c:pt>
                <c:pt idx="1">
                  <c:v>5.2631578947368432E-2</c:v>
                </c:pt>
                <c:pt idx="2">
                  <c:v>0.47368421052631576</c:v>
                </c:pt>
              </c:numCache>
            </c:numRef>
          </c:val>
        </c:ser>
        <c:shape val="box"/>
        <c:axId val="67177088"/>
        <c:axId val="67199360"/>
        <c:axId val="0"/>
      </c:bar3DChart>
      <c:catAx>
        <c:axId val="67177088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199360"/>
        <c:crosses val="autoZero"/>
        <c:auto val="1"/>
        <c:lblAlgn val="ctr"/>
        <c:lblOffset val="100"/>
      </c:catAx>
      <c:valAx>
        <c:axId val="6719936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7177088"/>
        <c:crosses val="autoZero"/>
        <c:crossBetween val="between"/>
      </c:valAx>
    </c:plotArea>
    <c:legend>
      <c:legendPos val="b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F0F8C-802D-44DA-BDEB-5E5D27C57D8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BB734-7733-4B59-8777-28F000B22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525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4107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These are permanent staff as per payroll 1 (data from VIP). The numbers as</a:t>
            </a:r>
            <a:r>
              <a:rPr lang="en-ZA" baseline="0" dirty="0" smtClean="0"/>
              <a:t> you will notice vary due to the definition of permanent which is different from that of </a:t>
            </a:r>
            <a:r>
              <a:rPr lang="en-ZA" baseline="0" dirty="0" err="1" smtClean="0"/>
              <a:t>DoL.</a:t>
            </a:r>
            <a:r>
              <a:rPr lang="en-ZA" baseline="0" dirty="0" smtClean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0550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13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8742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2078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3070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0167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These numbers are for permanent and contracts more than 3 months in the Professionally Qualified</a:t>
            </a:r>
            <a:r>
              <a:rPr lang="en-ZA" baseline="0" dirty="0" smtClean="0"/>
              <a:t> occupational level.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5746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3913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073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67644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08030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Top </a:t>
            </a:r>
            <a:r>
              <a:rPr lang="en-ZA" baseline="0" dirty="0" smtClean="0"/>
              <a:t>and Senior Management have been combined due to low numbers. 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106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100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5724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4359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468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Numerical goals when set, focused on permanent and long-contract</a:t>
            </a:r>
            <a:r>
              <a:rPr lang="en-ZA" baseline="0" dirty="0" smtClean="0"/>
              <a:t>s. This is because appointments against vacancies, academic leave, temporary assistants, temporary teaching are extremely variable. But when drawing actual, Department of Labour (</a:t>
            </a:r>
            <a:r>
              <a:rPr lang="en-ZA" baseline="0" dirty="0" err="1" smtClean="0"/>
              <a:t>DoL</a:t>
            </a:r>
            <a:r>
              <a:rPr lang="en-ZA" baseline="0" dirty="0" smtClean="0"/>
              <a:t>) requires reporting on all permanent inclusive of all contracts &gt; 3 months. This makes using numbers slightly problematic and therefore percentages are used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Professionally Qualified level is made up of all academics and employees on grade 14 to 18.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Kindly note that RU</a:t>
            </a:r>
            <a:r>
              <a:rPr lang="en-ZA" baseline="0" dirty="0" smtClean="0"/>
              <a:t> academic staff is inclusive of permanent, long-term contract and contracts &gt; 3 months.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B734-7733-4B59-8777-28F000B22FE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95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088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369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174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775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91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72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37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061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531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393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B2DA3-9CE8-406C-A51A-355E4D4EDD35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D38F-3318-4734-8AD2-A7C18E3F5F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234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400" b="1" dirty="0" smtClean="0"/>
              <a:t>Rhodes University</a:t>
            </a:r>
          </a:p>
          <a:p>
            <a:pPr algn="ctr"/>
            <a:r>
              <a:rPr lang="en-ZA" sz="4400" b="1" dirty="0" smtClean="0"/>
              <a:t>Employment Equity presentation on data for the period 1/09/2010 to 31/08/2011</a:t>
            </a:r>
          </a:p>
          <a:p>
            <a:pPr algn="ctr"/>
            <a:endParaRPr lang="en-ZA" sz="4400" b="1" dirty="0"/>
          </a:p>
          <a:p>
            <a:pPr algn="ctr"/>
            <a:endParaRPr lang="en-ZA" sz="4400" b="1" dirty="0" smtClean="0"/>
          </a:p>
          <a:p>
            <a:pPr algn="ctr"/>
            <a:r>
              <a:rPr lang="en-ZA" sz="2000" dirty="0" smtClean="0"/>
              <a:t>Prepared and presented by </a:t>
            </a:r>
            <a:r>
              <a:rPr lang="en-ZA" sz="2000" dirty="0" err="1" smtClean="0"/>
              <a:t>Lungisa</a:t>
            </a:r>
            <a:r>
              <a:rPr lang="en-ZA" sz="2000" dirty="0" smtClean="0"/>
              <a:t> </a:t>
            </a:r>
            <a:r>
              <a:rPr lang="en-ZA" sz="2000" dirty="0" err="1" smtClean="0"/>
              <a:t>Mtumtum</a:t>
            </a:r>
            <a:r>
              <a:rPr lang="en-ZA" sz="2000" dirty="0" smtClean="0"/>
              <a:t> of the HR Division</a:t>
            </a:r>
          </a:p>
          <a:p>
            <a:pPr algn="ctr"/>
            <a:r>
              <a:rPr lang="en-ZA" sz="2000" dirty="0" smtClean="0"/>
              <a:t>IR&amp;EE Specialist</a:t>
            </a:r>
          </a:p>
          <a:p>
            <a:pPr algn="ctr"/>
            <a:r>
              <a:rPr lang="en-ZA" sz="2000" dirty="0" smtClean="0"/>
              <a:t>28</a:t>
            </a:r>
            <a:r>
              <a:rPr lang="en-ZA" sz="2000" baseline="30000" dirty="0" smtClean="0"/>
              <a:t>th</a:t>
            </a:r>
            <a:r>
              <a:rPr lang="en-ZA" sz="2000" dirty="0" smtClean="0"/>
              <a:t> of September 2011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1363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1039973"/>
              </p:ext>
            </p:extLst>
          </p:nvPr>
        </p:nvGraphicFramePr>
        <p:xfrm>
          <a:off x="611560" y="1628800"/>
          <a:ext cx="7704860" cy="4528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6"/>
                <a:gridCol w="770486"/>
                <a:gridCol w="770486"/>
                <a:gridCol w="770486"/>
                <a:gridCol w="770486"/>
                <a:gridCol w="770486"/>
                <a:gridCol w="770486"/>
                <a:gridCol w="770486"/>
                <a:gridCol w="770486"/>
                <a:gridCol w="770486"/>
              </a:tblGrid>
              <a:tr h="943992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WM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WF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FN</a:t>
                      </a:r>
                      <a:endParaRPr lang="en-ZA" dirty="0"/>
                    </a:p>
                  </a:txBody>
                  <a:tcPr/>
                </a:tc>
              </a:tr>
              <a:tr h="1792312">
                <a:tc>
                  <a:txBody>
                    <a:bodyPr/>
                    <a:lstStyle/>
                    <a:p>
                      <a:r>
                        <a:rPr lang="en-ZA" b="1" dirty="0" err="1" smtClean="0"/>
                        <a:t>Nos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8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8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6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6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7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4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141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85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43</a:t>
                      </a:r>
                      <a:endParaRPr lang="en-ZA" b="1" dirty="0"/>
                    </a:p>
                  </a:txBody>
                  <a:tcPr/>
                </a:tc>
              </a:tr>
              <a:tr h="1792312">
                <a:tc>
                  <a:txBody>
                    <a:bodyPr/>
                    <a:lstStyle/>
                    <a:p>
                      <a:r>
                        <a:rPr lang="en-ZA" b="1" dirty="0" smtClean="0"/>
                        <a:t>% of total group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2.6%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2.6%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1.9%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1.9%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2.3%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1.3%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45.8%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27.6%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14%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69269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/>
              <a:t>Permanent (excluding contract staff of any sort) Academic staff as per RU payroll 1: 1/09/2010 to 31/08/2011 </a:t>
            </a:r>
            <a:endParaRPr lang="en-Z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9511503"/>
              </p:ext>
            </p:extLst>
          </p:nvPr>
        </p:nvGraphicFramePr>
        <p:xfrm>
          <a:off x="342126" y="1772816"/>
          <a:ext cx="8550353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155"/>
                <a:gridCol w="672543"/>
                <a:gridCol w="648072"/>
                <a:gridCol w="720080"/>
                <a:gridCol w="720080"/>
                <a:gridCol w="720080"/>
                <a:gridCol w="720080"/>
                <a:gridCol w="864096"/>
                <a:gridCol w="927529"/>
                <a:gridCol w="584638"/>
              </a:tblGrid>
              <a:tr h="569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WM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WF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FN</a:t>
                      </a:r>
                      <a:endParaRPr lang="en-ZA" dirty="0"/>
                    </a:p>
                  </a:txBody>
                  <a:tcPr/>
                </a:tc>
              </a:tr>
              <a:tr h="1405112">
                <a:tc>
                  <a:txBody>
                    <a:bodyPr/>
                    <a:lstStyle/>
                    <a:p>
                      <a:r>
                        <a:rPr lang="en-ZA" dirty="0" smtClean="0"/>
                        <a:t>Permanent</a:t>
                      </a:r>
                      <a:r>
                        <a:rPr lang="en-ZA" baseline="0" dirty="0" smtClean="0"/>
                        <a:t> including contracts of 3+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41%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29%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14%</a:t>
                      </a:r>
                      <a:endParaRPr lang="en-US" b="1" dirty="0"/>
                    </a:p>
                  </a:txBody>
                  <a:tcPr/>
                </a:tc>
              </a:tr>
              <a:tr h="983578">
                <a:tc>
                  <a:txBody>
                    <a:bodyPr/>
                    <a:lstStyle/>
                    <a:p>
                      <a:r>
                        <a:rPr lang="en-ZA" dirty="0" smtClean="0"/>
                        <a:t>Permanent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2.6%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2.6%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1.9%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1.9%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2.3%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1.3%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45.8%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27.6%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14%</a:t>
                      </a:r>
                      <a:endParaRPr lang="en-ZA" b="1" dirty="0"/>
                    </a:p>
                  </a:txBody>
                  <a:tcPr/>
                </a:tc>
              </a:tr>
              <a:tr h="569851">
                <a:tc>
                  <a:txBody>
                    <a:bodyPr/>
                    <a:lstStyle/>
                    <a:p>
                      <a:r>
                        <a:rPr lang="en-ZA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-5%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62068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/>
              <a:t>Comparison of Academic staff: </a:t>
            </a:r>
          </a:p>
          <a:p>
            <a:pPr algn="ctr"/>
            <a:r>
              <a:rPr lang="en-ZA" sz="2400" b="1" dirty="0" smtClean="0"/>
              <a:t>permanent versus permanent and contract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8549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1176004164"/>
              </p:ext>
            </p:extLst>
          </p:nvPr>
        </p:nvGraphicFramePr>
        <p:xfrm>
          <a:off x="539552" y="4766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715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2771590241"/>
              </p:ext>
            </p:extLst>
          </p:nvPr>
        </p:nvGraphicFramePr>
        <p:xfrm>
          <a:off x="179512" y="476672"/>
          <a:ext cx="856895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875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1012059400"/>
              </p:ext>
            </p:extLst>
          </p:nvPr>
        </p:nvGraphicFramePr>
        <p:xfrm>
          <a:off x="467544" y="332656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527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3593245392"/>
              </p:ext>
            </p:extLst>
          </p:nvPr>
        </p:nvGraphicFramePr>
        <p:xfrm>
          <a:off x="251520" y="188640"/>
          <a:ext cx="849694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7188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90200627"/>
              </p:ext>
            </p:extLst>
          </p:nvPr>
        </p:nvGraphicFramePr>
        <p:xfrm>
          <a:off x="395536" y="404664"/>
          <a:ext cx="842493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0335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668277268"/>
              </p:ext>
            </p:extLst>
          </p:nvPr>
        </p:nvGraphicFramePr>
        <p:xfrm>
          <a:off x="251520" y="332656"/>
          <a:ext cx="864096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227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1678152"/>
              </p:ext>
            </p:extLst>
          </p:nvPr>
        </p:nvGraphicFramePr>
        <p:xfrm>
          <a:off x="251521" y="692695"/>
          <a:ext cx="8424937" cy="588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648072"/>
                <a:gridCol w="648072"/>
                <a:gridCol w="792088"/>
                <a:gridCol w="792088"/>
                <a:gridCol w="864096"/>
                <a:gridCol w="864096"/>
                <a:gridCol w="936104"/>
                <a:gridCol w="720080"/>
                <a:gridCol w="792090"/>
              </a:tblGrid>
              <a:tr h="6337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WM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WF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FN</a:t>
                      </a:r>
                      <a:endParaRPr lang="en-US" dirty="0"/>
                    </a:p>
                  </a:txBody>
                  <a:tcPr/>
                </a:tc>
              </a:tr>
              <a:tr h="587502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Term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60215">
                <a:tc>
                  <a:txBody>
                    <a:bodyPr/>
                    <a:lstStyle/>
                    <a:p>
                      <a:r>
                        <a:rPr lang="en-ZA" b="1" dirty="0" smtClean="0"/>
                        <a:t>Prom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25748">
                <a:tc>
                  <a:txBody>
                    <a:bodyPr/>
                    <a:lstStyle/>
                    <a:p>
                      <a:r>
                        <a:rPr lang="en-ZA" b="1" dirty="0" smtClean="0"/>
                        <a:t>Recruit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1350441">
                <a:tc>
                  <a:txBody>
                    <a:bodyPr/>
                    <a:lstStyle/>
                    <a:p>
                      <a:r>
                        <a:rPr lang="en-ZA" b="1" dirty="0" smtClean="0"/>
                        <a:t>Total no as at 31/08/2011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2023547">
                <a:tc>
                  <a:txBody>
                    <a:bodyPr/>
                    <a:lstStyle/>
                    <a:p>
                      <a:r>
                        <a:rPr lang="en-ZA" b="1" dirty="0" smtClean="0"/>
                        <a:t>Net increase/ decrease</a:t>
                      </a:r>
                      <a:r>
                        <a:rPr lang="en-ZA" b="1" baseline="0" dirty="0" smtClean="0"/>
                        <a:t> </a:t>
                      </a:r>
                      <a:r>
                        <a:rPr lang="en-ZA" sz="1400" b="1" baseline="0" dirty="0" smtClean="0"/>
                        <a:t>(recruitment less terminations)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26064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/>
              <a:t>Professionally</a:t>
            </a:r>
            <a:r>
              <a:rPr lang="en-ZA" sz="2400" b="1" dirty="0" smtClean="0"/>
              <a:t> </a:t>
            </a:r>
            <a:r>
              <a:rPr lang="en-ZA" b="1" dirty="0" smtClean="0"/>
              <a:t>qualified staff for the period 1/09/2010 to 31/08/2011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02042329"/>
              </p:ext>
            </p:extLst>
          </p:nvPr>
        </p:nvGraphicFramePr>
        <p:xfrm>
          <a:off x="755576" y="620688"/>
          <a:ext cx="777686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505" y="188645"/>
          <a:ext cx="8640961" cy="6480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2762"/>
                <a:gridCol w="1908199"/>
              </a:tblGrid>
              <a:tr h="11036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800" b="1" u="none" strike="noStrike" dirty="0">
                          <a:effectLst/>
                        </a:rPr>
                        <a:t>Top 10 Departments/Divisions with regards to profile of Black staff as at July 2011.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% Black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Career </a:t>
                      </a:r>
                      <a:r>
                        <a:rPr lang="en-US" sz="1800" b="1" u="none" strike="noStrike" dirty="0" err="1">
                          <a:effectLst/>
                        </a:rPr>
                        <a:t>centre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Sports Administration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Health care Centre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Maintenance stores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SRC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Wardens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CPU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Building maintenance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Grounds and Gardens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Sol </a:t>
                      </a:r>
                      <a:r>
                        <a:rPr lang="en-US" sz="1800" b="1" u="none" strike="noStrike" dirty="0" err="1">
                          <a:effectLst/>
                        </a:rPr>
                        <a:t>Plaatjie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71%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970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177966565"/>
              </p:ext>
            </p:extLst>
          </p:nvPr>
        </p:nvGraphicFramePr>
        <p:xfrm>
          <a:off x="467544" y="692696"/>
          <a:ext cx="835292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43638231"/>
              </p:ext>
            </p:extLst>
          </p:nvPr>
        </p:nvGraphicFramePr>
        <p:xfrm>
          <a:off x="323528" y="620688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18553955"/>
              </p:ext>
            </p:extLst>
          </p:nvPr>
        </p:nvGraphicFramePr>
        <p:xfrm>
          <a:off x="539552" y="332656"/>
          <a:ext cx="828092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1607685652"/>
              </p:ext>
            </p:extLst>
          </p:nvPr>
        </p:nvGraphicFramePr>
        <p:xfrm>
          <a:off x="683568" y="332656"/>
          <a:ext cx="770485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276872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400" dirty="0" smtClean="0"/>
              <a:t>Thank you.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91701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3528" y="188645"/>
          <a:ext cx="8280920" cy="6032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5872"/>
                <a:gridCol w="1405048"/>
              </a:tblGrid>
              <a:tr h="13117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Top 10 </a:t>
                      </a:r>
                      <a:r>
                        <a:rPr lang="en-ZA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departments/divisions as regards profile of Black staff for</a:t>
                      </a:r>
                      <a:r>
                        <a:rPr lang="en-ZA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those departments/divisions where</a:t>
                      </a:r>
                      <a:r>
                        <a:rPr lang="en-ZA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bulk of staff in grade </a:t>
                      </a:r>
                      <a:r>
                        <a:rPr lang="en-ZA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6+ </a:t>
                      </a:r>
                      <a:r>
                        <a:rPr lang="en-ZA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and academics </a:t>
                      </a:r>
                      <a:r>
                        <a:rPr lang="en-ZA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r>
                        <a:rPr lang="en-ZA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at July 2011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% Black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Health care Centre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SRC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Sol </a:t>
                      </a:r>
                      <a:r>
                        <a:rPr lang="en-US" sz="1800" b="1" u="none" strike="noStrike" dirty="0" err="1">
                          <a:effectLst/>
                        </a:rPr>
                        <a:t>Plaatjie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71%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Registrar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Library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Finance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Sociology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Communication and Marketing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VC's 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0890481"/>
              </p:ext>
            </p:extLst>
          </p:nvPr>
        </p:nvGraphicFramePr>
        <p:xfrm>
          <a:off x="179512" y="188644"/>
          <a:ext cx="8640960" cy="6408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6853"/>
                <a:gridCol w="1284107"/>
              </a:tblGrid>
              <a:tr h="9083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Top 10 </a:t>
                      </a:r>
                      <a:r>
                        <a:rPr lang="en-ZA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Department/Divisions</a:t>
                      </a:r>
                      <a:r>
                        <a:rPr lang="en-ZA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with regards to profile of African staff as at July 2011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08369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% African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Career </a:t>
                      </a:r>
                      <a:r>
                        <a:rPr lang="en-US" sz="1800" b="1" u="none" strike="noStrike" dirty="0" err="1">
                          <a:effectLst/>
                        </a:rPr>
                        <a:t>centre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100%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Sports Administration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88%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Grounds and Gardens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86%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Sol </a:t>
                      </a:r>
                      <a:r>
                        <a:rPr lang="en-US" sz="1800" b="1" u="none" strike="noStrike" dirty="0" err="1">
                          <a:effectLst/>
                        </a:rPr>
                        <a:t>Plaatjie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71%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Engineering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Electrical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CPU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Building maintenance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Health care Centre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260652"/>
          <a:ext cx="8280920" cy="6120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2157"/>
                <a:gridCol w="1558763"/>
              </a:tblGrid>
              <a:tr h="12789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800" b="1" u="none" strike="noStrike" dirty="0">
                          <a:effectLst/>
                        </a:rPr>
                        <a:t>Top 10 </a:t>
                      </a:r>
                      <a:r>
                        <a:rPr lang="en-ZA" sz="1800" b="1" u="none" strike="noStrike" dirty="0" smtClean="0">
                          <a:effectLst/>
                        </a:rPr>
                        <a:t>departments/divisions with regards to profile of African staff as at July 2011 where </a:t>
                      </a:r>
                      <a:r>
                        <a:rPr lang="en-ZA" sz="1800" b="1" u="none" strike="noStrike" dirty="0">
                          <a:effectLst/>
                        </a:rPr>
                        <a:t>bulk of staff in grade </a:t>
                      </a:r>
                      <a:r>
                        <a:rPr lang="en-ZA" sz="1800" b="1" u="none" strike="noStrike" dirty="0" smtClean="0">
                          <a:effectLst/>
                        </a:rPr>
                        <a:t>6+ and/or </a:t>
                      </a:r>
                      <a:r>
                        <a:rPr lang="en-ZA" sz="1800" b="1" u="none" strike="noStrike" dirty="0">
                          <a:effectLst/>
                        </a:rPr>
                        <a:t>academics 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161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% African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Sol </a:t>
                      </a:r>
                      <a:r>
                        <a:rPr lang="en-US" sz="1800" b="1" u="none" strike="noStrike" dirty="0" err="1">
                          <a:effectLst/>
                        </a:rPr>
                        <a:t>Plaatjie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71%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55%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Health care Centre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50%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Communication and Marketing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Registrar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Sociology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Library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Geology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38%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Education Faculty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37%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0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Chemistry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36%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1944943304"/>
              </p:ext>
            </p:extLst>
          </p:nvPr>
        </p:nvGraphicFramePr>
        <p:xfrm>
          <a:off x="899592" y="332656"/>
          <a:ext cx="7272807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4" y="620688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2426348615"/>
              </p:ext>
            </p:extLst>
          </p:nvPr>
        </p:nvGraphicFramePr>
        <p:xfrm>
          <a:off x="539552" y="476672"/>
          <a:ext cx="813690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1001627128"/>
              </p:ext>
            </p:extLst>
          </p:nvPr>
        </p:nvGraphicFramePr>
        <p:xfrm>
          <a:off x="683568" y="332656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955</Words>
  <Application>Microsoft Office PowerPoint</Application>
  <PresentationFormat>On-screen Show (4:3)</PresentationFormat>
  <Paragraphs>296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Rhodes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Rhodes</dc:creator>
  <cp:lastModifiedBy>cmps073</cp:lastModifiedBy>
  <cp:revision>132</cp:revision>
  <cp:lastPrinted>2011-09-28T08:17:26Z</cp:lastPrinted>
  <dcterms:created xsi:type="dcterms:W3CDTF">2011-09-22T07:16:59Z</dcterms:created>
  <dcterms:modified xsi:type="dcterms:W3CDTF">2011-10-20T07:14:55Z</dcterms:modified>
</cp:coreProperties>
</file>