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4"/>
  </p:notesMasterIdLst>
  <p:handoutMasterIdLst>
    <p:handoutMasterId r:id="rId15"/>
  </p:handoutMasterIdLst>
  <p:sldIdLst>
    <p:sldId id="266" r:id="rId2"/>
    <p:sldId id="271" r:id="rId3"/>
    <p:sldId id="272" r:id="rId4"/>
    <p:sldId id="273" r:id="rId5"/>
    <p:sldId id="276" r:id="rId6"/>
    <p:sldId id="274" r:id="rId7"/>
    <p:sldId id="279" r:id="rId8"/>
    <p:sldId id="280" r:id="rId9"/>
    <p:sldId id="275" r:id="rId10"/>
    <p:sldId id="277" r:id="rId11"/>
    <p:sldId id="281" r:id="rId12"/>
    <p:sldId id="278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2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26672-4476-4747-B62D-A479EB12DD6C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A833B-63C9-409D-B97F-45801A96A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20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9962308-F587-4C70-B183-499893EDDADE}" type="datetimeFigureOut">
              <a:rPr lang="en-ZA"/>
              <a:pPr>
                <a:defRPr/>
              </a:pPr>
              <a:t>2014/07/28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358E8FB-BB23-48FB-9C11-2DA7F68509B2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18109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56F4C7-E16B-485E-AE55-3B987F60037A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96F0DCA-ACC3-4A65-9DF5-3020079CF182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24235-AB46-4D56-BB58-BEC853B4438B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9C65E-224B-4CF6-8F6D-4EBAD38E9B9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85CA8-A051-4C5B-AC4D-1353134B09B4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A2712-A808-4235-8597-27940A871456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48655-0135-4392-B11C-52D82E4B0B06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3310-3EBC-45F9-9105-1A316F40CDF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AE3B3-1378-4D08-ADA8-B96F06493656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8E1A7A-A596-4722-993A-5FDB088DB1DF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C9B1855-AA37-46AA-8302-C0FF8F371C38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7BF2AF-4EDC-4F17-AB9C-E4ABCF06F066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939CF74-466A-4780-9D94-190E864C56C7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ABABD0-A46A-4A59-A4E5-A4FF0E5A2156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F7B0B-2586-46A5-AE10-37110389308A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36351-C311-487A-9EA5-3AAA91250687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A203F-825F-4880-869D-97425E9A9E51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DA19243-78A1-4FDD-8E09-02920DCFF8D3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44C4C-C162-427B-91F3-1816C4ED3501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6C5E9-F511-4877-930F-77199F4C0929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07AACD2-0112-4DC4-BE32-4D3FA38FBB25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3F44B2EE-5DB4-48A5-AC01-34E97DD47D17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Z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828FEA3-F99D-45E7-AD5C-318AD8199552}" type="datetimeFigureOut">
              <a:rPr lang="en-US"/>
              <a:pPr>
                <a:defRPr/>
              </a:pPr>
              <a:t>7/28/2014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AA73FC3-3115-4285-8D80-D2F51B0D94C8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3" r:id="rId2"/>
    <p:sldLayoutId id="2147484068" r:id="rId3"/>
    <p:sldLayoutId id="2147484069" r:id="rId4"/>
    <p:sldLayoutId id="2147484070" r:id="rId5"/>
    <p:sldLayoutId id="2147484064" r:id="rId6"/>
    <p:sldLayoutId id="2147484071" r:id="rId7"/>
    <p:sldLayoutId id="2147484065" r:id="rId8"/>
    <p:sldLayoutId id="2147484072" r:id="rId9"/>
    <p:sldLayoutId id="2147484066" r:id="rId10"/>
    <p:sldLayoutId id="21474840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ZA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Presentation by Director, HR             28 July 2014</a:t>
            </a:r>
            <a:endParaRPr lang="en-ZA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4" b="5764"/>
          <a:stretch>
            <a:fillRect/>
          </a:stretch>
        </p:blipFill>
        <p:spPr>
          <a:xfrm>
            <a:off x="3381" y="5445224"/>
            <a:ext cx="9144000" cy="1196975"/>
          </a:xfrm>
        </p:spPr>
      </p:pic>
      <p:pic>
        <p:nvPicPr>
          <p:cNvPr id="11" name="Picture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4" b="5764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solidFill>
            <a:schemeClr val="accent1">
              <a:tint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650526" y="1556792"/>
            <a:ext cx="69539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6000" dirty="0" smtClean="0"/>
              <a:t>Presentation re </a:t>
            </a:r>
          </a:p>
          <a:p>
            <a:pPr algn="ctr"/>
            <a:r>
              <a:rPr lang="en-ZA" sz="6000" dirty="0" smtClean="0"/>
              <a:t>HR Budget</a:t>
            </a:r>
            <a:endParaRPr lang="en-ZA" sz="6000" dirty="0"/>
          </a:p>
        </p:txBody>
      </p:sp>
    </p:spTree>
    <p:extLst>
      <p:ext uri="{BB962C8B-B14F-4D97-AF65-F5344CB8AC3E}">
        <p14:creationId xmlns:p14="http://schemas.microsoft.com/office/powerpoint/2010/main" val="30692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Central Budget Income Shifts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864096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200" dirty="0" smtClean="0">
                <a:latin typeface="+mn-lt"/>
              </a:rPr>
              <a:t>In order for staff to receive a </a:t>
            </a:r>
          </a:p>
          <a:p>
            <a:pPr algn="ctr"/>
            <a:r>
              <a:rPr lang="en-ZA" sz="3200" dirty="0" smtClean="0">
                <a:latin typeface="+mn-lt"/>
              </a:rPr>
              <a:t>6.5% annual adjustment, </a:t>
            </a:r>
          </a:p>
          <a:p>
            <a:pPr algn="ctr"/>
            <a:r>
              <a:rPr lang="en-ZA" sz="3200" dirty="0" smtClean="0">
                <a:latin typeface="+mn-lt"/>
              </a:rPr>
              <a:t>the “other funding” budgets </a:t>
            </a:r>
          </a:p>
          <a:p>
            <a:pPr algn="ctr"/>
            <a:r>
              <a:rPr lang="en-ZA" sz="3200" dirty="0" smtClean="0">
                <a:latin typeface="+mn-lt"/>
              </a:rPr>
              <a:t>need to decrease by 2.5%. </a:t>
            </a:r>
          </a:p>
          <a:p>
            <a:pPr algn="ctr"/>
            <a:r>
              <a:rPr lang="en-ZA" sz="3200" dirty="0" smtClean="0">
                <a:latin typeface="+mn-lt"/>
              </a:rPr>
              <a:t>This is about R400 000 p.a. </a:t>
            </a:r>
          </a:p>
          <a:p>
            <a:pPr algn="ctr"/>
            <a:r>
              <a:rPr lang="en-ZA" sz="3200" dirty="0" smtClean="0">
                <a:latin typeface="+mn-lt"/>
              </a:rPr>
              <a:t>on academic funding.</a:t>
            </a:r>
          </a:p>
          <a:p>
            <a:pPr algn="ctr"/>
            <a:endParaRPr lang="en-ZA" sz="3200" dirty="0">
              <a:latin typeface="+mn-lt"/>
            </a:endParaRPr>
          </a:p>
          <a:p>
            <a:pPr algn="ctr"/>
            <a:r>
              <a:rPr lang="en-ZA" sz="2800" dirty="0" smtClean="0">
                <a:latin typeface="+mn-lt"/>
              </a:rPr>
              <a:t>This is before any rate increases.</a:t>
            </a:r>
            <a:endParaRPr lang="en-US" sz="2800" dirty="0" smtClean="0">
              <a:latin typeface="+mn-lt"/>
            </a:endParaRPr>
          </a:p>
          <a:p>
            <a:endParaRPr lang="en-ZA" sz="2800" dirty="0">
              <a:latin typeface="+mn-lt"/>
            </a:endParaRPr>
          </a:p>
          <a:p>
            <a:pPr algn="ctr"/>
            <a:r>
              <a:rPr lang="en-ZA" sz="2800" dirty="0" smtClean="0">
                <a:latin typeface="+mn-lt"/>
              </a:rPr>
              <a:t>7% annual adjustment, </a:t>
            </a:r>
          </a:p>
          <a:p>
            <a:pPr algn="ctr"/>
            <a:r>
              <a:rPr lang="en-ZA" sz="2800" dirty="0" smtClean="0">
                <a:latin typeface="+mn-lt"/>
              </a:rPr>
              <a:t>other funding reduced by 7.5%</a:t>
            </a:r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2416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Budget process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916832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Your budget submissions to HR by 14 August 2014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ZA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HR to work with financial implications of requests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ZA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If cuts are to be made, to work with Deans and Directors regarding % cuts to be achieved</a:t>
            </a:r>
          </a:p>
          <a:p>
            <a:endParaRPr lang="en-ZA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Deans to advise us of areas to cut for academic departments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Directors to advise us of areas to cut for support departments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HR to make final cuts if necessary</a:t>
            </a:r>
          </a:p>
          <a:p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970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 closing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772816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Very challenging budget environment</a:t>
            </a:r>
          </a:p>
          <a:p>
            <a:endParaRPr lang="en-ZA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Block grant funding is being squeezed and there are limits to what student fees can be increased by</a:t>
            </a:r>
          </a:p>
          <a:p>
            <a:endParaRPr lang="en-ZA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Desire and need to afford a reasonable annual adjustment to staff</a:t>
            </a:r>
          </a:p>
          <a:p>
            <a:endParaRPr lang="en-ZA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LRA challenges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ZA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Need to think very carefully about every cent requested in budget submissions particularly as regards temporary teaching and temporary assistance</a:t>
            </a:r>
          </a:p>
          <a:p>
            <a:endParaRPr lang="en-ZA" sz="20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Your assistance is greatly needed in achieving this. 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731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Purpose of Presentation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889248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ZA" sz="20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Communicate pressures regarding the HR Budget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Growth in income for the University does not match HR budget expenditure and needs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Changes in the LRA that will have consequences for how we operate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Remind leadership of the challenges related to staff remuneration</a:t>
            </a:r>
          </a:p>
          <a:p>
            <a:pPr lvl="1"/>
            <a:endParaRPr lang="en-ZA" sz="20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Confirm the commitment to paying our staff at the 50</a:t>
            </a:r>
            <a:r>
              <a:rPr lang="en-ZA" sz="2000" baseline="30000" dirty="0" smtClean="0">
                <a:latin typeface="+mn-lt"/>
              </a:rPr>
              <a:t>th</a:t>
            </a:r>
            <a:r>
              <a:rPr lang="en-ZA" sz="2000" dirty="0" smtClean="0">
                <a:latin typeface="+mn-lt"/>
              </a:rPr>
              <a:t> percentile within the context of what is affordable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Our challenge is to limit those items in the HR budget that can be limited in order to maximise the annual adjustment for staff </a:t>
            </a:r>
          </a:p>
          <a:p>
            <a:endParaRPr lang="en-ZA" sz="20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Request that in your budget submissions that you take these issues into account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This requires that it is NOT “business as usual”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20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1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992" y="188640"/>
            <a:ext cx="8439472" cy="990600"/>
          </a:xfrm>
        </p:spPr>
        <p:txBody>
          <a:bodyPr/>
          <a:lstStyle/>
          <a:p>
            <a:r>
              <a:rPr lang="en-ZA" sz="3600" dirty="0" smtClean="0"/>
              <a:t>LRA amendments, still to be signed off by President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772816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Protection for those earning below BCEA threshold, i.e. R193 805 </a:t>
            </a:r>
            <a:r>
              <a:rPr lang="en-ZA" dirty="0" err="1" smtClean="0">
                <a:latin typeface="+mn-lt"/>
              </a:rPr>
              <a:t>p.a</a:t>
            </a:r>
            <a:r>
              <a:rPr lang="en-ZA" dirty="0" smtClean="0">
                <a:latin typeface="+mn-lt"/>
              </a:rPr>
              <a:t> from RU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Does not matter if they are employed elsewhere e.g. UCT academic doing a series of lectures while on academic leave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This is cost to employer (not basic cash)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Does not impact full-time academics or full-time support staff on grade 10 and above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Does impact, if employed more than 3 months AND more than 24 hours per month (3 days per month)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Those on temporary teaching contracts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Teaching assistants (because of our practices in certain departments)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Support staff on grade 9 and below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Once employed for more than 3 months, needs to be treated no less favourably than an employee employed on permanent basis performing the same or similar work unless there is a justifiable reason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If contract more than 24 consecutive months, “retrenchment costs” of 1 week p.a. of employment unless other employment is found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Contract needs to be justifiable, otherwise needs to be permanent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13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Impact of LRA amendments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0605" y="1772814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In general, not vulnerable re justifying of contracts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Teaching assistants </a:t>
            </a:r>
            <a:r>
              <a:rPr lang="en-ZA" u="sng" dirty="0" smtClean="0">
                <a:latin typeface="+mn-lt"/>
              </a:rPr>
              <a:t>in some departments </a:t>
            </a:r>
            <a:r>
              <a:rPr lang="en-ZA" dirty="0" smtClean="0">
                <a:latin typeface="+mn-lt"/>
              </a:rPr>
              <a:t>where TAs are </a:t>
            </a:r>
            <a:r>
              <a:rPr lang="en-ZA" u="sng" dirty="0" smtClean="0">
                <a:latin typeface="+mn-lt"/>
              </a:rPr>
              <a:t>not being used </a:t>
            </a:r>
            <a:r>
              <a:rPr lang="en-ZA" dirty="0" smtClean="0">
                <a:latin typeface="+mn-lt"/>
              </a:rPr>
              <a:t>to provide an opportunity for students to have work experience in the academy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Need to be careful of ongoing contracts while restructuring or delaying filling of posts (unless for legitimate reason)</a:t>
            </a:r>
          </a:p>
          <a:p>
            <a:pPr lvl="1"/>
            <a:endParaRPr lang="en-ZA" u="sng" dirty="0" smtClean="0">
              <a:latin typeface="+mn-lt"/>
            </a:endParaRPr>
          </a:p>
          <a:p>
            <a:pPr lvl="1"/>
            <a:endParaRPr lang="en-ZA" u="sng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Temporary teaching rates where the person is employed more than 24 hours per month AND for longer than 3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464810"/>
              </p:ext>
            </p:extLst>
          </p:nvPr>
        </p:nvGraphicFramePr>
        <p:xfrm>
          <a:off x="1187624" y="4365104"/>
          <a:ext cx="72008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320"/>
                <a:gridCol w="3252192"/>
                <a:gridCol w="2592288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Current TT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rate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TT rate if &gt;24 hours p.m. and 3+ months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% difference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R132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ZA" baseline="0" dirty="0" err="1" smtClean="0">
                          <a:solidFill>
                            <a:schemeClr val="tx1"/>
                          </a:solidFill>
                        </a:rPr>
                        <a:t>p.h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R195 </a:t>
                      </a:r>
                      <a:r>
                        <a:rPr lang="en-ZA" dirty="0" err="1" smtClean="0">
                          <a:solidFill>
                            <a:schemeClr val="tx1"/>
                          </a:solidFill>
                        </a:rPr>
                        <a:t>p.h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48%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68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Impact of LRA amendments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12815"/>
            <a:ext cx="8568952" cy="3048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551723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This additional cost would mean a 0.7% less in the annual adjustment for academics.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59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HR Staffing budget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2919" y="1844824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Central budget + Res Ops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Pressures in the central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HR staffing budget to not exceed 67% of Central Budget,  2014 budget was 68%</a:t>
            </a:r>
          </a:p>
          <a:p>
            <a:endParaRPr lang="en-ZA" dirty="0">
              <a:latin typeface="+mn-lt"/>
            </a:endParaRPr>
          </a:p>
          <a:p>
            <a:r>
              <a:rPr lang="en-ZA" dirty="0" smtClean="0">
                <a:latin typeface="+mn-lt"/>
              </a:rPr>
              <a:t>Of Central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Academic  (post, other funding) = 54%, </a:t>
            </a:r>
            <a:r>
              <a:rPr lang="en-ZA" dirty="0" err="1" smtClean="0">
                <a:latin typeface="+mn-lt"/>
              </a:rPr>
              <a:t>approx</a:t>
            </a:r>
            <a:r>
              <a:rPr lang="en-ZA" dirty="0" smtClean="0">
                <a:latin typeface="+mn-lt"/>
              </a:rPr>
              <a:t> R207m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Support (posts, other funding) = 46%, </a:t>
            </a:r>
            <a:r>
              <a:rPr lang="en-ZA" dirty="0" err="1" smtClean="0">
                <a:latin typeface="+mn-lt"/>
              </a:rPr>
              <a:t>approx</a:t>
            </a:r>
            <a:r>
              <a:rPr lang="en-ZA" dirty="0" smtClean="0">
                <a:latin typeface="+mn-lt"/>
              </a:rPr>
              <a:t> R175m</a:t>
            </a:r>
          </a:p>
          <a:p>
            <a:endParaRPr lang="en-ZA" dirty="0" smtClean="0">
              <a:latin typeface="+mn-lt"/>
            </a:endParaRPr>
          </a:p>
          <a:p>
            <a:r>
              <a:rPr lang="en-ZA" dirty="0" smtClean="0">
                <a:latin typeface="+mn-lt"/>
              </a:rPr>
              <a:t>In Academic budget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91.5% of budget is for academic posts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8.5% for other expenditure e.g. allowances, academic leave, temporary teaching, </a:t>
            </a:r>
            <a:r>
              <a:rPr lang="en-ZA" dirty="0" err="1" smtClean="0">
                <a:latin typeface="+mn-lt"/>
              </a:rPr>
              <a:t>approx</a:t>
            </a:r>
            <a:r>
              <a:rPr lang="en-ZA" dirty="0" smtClean="0">
                <a:latin typeface="+mn-lt"/>
              </a:rPr>
              <a:t> R17.5m</a:t>
            </a:r>
          </a:p>
          <a:p>
            <a:endParaRPr lang="en-ZA" dirty="0">
              <a:latin typeface="+mn-lt"/>
            </a:endParaRPr>
          </a:p>
          <a:p>
            <a:r>
              <a:rPr lang="en-ZA" dirty="0" smtClean="0">
                <a:latin typeface="+mn-lt"/>
              </a:rPr>
              <a:t>In Support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94% is for support staff posts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6% for other expenditure e.g. temporary assistance, long leave, </a:t>
            </a:r>
            <a:r>
              <a:rPr lang="en-ZA" dirty="0" err="1" smtClean="0">
                <a:latin typeface="+mn-lt"/>
              </a:rPr>
              <a:t>approx</a:t>
            </a:r>
            <a:r>
              <a:rPr lang="en-ZA" dirty="0" smtClean="0">
                <a:latin typeface="+mn-lt"/>
              </a:rPr>
              <a:t> R11m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731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439472" cy="990600"/>
          </a:xfrm>
        </p:spPr>
        <p:txBody>
          <a:bodyPr/>
          <a:lstStyle/>
          <a:p>
            <a:r>
              <a:rPr lang="en-ZA" sz="4000" dirty="0" smtClean="0"/>
              <a:t>Other academic funding make-up, % of total Central budget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010490"/>
              </p:ext>
            </p:extLst>
          </p:nvPr>
        </p:nvGraphicFramePr>
        <p:xfrm>
          <a:off x="323528" y="1638397"/>
          <a:ext cx="864096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1046"/>
                <a:gridCol w="1033962"/>
                <a:gridCol w="1107816"/>
                <a:gridCol w="3988136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Budget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% of total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Challenge, request, considerations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Academic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leave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R2.7 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0.7%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Don’t reduce budget,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shift by rates shift. Academic departments to look carefully at hours needed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Temporar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y teaching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R3.5m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0.9%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Opportunity for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reduction here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tutors and GABs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R5.2m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1.4%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require fundamentally changing the way we teach. Not regarded as viable.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Other: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Dean’s allowances, </a:t>
                      </a:r>
                      <a:r>
                        <a:rPr lang="en-ZA" baseline="0" dirty="0" err="1" smtClean="0">
                          <a:solidFill>
                            <a:schemeClr val="tx1"/>
                          </a:solidFill>
                        </a:rPr>
                        <a:t>HoD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allowances, maternity leave, sick leave, merit awards, VC distinguished awards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R7.5m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1.9%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Would require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significant change to current remuneration, benefits and recognition practices. Not regarded as viable.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Temporary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assistance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R0.3m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Another 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area for reduction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44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Other support funding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916832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>
                <a:latin typeface="+mn-lt"/>
              </a:rPr>
              <a:t>Temporary assistance, 6%.</a:t>
            </a:r>
          </a:p>
          <a:p>
            <a:endParaRPr lang="en-ZA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All the students working in Library, IT labs, Library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Other students employed on ad hoc basis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Does not include sub-wardens (paid out of Res Ops budget)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Maternity Leave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Sick leave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Over-time costs (these should be coming down about R0.5m because of 40 hours and LILO arrangement with NEHAWU)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Ad hoc student assistance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>
                <a:latin typeface="+mn-lt"/>
              </a:rPr>
              <a:t>Ad hoc project assistance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527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Central Budget Income Shifts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675543"/>
            <a:ext cx="856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56% of income from government, sector advised to not expect more than 6% increase in sector grant (not necessary what RU is receiving)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 CPI in June 2014, </a:t>
            </a:r>
            <a:r>
              <a:rPr lang="en-ZA" sz="2000" dirty="0" err="1" smtClean="0">
                <a:latin typeface="+mn-lt"/>
              </a:rPr>
              <a:t>yoy</a:t>
            </a:r>
            <a:r>
              <a:rPr lang="en-ZA" sz="2000" dirty="0" smtClean="0">
                <a:latin typeface="+mn-lt"/>
              </a:rPr>
              <a:t>: 6.8%, HEI is 9.8%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Predicted CPI for 2015 varies  between 5.4% and 6%, assuming 6%, HEI is likely to be 8% to 9%</a:t>
            </a:r>
          </a:p>
          <a:p>
            <a:endParaRPr lang="en-ZA" sz="20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34% is student income</a:t>
            </a:r>
          </a:p>
          <a:p>
            <a:endParaRPr lang="en-ZA" sz="20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10% is other income</a:t>
            </a:r>
          </a:p>
          <a:p>
            <a:endParaRPr lang="en-ZA" sz="2000" dirty="0">
              <a:latin typeface="+mn-lt"/>
            </a:endParaRPr>
          </a:p>
          <a:p>
            <a:endParaRPr lang="en-ZA" sz="2000" dirty="0" smtClean="0">
              <a:latin typeface="+mn-lt"/>
            </a:endParaRPr>
          </a:p>
          <a:p>
            <a:r>
              <a:rPr lang="en-ZA" sz="2000" dirty="0" smtClean="0">
                <a:latin typeface="+mn-lt"/>
              </a:rPr>
              <a:t>Assuming,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6% shift on block grant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8% shift on student income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7% shift on other income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+mn-lt"/>
              </a:rPr>
              <a:t>TOTAL income shift is likely to be 6.4%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503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708</TotalTime>
  <Words>1032</Words>
  <Application>Microsoft Office PowerPoint</Application>
  <PresentationFormat>On-screen Show (4:3)</PresentationFormat>
  <Paragraphs>143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Presentation by Director, HR             28 July 2014</vt:lpstr>
      <vt:lpstr>Purpose of Presentation</vt:lpstr>
      <vt:lpstr>LRA amendments, still to be signed off by President</vt:lpstr>
      <vt:lpstr>Impact of LRA amendments</vt:lpstr>
      <vt:lpstr>Impact of LRA amendments</vt:lpstr>
      <vt:lpstr>HR Staffing budget</vt:lpstr>
      <vt:lpstr>Other academic funding make-up, % of total Central budget</vt:lpstr>
      <vt:lpstr>Other support funding</vt:lpstr>
      <vt:lpstr>Central Budget Income Shifts</vt:lpstr>
      <vt:lpstr>Central Budget Income Shifts</vt:lpstr>
      <vt:lpstr>Budget process</vt:lpstr>
      <vt:lpstr>In closing</vt:lpstr>
    </vt:vector>
  </TitlesOfParts>
  <Company>Rhodes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TEAM MEETING – 27 AUGUST 2009</dc:title>
  <dc:creator>cmps073</dc:creator>
  <cp:lastModifiedBy>Rhodes</cp:lastModifiedBy>
  <cp:revision>288</cp:revision>
  <cp:lastPrinted>2014-07-28T09:21:36Z</cp:lastPrinted>
  <dcterms:created xsi:type="dcterms:W3CDTF">2009-08-27T08:33:45Z</dcterms:created>
  <dcterms:modified xsi:type="dcterms:W3CDTF">2014-07-28T09:22:05Z</dcterms:modified>
</cp:coreProperties>
</file>