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3" r:id="rId5"/>
    <p:sldId id="262" r:id="rId6"/>
    <p:sldId id="267" r:id="rId7"/>
    <p:sldId id="258" r:id="rId8"/>
    <p:sldId id="260" r:id="rId9"/>
    <p:sldId id="269" r:id="rId10"/>
    <p:sldId id="259" r:id="rId11"/>
    <p:sldId id="271" r:id="rId12"/>
    <p:sldId id="265" r:id="rId13"/>
    <p:sldId id="270" r:id="rId14"/>
    <p:sldId id="274" r:id="rId15"/>
    <p:sldId id="275" r:id="rId16"/>
    <p:sldId id="266" r:id="rId17"/>
    <p:sldId id="272" r:id="rId18"/>
    <p:sldId id="273" r:id="rId19"/>
    <p:sldId id="277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1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23" d="100"/>
        <a:sy n="22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D2FF06-F1F1-614F-A905-BDCE8CFB9769}" type="doc">
      <dgm:prSet loTypeId="urn:microsoft.com/office/officeart/2005/8/layout/vProcess5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461F690-3F37-BE4D-A82D-E368327F413A}">
      <dgm:prSet phldrT="[Text]" custT="1"/>
      <dgm:spPr/>
      <dgm:t>
        <a:bodyPr/>
        <a:lstStyle/>
        <a:p>
          <a:r>
            <a:rPr lang="en-US" sz="1800" dirty="0" smtClean="0">
              <a:solidFill>
                <a:srgbClr val="FFFF00"/>
              </a:solidFill>
            </a:rPr>
            <a:t>Research proposal (student or project supervisor, or teaching exercise)</a:t>
          </a:r>
          <a:endParaRPr lang="en-US" sz="1800" dirty="0">
            <a:solidFill>
              <a:srgbClr val="FFFF00"/>
            </a:solidFill>
          </a:endParaRPr>
        </a:p>
      </dgm:t>
    </dgm:pt>
    <dgm:pt modelId="{15586C1B-AE36-464B-A0B0-BC4AD30B43EE}" type="parTrans" cxnId="{22CAF523-B345-1F46-BBFC-02D6A7A1AEBF}">
      <dgm:prSet/>
      <dgm:spPr/>
      <dgm:t>
        <a:bodyPr/>
        <a:lstStyle/>
        <a:p>
          <a:endParaRPr lang="en-US" sz="1800"/>
        </a:p>
      </dgm:t>
    </dgm:pt>
    <dgm:pt modelId="{22DEE7F0-0BC1-9A46-8476-07BD27978266}" type="sibTrans" cxnId="{22CAF523-B345-1F46-BBFC-02D6A7A1AEBF}">
      <dgm:prSet custT="1"/>
      <dgm:spPr/>
      <dgm:t>
        <a:bodyPr/>
        <a:lstStyle/>
        <a:p>
          <a:endParaRPr lang="en-US" sz="1800"/>
        </a:p>
      </dgm:t>
    </dgm:pt>
    <dgm:pt modelId="{9D1DADB8-5A84-C94D-972F-3E71F4D93AD2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tx1">
                  <a:lumMod val="95000"/>
                  <a:lumOff val="5000"/>
                </a:schemeClr>
              </a:solidFill>
            </a:rPr>
            <a:t>Collection of proposals by a coordinator</a:t>
          </a:r>
          <a:endParaRPr lang="en-US" sz="1800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63821C24-6808-8B4B-A118-9B264654A017}" type="parTrans" cxnId="{B7024F46-5B6A-FC44-91AA-76CCC700ACED}">
      <dgm:prSet/>
      <dgm:spPr/>
      <dgm:t>
        <a:bodyPr/>
        <a:lstStyle/>
        <a:p>
          <a:endParaRPr lang="en-US" sz="1800"/>
        </a:p>
      </dgm:t>
    </dgm:pt>
    <dgm:pt modelId="{A00D0A19-AF45-C04F-81C8-75EE82FD2CE5}" type="sibTrans" cxnId="{B7024F46-5B6A-FC44-91AA-76CCC700ACED}">
      <dgm:prSet custT="1"/>
      <dgm:spPr/>
      <dgm:t>
        <a:bodyPr/>
        <a:lstStyle/>
        <a:p>
          <a:endParaRPr lang="en-US" sz="1800"/>
        </a:p>
      </dgm:t>
    </dgm:pt>
    <dgm:pt modelId="{752F27A0-E6D2-7F49-9B23-8044C0C1A510}">
      <dgm:prSet phldrT="[Text]" custT="1"/>
      <dgm:spPr/>
      <dgm:t>
        <a:bodyPr/>
        <a:lstStyle/>
        <a:p>
          <a:r>
            <a:rPr lang="en-US" sz="1800" dirty="0" smtClean="0">
              <a:solidFill>
                <a:srgbClr val="000000"/>
              </a:solidFill>
            </a:rPr>
            <a:t>Present proposals to all staff members to get comments; if the proposal is deemed acceptable, approve internally.</a:t>
          </a:r>
          <a:endParaRPr lang="en-US" sz="1800" dirty="0">
            <a:solidFill>
              <a:srgbClr val="000000"/>
            </a:solidFill>
          </a:endParaRPr>
        </a:p>
      </dgm:t>
    </dgm:pt>
    <dgm:pt modelId="{2C283FCF-B912-824B-99F1-F9ECB086FBE5}" type="parTrans" cxnId="{809F6488-09BB-5D42-B346-E220AF1B26C2}">
      <dgm:prSet/>
      <dgm:spPr/>
      <dgm:t>
        <a:bodyPr/>
        <a:lstStyle/>
        <a:p>
          <a:endParaRPr lang="en-US" sz="1800"/>
        </a:p>
      </dgm:t>
    </dgm:pt>
    <dgm:pt modelId="{2E690305-6065-AC4C-AAF8-B503F91D6D53}" type="sibTrans" cxnId="{809F6488-09BB-5D42-B346-E220AF1B26C2}">
      <dgm:prSet custT="1"/>
      <dgm:spPr/>
      <dgm:t>
        <a:bodyPr/>
        <a:lstStyle/>
        <a:p>
          <a:endParaRPr lang="en-US" sz="1800"/>
        </a:p>
      </dgm:t>
    </dgm:pt>
    <dgm:pt modelId="{C56AB0EA-DC2F-F541-A3CF-AB46FBE14DBE}">
      <dgm:prSet custT="1"/>
      <dgm:spPr/>
      <dgm:t>
        <a:bodyPr/>
        <a:lstStyle/>
        <a:p>
          <a:r>
            <a:rPr lang="en-US" sz="1800" dirty="0" smtClean="0">
              <a:solidFill>
                <a:srgbClr val="000000"/>
              </a:solidFill>
            </a:rPr>
            <a:t>Collate all proposals and send them to RUESC.</a:t>
          </a:r>
          <a:endParaRPr lang="en-US" sz="1800" dirty="0">
            <a:solidFill>
              <a:srgbClr val="000000"/>
            </a:solidFill>
          </a:endParaRPr>
        </a:p>
      </dgm:t>
    </dgm:pt>
    <dgm:pt modelId="{30EDF3B4-EF64-C44A-8CDC-976B3493006F}" type="parTrans" cxnId="{04F0A5EB-81AC-344C-AAAB-B1B60E770697}">
      <dgm:prSet/>
      <dgm:spPr/>
      <dgm:t>
        <a:bodyPr/>
        <a:lstStyle/>
        <a:p>
          <a:endParaRPr lang="en-US" sz="1800"/>
        </a:p>
      </dgm:t>
    </dgm:pt>
    <dgm:pt modelId="{A81F4907-AA61-254E-90A0-8936133116D6}" type="sibTrans" cxnId="{04F0A5EB-81AC-344C-AAAB-B1B60E770697}">
      <dgm:prSet custT="1"/>
      <dgm:spPr/>
      <dgm:t>
        <a:bodyPr/>
        <a:lstStyle/>
        <a:p>
          <a:endParaRPr lang="en-US" sz="1800"/>
        </a:p>
      </dgm:t>
    </dgm:pt>
    <dgm:pt modelId="{0A23B3E1-0121-C546-A1DD-805C1664F576}">
      <dgm:prSet custT="1"/>
      <dgm:spPr/>
      <dgm:t>
        <a:bodyPr/>
        <a:lstStyle/>
        <a:p>
          <a:r>
            <a:rPr lang="en-US" sz="1800" b="1" i="1" dirty="0" smtClean="0">
              <a:solidFill>
                <a:srgbClr val="000000"/>
              </a:solidFill>
            </a:rPr>
            <a:t>Ratification</a:t>
          </a:r>
          <a:r>
            <a:rPr lang="en-US" sz="1800" dirty="0" smtClean="0">
              <a:solidFill>
                <a:srgbClr val="000000"/>
              </a:solidFill>
            </a:rPr>
            <a:t> and archiving of all documents to make them available to interested parties.</a:t>
          </a:r>
          <a:endParaRPr lang="en-US" sz="1800" dirty="0">
            <a:solidFill>
              <a:srgbClr val="000000"/>
            </a:solidFill>
          </a:endParaRPr>
        </a:p>
      </dgm:t>
    </dgm:pt>
    <dgm:pt modelId="{E2218D52-AD72-B141-837D-80719E832DDA}" type="parTrans" cxnId="{83DF0477-CD2F-B44B-822C-1FB987259C68}">
      <dgm:prSet/>
      <dgm:spPr/>
      <dgm:t>
        <a:bodyPr/>
        <a:lstStyle/>
        <a:p>
          <a:endParaRPr lang="en-US" sz="1800"/>
        </a:p>
      </dgm:t>
    </dgm:pt>
    <dgm:pt modelId="{445B12E3-6CF4-E34D-9E1F-4CD6012AA373}" type="sibTrans" cxnId="{83DF0477-CD2F-B44B-822C-1FB987259C68}">
      <dgm:prSet/>
      <dgm:spPr/>
      <dgm:t>
        <a:bodyPr/>
        <a:lstStyle/>
        <a:p>
          <a:endParaRPr lang="en-US" sz="1800"/>
        </a:p>
      </dgm:t>
    </dgm:pt>
    <dgm:pt modelId="{94270163-F23C-8743-BC17-B43C225EEE14}">
      <dgm:prSet/>
      <dgm:spPr/>
      <dgm:t>
        <a:bodyPr/>
        <a:lstStyle/>
        <a:p>
          <a:endParaRPr lang="en-US" sz="1800" dirty="0"/>
        </a:p>
      </dgm:t>
    </dgm:pt>
    <dgm:pt modelId="{BBADFE51-C4B0-FE47-8FDD-FAB56AE8E9D5}" type="parTrans" cxnId="{86034194-79D8-D848-A6B7-69940E12319E}">
      <dgm:prSet/>
      <dgm:spPr/>
      <dgm:t>
        <a:bodyPr/>
        <a:lstStyle/>
        <a:p>
          <a:endParaRPr lang="en-US" sz="1800"/>
        </a:p>
      </dgm:t>
    </dgm:pt>
    <dgm:pt modelId="{81664741-3D37-B84B-86CE-29504EBB801D}" type="sibTrans" cxnId="{86034194-79D8-D848-A6B7-69940E12319E}">
      <dgm:prSet/>
      <dgm:spPr/>
      <dgm:t>
        <a:bodyPr/>
        <a:lstStyle/>
        <a:p>
          <a:endParaRPr lang="en-US" sz="1800"/>
        </a:p>
      </dgm:t>
    </dgm:pt>
    <dgm:pt modelId="{D07469E1-798C-6C4A-8CFC-EC9B762468F4}" type="pres">
      <dgm:prSet presAssocID="{DFD2FF06-F1F1-614F-A905-BDCE8CFB976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04552F9-EA1E-E94C-B2E7-B1318C902739}" type="pres">
      <dgm:prSet presAssocID="{DFD2FF06-F1F1-614F-A905-BDCE8CFB9769}" presName="dummyMaxCanvas" presStyleCnt="0">
        <dgm:presLayoutVars/>
      </dgm:prSet>
      <dgm:spPr/>
    </dgm:pt>
    <dgm:pt modelId="{9DFA7A6C-5719-2946-83C7-8A0A151B1EB3}" type="pres">
      <dgm:prSet presAssocID="{DFD2FF06-F1F1-614F-A905-BDCE8CFB9769}" presName="FiveNodes_1" presStyleLbl="node1" presStyleIdx="0" presStyleCnt="5" custLinFactNeighborX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9B99D6-7C57-594D-93B2-937FAEC78125}" type="pres">
      <dgm:prSet presAssocID="{DFD2FF06-F1F1-614F-A905-BDCE8CFB9769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190A35-95AC-514C-B725-1D01C7069B57}" type="pres">
      <dgm:prSet presAssocID="{DFD2FF06-F1F1-614F-A905-BDCE8CFB9769}" presName="FiveNodes_3" presStyleLbl="node1" presStyleIdx="2" presStyleCnt="5" custScaleY="1054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07F1AE-64D2-9048-A5FF-719122BFEF88}" type="pres">
      <dgm:prSet presAssocID="{DFD2FF06-F1F1-614F-A905-BDCE8CFB9769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23D7A6-0776-F444-94ED-12595C2BFC35}" type="pres">
      <dgm:prSet presAssocID="{DFD2FF06-F1F1-614F-A905-BDCE8CFB9769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7F6448-E3B7-B547-8751-976DDEAE8DE3}" type="pres">
      <dgm:prSet presAssocID="{DFD2FF06-F1F1-614F-A905-BDCE8CFB9769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4B2DFE-5BC7-E148-8D26-7368AA12DD77}" type="pres">
      <dgm:prSet presAssocID="{DFD2FF06-F1F1-614F-A905-BDCE8CFB9769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EE65B3-FA5D-3942-88CE-47D51A57B73A}" type="pres">
      <dgm:prSet presAssocID="{DFD2FF06-F1F1-614F-A905-BDCE8CFB9769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80A18F-922D-F849-B324-ED60508ACDD6}" type="pres">
      <dgm:prSet presAssocID="{DFD2FF06-F1F1-614F-A905-BDCE8CFB9769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A08B62-6492-DC4D-B439-E399EAFAE2A0}" type="pres">
      <dgm:prSet presAssocID="{DFD2FF06-F1F1-614F-A905-BDCE8CFB9769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0D5D17-BF67-BA45-9E59-F9A5DBBDDBDD}" type="pres">
      <dgm:prSet presAssocID="{DFD2FF06-F1F1-614F-A905-BDCE8CFB9769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EB2854-3D7A-9E43-AFD3-0DF1999D212F}" type="pres">
      <dgm:prSet presAssocID="{DFD2FF06-F1F1-614F-A905-BDCE8CFB9769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D630D5-4FD4-DE47-AF74-82686B307400}" type="pres">
      <dgm:prSet presAssocID="{DFD2FF06-F1F1-614F-A905-BDCE8CFB9769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0BBDC4-5B45-CB49-B674-8B22EC314A33}" type="pres">
      <dgm:prSet presAssocID="{DFD2FF06-F1F1-614F-A905-BDCE8CFB9769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54304E-E7B2-FB49-80DA-0787437CE964}" type="presOf" srcId="{F461F690-3F37-BE4D-A82D-E368327F413A}" destId="{98A08B62-6492-DC4D-B439-E399EAFAE2A0}" srcOrd="1" destOrd="0" presId="urn:microsoft.com/office/officeart/2005/8/layout/vProcess5"/>
    <dgm:cxn modelId="{3100FA4F-9B66-1B43-BE7C-AF495C8AA7B7}" type="presOf" srcId="{A81F4907-AA61-254E-90A0-8936133116D6}" destId="{E880A18F-922D-F849-B324-ED60508ACDD6}" srcOrd="0" destOrd="0" presId="urn:microsoft.com/office/officeart/2005/8/layout/vProcess5"/>
    <dgm:cxn modelId="{B7024F46-5B6A-FC44-91AA-76CCC700ACED}" srcId="{DFD2FF06-F1F1-614F-A905-BDCE8CFB9769}" destId="{9D1DADB8-5A84-C94D-972F-3E71F4D93AD2}" srcOrd="1" destOrd="0" parTransId="{63821C24-6808-8B4B-A118-9B264654A017}" sibTransId="{A00D0A19-AF45-C04F-81C8-75EE82FD2CE5}"/>
    <dgm:cxn modelId="{5A841196-13FD-B04D-9BFF-F5A8DDEE276E}" type="presOf" srcId="{752F27A0-E6D2-7F49-9B23-8044C0C1A510}" destId="{EFEB2854-3D7A-9E43-AFD3-0DF1999D212F}" srcOrd="1" destOrd="0" presId="urn:microsoft.com/office/officeart/2005/8/layout/vProcess5"/>
    <dgm:cxn modelId="{CE3EF913-FC24-3B4A-8CC9-C2A02A56D19E}" type="presOf" srcId="{752F27A0-E6D2-7F49-9B23-8044C0C1A510}" destId="{3F190A35-95AC-514C-B725-1D01C7069B57}" srcOrd="0" destOrd="0" presId="urn:microsoft.com/office/officeart/2005/8/layout/vProcess5"/>
    <dgm:cxn modelId="{04F0A5EB-81AC-344C-AAAB-B1B60E770697}" srcId="{DFD2FF06-F1F1-614F-A905-BDCE8CFB9769}" destId="{C56AB0EA-DC2F-F541-A3CF-AB46FBE14DBE}" srcOrd="3" destOrd="0" parTransId="{30EDF3B4-EF64-C44A-8CDC-976B3493006F}" sibTransId="{A81F4907-AA61-254E-90A0-8936133116D6}"/>
    <dgm:cxn modelId="{A8A68B1F-31F1-5F4A-86FD-AAB29C60804F}" type="presOf" srcId="{0A23B3E1-0121-C546-A1DD-805C1664F576}" destId="{8223D7A6-0776-F444-94ED-12595C2BFC35}" srcOrd="0" destOrd="0" presId="urn:microsoft.com/office/officeart/2005/8/layout/vProcess5"/>
    <dgm:cxn modelId="{EB8F659A-68D5-E547-A093-0DFD39B74652}" type="presOf" srcId="{2E690305-6065-AC4C-AAF8-B503F91D6D53}" destId="{9AEE65B3-FA5D-3942-88CE-47D51A57B73A}" srcOrd="0" destOrd="0" presId="urn:microsoft.com/office/officeart/2005/8/layout/vProcess5"/>
    <dgm:cxn modelId="{5520ED8F-93EA-C14B-84D5-0C7FCD94BAA9}" type="presOf" srcId="{DFD2FF06-F1F1-614F-A905-BDCE8CFB9769}" destId="{D07469E1-798C-6C4A-8CFC-EC9B762468F4}" srcOrd="0" destOrd="0" presId="urn:microsoft.com/office/officeart/2005/8/layout/vProcess5"/>
    <dgm:cxn modelId="{809F6488-09BB-5D42-B346-E220AF1B26C2}" srcId="{DFD2FF06-F1F1-614F-A905-BDCE8CFB9769}" destId="{752F27A0-E6D2-7F49-9B23-8044C0C1A510}" srcOrd="2" destOrd="0" parTransId="{2C283FCF-B912-824B-99F1-F9ECB086FBE5}" sibTransId="{2E690305-6065-AC4C-AAF8-B503F91D6D53}"/>
    <dgm:cxn modelId="{75A5F1DC-3A79-BA40-A1F8-3A82E6E3F2A2}" type="presOf" srcId="{F461F690-3F37-BE4D-A82D-E368327F413A}" destId="{9DFA7A6C-5719-2946-83C7-8A0A151B1EB3}" srcOrd="0" destOrd="0" presId="urn:microsoft.com/office/officeart/2005/8/layout/vProcess5"/>
    <dgm:cxn modelId="{89C8C6CC-8424-3D4A-9126-FD5DC05756A3}" type="presOf" srcId="{9D1DADB8-5A84-C94D-972F-3E71F4D93AD2}" destId="{C00D5D17-BF67-BA45-9E59-F9A5DBBDDBDD}" srcOrd="1" destOrd="0" presId="urn:microsoft.com/office/officeart/2005/8/layout/vProcess5"/>
    <dgm:cxn modelId="{DD232E77-715C-6C46-8309-8821343EB94D}" type="presOf" srcId="{22DEE7F0-0BC1-9A46-8476-07BD27978266}" destId="{4E7F6448-E3B7-B547-8751-976DDEAE8DE3}" srcOrd="0" destOrd="0" presId="urn:microsoft.com/office/officeart/2005/8/layout/vProcess5"/>
    <dgm:cxn modelId="{86034194-79D8-D848-A6B7-69940E12319E}" srcId="{DFD2FF06-F1F1-614F-A905-BDCE8CFB9769}" destId="{94270163-F23C-8743-BC17-B43C225EEE14}" srcOrd="5" destOrd="0" parTransId="{BBADFE51-C4B0-FE47-8FDD-FAB56AE8E9D5}" sibTransId="{81664741-3D37-B84B-86CE-29504EBB801D}"/>
    <dgm:cxn modelId="{993C48AD-5A53-474E-A5C7-F2019A1A41F8}" type="presOf" srcId="{C56AB0EA-DC2F-F541-A3CF-AB46FBE14DBE}" destId="{8F07F1AE-64D2-9048-A5FF-719122BFEF88}" srcOrd="0" destOrd="0" presId="urn:microsoft.com/office/officeart/2005/8/layout/vProcess5"/>
    <dgm:cxn modelId="{EBE26C41-FFF8-9D46-B8D0-0A48C9096A72}" type="presOf" srcId="{0A23B3E1-0121-C546-A1DD-805C1664F576}" destId="{340BBDC4-5B45-CB49-B674-8B22EC314A33}" srcOrd="1" destOrd="0" presId="urn:microsoft.com/office/officeart/2005/8/layout/vProcess5"/>
    <dgm:cxn modelId="{3BF01B4A-0C7D-F445-8575-7E1B42897C2F}" type="presOf" srcId="{9D1DADB8-5A84-C94D-972F-3E71F4D93AD2}" destId="{B09B99D6-7C57-594D-93B2-937FAEC78125}" srcOrd="0" destOrd="0" presId="urn:microsoft.com/office/officeart/2005/8/layout/vProcess5"/>
    <dgm:cxn modelId="{012D32DE-AD90-5B4E-A85C-FF2EF64D0990}" type="presOf" srcId="{A00D0A19-AF45-C04F-81C8-75EE82FD2CE5}" destId="{0E4B2DFE-5BC7-E148-8D26-7368AA12DD77}" srcOrd="0" destOrd="0" presId="urn:microsoft.com/office/officeart/2005/8/layout/vProcess5"/>
    <dgm:cxn modelId="{22CAF523-B345-1F46-BBFC-02D6A7A1AEBF}" srcId="{DFD2FF06-F1F1-614F-A905-BDCE8CFB9769}" destId="{F461F690-3F37-BE4D-A82D-E368327F413A}" srcOrd="0" destOrd="0" parTransId="{15586C1B-AE36-464B-A0B0-BC4AD30B43EE}" sibTransId="{22DEE7F0-0BC1-9A46-8476-07BD27978266}"/>
    <dgm:cxn modelId="{0657CA90-E367-4240-8661-E6FD53375711}" type="presOf" srcId="{C56AB0EA-DC2F-F541-A3CF-AB46FBE14DBE}" destId="{85D630D5-4FD4-DE47-AF74-82686B307400}" srcOrd="1" destOrd="0" presId="urn:microsoft.com/office/officeart/2005/8/layout/vProcess5"/>
    <dgm:cxn modelId="{83DF0477-CD2F-B44B-822C-1FB987259C68}" srcId="{DFD2FF06-F1F1-614F-A905-BDCE8CFB9769}" destId="{0A23B3E1-0121-C546-A1DD-805C1664F576}" srcOrd="4" destOrd="0" parTransId="{E2218D52-AD72-B141-837D-80719E832DDA}" sibTransId="{445B12E3-6CF4-E34D-9E1F-4CD6012AA373}"/>
    <dgm:cxn modelId="{31E9E0B7-D955-EC4A-B880-027173B6B396}" type="presParOf" srcId="{D07469E1-798C-6C4A-8CFC-EC9B762468F4}" destId="{A04552F9-EA1E-E94C-B2E7-B1318C902739}" srcOrd="0" destOrd="0" presId="urn:microsoft.com/office/officeart/2005/8/layout/vProcess5"/>
    <dgm:cxn modelId="{A51CCE8C-BCE2-5D4D-938A-C1E594D77A22}" type="presParOf" srcId="{D07469E1-798C-6C4A-8CFC-EC9B762468F4}" destId="{9DFA7A6C-5719-2946-83C7-8A0A151B1EB3}" srcOrd="1" destOrd="0" presId="urn:microsoft.com/office/officeart/2005/8/layout/vProcess5"/>
    <dgm:cxn modelId="{FD07EDF3-F28F-F440-8D30-23989C345158}" type="presParOf" srcId="{D07469E1-798C-6C4A-8CFC-EC9B762468F4}" destId="{B09B99D6-7C57-594D-93B2-937FAEC78125}" srcOrd="2" destOrd="0" presId="urn:microsoft.com/office/officeart/2005/8/layout/vProcess5"/>
    <dgm:cxn modelId="{FEA3435C-6BB4-D142-8271-21DD05A8D72E}" type="presParOf" srcId="{D07469E1-798C-6C4A-8CFC-EC9B762468F4}" destId="{3F190A35-95AC-514C-B725-1D01C7069B57}" srcOrd="3" destOrd="0" presId="urn:microsoft.com/office/officeart/2005/8/layout/vProcess5"/>
    <dgm:cxn modelId="{E0233774-B419-404B-9328-4C2FC62ECEB9}" type="presParOf" srcId="{D07469E1-798C-6C4A-8CFC-EC9B762468F4}" destId="{8F07F1AE-64D2-9048-A5FF-719122BFEF88}" srcOrd="4" destOrd="0" presId="urn:microsoft.com/office/officeart/2005/8/layout/vProcess5"/>
    <dgm:cxn modelId="{FA2C7EDC-18CE-244B-8291-E57592615F3B}" type="presParOf" srcId="{D07469E1-798C-6C4A-8CFC-EC9B762468F4}" destId="{8223D7A6-0776-F444-94ED-12595C2BFC35}" srcOrd="5" destOrd="0" presId="urn:microsoft.com/office/officeart/2005/8/layout/vProcess5"/>
    <dgm:cxn modelId="{DD3C6000-549F-E643-99E4-C7B93E0934EB}" type="presParOf" srcId="{D07469E1-798C-6C4A-8CFC-EC9B762468F4}" destId="{4E7F6448-E3B7-B547-8751-976DDEAE8DE3}" srcOrd="6" destOrd="0" presId="urn:microsoft.com/office/officeart/2005/8/layout/vProcess5"/>
    <dgm:cxn modelId="{0B8B5E79-2303-8F44-A1F1-5DC01107D5C2}" type="presParOf" srcId="{D07469E1-798C-6C4A-8CFC-EC9B762468F4}" destId="{0E4B2DFE-5BC7-E148-8D26-7368AA12DD77}" srcOrd="7" destOrd="0" presId="urn:microsoft.com/office/officeart/2005/8/layout/vProcess5"/>
    <dgm:cxn modelId="{5A3F4491-F0D7-C54C-A13B-84C2EC5999A0}" type="presParOf" srcId="{D07469E1-798C-6C4A-8CFC-EC9B762468F4}" destId="{9AEE65B3-FA5D-3942-88CE-47D51A57B73A}" srcOrd="8" destOrd="0" presId="urn:microsoft.com/office/officeart/2005/8/layout/vProcess5"/>
    <dgm:cxn modelId="{6A6D8200-907D-DB4C-9CC1-C500CCD14256}" type="presParOf" srcId="{D07469E1-798C-6C4A-8CFC-EC9B762468F4}" destId="{E880A18F-922D-F849-B324-ED60508ACDD6}" srcOrd="9" destOrd="0" presId="urn:microsoft.com/office/officeart/2005/8/layout/vProcess5"/>
    <dgm:cxn modelId="{261734BA-0509-D042-BE7C-BEA4428A5402}" type="presParOf" srcId="{D07469E1-798C-6C4A-8CFC-EC9B762468F4}" destId="{98A08B62-6492-DC4D-B439-E399EAFAE2A0}" srcOrd="10" destOrd="0" presId="urn:microsoft.com/office/officeart/2005/8/layout/vProcess5"/>
    <dgm:cxn modelId="{AC673601-8C1C-4B42-A931-27FFDC751826}" type="presParOf" srcId="{D07469E1-798C-6C4A-8CFC-EC9B762468F4}" destId="{C00D5D17-BF67-BA45-9E59-F9A5DBBDDBDD}" srcOrd="11" destOrd="0" presId="urn:microsoft.com/office/officeart/2005/8/layout/vProcess5"/>
    <dgm:cxn modelId="{DA9E3AB9-9A56-9E4A-B7E0-890A5F75C810}" type="presParOf" srcId="{D07469E1-798C-6C4A-8CFC-EC9B762468F4}" destId="{EFEB2854-3D7A-9E43-AFD3-0DF1999D212F}" srcOrd="12" destOrd="0" presId="urn:microsoft.com/office/officeart/2005/8/layout/vProcess5"/>
    <dgm:cxn modelId="{2215A6B8-0A0D-EF46-818F-04DF77D20178}" type="presParOf" srcId="{D07469E1-798C-6C4A-8CFC-EC9B762468F4}" destId="{85D630D5-4FD4-DE47-AF74-82686B307400}" srcOrd="13" destOrd="0" presId="urn:microsoft.com/office/officeart/2005/8/layout/vProcess5"/>
    <dgm:cxn modelId="{031E71DF-1803-1F49-86CE-68771C8EA004}" type="presParOf" srcId="{D07469E1-798C-6C4A-8CFC-EC9B762468F4}" destId="{340BBDC4-5B45-CB49-B674-8B22EC314A3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D2FF06-F1F1-614F-A905-BDCE8CFB9769}" type="doc">
      <dgm:prSet loTypeId="urn:microsoft.com/office/officeart/2005/8/layout/vProcess5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461F690-3F37-BE4D-A82D-E368327F413A}">
      <dgm:prSet phldrT="[Text]" custT="1"/>
      <dgm:spPr/>
      <dgm:t>
        <a:bodyPr/>
        <a:lstStyle/>
        <a:p>
          <a:r>
            <a:rPr lang="en-US" sz="1800" dirty="0" smtClean="0">
              <a:solidFill>
                <a:srgbClr val="FFFF00"/>
              </a:solidFill>
            </a:rPr>
            <a:t>Research proposal (student or project supervisor, or teaching exercise)</a:t>
          </a:r>
          <a:endParaRPr lang="en-US" sz="1800" dirty="0">
            <a:solidFill>
              <a:srgbClr val="FFFF00"/>
            </a:solidFill>
          </a:endParaRPr>
        </a:p>
      </dgm:t>
    </dgm:pt>
    <dgm:pt modelId="{15586C1B-AE36-464B-A0B0-BC4AD30B43EE}" type="parTrans" cxnId="{22CAF523-B345-1F46-BBFC-02D6A7A1AEBF}">
      <dgm:prSet/>
      <dgm:spPr/>
      <dgm:t>
        <a:bodyPr/>
        <a:lstStyle/>
        <a:p>
          <a:endParaRPr lang="en-US" sz="1800"/>
        </a:p>
      </dgm:t>
    </dgm:pt>
    <dgm:pt modelId="{22DEE7F0-0BC1-9A46-8476-07BD27978266}" type="sibTrans" cxnId="{22CAF523-B345-1F46-BBFC-02D6A7A1AEBF}">
      <dgm:prSet custT="1"/>
      <dgm:spPr/>
      <dgm:t>
        <a:bodyPr/>
        <a:lstStyle/>
        <a:p>
          <a:endParaRPr lang="en-US" sz="1800"/>
        </a:p>
      </dgm:t>
    </dgm:pt>
    <dgm:pt modelId="{9D1DADB8-5A84-C94D-972F-3E71F4D93AD2}">
      <dgm:prSet phldrT="[Text]" custT="1"/>
      <dgm:spPr/>
      <dgm:t>
        <a:bodyPr/>
        <a:lstStyle/>
        <a:p>
          <a:r>
            <a:rPr lang="en-US" sz="1800" dirty="0" smtClean="0">
              <a:solidFill>
                <a:srgbClr val="0D0D0D"/>
              </a:solidFill>
            </a:rPr>
            <a:t>All proposals must go directly to the RUESC.</a:t>
          </a:r>
          <a:endParaRPr lang="en-US" sz="1800" dirty="0">
            <a:solidFill>
              <a:srgbClr val="0D0D0D"/>
            </a:solidFill>
          </a:endParaRPr>
        </a:p>
      </dgm:t>
    </dgm:pt>
    <dgm:pt modelId="{63821C24-6808-8B4B-A118-9B264654A017}" type="parTrans" cxnId="{B7024F46-5B6A-FC44-91AA-76CCC700ACED}">
      <dgm:prSet/>
      <dgm:spPr/>
      <dgm:t>
        <a:bodyPr/>
        <a:lstStyle/>
        <a:p>
          <a:endParaRPr lang="en-US" sz="1800"/>
        </a:p>
      </dgm:t>
    </dgm:pt>
    <dgm:pt modelId="{A00D0A19-AF45-C04F-81C8-75EE82FD2CE5}" type="sibTrans" cxnId="{B7024F46-5B6A-FC44-91AA-76CCC700ACED}">
      <dgm:prSet custT="1"/>
      <dgm:spPr/>
      <dgm:t>
        <a:bodyPr/>
        <a:lstStyle/>
        <a:p>
          <a:endParaRPr lang="en-US" sz="1800"/>
        </a:p>
      </dgm:t>
    </dgm:pt>
    <dgm:pt modelId="{752F27A0-E6D2-7F49-9B23-8044C0C1A510}">
      <dgm:prSet phldrT="[Text]" custT="1"/>
      <dgm:spPr/>
      <dgm:t>
        <a:bodyPr/>
        <a:lstStyle/>
        <a:p>
          <a:r>
            <a:rPr lang="en-US" sz="1800" dirty="0" smtClean="0">
              <a:solidFill>
                <a:srgbClr val="000000"/>
              </a:solidFill>
            </a:rPr>
            <a:t>RUESC reviews them by at least two “experts”, chosen by the RUESC chairperson.</a:t>
          </a:r>
          <a:endParaRPr lang="en-US" sz="1800" dirty="0">
            <a:solidFill>
              <a:srgbClr val="000000"/>
            </a:solidFill>
          </a:endParaRPr>
        </a:p>
      </dgm:t>
    </dgm:pt>
    <dgm:pt modelId="{2C283FCF-B912-824B-99F1-F9ECB086FBE5}" type="parTrans" cxnId="{809F6488-09BB-5D42-B346-E220AF1B26C2}">
      <dgm:prSet/>
      <dgm:spPr/>
      <dgm:t>
        <a:bodyPr/>
        <a:lstStyle/>
        <a:p>
          <a:endParaRPr lang="en-US" sz="1800"/>
        </a:p>
      </dgm:t>
    </dgm:pt>
    <dgm:pt modelId="{2E690305-6065-AC4C-AAF8-B503F91D6D53}" type="sibTrans" cxnId="{809F6488-09BB-5D42-B346-E220AF1B26C2}">
      <dgm:prSet custT="1"/>
      <dgm:spPr/>
      <dgm:t>
        <a:bodyPr/>
        <a:lstStyle/>
        <a:p>
          <a:endParaRPr lang="en-US" sz="1800"/>
        </a:p>
      </dgm:t>
    </dgm:pt>
    <dgm:pt modelId="{C56AB0EA-DC2F-F541-A3CF-AB46FBE14DBE}">
      <dgm:prSet custT="1"/>
      <dgm:spPr/>
      <dgm:t>
        <a:bodyPr/>
        <a:lstStyle/>
        <a:p>
          <a:r>
            <a:rPr lang="en-US" sz="1800" dirty="0" smtClean="0">
              <a:solidFill>
                <a:srgbClr val="000000"/>
              </a:solidFill>
            </a:rPr>
            <a:t>Feedback to applicant(s) and revisions, if needed (2-3 weeks).</a:t>
          </a:r>
          <a:endParaRPr lang="en-US" sz="1800" dirty="0">
            <a:solidFill>
              <a:srgbClr val="000000"/>
            </a:solidFill>
          </a:endParaRPr>
        </a:p>
      </dgm:t>
    </dgm:pt>
    <dgm:pt modelId="{30EDF3B4-EF64-C44A-8CDC-976B3493006F}" type="parTrans" cxnId="{04F0A5EB-81AC-344C-AAAB-B1B60E770697}">
      <dgm:prSet/>
      <dgm:spPr/>
      <dgm:t>
        <a:bodyPr/>
        <a:lstStyle/>
        <a:p>
          <a:endParaRPr lang="en-US" sz="1800"/>
        </a:p>
      </dgm:t>
    </dgm:pt>
    <dgm:pt modelId="{A81F4907-AA61-254E-90A0-8936133116D6}" type="sibTrans" cxnId="{04F0A5EB-81AC-344C-AAAB-B1B60E770697}">
      <dgm:prSet custT="1"/>
      <dgm:spPr>
        <a:solidFill>
          <a:srgbClr val="FF0000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0A23B3E1-0121-C546-A1DD-805C1664F576}">
      <dgm:prSet custT="1"/>
      <dgm:spPr/>
      <dgm:t>
        <a:bodyPr/>
        <a:lstStyle/>
        <a:p>
          <a:r>
            <a:rPr lang="en-US" sz="1800" dirty="0" smtClean="0">
              <a:solidFill>
                <a:srgbClr val="000000"/>
              </a:solidFill>
            </a:rPr>
            <a:t>Review revisions, approve (2-3 weeks)</a:t>
          </a:r>
          <a:endParaRPr lang="en-US" sz="1800" dirty="0">
            <a:solidFill>
              <a:srgbClr val="000000"/>
            </a:solidFill>
          </a:endParaRPr>
        </a:p>
      </dgm:t>
    </dgm:pt>
    <dgm:pt modelId="{E2218D52-AD72-B141-837D-80719E832DDA}" type="parTrans" cxnId="{83DF0477-CD2F-B44B-822C-1FB987259C68}">
      <dgm:prSet/>
      <dgm:spPr/>
      <dgm:t>
        <a:bodyPr/>
        <a:lstStyle/>
        <a:p>
          <a:endParaRPr lang="en-US" sz="1800"/>
        </a:p>
      </dgm:t>
    </dgm:pt>
    <dgm:pt modelId="{445B12E3-6CF4-E34D-9E1F-4CD6012AA373}" type="sibTrans" cxnId="{83DF0477-CD2F-B44B-822C-1FB987259C68}">
      <dgm:prSet/>
      <dgm:spPr/>
      <dgm:t>
        <a:bodyPr/>
        <a:lstStyle/>
        <a:p>
          <a:endParaRPr lang="en-US" sz="1800"/>
        </a:p>
      </dgm:t>
    </dgm:pt>
    <dgm:pt modelId="{94270163-F23C-8743-BC17-B43C225EEE14}">
      <dgm:prSet/>
      <dgm:spPr/>
      <dgm:t>
        <a:bodyPr/>
        <a:lstStyle/>
        <a:p>
          <a:endParaRPr lang="en-US" sz="1800" dirty="0"/>
        </a:p>
      </dgm:t>
    </dgm:pt>
    <dgm:pt modelId="{BBADFE51-C4B0-FE47-8FDD-FAB56AE8E9D5}" type="parTrans" cxnId="{86034194-79D8-D848-A6B7-69940E12319E}">
      <dgm:prSet/>
      <dgm:spPr/>
      <dgm:t>
        <a:bodyPr/>
        <a:lstStyle/>
        <a:p>
          <a:endParaRPr lang="en-US" sz="1800"/>
        </a:p>
      </dgm:t>
    </dgm:pt>
    <dgm:pt modelId="{81664741-3D37-B84B-86CE-29504EBB801D}" type="sibTrans" cxnId="{86034194-79D8-D848-A6B7-69940E12319E}">
      <dgm:prSet/>
      <dgm:spPr/>
      <dgm:t>
        <a:bodyPr/>
        <a:lstStyle/>
        <a:p>
          <a:endParaRPr lang="en-US" sz="1800"/>
        </a:p>
      </dgm:t>
    </dgm:pt>
    <dgm:pt modelId="{D07469E1-798C-6C4A-8CFC-EC9B762468F4}" type="pres">
      <dgm:prSet presAssocID="{DFD2FF06-F1F1-614F-A905-BDCE8CFB976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04552F9-EA1E-E94C-B2E7-B1318C902739}" type="pres">
      <dgm:prSet presAssocID="{DFD2FF06-F1F1-614F-A905-BDCE8CFB9769}" presName="dummyMaxCanvas" presStyleCnt="0">
        <dgm:presLayoutVars/>
      </dgm:prSet>
      <dgm:spPr/>
    </dgm:pt>
    <dgm:pt modelId="{9DFA7A6C-5719-2946-83C7-8A0A151B1EB3}" type="pres">
      <dgm:prSet presAssocID="{DFD2FF06-F1F1-614F-A905-BDCE8CFB9769}" presName="FiveNodes_1" presStyleLbl="node1" presStyleIdx="0" presStyleCnt="5" custLinFactNeighborX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9B99D6-7C57-594D-93B2-937FAEC78125}" type="pres">
      <dgm:prSet presAssocID="{DFD2FF06-F1F1-614F-A905-BDCE8CFB9769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190A35-95AC-514C-B725-1D01C7069B57}" type="pres">
      <dgm:prSet presAssocID="{DFD2FF06-F1F1-614F-A905-BDCE8CFB9769}" presName="FiveNodes_3" presStyleLbl="node1" presStyleIdx="2" presStyleCnt="5" custScaleY="1054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07F1AE-64D2-9048-A5FF-719122BFEF88}" type="pres">
      <dgm:prSet presAssocID="{DFD2FF06-F1F1-614F-A905-BDCE8CFB9769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23D7A6-0776-F444-94ED-12595C2BFC35}" type="pres">
      <dgm:prSet presAssocID="{DFD2FF06-F1F1-614F-A905-BDCE8CFB9769}" presName="FiveNodes_5" presStyleLbl="node1" presStyleIdx="4" presStyleCnt="5" custLinFactNeighborX="-23102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7F6448-E3B7-B547-8751-976DDEAE8DE3}" type="pres">
      <dgm:prSet presAssocID="{DFD2FF06-F1F1-614F-A905-BDCE8CFB9769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4B2DFE-5BC7-E148-8D26-7368AA12DD77}" type="pres">
      <dgm:prSet presAssocID="{DFD2FF06-F1F1-614F-A905-BDCE8CFB9769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EE65B3-FA5D-3942-88CE-47D51A57B73A}" type="pres">
      <dgm:prSet presAssocID="{DFD2FF06-F1F1-614F-A905-BDCE8CFB9769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80A18F-922D-F849-B324-ED60508ACDD6}" type="pres">
      <dgm:prSet presAssocID="{DFD2FF06-F1F1-614F-A905-BDCE8CFB9769}" presName="FiveConn_4-5" presStyleLbl="fgAccFollowNode1" presStyleIdx="3" presStyleCnt="4" custLinFactX="-49482" custLinFactNeighborX="-100000" custLinFactNeighborY="-54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A08B62-6492-DC4D-B439-E399EAFAE2A0}" type="pres">
      <dgm:prSet presAssocID="{DFD2FF06-F1F1-614F-A905-BDCE8CFB9769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0D5D17-BF67-BA45-9E59-F9A5DBBDDBDD}" type="pres">
      <dgm:prSet presAssocID="{DFD2FF06-F1F1-614F-A905-BDCE8CFB9769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EB2854-3D7A-9E43-AFD3-0DF1999D212F}" type="pres">
      <dgm:prSet presAssocID="{DFD2FF06-F1F1-614F-A905-BDCE8CFB9769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D630D5-4FD4-DE47-AF74-82686B307400}" type="pres">
      <dgm:prSet presAssocID="{DFD2FF06-F1F1-614F-A905-BDCE8CFB9769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0BBDC4-5B45-CB49-B674-8B22EC314A33}" type="pres">
      <dgm:prSet presAssocID="{DFD2FF06-F1F1-614F-A905-BDCE8CFB9769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95E2B8-1F82-D048-9C57-F3895A7C6620}" type="presOf" srcId="{C56AB0EA-DC2F-F541-A3CF-AB46FBE14DBE}" destId="{85D630D5-4FD4-DE47-AF74-82686B307400}" srcOrd="1" destOrd="0" presId="urn:microsoft.com/office/officeart/2005/8/layout/vProcess5"/>
    <dgm:cxn modelId="{0E737D4C-E9A0-714A-9114-D8CDAC2C7009}" type="presOf" srcId="{A81F4907-AA61-254E-90A0-8936133116D6}" destId="{E880A18F-922D-F849-B324-ED60508ACDD6}" srcOrd="0" destOrd="0" presId="urn:microsoft.com/office/officeart/2005/8/layout/vProcess5"/>
    <dgm:cxn modelId="{B7024F46-5B6A-FC44-91AA-76CCC700ACED}" srcId="{DFD2FF06-F1F1-614F-A905-BDCE8CFB9769}" destId="{9D1DADB8-5A84-C94D-972F-3E71F4D93AD2}" srcOrd="1" destOrd="0" parTransId="{63821C24-6808-8B4B-A118-9B264654A017}" sibTransId="{A00D0A19-AF45-C04F-81C8-75EE82FD2CE5}"/>
    <dgm:cxn modelId="{08CB36B6-685A-F649-A619-BB7881D390DC}" type="presOf" srcId="{DFD2FF06-F1F1-614F-A905-BDCE8CFB9769}" destId="{D07469E1-798C-6C4A-8CFC-EC9B762468F4}" srcOrd="0" destOrd="0" presId="urn:microsoft.com/office/officeart/2005/8/layout/vProcess5"/>
    <dgm:cxn modelId="{61EA3323-F49D-0C44-B4D4-24B2FE44C336}" type="presOf" srcId="{A00D0A19-AF45-C04F-81C8-75EE82FD2CE5}" destId="{0E4B2DFE-5BC7-E148-8D26-7368AA12DD77}" srcOrd="0" destOrd="0" presId="urn:microsoft.com/office/officeart/2005/8/layout/vProcess5"/>
    <dgm:cxn modelId="{590FDE1E-80DD-3C4C-ADA6-58EF72F630A0}" type="presOf" srcId="{22DEE7F0-0BC1-9A46-8476-07BD27978266}" destId="{4E7F6448-E3B7-B547-8751-976DDEAE8DE3}" srcOrd="0" destOrd="0" presId="urn:microsoft.com/office/officeart/2005/8/layout/vProcess5"/>
    <dgm:cxn modelId="{1629B629-FD8A-DA48-BE42-6744532E3F05}" type="presOf" srcId="{2E690305-6065-AC4C-AAF8-B503F91D6D53}" destId="{9AEE65B3-FA5D-3942-88CE-47D51A57B73A}" srcOrd="0" destOrd="0" presId="urn:microsoft.com/office/officeart/2005/8/layout/vProcess5"/>
    <dgm:cxn modelId="{DECD3A8B-4308-C740-A748-67A97BE16569}" type="presOf" srcId="{C56AB0EA-DC2F-F541-A3CF-AB46FBE14DBE}" destId="{8F07F1AE-64D2-9048-A5FF-719122BFEF88}" srcOrd="0" destOrd="0" presId="urn:microsoft.com/office/officeart/2005/8/layout/vProcess5"/>
    <dgm:cxn modelId="{0D2ED134-AFFE-764C-9B51-E183EFB82447}" type="presOf" srcId="{F461F690-3F37-BE4D-A82D-E368327F413A}" destId="{9DFA7A6C-5719-2946-83C7-8A0A151B1EB3}" srcOrd="0" destOrd="0" presId="urn:microsoft.com/office/officeart/2005/8/layout/vProcess5"/>
    <dgm:cxn modelId="{B489D831-C216-A745-BE97-4822EB51328D}" type="presOf" srcId="{0A23B3E1-0121-C546-A1DD-805C1664F576}" destId="{340BBDC4-5B45-CB49-B674-8B22EC314A33}" srcOrd="1" destOrd="0" presId="urn:microsoft.com/office/officeart/2005/8/layout/vProcess5"/>
    <dgm:cxn modelId="{04F0A5EB-81AC-344C-AAAB-B1B60E770697}" srcId="{DFD2FF06-F1F1-614F-A905-BDCE8CFB9769}" destId="{C56AB0EA-DC2F-F541-A3CF-AB46FBE14DBE}" srcOrd="3" destOrd="0" parTransId="{30EDF3B4-EF64-C44A-8CDC-976B3493006F}" sibTransId="{A81F4907-AA61-254E-90A0-8936133116D6}"/>
    <dgm:cxn modelId="{1C1634AB-C490-6F40-B862-27ED040DFB24}" type="presOf" srcId="{9D1DADB8-5A84-C94D-972F-3E71F4D93AD2}" destId="{B09B99D6-7C57-594D-93B2-937FAEC78125}" srcOrd="0" destOrd="0" presId="urn:microsoft.com/office/officeart/2005/8/layout/vProcess5"/>
    <dgm:cxn modelId="{E0F9CD14-14D5-0642-8EAE-7B5E2CA2DD9D}" type="presOf" srcId="{752F27A0-E6D2-7F49-9B23-8044C0C1A510}" destId="{EFEB2854-3D7A-9E43-AFD3-0DF1999D212F}" srcOrd="1" destOrd="0" presId="urn:microsoft.com/office/officeart/2005/8/layout/vProcess5"/>
    <dgm:cxn modelId="{5F226F5B-6605-E040-8604-E3A746AB45F1}" type="presOf" srcId="{F461F690-3F37-BE4D-A82D-E368327F413A}" destId="{98A08B62-6492-DC4D-B439-E399EAFAE2A0}" srcOrd="1" destOrd="0" presId="urn:microsoft.com/office/officeart/2005/8/layout/vProcess5"/>
    <dgm:cxn modelId="{809F6488-09BB-5D42-B346-E220AF1B26C2}" srcId="{DFD2FF06-F1F1-614F-A905-BDCE8CFB9769}" destId="{752F27A0-E6D2-7F49-9B23-8044C0C1A510}" srcOrd="2" destOrd="0" parTransId="{2C283FCF-B912-824B-99F1-F9ECB086FBE5}" sibTransId="{2E690305-6065-AC4C-AAF8-B503F91D6D53}"/>
    <dgm:cxn modelId="{D2F68785-EBC9-5043-95F1-07F45A08E4D6}" type="presOf" srcId="{0A23B3E1-0121-C546-A1DD-805C1664F576}" destId="{8223D7A6-0776-F444-94ED-12595C2BFC35}" srcOrd="0" destOrd="0" presId="urn:microsoft.com/office/officeart/2005/8/layout/vProcess5"/>
    <dgm:cxn modelId="{FAC369FE-E7D9-434D-8D7F-6CB902FE3702}" type="presOf" srcId="{752F27A0-E6D2-7F49-9B23-8044C0C1A510}" destId="{3F190A35-95AC-514C-B725-1D01C7069B57}" srcOrd="0" destOrd="0" presId="urn:microsoft.com/office/officeart/2005/8/layout/vProcess5"/>
    <dgm:cxn modelId="{D0D642C7-AD91-C344-B4F3-FF8A9DD16F27}" type="presOf" srcId="{9D1DADB8-5A84-C94D-972F-3E71F4D93AD2}" destId="{C00D5D17-BF67-BA45-9E59-F9A5DBBDDBDD}" srcOrd="1" destOrd="0" presId="urn:microsoft.com/office/officeart/2005/8/layout/vProcess5"/>
    <dgm:cxn modelId="{86034194-79D8-D848-A6B7-69940E12319E}" srcId="{DFD2FF06-F1F1-614F-A905-BDCE8CFB9769}" destId="{94270163-F23C-8743-BC17-B43C225EEE14}" srcOrd="5" destOrd="0" parTransId="{BBADFE51-C4B0-FE47-8FDD-FAB56AE8E9D5}" sibTransId="{81664741-3D37-B84B-86CE-29504EBB801D}"/>
    <dgm:cxn modelId="{22CAF523-B345-1F46-BBFC-02D6A7A1AEBF}" srcId="{DFD2FF06-F1F1-614F-A905-BDCE8CFB9769}" destId="{F461F690-3F37-BE4D-A82D-E368327F413A}" srcOrd="0" destOrd="0" parTransId="{15586C1B-AE36-464B-A0B0-BC4AD30B43EE}" sibTransId="{22DEE7F0-0BC1-9A46-8476-07BD27978266}"/>
    <dgm:cxn modelId="{83DF0477-CD2F-B44B-822C-1FB987259C68}" srcId="{DFD2FF06-F1F1-614F-A905-BDCE8CFB9769}" destId="{0A23B3E1-0121-C546-A1DD-805C1664F576}" srcOrd="4" destOrd="0" parTransId="{E2218D52-AD72-B141-837D-80719E832DDA}" sibTransId="{445B12E3-6CF4-E34D-9E1F-4CD6012AA373}"/>
    <dgm:cxn modelId="{ABEE67C3-F027-0547-8734-04E1C4A403A2}" type="presParOf" srcId="{D07469E1-798C-6C4A-8CFC-EC9B762468F4}" destId="{A04552F9-EA1E-E94C-B2E7-B1318C902739}" srcOrd="0" destOrd="0" presId="urn:microsoft.com/office/officeart/2005/8/layout/vProcess5"/>
    <dgm:cxn modelId="{1773035C-ADE0-894B-A62F-FC8284F39C17}" type="presParOf" srcId="{D07469E1-798C-6C4A-8CFC-EC9B762468F4}" destId="{9DFA7A6C-5719-2946-83C7-8A0A151B1EB3}" srcOrd="1" destOrd="0" presId="urn:microsoft.com/office/officeart/2005/8/layout/vProcess5"/>
    <dgm:cxn modelId="{2C1B1AC1-08CA-564B-8463-4C4CD6F14969}" type="presParOf" srcId="{D07469E1-798C-6C4A-8CFC-EC9B762468F4}" destId="{B09B99D6-7C57-594D-93B2-937FAEC78125}" srcOrd="2" destOrd="0" presId="urn:microsoft.com/office/officeart/2005/8/layout/vProcess5"/>
    <dgm:cxn modelId="{93A67B11-8303-574F-A4FC-5497B3BFE399}" type="presParOf" srcId="{D07469E1-798C-6C4A-8CFC-EC9B762468F4}" destId="{3F190A35-95AC-514C-B725-1D01C7069B57}" srcOrd="3" destOrd="0" presId="urn:microsoft.com/office/officeart/2005/8/layout/vProcess5"/>
    <dgm:cxn modelId="{11E4E6FE-DF4A-0F48-9FF8-5EF03163E8AB}" type="presParOf" srcId="{D07469E1-798C-6C4A-8CFC-EC9B762468F4}" destId="{8F07F1AE-64D2-9048-A5FF-719122BFEF88}" srcOrd="4" destOrd="0" presId="urn:microsoft.com/office/officeart/2005/8/layout/vProcess5"/>
    <dgm:cxn modelId="{51BB509A-9B5A-AE47-BF3A-E1FA2D15B6F1}" type="presParOf" srcId="{D07469E1-798C-6C4A-8CFC-EC9B762468F4}" destId="{8223D7A6-0776-F444-94ED-12595C2BFC35}" srcOrd="5" destOrd="0" presId="urn:microsoft.com/office/officeart/2005/8/layout/vProcess5"/>
    <dgm:cxn modelId="{3C8AFEF9-A8D8-B548-80BD-47232F87F061}" type="presParOf" srcId="{D07469E1-798C-6C4A-8CFC-EC9B762468F4}" destId="{4E7F6448-E3B7-B547-8751-976DDEAE8DE3}" srcOrd="6" destOrd="0" presId="urn:microsoft.com/office/officeart/2005/8/layout/vProcess5"/>
    <dgm:cxn modelId="{B83CB513-7EBB-044A-9649-73ACB92068DE}" type="presParOf" srcId="{D07469E1-798C-6C4A-8CFC-EC9B762468F4}" destId="{0E4B2DFE-5BC7-E148-8D26-7368AA12DD77}" srcOrd="7" destOrd="0" presId="urn:microsoft.com/office/officeart/2005/8/layout/vProcess5"/>
    <dgm:cxn modelId="{05C8BD1A-D789-D44D-909E-D27D74AC6303}" type="presParOf" srcId="{D07469E1-798C-6C4A-8CFC-EC9B762468F4}" destId="{9AEE65B3-FA5D-3942-88CE-47D51A57B73A}" srcOrd="8" destOrd="0" presId="urn:microsoft.com/office/officeart/2005/8/layout/vProcess5"/>
    <dgm:cxn modelId="{AD05DAD7-62EF-A746-8BD8-BE9A6736708E}" type="presParOf" srcId="{D07469E1-798C-6C4A-8CFC-EC9B762468F4}" destId="{E880A18F-922D-F849-B324-ED60508ACDD6}" srcOrd="9" destOrd="0" presId="urn:microsoft.com/office/officeart/2005/8/layout/vProcess5"/>
    <dgm:cxn modelId="{E8F4E3AC-EFF4-314C-8401-43A558593A40}" type="presParOf" srcId="{D07469E1-798C-6C4A-8CFC-EC9B762468F4}" destId="{98A08B62-6492-DC4D-B439-E399EAFAE2A0}" srcOrd="10" destOrd="0" presId="urn:microsoft.com/office/officeart/2005/8/layout/vProcess5"/>
    <dgm:cxn modelId="{A0317F58-240F-9E44-946E-85F2940A79ED}" type="presParOf" srcId="{D07469E1-798C-6C4A-8CFC-EC9B762468F4}" destId="{C00D5D17-BF67-BA45-9E59-F9A5DBBDDBDD}" srcOrd="11" destOrd="0" presId="urn:microsoft.com/office/officeart/2005/8/layout/vProcess5"/>
    <dgm:cxn modelId="{D4C9A51A-62D0-3741-9590-3DCCAA474EB2}" type="presParOf" srcId="{D07469E1-798C-6C4A-8CFC-EC9B762468F4}" destId="{EFEB2854-3D7A-9E43-AFD3-0DF1999D212F}" srcOrd="12" destOrd="0" presId="urn:microsoft.com/office/officeart/2005/8/layout/vProcess5"/>
    <dgm:cxn modelId="{B931B253-A2B1-CC45-BFC8-1C19DE6692FB}" type="presParOf" srcId="{D07469E1-798C-6C4A-8CFC-EC9B762468F4}" destId="{85D630D5-4FD4-DE47-AF74-82686B307400}" srcOrd="13" destOrd="0" presId="urn:microsoft.com/office/officeart/2005/8/layout/vProcess5"/>
    <dgm:cxn modelId="{CB00DA60-6B54-CC4B-A8CB-BDA392A8F37D}" type="presParOf" srcId="{D07469E1-798C-6C4A-8CFC-EC9B762468F4}" destId="{340BBDC4-5B45-CB49-B674-8B22EC314A3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D2FF06-F1F1-614F-A905-BDCE8CFB9769}" type="doc">
      <dgm:prSet loTypeId="urn:microsoft.com/office/officeart/2005/8/layout/vProcess5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461F690-3F37-BE4D-A82D-E368327F413A}">
      <dgm:prSet phldrT="[Text]" custT="1"/>
      <dgm:spPr/>
      <dgm:t>
        <a:bodyPr/>
        <a:lstStyle/>
        <a:p>
          <a:r>
            <a:rPr lang="en-US" sz="1800" dirty="0" smtClean="0">
              <a:solidFill>
                <a:srgbClr val="FFFF00"/>
              </a:solidFill>
            </a:rPr>
            <a:t>Research proposal (student / project supervisor, or teaching exercise)</a:t>
          </a:r>
          <a:endParaRPr lang="en-US" sz="1800" dirty="0">
            <a:solidFill>
              <a:srgbClr val="FFFF00"/>
            </a:solidFill>
          </a:endParaRPr>
        </a:p>
      </dgm:t>
    </dgm:pt>
    <dgm:pt modelId="{15586C1B-AE36-464B-A0B0-BC4AD30B43EE}" type="parTrans" cxnId="{22CAF523-B345-1F46-BBFC-02D6A7A1AEBF}">
      <dgm:prSet/>
      <dgm:spPr/>
      <dgm:t>
        <a:bodyPr/>
        <a:lstStyle/>
        <a:p>
          <a:endParaRPr lang="en-US" sz="1800"/>
        </a:p>
      </dgm:t>
    </dgm:pt>
    <dgm:pt modelId="{22DEE7F0-0BC1-9A46-8476-07BD27978266}" type="sibTrans" cxnId="{22CAF523-B345-1F46-BBFC-02D6A7A1AEBF}">
      <dgm:prSet custT="1"/>
      <dgm:spPr/>
      <dgm:t>
        <a:bodyPr/>
        <a:lstStyle/>
        <a:p>
          <a:endParaRPr lang="en-US" sz="1800"/>
        </a:p>
      </dgm:t>
    </dgm:pt>
    <dgm:pt modelId="{9D1DADB8-5A84-C94D-972F-3E71F4D93AD2}">
      <dgm:prSet phldrT="[Text]" custT="1"/>
      <dgm:spPr/>
      <dgm:t>
        <a:bodyPr/>
        <a:lstStyle/>
        <a:p>
          <a:r>
            <a:rPr lang="en-US" sz="1800" dirty="0" smtClean="0">
              <a:solidFill>
                <a:srgbClr val="0D0D0D"/>
              </a:solidFill>
            </a:rPr>
            <a:t>Collection of proposals by DIFS coordinator</a:t>
          </a:r>
          <a:endParaRPr lang="en-US" sz="1800" dirty="0">
            <a:solidFill>
              <a:srgbClr val="0D0D0D"/>
            </a:solidFill>
          </a:endParaRPr>
        </a:p>
      </dgm:t>
    </dgm:pt>
    <dgm:pt modelId="{63821C24-6808-8B4B-A118-9B264654A017}" type="parTrans" cxnId="{B7024F46-5B6A-FC44-91AA-76CCC700ACED}">
      <dgm:prSet/>
      <dgm:spPr/>
      <dgm:t>
        <a:bodyPr/>
        <a:lstStyle/>
        <a:p>
          <a:endParaRPr lang="en-US" sz="1800"/>
        </a:p>
      </dgm:t>
    </dgm:pt>
    <dgm:pt modelId="{A00D0A19-AF45-C04F-81C8-75EE82FD2CE5}" type="sibTrans" cxnId="{B7024F46-5B6A-FC44-91AA-76CCC700ACED}">
      <dgm:prSet custT="1"/>
      <dgm:spPr/>
      <dgm:t>
        <a:bodyPr/>
        <a:lstStyle/>
        <a:p>
          <a:endParaRPr lang="en-US" sz="1800"/>
        </a:p>
      </dgm:t>
    </dgm:pt>
    <dgm:pt modelId="{752F27A0-E6D2-7F49-9B23-8044C0C1A510}">
      <dgm:prSet phldrT="[Text]" custT="1"/>
      <dgm:spPr/>
      <dgm:t>
        <a:bodyPr/>
        <a:lstStyle/>
        <a:p>
          <a:r>
            <a:rPr lang="en-US" sz="1800" dirty="0" smtClean="0">
              <a:solidFill>
                <a:srgbClr val="000000"/>
              </a:solidFill>
            </a:rPr>
            <a:t>Present proposals to two internal reviewers to get comments. If the proposal is deemed acceptable it will be tentatively approved.</a:t>
          </a:r>
          <a:endParaRPr lang="en-US" sz="1800" dirty="0">
            <a:solidFill>
              <a:srgbClr val="000000"/>
            </a:solidFill>
          </a:endParaRPr>
        </a:p>
      </dgm:t>
    </dgm:pt>
    <dgm:pt modelId="{2C283FCF-B912-824B-99F1-F9ECB086FBE5}" type="parTrans" cxnId="{809F6488-09BB-5D42-B346-E220AF1B26C2}">
      <dgm:prSet/>
      <dgm:spPr/>
      <dgm:t>
        <a:bodyPr/>
        <a:lstStyle/>
        <a:p>
          <a:endParaRPr lang="en-US" sz="1800"/>
        </a:p>
      </dgm:t>
    </dgm:pt>
    <dgm:pt modelId="{2E690305-6065-AC4C-AAF8-B503F91D6D53}" type="sibTrans" cxnId="{809F6488-09BB-5D42-B346-E220AF1B26C2}">
      <dgm:prSet custT="1"/>
      <dgm:spPr/>
      <dgm:t>
        <a:bodyPr/>
        <a:lstStyle/>
        <a:p>
          <a:endParaRPr lang="en-US" sz="1800"/>
        </a:p>
      </dgm:t>
    </dgm:pt>
    <dgm:pt modelId="{C56AB0EA-DC2F-F541-A3CF-AB46FBE14DBE}">
      <dgm:prSet custT="1"/>
      <dgm:spPr/>
      <dgm:t>
        <a:bodyPr/>
        <a:lstStyle/>
        <a:p>
          <a:r>
            <a:rPr lang="en-US" sz="1800" dirty="0" smtClean="0">
              <a:solidFill>
                <a:srgbClr val="000000"/>
              </a:solidFill>
            </a:rPr>
            <a:t>Collate all proposals and reviewers’ comments and send them to RUESC.</a:t>
          </a:r>
          <a:endParaRPr lang="en-US" sz="1800" dirty="0">
            <a:solidFill>
              <a:srgbClr val="000000"/>
            </a:solidFill>
          </a:endParaRPr>
        </a:p>
      </dgm:t>
    </dgm:pt>
    <dgm:pt modelId="{30EDF3B4-EF64-C44A-8CDC-976B3493006F}" type="parTrans" cxnId="{04F0A5EB-81AC-344C-AAAB-B1B60E770697}">
      <dgm:prSet/>
      <dgm:spPr/>
      <dgm:t>
        <a:bodyPr/>
        <a:lstStyle/>
        <a:p>
          <a:endParaRPr lang="en-US" sz="1800"/>
        </a:p>
      </dgm:t>
    </dgm:pt>
    <dgm:pt modelId="{A81F4907-AA61-254E-90A0-8936133116D6}" type="sibTrans" cxnId="{04F0A5EB-81AC-344C-AAAB-B1B60E770697}">
      <dgm:prSet custT="1"/>
      <dgm:spPr/>
      <dgm:t>
        <a:bodyPr/>
        <a:lstStyle/>
        <a:p>
          <a:endParaRPr lang="en-US" sz="1800"/>
        </a:p>
      </dgm:t>
    </dgm:pt>
    <dgm:pt modelId="{0A23B3E1-0121-C546-A1DD-805C1664F576}">
      <dgm:prSet custT="1"/>
      <dgm:spPr/>
      <dgm:t>
        <a:bodyPr/>
        <a:lstStyle/>
        <a:p>
          <a:r>
            <a:rPr lang="en-US" sz="1800" dirty="0" smtClean="0">
              <a:solidFill>
                <a:srgbClr val="000000"/>
              </a:solidFill>
            </a:rPr>
            <a:t>Ratification and archiving of all documents to make them available to interested parties.</a:t>
          </a:r>
          <a:endParaRPr lang="en-US" sz="1800" dirty="0">
            <a:solidFill>
              <a:srgbClr val="000000"/>
            </a:solidFill>
          </a:endParaRPr>
        </a:p>
      </dgm:t>
    </dgm:pt>
    <dgm:pt modelId="{E2218D52-AD72-B141-837D-80719E832DDA}" type="parTrans" cxnId="{83DF0477-CD2F-B44B-822C-1FB987259C68}">
      <dgm:prSet/>
      <dgm:spPr/>
      <dgm:t>
        <a:bodyPr/>
        <a:lstStyle/>
        <a:p>
          <a:endParaRPr lang="en-US" sz="1800"/>
        </a:p>
      </dgm:t>
    </dgm:pt>
    <dgm:pt modelId="{445B12E3-6CF4-E34D-9E1F-4CD6012AA373}" type="sibTrans" cxnId="{83DF0477-CD2F-B44B-822C-1FB987259C68}">
      <dgm:prSet/>
      <dgm:spPr/>
      <dgm:t>
        <a:bodyPr/>
        <a:lstStyle/>
        <a:p>
          <a:endParaRPr lang="en-US" sz="1800"/>
        </a:p>
      </dgm:t>
    </dgm:pt>
    <dgm:pt modelId="{94270163-F23C-8743-BC17-B43C225EEE14}">
      <dgm:prSet/>
      <dgm:spPr/>
      <dgm:t>
        <a:bodyPr/>
        <a:lstStyle/>
        <a:p>
          <a:endParaRPr lang="en-US" sz="1800" dirty="0"/>
        </a:p>
      </dgm:t>
    </dgm:pt>
    <dgm:pt modelId="{BBADFE51-C4B0-FE47-8FDD-FAB56AE8E9D5}" type="parTrans" cxnId="{86034194-79D8-D848-A6B7-69940E12319E}">
      <dgm:prSet/>
      <dgm:spPr/>
      <dgm:t>
        <a:bodyPr/>
        <a:lstStyle/>
        <a:p>
          <a:endParaRPr lang="en-US" sz="1800"/>
        </a:p>
      </dgm:t>
    </dgm:pt>
    <dgm:pt modelId="{81664741-3D37-B84B-86CE-29504EBB801D}" type="sibTrans" cxnId="{86034194-79D8-D848-A6B7-69940E12319E}">
      <dgm:prSet/>
      <dgm:spPr/>
      <dgm:t>
        <a:bodyPr/>
        <a:lstStyle/>
        <a:p>
          <a:endParaRPr lang="en-US" sz="1800"/>
        </a:p>
      </dgm:t>
    </dgm:pt>
    <dgm:pt modelId="{D07469E1-798C-6C4A-8CFC-EC9B762468F4}" type="pres">
      <dgm:prSet presAssocID="{DFD2FF06-F1F1-614F-A905-BDCE8CFB976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04552F9-EA1E-E94C-B2E7-B1318C902739}" type="pres">
      <dgm:prSet presAssocID="{DFD2FF06-F1F1-614F-A905-BDCE8CFB9769}" presName="dummyMaxCanvas" presStyleCnt="0">
        <dgm:presLayoutVars/>
      </dgm:prSet>
      <dgm:spPr/>
    </dgm:pt>
    <dgm:pt modelId="{9DFA7A6C-5719-2946-83C7-8A0A151B1EB3}" type="pres">
      <dgm:prSet presAssocID="{DFD2FF06-F1F1-614F-A905-BDCE8CFB9769}" presName="FiveNodes_1" presStyleLbl="node1" presStyleIdx="0" presStyleCnt="5" custLinFactNeighborX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9B99D6-7C57-594D-93B2-937FAEC78125}" type="pres">
      <dgm:prSet presAssocID="{DFD2FF06-F1F1-614F-A905-BDCE8CFB9769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190A35-95AC-514C-B725-1D01C7069B57}" type="pres">
      <dgm:prSet presAssocID="{DFD2FF06-F1F1-614F-A905-BDCE8CFB9769}" presName="FiveNodes_3" presStyleLbl="node1" presStyleIdx="2" presStyleCnt="5" custScaleY="1054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07F1AE-64D2-9048-A5FF-719122BFEF88}" type="pres">
      <dgm:prSet presAssocID="{DFD2FF06-F1F1-614F-A905-BDCE8CFB9769}" presName="FiveNodes_4" presStyleLbl="node1" presStyleIdx="3" presStyleCnt="5" custLinFactNeighborX="-15635" custLinFactNeighborY="42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23D7A6-0776-F444-94ED-12595C2BFC35}" type="pres">
      <dgm:prSet presAssocID="{DFD2FF06-F1F1-614F-A905-BDCE8CFB9769}" presName="FiveNodes_5" presStyleLbl="node1" presStyleIdx="4" presStyleCnt="5" custLinFactNeighborX="-23102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7F6448-E3B7-B547-8751-976DDEAE8DE3}" type="pres">
      <dgm:prSet presAssocID="{DFD2FF06-F1F1-614F-A905-BDCE8CFB9769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4B2DFE-5BC7-E148-8D26-7368AA12DD77}" type="pres">
      <dgm:prSet presAssocID="{DFD2FF06-F1F1-614F-A905-BDCE8CFB9769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EE65B3-FA5D-3942-88CE-47D51A57B73A}" type="pres">
      <dgm:prSet presAssocID="{DFD2FF06-F1F1-614F-A905-BDCE8CFB9769}" presName="FiveConn_3-4" presStyleLbl="fgAccFollowNode1" presStyleIdx="2" presStyleCnt="4" custLinFactNeighborX="-94926" custLinFactNeighborY="76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80A18F-922D-F849-B324-ED60508ACDD6}" type="pres">
      <dgm:prSet presAssocID="{DFD2FF06-F1F1-614F-A905-BDCE8CFB9769}" presName="FiveConn_4-5" presStyleLbl="fgAccFollowNode1" presStyleIdx="3" presStyleCnt="4" custLinFactX="-49482" custLinFactNeighborX="-100000" custLinFactNeighborY="-54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A08B62-6492-DC4D-B439-E399EAFAE2A0}" type="pres">
      <dgm:prSet presAssocID="{DFD2FF06-F1F1-614F-A905-BDCE8CFB9769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0D5D17-BF67-BA45-9E59-F9A5DBBDDBDD}" type="pres">
      <dgm:prSet presAssocID="{DFD2FF06-F1F1-614F-A905-BDCE8CFB9769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EB2854-3D7A-9E43-AFD3-0DF1999D212F}" type="pres">
      <dgm:prSet presAssocID="{DFD2FF06-F1F1-614F-A905-BDCE8CFB9769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D630D5-4FD4-DE47-AF74-82686B307400}" type="pres">
      <dgm:prSet presAssocID="{DFD2FF06-F1F1-614F-A905-BDCE8CFB9769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0BBDC4-5B45-CB49-B674-8B22EC314A33}" type="pres">
      <dgm:prSet presAssocID="{DFD2FF06-F1F1-614F-A905-BDCE8CFB9769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061F2E1-9DA1-B243-AA49-B203856B9FF7}" type="presOf" srcId="{2E690305-6065-AC4C-AAF8-B503F91D6D53}" destId="{9AEE65B3-FA5D-3942-88CE-47D51A57B73A}" srcOrd="0" destOrd="0" presId="urn:microsoft.com/office/officeart/2005/8/layout/vProcess5"/>
    <dgm:cxn modelId="{B7024F46-5B6A-FC44-91AA-76CCC700ACED}" srcId="{DFD2FF06-F1F1-614F-A905-BDCE8CFB9769}" destId="{9D1DADB8-5A84-C94D-972F-3E71F4D93AD2}" srcOrd="1" destOrd="0" parTransId="{63821C24-6808-8B4B-A118-9B264654A017}" sibTransId="{A00D0A19-AF45-C04F-81C8-75EE82FD2CE5}"/>
    <dgm:cxn modelId="{B26B5792-7C98-F248-90B8-1DD672661108}" type="presOf" srcId="{DFD2FF06-F1F1-614F-A905-BDCE8CFB9769}" destId="{D07469E1-798C-6C4A-8CFC-EC9B762468F4}" srcOrd="0" destOrd="0" presId="urn:microsoft.com/office/officeart/2005/8/layout/vProcess5"/>
    <dgm:cxn modelId="{B50770C2-8AC0-DD45-AB8A-678DD87DAC2D}" type="presOf" srcId="{0A23B3E1-0121-C546-A1DD-805C1664F576}" destId="{340BBDC4-5B45-CB49-B674-8B22EC314A33}" srcOrd="1" destOrd="0" presId="urn:microsoft.com/office/officeart/2005/8/layout/vProcess5"/>
    <dgm:cxn modelId="{3C6EEA06-3A67-7F42-9D20-813A7B005C7E}" type="presOf" srcId="{F461F690-3F37-BE4D-A82D-E368327F413A}" destId="{98A08B62-6492-DC4D-B439-E399EAFAE2A0}" srcOrd="1" destOrd="0" presId="urn:microsoft.com/office/officeart/2005/8/layout/vProcess5"/>
    <dgm:cxn modelId="{3AD1AE22-1134-6945-8862-BD201677AF9E}" type="presOf" srcId="{C56AB0EA-DC2F-F541-A3CF-AB46FBE14DBE}" destId="{85D630D5-4FD4-DE47-AF74-82686B307400}" srcOrd="1" destOrd="0" presId="urn:microsoft.com/office/officeart/2005/8/layout/vProcess5"/>
    <dgm:cxn modelId="{04F0A5EB-81AC-344C-AAAB-B1B60E770697}" srcId="{DFD2FF06-F1F1-614F-A905-BDCE8CFB9769}" destId="{C56AB0EA-DC2F-F541-A3CF-AB46FBE14DBE}" srcOrd="3" destOrd="0" parTransId="{30EDF3B4-EF64-C44A-8CDC-976B3493006F}" sibTransId="{A81F4907-AA61-254E-90A0-8936133116D6}"/>
    <dgm:cxn modelId="{953E35A6-C173-9040-9777-60FC24C51CAF}" type="presOf" srcId="{9D1DADB8-5A84-C94D-972F-3E71F4D93AD2}" destId="{C00D5D17-BF67-BA45-9E59-F9A5DBBDDBDD}" srcOrd="1" destOrd="0" presId="urn:microsoft.com/office/officeart/2005/8/layout/vProcess5"/>
    <dgm:cxn modelId="{E7C92264-A922-2844-A397-861BAC7C04E0}" type="presOf" srcId="{A00D0A19-AF45-C04F-81C8-75EE82FD2CE5}" destId="{0E4B2DFE-5BC7-E148-8D26-7368AA12DD77}" srcOrd="0" destOrd="0" presId="urn:microsoft.com/office/officeart/2005/8/layout/vProcess5"/>
    <dgm:cxn modelId="{030F10BC-F011-3B42-A74A-C7DD623E1B9B}" type="presOf" srcId="{C56AB0EA-DC2F-F541-A3CF-AB46FBE14DBE}" destId="{8F07F1AE-64D2-9048-A5FF-719122BFEF88}" srcOrd="0" destOrd="0" presId="urn:microsoft.com/office/officeart/2005/8/layout/vProcess5"/>
    <dgm:cxn modelId="{C529EF12-6E2F-3045-B0DA-FA8A6A0F5E1B}" type="presOf" srcId="{752F27A0-E6D2-7F49-9B23-8044C0C1A510}" destId="{EFEB2854-3D7A-9E43-AFD3-0DF1999D212F}" srcOrd="1" destOrd="0" presId="urn:microsoft.com/office/officeart/2005/8/layout/vProcess5"/>
    <dgm:cxn modelId="{809F6488-09BB-5D42-B346-E220AF1B26C2}" srcId="{DFD2FF06-F1F1-614F-A905-BDCE8CFB9769}" destId="{752F27A0-E6D2-7F49-9B23-8044C0C1A510}" srcOrd="2" destOrd="0" parTransId="{2C283FCF-B912-824B-99F1-F9ECB086FBE5}" sibTransId="{2E690305-6065-AC4C-AAF8-B503F91D6D53}"/>
    <dgm:cxn modelId="{DD510E23-9E47-B348-9F21-703B97CDC688}" type="presOf" srcId="{752F27A0-E6D2-7F49-9B23-8044C0C1A510}" destId="{3F190A35-95AC-514C-B725-1D01C7069B57}" srcOrd="0" destOrd="0" presId="urn:microsoft.com/office/officeart/2005/8/layout/vProcess5"/>
    <dgm:cxn modelId="{63E1CB9D-07DD-8443-87C9-66EB7E8558CD}" type="presOf" srcId="{22DEE7F0-0BC1-9A46-8476-07BD27978266}" destId="{4E7F6448-E3B7-B547-8751-976DDEAE8DE3}" srcOrd="0" destOrd="0" presId="urn:microsoft.com/office/officeart/2005/8/layout/vProcess5"/>
    <dgm:cxn modelId="{D9751C42-F4B9-6E4B-96DD-2356053919AC}" type="presOf" srcId="{0A23B3E1-0121-C546-A1DD-805C1664F576}" destId="{8223D7A6-0776-F444-94ED-12595C2BFC35}" srcOrd="0" destOrd="0" presId="urn:microsoft.com/office/officeart/2005/8/layout/vProcess5"/>
    <dgm:cxn modelId="{86034194-79D8-D848-A6B7-69940E12319E}" srcId="{DFD2FF06-F1F1-614F-A905-BDCE8CFB9769}" destId="{94270163-F23C-8743-BC17-B43C225EEE14}" srcOrd="5" destOrd="0" parTransId="{BBADFE51-C4B0-FE47-8FDD-FAB56AE8E9D5}" sibTransId="{81664741-3D37-B84B-86CE-29504EBB801D}"/>
    <dgm:cxn modelId="{22CAF523-B345-1F46-BBFC-02D6A7A1AEBF}" srcId="{DFD2FF06-F1F1-614F-A905-BDCE8CFB9769}" destId="{F461F690-3F37-BE4D-A82D-E368327F413A}" srcOrd="0" destOrd="0" parTransId="{15586C1B-AE36-464B-A0B0-BC4AD30B43EE}" sibTransId="{22DEE7F0-0BC1-9A46-8476-07BD27978266}"/>
    <dgm:cxn modelId="{CC9E28D8-0F2C-9A41-AA14-8E7447648D68}" type="presOf" srcId="{9D1DADB8-5A84-C94D-972F-3E71F4D93AD2}" destId="{B09B99D6-7C57-594D-93B2-937FAEC78125}" srcOrd="0" destOrd="0" presId="urn:microsoft.com/office/officeart/2005/8/layout/vProcess5"/>
    <dgm:cxn modelId="{7F6F84BB-6DE9-FD4E-A9F5-FE16FA84A44D}" type="presOf" srcId="{F461F690-3F37-BE4D-A82D-E368327F413A}" destId="{9DFA7A6C-5719-2946-83C7-8A0A151B1EB3}" srcOrd="0" destOrd="0" presId="urn:microsoft.com/office/officeart/2005/8/layout/vProcess5"/>
    <dgm:cxn modelId="{83DF0477-CD2F-B44B-822C-1FB987259C68}" srcId="{DFD2FF06-F1F1-614F-A905-BDCE8CFB9769}" destId="{0A23B3E1-0121-C546-A1DD-805C1664F576}" srcOrd="4" destOrd="0" parTransId="{E2218D52-AD72-B141-837D-80719E832DDA}" sibTransId="{445B12E3-6CF4-E34D-9E1F-4CD6012AA373}"/>
    <dgm:cxn modelId="{9BD50A3E-4863-1148-993C-06B5D7D6D031}" type="presOf" srcId="{A81F4907-AA61-254E-90A0-8936133116D6}" destId="{E880A18F-922D-F849-B324-ED60508ACDD6}" srcOrd="0" destOrd="0" presId="urn:microsoft.com/office/officeart/2005/8/layout/vProcess5"/>
    <dgm:cxn modelId="{2595DAA0-8D4F-0A4D-8400-F8747740452D}" type="presParOf" srcId="{D07469E1-798C-6C4A-8CFC-EC9B762468F4}" destId="{A04552F9-EA1E-E94C-B2E7-B1318C902739}" srcOrd="0" destOrd="0" presId="urn:microsoft.com/office/officeart/2005/8/layout/vProcess5"/>
    <dgm:cxn modelId="{8AF75B01-9292-5648-94D6-80F5F655A03C}" type="presParOf" srcId="{D07469E1-798C-6C4A-8CFC-EC9B762468F4}" destId="{9DFA7A6C-5719-2946-83C7-8A0A151B1EB3}" srcOrd="1" destOrd="0" presId="urn:microsoft.com/office/officeart/2005/8/layout/vProcess5"/>
    <dgm:cxn modelId="{DFC363D7-489C-554F-B0E2-A48DA69AA31C}" type="presParOf" srcId="{D07469E1-798C-6C4A-8CFC-EC9B762468F4}" destId="{B09B99D6-7C57-594D-93B2-937FAEC78125}" srcOrd="2" destOrd="0" presId="urn:microsoft.com/office/officeart/2005/8/layout/vProcess5"/>
    <dgm:cxn modelId="{9AF92E85-E200-4043-A47E-886088D9AE06}" type="presParOf" srcId="{D07469E1-798C-6C4A-8CFC-EC9B762468F4}" destId="{3F190A35-95AC-514C-B725-1D01C7069B57}" srcOrd="3" destOrd="0" presId="urn:microsoft.com/office/officeart/2005/8/layout/vProcess5"/>
    <dgm:cxn modelId="{7626F0CB-64BE-4C45-B06A-BD0188D664B7}" type="presParOf" srcId="{D07469E1-798C-6C4A-8CFC-EC9B762468F4}" destId="{8F07F1AE-64D2-9048-A5FF-719122BFEF88}" srcOrd="4" destOrd="0" presId="urn:microsoft.com/office/officeart/2005/8/layout/vProcess5"/>
    <dgm:cxn modelId="{605BD66B-8F78-B343-8FFB-8309F45ECA9B}" type="presParOf" srcId="{D07469E1-798C-6C4A-8CFC-EC9B762468F4}" destId="{8223D7A6-0776-F444-94ED-12595C2BFC35}" srcOrd="5" destOrd="0" presId="urn:microsoft.com/office/officeart/2005/8/layout/vProcess5"/>
    <dgm:cxn modelId="{2D15C851-F4FE-4141-8633-A8E89A1B8E57}" type="presParOf" srcId="{D07469E1-798C-6C4A-8CFC-EC9B762468F4}" destId="{4E7F6448-E3B7-B547-8751-976DDEAE8DE3}" srcOrd="6" destOrd="0" presId="urn:microsoft.com/office/officeart/2005/8/layout/vProcess5"/>
    <dgm:cxn modelId="{ADC3DEC3-F66E-AB43-A92D-47D2169BA439}" type="presParOf" srcId="{D07469E1-798C-6C4A-8CFC-EC9B762468F4}" destId="{0E4B2DFE-5BC7-E148-8D26-7368AA12DD77}" srcOrd="7" destOrd="0" presId="urn:microsoft.com/office/officeart/2005/8/layout/vProcess5"/>
    <dgm:cxn modelId="{C5081BE3-9E91-124D-BEF3-4CF383B0CE91}" type="presParOf" srcId="{D07469E1-798C-6C4A-8CFC-EC9B762468F4}" destId="{9AEE65B3-FA5D-3942-88CE-47D51A57B73A}" srcOrd="8" destOrd="0" presId="urn:microsoft.com/office/officeart/2005/8/layout/vProcess5"/>
    <dgm:cxn modelId="{7E3A1D1D-406C-4746-9ED7-2928FC5F4CEE}" type="presParOf" srcId="{D07469E1-798C-6C4A-8CFC-EC9B762468F4}" destId="{E880A18F-922D-F849-B324-ED60508ACDD6}" srcOrd="9" destOrd="0" presId="urn:microsoft.com/office/officeart/2005/8/layout/vProcess5"/>
    <dgm:cxn modelId="{569D8D25-2CE9-5141-A545-C64664B6C269}" type="presParOf" srcId="{D07469E1-798C-6C4A-8CFC-EC9B762468F4}" destId="{98A08B62-6492-DC4D-B439-E399EAFAE2A0}" srcOrd="10" destOrd="0" presId="urn:microsoft.com/office/officeart/2005/8/layout/vProcess5"/>
    <dgm:cxn modelId="{232482E0-C331-0B4E-B6DA-3552EA805782}" type="presParOf" srcId="{D07469E1-798C-6C4A-8CFC-EC9B762468F4}" destId="{C00D5D17-BF67-BA45-9E59-F9A5DBBDDBDD}" srcOrd="11" destOrd="0" presId="urn:microsoft.com/office/officeart/2005/8/layout/vProcess5"/>
    <dgm:cxn modelId="{9C2EDC16-6E45-5041-8A96-17C6458144A8}" type="presParOf" srcId="{D07469E1-798C-6C4A-8CFC-EC9B762468F4}" destId="{EFEB2854-3D7A-9E43-AFD3-0DF1999D212F}" srcOrd="12" destOrd="0" presId="urn:microsoft.com/office/officeart/2005/8/layout/vProcess5"/>
    <dgm:cxn modelId="{1F9AC35E-3C01-AE47-AE97-4003D48677CA}" type="presParOf" srcId="{D07469E1-798C-6C4A-8CFC-EC9B762468F4}" destId="{85D630D5-4FD4-DE47-AF74-82686B307400}" srcOrd="13" destOrd="0" presId="urn:microsoft.com/office/officeart/2005/8/layout/vProcess5"/>
    <dgm:cxn modelId="{FC177045-2F53-5F4A-B754-45A932DFD78B}" type="presParOf" srcId="{D07469E1-798C-6C4A-8CFC-EC9B762468F4}" destId="{340BBDC4-5B45-CB49-B674-8B22EC314A3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FA7A6C-5719-2946-83C7-8A0A151B1EB3}">
      <dsp:nvSpPr>
        <dsp:cNvPr id="0" name=""/>
        <dsp:cNvSpPr/>
      </dsp:nvSpPr>
      <dsp:spPr>
        <a:xfrm>
          <a:off x="0" y="0"/>
          <a:ext cx="5190428" cy="909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FF00"/>
              </a:solidFill>
            </a:rPr>
            <a:t>Research proposal (student or project supervisor, or teaching exercise)</a:t>
          </a:r>
          <a:endParaRPr lang="en-US" sz="1800" kern="1200" dirty="0">
            <a:solidFill>
              <a:srgbClr val="FFFF00"/>
            </a:solidFill>
          </a:endParaRPr>
        </a:p>
      </dsp:txBody>
      <dsp:txXfrm>
        <a:off x="26624" y="26624"/>
        <a:ext cx="4103192" cy="855752"/>
      </dsp:txXfrm>
    </dsp:sp>
    <dsp:sp modelId="{B09B99D6-7C57-594D-93B2-937FAEC78125}">
      <dsp:nvSpPr>
        <dsp:cNvPr id="0" name=""/>
        <dsp:cNvSpPr/>
      </dsp:nvSpPr>
      <dsp:spPr>
        <a:xfrm>
          <a:off x="387596" y="1035250"/>
          <a:ext cx="5190428" cy="909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>
                  <a:lumMod val="95000"/>
                  <a:lumOff val="5000"/>
                </a:schemeClr>
              </a:solidFill>
            </a:rPr>
            <a:t>Collection of proposals by a coordinator</a:t>
          </a:r>
          <a:endParaRPr lang="en-US" sz="18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414220" y="1061874"/>
        <a:ext cx="4158732" cy="855752"/>
      </dsp:txXfrm>
    </dsp:sp>
    <dsp:sp modelId="{3F190A35-95AC-514C-B725-1D01C7069B57}">
      <dsp:nvSpPr>
        <dsp:cNvPr id="0" name=""/>
        <dsp:cNvSpPr/>
      </dsp:nvSpPr>
      <dsp:spPr>
        <a:xfrm>
          <a:off x="775193" y="2045699"/>
          <a:ext cx="5190428" cy="9586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340760"/>
                <a:satOff val="-2919"/>
                <a:lumOff val="68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2340760"/>
                <a:satOff val="-2919"/>
                <a:lumOff val="68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</a:rPr>
            <a:t>Present proposals to all staff members to get comments; if the proposal is deemed acceptable, approve internally.</a:t>
          </a:r>
          <a:endParaRPr lang="en-US" sz="1800" kern="1200" dirty="0">
            <a:solidFill>
              <a:srgbClr val="000000"/>
            </a:solidFill>
          </a:endParaRPr>
        </a:p>
      </dsp:txBody>
      <dsp:txXfrm>
        <a:off x="803270" y="2073776"/>
        <a:ext cx="4155826" cy="902450"/>
      </dsp:txXfrm>
    </dsp:sp>
    <dsp:sp modelId="{8F07F1AE-64D2-9048-A5FF-719122BFEF88}">
      <dsp:nvSpPr>
        <dsp:cNvPr id="0" name=""/>
        <dsp:cNvSpPr/>
      </dsp:nvSpPr>
      <dsp:spPr>
        <a:xfrm>
          <a:off x="1162790" y="3105752"/>
          <a:ext cx="5190428" cy="909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511140"/>
                <a:satOff val="-4379"/>
                <a:lumOff val="103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3511140"/>
                <a:satOff val="-4379"/>
                <a:lumOff val="103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</a:rPr>
            <a:t>Collate all proposals and send them to RUESC.</a:t>
          </a:r>
          <a:endParaRPr lang="en-US" sz="1800" kern="1200" dirty="0">
            <a:solidFill>
              <a:srgbClr val="000000"/>
            </a:solidFill>
          </a:endParaRPr>
        </a:p>
      </dsp:txBody>
      <dsp:txXfrm>
        <a:off x="1189414" y="3132376"/>
        <a:ext cx="4158732" cy="855752"/>
      </dsp:txXfrm>
    </dsp:sp>
    <dsp:sp modelId="{8223D7A6-0776-F444-94ED-12595C2BFC35}">
      <dsp:nvSpPr>
        <dsp:cNvPr id="0" name=""/>
        <dsp:cNvSpPr/>
      </dsp:nvSpPr>
      <dsp:spPr>
        <a:xfrm>
          <a:off x="1550387" y="4141003"/>
          <a:ext cx="5190428" cy="909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81520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20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1" kern="1200" dirty="0" smtClean="0">
              <a:solidFill>
                <a:srgbClr val="000000"/>
              </a:solidFill>
            </a:rPr>
            <a:t>Ratification</a:t>
          </a:r>
          <a:r>
            <a:rPr lang="en-US" sz="1800" kern="1200" dirty="0" smtClean="0">
              <a:solidFill>
                <a:srgbClr val="000000"/>
              </a:solidFill>
            </a:rPr>
            <a:t> and archiving of all documents to make them available to interested parties.</a:t>
          </a:r>
          <a:endParaRPr lang="en-US" sz="1800" kern="1200" dirty="0">
            <a:solidFill>
              <a:srgbClr val="000000"/>
            </a:solidFill>
          </a:endParaRPr>
        </a:p>
      </dsp:txBody>
      <dsp:txXfrm>
        <a:off x="1577011" y="4167627"/>
        <a:ext cx="4158732" cy="855752"/>
      </dsp:txXfrm>
    </dsp:sp>
    <dsp:sp modelId="{4E7F6448-E3B7-B547-8751-976DDEAE8DE3}">
      <dsp:nvSpPr>
        <dsp:cNvPr id="0" name=""/>
        <dsp:cNvSpPr/>
      </dsp:nvSpPr>
      <dsp:spPr>
        <a:xfrm>
          <a:off x="4599577" y="664075"/>
          <a:ext cx="590850" cy="59085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732518" y="664075"/>
        <a:ext cx="324968" cy="444615"/>
      </dsp:txXfrm>
    </dsp:sp>
    <dsp:sp modelId="{0E4B2DFE-5BC7-E148-8D26-7368AA12DD77}">
      <dsp:nvSpPr>
        <dsp:cNvPr id="0" name=""/>
        <dsp:cNvSpPr/>
      </dsp:nvSpPr>
      <dsp:spPr>
        <a:xfrm>
          <a:off x="4987174" y="1699326"/>
          <a:ext cx="590850" cy="59085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75273"/>
            <a:satOff val="-1459"/>
            <a:lumOff val="-2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1675273"/>
              <a:satOff val="-1459"/>
              <a:lumOff val="-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120115" y="1699326"/>
        <a:ext cx="324968" cy="444615"/>
      </dsp:txXfrm>
    </dsp:sp>
    <dsp:sp modelId="{9AEE65B3-FA5D-3942-88CE-47D51A57B73A}">
      <dsp:nvSpPr>
        <dsp:cNvPr id="0" name=""/>
        <dsp:cNvSpPr/>
      </dsp:nvSpPr>
      <dsp:spPr>
        <a:xfrm>
          <a:off x="5374771" y="2719427"/>
          <a:ext cx="590850" cy="59085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3350546"/>
            <a:satOff val="-2919"/>
            <a:lumOff val="-4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3350546"/>
              <a:satOff val="-2919"/>
              <a:lumOff val="-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507712" y="2719427"/>
        <a:ext cx="324968" cy="444615"/>
      </dsp:txXfrm>
    </dsp:sp>
    <dsp:sp modelId="{E880A18F-922D-F849-B324-ED60508ACDD6}">
      <dsp:nvSpPr>
        <dsp:cNvPr id="0" name=""/>
        <dsp:cNvSpPr/>
      </dsp:nvSpPr>
      <dsp:spPr>
        <a:xfrm>
          <a:off x="5762368" y="3764777"/>
          <a:ext cx="590850" cy="59085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5025819"/>
            <a:satOff val="-4378"/>
            <a:lumOff val="-6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5025819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895309" y="3764777"/>
        <a:ext cx="324968" cy="4446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FA7A6C-5719-2946-83C7-8A0A151B1EB3}">
      <dsp:nvSpPr>
        <dsp:cNvPr id="0" name=""/>
        <dsp:cNvSpPr/>
      </dsp:nvSpPr>
      <dsp:spPr>
        <a:xfrm>
          <a:off x="0" y="0"/>
          <a:ext cx="5190428" cy="909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FF00"/>
              </a:solidFill>
            </a:rPr>
            <a:t>Research proposal (student or project supervisor, or teaching exercise)</a:t>
          </a:r>
          <a:endParaRPr lang="en-US" sz="1800" kern="1200" dirty="0">
            <a:solidFill>
              <a:srgbClr val="FFFF00"/>
            </a:solidFill>
          </a:endParaRPr>
        </a:p>
      </dsp:txBody>
      <dsp:txXfrm>
        <a:off x="26624" y="26624"/>
        <a:ext cx="4103192" cy="855752"/>
      </dsp:txXfrm>
    </dsp:sp>
    <dsp:sp modelId="{B09B99D6-7C57-594D-93B2-937FAEC78125}">
      <dsp:nvSpPr>
        <dsp:cNvPr id="0" name=""/>
        <dsp:cNvSpPr/>
      </dsp:nvSpPr>
      <dsp:spPr>
        <a:xfrm>
          <a:off x="387596" y="1035250"/>
          <a:ext cx="5190428" cy="909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D0D0D"/>
              </a:solidFill>
            </a:rPr>
            <a:t>All proposals must go directly to the RUESC.</a:t>
          </a:r>
          <a:endParaRPr lang="en-US" sz="1800" kern="1200" dirty="0">
            <a:solidFill>
              <a:srgbClr val="0D0D0D"/>
            </a:solidFill>
          </a:endParaRPr>
        </a:p>
      </dsp:txBody>
      <dsp:txXfrm>
        <a:off x="414220" y="1061874"/>
        <a:ext cx="4158732" cy="855752"/>
      </dsp:txXfrm>
    </dsp:sp>
    <dsp:sp modelId="{3F190A35-95AC-514C-B725-1D01C7069B57}">
      <dsp:nvSpPr>
        <dsp:cNvPr id="0" name=""/>
        <dsp:cNvSpPr/>
      </dsp:nvSpPr>
      <dsp:spPr>
        <a:xfrm>
          <a:off x="775193" y="2045699"/>
          <a:ext cx="5190428" cy="9586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340760"/>
                <a:satOff val="-2919"/>
                <a:lumOff val="68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2340760"/>
                <a:satOff val="-2919"/>
                <a:lumOff val="68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</a:rPr>
            <a:t>RUESC reviews them by at least two “experts”, chosen by the RUESC chairperson.</a:t>
          </a:r>
          <a:endParaRPr lang="en-US" sz="1800" kern="1200" dirty="0">
            <a:solidFill>
              <a:srgbClr val="000000"/>
            </a:solidFill>
          </a:endParaRPr>
        </a:p>
      </dsp:txBody>
      <dsp:txXfrm>
        <a:off x="803270" y="2073776"/>
        <a:ext cx="4155826" cy="902450"/>
      </dsp:txXfrm>
    </dsp:sp>
    <dsp:sp modelId="{8F07F1AE-64D2-9048-A5FF-719122BFEF88}">
      <dsp:nvSpPr>
        <dsp:cNvPr id="0" name=""/>
        <dsp:cNvSpPr/>
      </dsp:nvSpPr>
      <dsp:spPr>
        <a:xfrm>
          <a:off x="1162790" y="3105752"/>
          <a:ext cx="5190428" cy="909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511140"/>
                <a:satOff val="-4379"/>
                <a:lumOff val="103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3511140"/>
                <a:satOff val="-4379"/>
                <a:lumOff val="103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</a:rPr>
            <a:t>Feedback to applicant(s) and revisions, if needed (2-3 weeks).</a:t>
          </a:r>
          <a:endParaRPr lang="en-US" sz="1800" kern="1200" dirty="0">
            <a:solidFill>
              <a:srgbClr val="000000"/>
            </a:solidFill>
          </a:endParaRPr>
        </a:p>
      </dsp:txBody>
      <dsp:txXfrm>
        <a:off x="1189414" y="3132376"/>
        <a:ext cx="4158732" cy="855752"/>
      </dsp:txXfrm>
    </dsp:sp>
    <dsp:sp modelId="{8223D7A6-0776-F444-94ED-12595C2BFC35}">
      <dsp:nvSpPr>
        <dsp:cNvPr id="0" name=""/>
        <dsp:cNvSpPr/>
      </dsp:nvSpPr>
      <dsp:spPr>
        <a:xfrm>
          <a:off x="351294" y="4141003"/>
          <a:ext cx="5190428" cy="909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81520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20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</a:rPr>
            <a:t>Review revisions, approve (2-3 weeks)</a:t>
          </a:r>
          <a:endParaRPr lang="en-US" sz="1800" kern="1200" dirty="0">
            <a:solidFill>
              <a:srgbClr val="000000"/>
            </a:solidFill>
          </a:endParaRPr>
        </a:p>
      </dsp:txBody>
      <dsp:txXfrm>
        <a:off x="377918" y="4167627"/>
        <a:ext cx="4158732" cy="855752"/>
      </dsp:txXfrm>
    </dsp:sp>
    <dsp:sp modelId="{4E7F6448-E3B7-B547-8751-976DDEAE8DE3}">
      <dsp:nvSpPr>
        <dsp:cNvPr id="0" name=""/>
        <dsp:cNvSpPr/>
      </dsp:nvSpPr>
      <dsp:spPr>
        <a:xfrm>
          <a:off x="4599577" y="664075"/>
          <a:ext cx="590850" cy="59085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732518" y="664075"/>
        <a:ext cx="324968" cy="444615"/>
      </dsp:txXfrm>
    </dsp:sp>
    <dsp:sp modelId="{0E4B2DFE-5BC7-E148-8D26-7368AA12DD77}">
      <dsp:nvSpPr>
        <dsp:cNvPr id="0" name=""/>
        <dsp:cNvSpPr/>
      </dsp:nvSpPr>
      <dsp:spPr>
        <a:xfrm>
          <a:off x="4987174" y="1699326"/>
          <a:ext cx="590850" cy="59085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75273"/>
            <a:satOff val="-1459"/>
            <a:lumOff val="-2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1675273"/>
              <a:satOff val="-1459"/>
              <a:lumOff val="-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120115" y="1699326"/>
        <a:ext cx="324968" cy="444615"/>
      </dsp:txXfrm>
    </dsp:sp>
    <dsp:sp modelId="{9AEE65B3-FA5D-3942-88CE-47D51A57B73A}">
      <dsp:nvSpPr>
        <dsp:cNvPr id="0" name=""/>
        <dsp:cNvSpPr/>
      </dsp:nvSpPr>
      <dsp:spPr>
        <a:xfrm>
          <a:off x="5374771" y="2719427"/>
          <a:ext cx="590850" cy="59085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3350546"/>
            <a:satOff val="-2919"/>
            <a:lumOff val="-4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3350546"/>
              <a:satOff val="-2919"/>
              <a:lumOff val="-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507712" y="2719427"/>
        <a:ext cx="324968" cy="444615"/>
      </dsp:txXfrm>
    </dsp:sp>
    <dsp:sp modelId="{E880A18F-922D-F849-B324-ED60508ACDD6}">
      <dsp:nvSpPr>
        <dsp:cNvPr id="0" name=""/>
        <dsp:cNvSpPr/>
      </dsp:nvSpPr>
      <dsp:spPr>
        <a:xfrm>
          <a:off x="4879153" y="3732541"/>
          <a:ext cx="590850" cy="590850"/>
        </a:xfrm>
        <a:prstGeom prst="downArrow">
          <a:avLst>
            <a:gd name="adj1" fmla="val 55000"/>
            <a:gd name="adj2" fmla="val 45000"/>
          </a:avLst>
        </a:prstGeom>
        <a:solidFill>
          <a:srgbClr val="FF0000">
            <a:alpha val="90000"/>
          </a:srgbClr>
        </a:solidFill>
        <a:ln w="9525" cap="flat" cmpd="sng" algn="ctr">
          <a:solidFill>
            <a:schemeClr val="accent2">
              <a:tint val="40000"/>
              <a:alpha val="90000"/>
              <a:hueOff val="5025819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012094" y="3732541"/>
        <a:ext cx="324968" cy="4446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FA7A6C-5719-2946-83C7-8A0A151B1EB3}">
      <dsp:nvSpPr>
        <dsp:cNvPr id="0" name=""/>
        <dsp:cNvSpPr/>
      </dsp:nvSpPr>
      <dsp:spPr>
        <a:xfrm>
          <a:off x="0" y="0"/>
          <a:ext cx="5190428" cy="909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FFFF00"/>
              </a:solidFill>
            </a:rPr>
            <a:t>Research proposal (student / project supervisor, or teaching exercise)</a:t>
          </a:r>
          <a:endParaRPr lang="en-US" sz="1800" kern="1200" dirty="0">
            <a:solidFill>
              <a:srgbClr val="FFFF00"/>
            </a:solidFill>
          </a:endParaRPr>
        </a:p>
      </dsp:txBody>
      <dsp:txXfrm>
        <a:off x="26624" y="26624"/>
        <a:ext cx="4103192" cy="855752"/>
      </dsp:txXfrm>
    </dsp:sp>
    <dsp:sp modelId="{B09B99D6-7C57-594D-93B2-937FAEC78125}">
      <dsp:nvSpPr>
        <dsp:cNvPr id="0" name=""/>
        <dsp:cNvSpPr/>
      </dsp:nvSpPr>
      <dsp:spPr>
        <a:xfrm>
          <a:off x="387596" y="1035250"/>
          <a:ext cx="5190428" cy="909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1170380"/>
                <a:satOff val="-1460"/>
                <a:lumOff val="34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1170380"/>
                <a:satOff val="-1460"/>
                <a:lumOff val="34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D0D0D"/>
              </a:solidFill>
            </a:rPr>
            <a:t>Collection of proposals by DIFS coordinator</a:t>
          </a:r>
          <a:endParaRPr lang="en-US" sz="1800" kern="1200" dirty="0">
            <a:solidFill>
              <a:srgbClr val="0D0D0D"/>
            </a:solidFill>
          </a:endParaRPr>
        </a:p>
      </dsp:txBody>
      <dsp:txXfrm>
        <a:off x="414220" y="1061874"/>
        <a:ext cx="4158732" cy="855752"/>
      </dsp:txXfrm>
    </dsp:sp>
    <dsp:sp modelId="{3F190A35-95AC-514C-B725-1D01C7069B57}">
      <dsp:nvSpPr>
        <dsp:cNvPr id="0" name=""/>
        <dsp:cNvSpPr/>
      </dsp:nvSpPr>
      <dsp:spPr>
        <a:xfrm>
          <a:off x="775193" y="2045699"/>
          <a:ext cx="5190428" cy="9586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2340760"/>
                <a:satOff val="-2919"/>
                <a:lumOff val="68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2340760"/>
                <a:satOff val="-2919"/>
                <a:lumOff val="68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</a:rPr>
            <a:t>Present proposals to two internal reviewers to get comments. If the proposal is deemed acceptable it will be tentatively approved.</a:t>
          </a:r>
          <a:endParaRPr lang="en-US" sz="1800" kern="1200" dirty="0">
            <a:solidFill>
              <a:srgbClr val="000000"/>
            </a:solidFill>
          </a:endParaRPr>
        </a:p>
      </dsp:txBody>
      <dsp:txXfrm>
        <a:off x="803270" y="2073776"/>
        <a:ext cx="4155826" cy="902450"/>
      </dsp:txXfrm>
    </dsp:sp>
    <dsp:sp modelId="{8F07F1AE-64D2-9048-A5FF-719122BFEF88}">
      <dsp:nvSpPr>
        <dsp:cNvPr id="0" name=""/>
        <dsp:cNvSpPr/>
      </dsp:nvSpPr>
      <dsp:spPr>
        <a:xfrm>
          <a:off x="351267" y="3144430"/>
          <a:ext cx="5190428" cy="909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3511140"/>
                <a:satOff val="-4379"/>
                <a:lumOff val="103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3511140"/>
                <a:satOff val="-4379"/>
                <a:lumOff val="103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</a:rPr>
            <a:t>Collate all proposals and reviewers’ comments and send them to RUESC.</a:t>
          </a:r>
          <a:endParaRPr lang="en-US" sz="1800" kern="1200" dirty="0">
            <a:solidFill>
              <a:srgbClr val="000000"/>
            </a:solidFill>
          </a:endParaRPr>
        </a:p>
      </dsp:txBody>
      <dsp:txXfrm>
        <a:off x="377891" y="3171054"/>
        <a:ext cx="4158732" cy="855752"/>
      </dsp:txXfrm>
    </dsp:sp>
    <dsp:sp modelId="{8223D7A6-0776-F444-94ED-12595C2BFC35}">
      <dsp:nvSpPr>
        <dsp:cNvPr id="0" name=""/>
        <dsp:cNvSpPr/>
      </dsp:nvSpPr>
      <dsp:spPr>
        <a:xfrm>
          <a:off x="351294" y="4141003"/>
          <a:ext cx="5190428" cy="909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4681520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20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</a:rPr>
            <a:t>Ratification and archiving of all documents to make them available to interested parties.</a:t>
          </a:r>
          <a:endParaRPr lang="en-US" sz="1800" kern="1200" dirty="0">
            <a:solidFill>
              <a:srgbClr val="000000"/>
            </a:solidFill>
          </a:endParaRPr>
        </a:p>
      </dsp:txBody>
      <dsp:txXfrm>
        <a:off x="377918" y="4167627"/>
        <a:ext cx="4158732" cy="855752"/>
      </dsp:txXfrm>
    </dsp:sp>
    <dsp:sp modelId="{4E7F6448-E3B7-B547-8751-976DDEAE8DE3}">
      <dsp:nvSpPr>
        <dsp:cNvPr id="0" name=""/>
        <dsp:cNvSpPr/>
      </dsp:nvSpPr>
      <dsp:spPr>
        <a:xfrm>
          <a:off x="4599577" y="664075"/>
          <a:ext cx="590850" cy="59085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732518" y="664075"/>
        <a:ext cx="324968" cy="444615"/>
      </dsp:txXfrm>
    </dsp:sp>
    <dsp:sp modelId="{0E4B2DFE-5BC7-E148-8D26-7368AA12DD77}">
      <dsp:nvSpPr>
        <dsp:cNvPr id="0" name=""/>
        <dsp:cNvSpPr/>
      </dsp:nvSpPr>
      <dsp:spPr>
        <a:xfrm>
          <a:off x="4987174" y="1699326"/>
          <a:ext cx="590850" cy="59085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675273"/>
            <a:satOff val="-1459"/>
            <a:lumOff val="-2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1675273"/>
              <a:satOff val="-1459"/>
              <a:lumOff val="-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120115" y="1699326"/>
        <a:ext cx="324968" cy="444615"/>
      </dsp:txXfrm>
    </dsp:sp>
    <dsp:sp modelId="{9AEE65B3-FA5D-3942-88CE-47D51A57B73A}">
      <dsp:nvSpPr>
        <dsp:cNvPr id="0" name=""/>
        <dsp:cNvSpPr/>
      </dsp:nvSpPr>
      <dsp:spPr>
        <a:xfrm>
          <a:off x="4813900" y="2764556"/>
          <a:ext cx="590850" cy="59085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3350546"/>
            <a:satOff val="-2919"/>
            <a:lumOff val="-4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3350546"/>
              <a:satOff val="-2919"/>
              <a:lumOff val="-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4946841" y="2764556"/>
        <a:ext cx="324968" cy="444615"/>
      </dsp:txXfrm>
    </dsp:sp>
    <dsp:sp modelId="{E880A18F-922D-F849-B324-ED60508ACDD6}">
      <dsp:nvSpPr>
        <dsp:cNvPr id="0" name=""/>
        <dsp:cNvSpPr/>
      </dsp:nvSpPr>
      <dsp:spPr>
        <a:xfrm>
          <a:off x="4879153" y="3732541"/>
          <a:ext cx="590850" cy="59085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5025819"/>
            <a:satOff val="-4378"/>
            <a:lumOff val="-6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5025819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012094" y="3732541"/>
        <a:ext cx="324968" cy="444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1976-1D20-544F-96C1-DD43137CD5A4}" type="datetimeFigureOut">
              <a:rPr lang="en-US" smtClean="0"/>
              <a:t>15/06/10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C93E-24CF-6542-847C-D1FB994E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33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1976-1D20-544F-96C1-DD43137CD5A4}" type="datetimeFigureOut">
              <a:rPr lang="en-US" smtClean="0"/>
              <a:t>15/06/10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C93E-24CF-6542-847C-D1FB994E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816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1976-1D20-544F-96C1-DD43137CD5A4}" type="datetimeFigureOut">
              <a:rPr lang="en-US" smtClean="0"/>
              <a:t>15/06/10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C93E-24CF-6542-847C-D1FB994E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70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1976-1D20-544F-96C1-DD43137CD5A4}" type="datetimeFigureOut">
              <a:rPr lang="en-US" smtClean="0"/>
              <a:t>15/06/10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C93E-24CF-6542-847C-D1FB994E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7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1976-1D20-544F-96C1-DD43137CD5A4}" type="datetimeFigureOut">
              <a:rPr lang="en-US" smtClean="0"/>
              <a:t>15/06/10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C93E-24CF-6542-847C-D1FB994E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05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1976-1D20-544F-96C1-DD43137CD5A4}" type="datetimeFigureOut">
              <a:rPr lang="en-US" smtClean="0"/>
              <a:t>15/06/10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C93E-24CF-6542-847C-D1FB994E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93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1976-1D20-544F-96C1-DD43137CD5A4}" type="datetimeFigureOut">
              <a:rPr lang="en-US" smtClean="0"/>
              <a:t>15/06/10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C93E-24CF-6542-847C-D1FB994E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459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1976-1D20-544F-96C1-DD43137CD5A4}" type="datetimeFigureOut">
              <a:rPr lang="en-US" smtClean="0"/>
              <a:t>15/06/10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C93E-24CF-6542-847C-D1FB994E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007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1976-1D20-544F-96C1-DD43137CD5A4}" type="datetimeFigureOut">
              <a:rPr lang="en-US" smtClean="0"/>
              <a:t>15/06/10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C93E-24CF-6542-847C-D1FB994E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762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1976-1D20-544F-96C1-DD43137CD5A4}" type="datetimeFigureOut">
              <a:rPr lang="en-US" smtClean="0"/>
              <a:t>15/06/10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C93E-24CF-6542-847C-D1FB994E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947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01976-1D20-544F-96C1-DD43137CD5A4}" type="datetimeFigureOut">
              <a:rPr lang="en-US" smtClean="0"/>
              <a:t>15/06/10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C93E-24CF-6542-847C-D1FB994E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01976-1D20-544F-96C1-DD43137CD5A4}" type="datetimeFigureOut">
              <a:rPr lang="en-US" smtClean="0"/>
              <a:t>15/06/10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3C93E-24CF-6542-847C-D1FB994EC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53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543"/>
            <a:ext cx="7772400" cy="1470025"/>
          </a:xfrm>
        </p:spPr>
        <p:txBody>
          <a:bodyPr/>
          <a:lstStyle/>
          <a:p>
            <a:r>
              <a:rPr lang="en-US" dirty="0" smtClean="0"/>
              <a:t>Ethical approval of research using aquatic animals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5318"/>
            <a:ext cx="6400800" cy="825978"/>
          </a:xfrm>
        </p:spPr>
        <p:txBody>
          <a:bodyPr/>
          <a:lstStyle/>
          <a:p>
            <a:r>
              <a:rPr lang="en-US" dirty="0" smtClean="0"/>
              <a:t>Past, present and future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12" y="2909509"/>
            <a:ext cx="8905070" cy="2775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834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82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proposed new process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10956542"/>
              </p:ext>
            </p:extLst>
          </p:nvPr>
        </p:nvGraphicFramePr>
        <p:xfrm>
          <a:off x="273318" y="1371212"/>
          <a:ext cx="6740816" cy="50500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666007" y="5634680"/>
            <a:ext cx="1752929" cy="646331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When approved, </a:t>
            </a:r>
          </a:p>
          <a:p>
            <a:r>
              <a:rPr lang="en-US" dirty="0">
                <a:solidFill>
                  <a:srgbClr val="FF0000"/>
                </a:solidFill>
              </a:rPr>
              <a:t>r</a:t>
            </a:r>
            <a:r>
              <a:rPr lang="en-US" dirty="0" smtClean="0">
                <a:solidFill>
                  <a:srgbClr val="FF0000"/>
                </a:solidFill>
              </a:rPr>
              <a:t>esearch starts.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 rot="16200000">
            <a:off x="6005370" y="5634681"/>
            <a:ext cx="590850" cy="590850"/>
            <a:chOff x="4987174" y="1699326"/>
            <a:chExt cx="590850" cy="590850"/>
          </a:xfrm>
          <a:solidFill>
            <a:srgbClr val="008000"/>
          </a:solidFill>
        </p:grpSpPr>
        <p:sp>
          <p:nvSpPr>
            <p:cNvPr id="8" name="Down Arrow 7"/>
            <p:cNvSpPr/>
            <p:nvPr/>
          </p:nvSpPr>
          <p:spPr>
            <a:xfrm>
              <a:off x="4987174" y="1699326"/>
              <a:ext cx="590850" cy="590850"/>
            </a:xfrm>
            <a:prstGeom prst="downArrow">
              <a:avLst>
                <a:gd name="adj1" fmla="val 55000"/>
                <a:gd name="adj2" fmla="val 45000"/>
              </a:avLst>
            </a:prstGeom>
            <a:grpFill/>
          </p:spPr>
          <p:style>
            <a:lnRef idx="1">
              <a:schemeClr val="accent2">
                <a:tint val="40000"/>
                <a:alpha val="90000"/>
                <a:hueOff val="1675273"/>
                <a:satOff val="-1459"/>
                <a:lumOff val="-2"/>
                <a:alphaOff val="0"/>
              </a:schemeClr>
            </a:lnRef>
            <a:fillRef idx="1">
              <a:schemeClr val="accent2">
                <a:tint val="40000"/>
                <a:alpha val="90000"/>
                <a:hueOff val="1675273"/>
                <a:satOff val="-1459"/>
                <a:lumOff val="-2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1675273"/>
                <a:satOff val="-1459"/>
                <a:lumOff val="-2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Down Arrow 4"/>
            <p:cNvSpPr/>
            <p:nvPr/>
          </p:nvSpPr>
          <p:spPr>
            <a:xfrm>
              <a:off x="5120115" y="1699326"/>
              <a:ext cx="324968" cy="44461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800" kern="12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3253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internal review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The positive side</a:t>
            </a:r>
          </a:p>
          <a:p>
            <a:pPr lvl="1"/>
            <a:r>
              <a:rPr lang="en-US" dirty="0" smtClean="0"/>
              <a:t>Done by experts</a:t>
            </a:r>
          </a:p>
          <a:p>
            <a:pPr lvl="1"/>
            <a:r>
              <a:rPr lang="en-US" dirty="0" smtClean="0"/>
              <a:t>Fairly fast</a:t>
            </a:r>
          </a:p>
          <a:p>
            <a:r>
              <a:rPr lang="en-US" b="1" dirty="0" smtClean="0"/>
              <a:t>The problem</a:t>
            </a:r>
          </a:p>
          <a:p>
            <a:pPr lvl="1"/>
            <a:r>
              <a:rPr lang="en-US" dirty="0" smtClean="0"/>
              <a:t>Poor reputation</a:t>
            </a:r>
            <a:endParaRPr lang="en-US" dirty="0"/>
          </a:p>
          <a:p>
            <a:pPr lvl="2"/>
            <a:r>
              <a:rPr lang="en-US" dirty="0" smtClean="0"/>
              <a:t>“Colleagues review colleagues”</a:t>
            </a:r>
          </a:p>
          <a:p>
            <a:pPr lvl="2"/>
            <a:r>
              <a:rPr lang="en-US" dirty="0" smtClean="0"/>
              <a:t>“Will projects ever be rejected”? </a:t>
            </a:r>
          </a:p>
          <a:p>
            <a:r>
              <a:rPr lang="en-US" b="1" dirty="0" smtClean="0"/>
              <a:t>The solution</a:t>
            </a:r>
            <a:endParaRPr lang="en-US" dirty="0" smtClean="0"/>
          </a:p>
          <a:p>
            <a:pPr lvl="1"/>
            <a:r>
              <a:rPr lang="en-US" dirty="0" smtClean="0"/>
              <a:t>Regular auditing</a:t>
            </a:r>
          </a:p>
        </p:txBody>
      </p:sp>
    </p:spTree>
    <p:extLst>
      <p:ext uri="{BB962C8B-B14F-4D97-AF65-F5344CB8AC3E}">
        <p14:creationId xmlns:p14="http://schemas.microsoft.com/office/powerpoint/2010/main" val="3979576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“Risks and major concerns”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08838" y="1258150"/>
            <a:ext cx="7389628" cy="193899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en-US" sz="2400" dirty="0" smtClean="0"/>
              <a:t>Is there a risk that animals will be harmed unnecessarily?</a:t>
            </a:r>
          </a:p>
          <a:p>
            <a:pPr marL="342900" indent="-342900">
              <a:buFont typeface="Wingdings" charset="2"/>
              <a:buChar char="Ø"/>
            </a:pPr>
            <a:r>
              <a:rPr lang="en-US" sz="2400" dirty="0" smtClean="0"/>
              <a:t>Has the applicant ignored the three “</a:t>
            </a:r>
            <a:r>
              <a:rPr lang="en-US" sz="2400" dirty="0" err="1" smtClean="0"/>
              <a:t>Rs</a:t>
            </a:r>
            <a:r>
              <a:rPr lang="en-US" sz="2400" dirty="0" smtClean="0"/>
              <a:t>”?</a:t>
            </a:r>
          </a:p>
          <a:p>
            <a:pPr marL="342900" indent="-342900">
              <a:buFont typeface="Wingdings" charset="2"/>
              <a:buChar char="Ø"/>
            </a:pPr>
            <a:r>
              <a:rPr lang="en-US" sz="2400" dirty="0" smtClean="0"/>
              <a:t>Is the proposed study very obviously unethical?</a:t>
            </a:r>
          </a:p>
          <a:p>
            <a:pPr marL="342900" indent="-342900">
              <a:buFont typeface="Wingdings" charset="2"/>
              <a:buChar char="Ø"/>
            </a:pPr>
            <a:r>
              <a:rPr lang="en-US" sz="2400" dirty="0" smtClean="0"/>
              <a:t>Unsolvable conflicts of interest?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90281" y="3786371"/>
            <a:ext cx="773569" cy="584776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FF"/>
                </a:solidFill>
              </a:rPr>
              <a:t>YES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80372" y="3745022"/>
            <a:ext cx="665968" cy="584776"/>
          </a:xfrm>
          <a:prstGeom prst="rect">
            <a:avLst/>
          </a:prstGeom>
          <a:solidFill>
            <a:srgbClr val="008000"/>
          </a:solidFill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FFFF"/>
                </a:solidFill>
              </a:rPr>
              <a:t>No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4327" y="5121349"/>
            <a:ext cx="428835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Wingdings" charset="2"/>
              <a:buChar char="ü"/>
            </a:pPr>
            <a:r>
              <a:rPr lang="en-US" sz="2800" dirty="0" smtClean="0"/>
              <a:t>No internal review</a:t>
            </a:r>
          </a:p>
          <a:p>
            <a:pPr marL="457200" indent="-457200">
              <a:buFont typeface="Wingdings" charset="2"/>
              <a:buChar char="ü"/>
            </a:pPr>
            <a:r>
              <a:rPr lang="en-US" sz="2800" dirty="0" smtClean="0"/>
              <a:t>Proposal goes to RUESC</a:t>
            </a:r>
          </a:p>
          <a:p>
            <a:pPr marL="457200" indent="-457200">
              <a:buFont typeface="Wingdings" charset="2"/>
              <a:buChar char="ü"/>
            </a:pPr>
            <a:r>
              <a:rPr lang="en-US" sz="2800" dirty="0" smtClean="0"/>
              <a:t>RUESC to make decisions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4784651" y="5121349"/>
            <a:ext cx="42648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charset="2"/>
              <a:buChar char="ü"/>
            </a:pPr>
            <a:r>
              <a:rPr lang="en-US" sz="2800" dirty="0" smtClean="0"/>
              <a:t>Continue internal review</a:t>
            </a:r>
          </a:p>
          <a:p>
            <a:pPr marL="457200" indent="-457200">
              <a:buFont typeface="Wingdings" charset="2"/>
              <a:buChar char="ü"/>
            </a:pPr>
            <a:r>
              <a:rPr lang="en-US" sz="2800" dirty="0" smtClean="0"/>
              <a:t>RUESC to check, ratify or moderate</a:t>
            </a:r>
            <a:endParaRPr lang="en-US" sz="2800" dirty="0"/>
          </a:p>
        </p:txBody>
      </p:sp>
      <p:sp>
        <p:nvSpPr>
          <p:cNvPr id="11" name="Right Arrow 10"/>
          <p:cNvSpPr/>
          <p:nvPr/>
        </p:nvSpPr>
        <p:spPr>
          <a:xfrm rot="7988565">
            <a:off x="2252429" y="3370545"/>
            <a:ext cx="549349" cy="20674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2865510">
            <a:off x="5908250" y="3366609"/>
            <a:ext cx="549349" cy="206744"/>
          </a:xfrm>
          <a:prstGeom prst="rightArrow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5400000">
            <a:off x="6627870" y="4743304"/>
            <a:ext cx="549349" cy="20674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5400000">
            <a:off x="1630325" y="4743303"/>
            <a:ext cx="549349" cy="20674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55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 2: Internal review questionnaire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Did the applicant attend to the 3 </a:t>
            </a:r>
            <a:r>
              <a:rPr lang="en-US" dirty="0" err="1" smtClean="0"/>
              <a:t>Rs</a:t>
            </a:r>
            <a:r>
              <a:rPr lang="en-US" dirty="0" smtClean="0"/>
              <a:t>?</a:t>
            </a:r>
          </a:p>
          <a:p>
            <a:r>
              <a:rPr lang="en-US" dirty="0" smtClean="0"/>
              <a:t>Will harm to animals be minimised?</a:t>
            </a:r>
          </a:p>
          <a:p>
            <a:r>
              <a:rPr lang="en-US" dirty="0" smtClean="0"/>
              <a:t>Is the study scientifically sound and ethically acceptable?</a:t>
            </a:r>
          </a:p>
          <a:p>
            <a:r>
              <a:rPr lang="en-US" dirty="0" smtClean="0"/>
              <a:t>Are the methods of euthanasia acceptable?</a:t>
            </a:r>
          </a:p>
          <a:p>
            <a:r>
              <a:rPr lang="en-US" dirty="0" smtClean="0"/>
              <a:t>Will dead animals be properly discarded?</a:t>
            </a:r>
          </a:p>
          <a:p>
            <a:r>
              <a:rPr lang="en-US" dirty="0" smtClean="0"/>
              <a:t>Are there environmental impacts?</a:t>
            </a:r>
          </a:p>
          <a:p>
            <a:pPr lvl="1"/>
            <a:r>
              <a:rPr lang="en-US" dirty="0" smtClean="0"/>
              <a:t>Conservation status of animals</a:t>
            </a:r>
          </a:p>
          <a:p>
            <a:r>
              <a:rPr lang="en-US" dirty="0" smtClean="0"/>
              <a:t>Monitoring and tracking of specimens!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779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Departmental review: The basic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Compliance </a:t>
            </a:r>
          </a:p>
          <a:p>
            <a:pPr lvl="1"/>
            <a:r>
              <a:rPr lang="en-US" dirty="0" smtClean="0"/>
              <a:t>Reviewers must make comments.</a:t>
            </a:r>
          </a:p>
          <a:p>
            <a:pPr lvl="1"/>
            <a:r>
              <a:rPr lang="en-US" dirty="0" smtClean="0"/>
              <a:t>All students, staff and post-docs, must submit applications.</a:t>
            </a:r>
          </a:p>
          <a:p>
            <a:pPr lvl="1"/>
            <a:r>
              <a:rPr lang="en-US" dirty="0" smtClean="0"/>
              <a:t>Departmental </a:t>
            </a:r>
            <a:r>
              <a:rPr lang="en-US" dirty="0"/>
              <a:t>c</a:t>
            </a:r>
            <a:r>
              <a:rPr lang="en-US" dirty="0" smtClean="0"/>
              <a:t>ommittees must be seen as being reliable and consistent.</a:t>
            </a:r>
          </a:p>
          <a:p>
            <a:r>
              <a:rPr lang="en-US" dirty="0" smtClean="0"/>
              <a:t>Accountability</a:t>
            </a:r>
          </a:p>
          <a:p>
            <a:pPr lvl="1"/>
            <a:r>
              <a:rPr lang="en-US" dirty="0" smtClean="0"/>
              <a:t>Dating and archiving of documents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466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191" y="2380079"/>
            <a:ext cx="8229600" cy="1143000"/>
          </a:xfrm>
        </p:spPr>
        <p:txBody>
          <a:bodyPr/>
          <a:lstStyle/>
          <a:p>
            <a:r>
              <a:rPr lang="en-US" dirty="0" smtClean="0"/>
              <a:t>FAQs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35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9987"/>
            <a:ext cx="762953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Are fish sentient? </a:t>
            </a:r>
            <a:br>
              <a:rPr lang="en-US" dirty="0" smtClean="0"/>
            </a:br>
            <a:r>
              <a:rPr lang="en-US" dirty="0" smtClean="0"/>
              <a:t>Do fish feel pain?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56711"/>
            <a:ext cx="8229600" cy="3934637"/>
          </a:xfrm>
        </p:spPr>
        <p:txBody>
          <a:bodyPr/>
          <a:lstStyle/>
          <a:p>
            <a:r>
              <a:rPr lang="en-US" dirty="0" smtClean="0"/>
              <a:t>Wrong questions! </a:t>
            </a:r>
          </a:p>
          <a:p>
            <a:r>
              <a:rPr lang="en-US" dirty="0" smtClean="0"/>
              <a:t>Fish </a:t>
            </a:r>
            <a:r>
              <a:rPr lang="en-US" i="1" dirty="0" smtClean="0"/>
              <a:t>are</a:t>
            </a:r>
            <a:r>
              <a:rPr lang="en-US" dirty="0" smtClean="0"/>
              <a:t> listed as “animals” by SANS and NHREC, thus also by the RUESC.</a:t>
            </a:r>
          </a:p>
          <a:p>
            <a:r>
              <a:rPr lang="en-US" dirty="0" smtClean="0"/>
              <a:t>Many journals will refuse manuscripts without ethics approval.</a:t>
            </a:r>
          </a:p>
          <a:p>
            <a:r>
              <a:rPr lang="en-US" dirty="0" smtClean="0"/>
              <a:t>Therefore, ethical issues apply, irrespective of scientific knowledge.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440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kill fish?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07660"/>
          </a:xfrm>
        </p:spPr>
        <p:txBody>
          <a:bodyPr/>
          <a:lstStyle/>
          <a:p>
            <a:r>
              <a:rPr lang="en-US" dirty="0" smtClean="0"/>
              <a:t>General term of reference</a:t>
            </a:r>
          </a:p>
          <a:p>
            <a:pPr lvl="1"/>
            <a:r>
              <a:rPr lang="en-US" i="1" dirty="0" smtClean="0"/>
              <a:t>Method should render fish unconscious until death without avoidable excitement, pain or suffering. </a:t>
            </a:r>
            <a:r>
              <a:rPr lang="en-US" dirty="0" smtClean="0"/>
              <a:t>(de Vis et al. 2013) </a:t>
            </a:r>
          </a:p>
          <a:p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Physiological </a:t>
            </a:r>
            <a:r>
              <a:rPr lang="en-US" dirty="0"/>
              <a:t>d</a:t>
            </a:r>
            <a:r>
              <a:rPr lang="en-US" dirty="0" smtClean="0"/>
              <a:t>ifferences between species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617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662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How to kill fish?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Atlantic salmon </a:t>
            </a:r>
          </a:p>
          <a:p>
            <a:pPr lvl="2"/>
            <a:r>
              <a:rPr lang="en-US" dirty="0" smtClean="0"/>
              <a:t>No obvious best method; possibly electrical stunning, but more research is needed</a:t>
            </a:r>
          </a:p>
          <a:p>
            <a:pPr lvl="1"/>
            <a:r>
              <a:rPr lang="en-US" dirty="0" smtClean="0"/>
              <a:t>Gilt-head </a:t>
            </a:r>
            <a:r>
              <a:rPr lang="en-US" dirty="0" err="1" smtClean="0"/>
              <a:t>seabream</a:t>
            </a:r>
            <a:endParaRPr lang="en-US" dirty="0" smtClean="0"/>
          </a:p>
          <a:p>
            <a:pPr lvl="2"/>
            <a:r>
              <a:rPr lang="en-US" dirty="0" smtClean="0"/>
              <a:t>Concussion and electrical stunning</a:t>
            </a:r>
          </a:p>
          <a:p>
            <a:pPr lvl="1"/>
            <a:r>
              <a:rPr lang="en-US" dirty="0" smtClean="0"/>
              <a:t>Eel</a:t>
            </a:r>
          </a:p>
          <a:p>
            <a:pPr lvl="2"/>
            <a:r>
              <a:rPr lang="en-US" dirty="0" smtClean="0"/>
              <a:t>Electricity in combination with nitrogen gas</a:t>
            </a:r>
          </a:p>
          <a:p>
            <a:pPr lvl="1"/>
            <a:r>
              <a:rPr lang="en-US" dirty="0" err="1" smtClean="0"/>
              <a:t>Zebrafish</a:t>
            </a:r>
            <a:endParaRPr lang="en-US" dirty="0" smtClean="0"/>
          </a:p>
          <a:p>
            <a:pPr lvl="2"/>
            <a:r>
              <a:rPr lang="en-US" dirty="0" smtClean="0"/>
              <a:t>Rapid cooling – but the methods is still controversial </a:t>
            </a:r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52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DIFS / SAIAB?</a:t>
            </a:r>
          </a:p>
          <a:p>
            <a:r>
              <a:rPr lang="en-US" dirty="0"/>
              <a:t>Invertebrates</a:t>
            </a:r>
            <a:r>
              <a:rPr lang="en-US" dirty="0" smtClean="0"/>
              <a:t>?</a:t>
            </a:r>
          </a:p>
          <a:p>
            <a:r>
              <a:rPr lang="en-US" dirty="0" smtClean="0"/>
              <a:t>Circulate a draft questionnaire for reviewers and implement your suggestions?</a:t>
            </a:r>
          </a:p>
          <a:p>
            <a:r>
              <a:rPr lang="en-US" dirty="0" smtClean="0"/>
              <a:t>Improve methods to streamline the departmental process to save time and administrative effort.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831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852" y="572791"/>
            <a:ext cx="7560123" cy="90956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9509" y="1720839"/>
            <a:ext cx="804546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  <a:p>
            <a:r>
              <a:rPr lang="en-US" sz="2800" dirty="0"/>
              <a:t>… the Journal will </a:t>
            </a:r>
            <a:r>
              <a:rPr lang="en-US" sz="2800" b="1" dirty="0"/>
              <a:t>not publish studies</a:t>
            </a:r>
            <a:r>
              <a:rPr lang="en-US" sz="2800" dirty="0"/>
              <a:t> that might cause unnecessary, avoidable or insufficiently justified adverse effects, or lasting harm, to a sentient animal.”</a:t>
            </a:r>
          </a:p>
          <a:p>
            <a:endParaRPr lang="en-US" sz="2800" dirty="0"/>
          </a:p>
          <a:p>
            <a:r>
              <a:rPr lang="en-US" sz="2800" dirty="0"/>
              <a:t>… </a:t>
            </a:r>
            <a:r>
              <a:rPr lang="en-US" sz="2800" b="1" dirty="0"/>
              <a:t>evidence</a:t>
            </a:r>
            <a:r>
              <a:rPr lang="en-US" sz="2800" dirty="0"/>
              <a:t> is required to show that protocols involving the use of animals have undergone an </a:t>
            </a:r>
            <a:r>
              <a:rPr lang="en-US" sz="2800" b="1" dirty="0"/>
              <a:t>ethical review process </a:t>
            </a:r>
            <a:r>
              <a:rPr lang="en-US" sz="2800" dirty="0"/>
              <a:t>…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0226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South African National Standards Document</a:t>
            </a:r>
          </a:p>
          <a:p>
            <a:pPr lvl="1"/>
            <a:r>
              <a:rPr lang="en-US" dirty="0" smtClean="0"/>
              <a:t>The care and use of animals for scientific purposes</a:t>
            </a:r>
          </a:p>
          <a:p>
            <a:r>
              <a:rPr lang="en-US" dirty="0" smtClean="0"/>
              <a:t>RUESC website</a:t>
            </a:r>
          </a:p>
          <a:p>
            <a:r>
              <a:rPr lang="en-US" dirty="0" smtClean="0"/>
              <a:t>SAIAB Ethics Policy and application form</a:t>
            </a:r>
          </a:p>
          <a:p>
            <a:r>
              <a:rPr lang="en-US" dirty="0" smtClean="0"/>
              <a:t>Canadian Council on Animal Care</a:t>
            </a:r>
          </a:p>
          <a:p>
            <a:pPr lvl="1"/>
            <a:r>
              <a:rPr lang="en-US" i="1" dirty="0" smtClean="0"/>
              <a:t>“Guidelines on: the care and use of fish in research, teaching and testing”</a:t>
            </a:r>
          </a:p>
          <a:p>
            <a:r>
              <a:rPr lang="en-US" dirty="0" smtClean="0"/>
              <a:t>Procedures used by many other Universities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796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277" y="1600200"/>
            <a:ext cx="8825688" cy="45259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RUESC</a:t>
            </a:r>
            <a:r>
              <a:rPr lang="en-US" dirty="0" smtClean="0"/>
              <a:t> – Rhodes University Ethical Standards Committee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RUESC-AE - </a:t>
            </a:r>
            <a:r>
              <a:rPr lang="en-US" dirty="0" smtClean="0"/>
              <a:t>Rhodes University Ethical Standards Committee – Animal Experiments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NHREC</a:t>
            </a:r>
            <a:r>
              <a:rPr lang="en-US" dirty="0" smtClean="0"/>
              <a:t> - National Health Research Ethics Council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SANS </a:t>
            </a:r>
            <a:r>
              <a:rPr lang="en-US" dirty="0" smtClean="0"/>
              <a:t>- South African National Standards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(a division of the SA Bureau of Standards)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459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current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/>
              <a:t>For RU to be </a:t>
            </a:r>
            <a:r>
              <a:rPr lang="en-US" sz="2800" u="sng" dirty="0" smtClean="0"/>
              <a:t>accredited</a:t>
            </a:r>
            <a:r>
              <a:rPr lang="en-US" sz="2800" dirty="0" smtClean="0"/>
              <a:t>, we need to follow NHREC rules.</a:t>
            </a:r>
          </a:p>
          <a:p>
            <a:r>
              <a:rPr lang="en-US" sz="2800" dirty="0" smtClean="0"/>
              <a:t>Recently NHREC requested to </a:t>
            </a:r>
            <a:r>
              <a:rPr lang="en-US" sz="2800" u="sng" dirty="0" smtClean="0"/>
              <a:t>abandon all departmental reviews</a:t>
            </a:r>
            <a:r>
              <a:rPr lang="en-US" sz="2800" dirty="0" smtClean="0"/>
              <a:t> and allow approval only by RUESC.</a:t>
            </a:r>
          </a:p>
          <a:p>
            <a:r>
              <a:rPr lang="en-US" dirty="0" smtClean="0"/>
              <a:t>The problem</a:t>
            </a:r>
          </a:p>
          <a:p>
            <a:pPr lvl="1"/>
            <a:r>
              <a:rPr lang="en-US" sz="2400" dirty="0" smtClean="0"/>
              <a:t>RUESC lacks expertise (for example in aquatic animal research).</a:t>
            </a:r>
          </a:p>
          <a:p>
            <a:pPr lvl="1"/>
            <a:r>
              <a:rPr lang="en-US" sz="2400" dirty="0" smtClean="0"/>
              <a:t>The process takes longer than using departmental committees, and it includes revisions.</a:t>
            </a:r>
          </a:p>
          <a:p>
            <a:pPr lvl="1"/>
            <a:r>
              <a:rPr lang="en-US" sz="2400" dirty="0" smtClean="0"/>
              <a:t>The process will be audited regularly to maintain accreditation status.</a:t>
            </a:r>
          </a:p>
          <a:p>
            <a:pPr lvl="1"/>
            <a:r>
              <a:rPr lang="en-US" sz="2400" dirty="0" smtClean="0"/>
              <a:t>Urgent need for dedicated staff on RUSESC (but very little support from RU)</a:t>
            </a:r>
          </a:p>
        </p:txBody>
      </p:sp>
    </p:spTree>
    <p:extLst>
      <p:ext uri="{BB962C8B-B14F-4D97-AF65-F5344CB8AC3E}">
        <p14:creationId xmlns:p14="http://schemas.microsoft.com/office/powerpoint/2010/main" val="2686017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SANS official definition of an </a:t>
            </a:r>
            <a:r>
              <a:rPr lang="en-US" i="1" dirty="0" smtClean="0"/>
              <a:t>animal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US" sz="3600" baseline="30000" dirty="0" smtClean="0"/>
          </a:p>
          <a:p>
            <a:pPr marL="0" indent="0">
              <a:buNone/>
            </a:pPr>
            <a:r>
              <a:rPr lang="en-US" sz="3600" baseline="30000" dirty="0" smtClean="0"/>
              <a:t>… any </a:t>
            </a:r>
            <a:r>
              <a:rPr lang="en-US" sz="3600" baseline="30000" dirty="0"/>
              <a:t>live, sentient non-human vertebrate, including eggs, foetuses and embryos, that is, </a:t>
            </a:r>
            <a:r>
              <a:rPr lang="en-US" sz="3600" b="1" baseline="30000" dirty="0"/>
              <a:t>fish, amphibians, reptiles, birds and mammals</a:t>
            </a:r>
            <a:r>
              <a:rPr lang="en-US" sz="3600" baseline="30000" dirty="0"/>
              <a:t>, and encompassing domestic animals, purpose-bred animals, farm animals, wildlife </a:t>
            </a:r>
            <a:r>
              <a:rPr lang="en-US" sz="3600" baseline="30000" dirty="0" smtClean="0"/>
              <a:t>… and </a:t>
            </a:r>
            <a:r>
              <a:rPr lang="en-US" sz="3600" baseline="30000" dirty="0"/>
              <a:t>higher invertebrates such as the </a:t>
            </a:r>
            <a:r>
              <a:rPr lang="en-US" sz="3600" b="1" baseline="30000" dirty="0"/>
              <a:t>advanced members from the Cephalopoda and </a:t>
            </a:r>
            <a:r>
              <a:rPr lang="en-US" sz="3600" b="1" baseline="30000" dirty="0" smtClean="0"/>
              <a:t>Decapoda</a:t>
            </a:r>
            <a:r>
              <a:rPr lang="en-US" sz="3600" baseline="30000" dirty="0" smtClean="0"/>
              <a:t>…</a:t>
            </a:r>
          </a:p>
          <a:p>
            <a:pPr marL="0" indent="0">
              <a:buNone/>
            </a:pPr>
            <a:endParaRPr lang="en-US" baseline="300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b="1" i="1" dirty="0" smtClean="0"/>
              <a:t>Abalone are not animals?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SANS, 2002, page 6, 3.1, 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19239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three </a:t>
            </a:r>
            <a:r>
              <a:rPr lang="en-US" i="1" dirty="0" err="1" smtClean="0"/>
              <a:t>R</a:t>
            </a:r>
            <a:r>
              <a:rPr lang="en-US" dirty="0" err="1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70570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Reduction</a:t>
            </a:r>
          </a:p>
          <a:p>
            <a:r>
              <a:rPr lang="en-US" dirty="0" smtClean="0"/>
              <a:t>Replacement</a:t>
            </a:r>
          </a:p>
          <a:p>
            <a:r>
              <a:rPr lang="en-US" dirty="0" smtClean="0"/>
              <a:t>Refinement</a:t>
            </a:r>
          </a:p>
          <a:p>
            <a:endParaRPr lang="en-US" dirty="0"/>
          </a:p>
          <a:p>
            <a:r>
              <a:rPr lang="en-US" dirty="0" smtClean="0"/>
              <a:t>But: A review of ethical applications should </a:t>
            </a:r>
            <a:r>
              <a:rPr lang="en-US" b="1" i="1" dirty="0" smtClean="0"/>
              <a:t>not</a:t>
            </a:r>
            <a:r>
              <a:rPr lang="en-US" dirty="0" smtClean="0"/>
              <a:t> become a review of experimental design!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094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827"/>
            <a:ext cx="8229600" cy="1143000"/>
          </a:xfrm>
        </p:spPr>
        <p:txBody>
          <a:bodyPr/>
          <a:lstStyle/>
          <a:p>
            <a:r>
              <a:rPr lang="en-US" dirty="0" smtClean="0"/>
              <a:t>The current process at the DIFS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87229554"/>
              </p:ext>
            </p:extLst>
          </p:nvPr>
        </p:nvGraphicFramePr>
        <p:xfrm>
          <a:off x="273318" y="1371212"/>
          <a:ext cx="6740816" cy="50500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91645" y="3545852"/>
            <a:ext cx="1631764" cy="646331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approved, </a:t>
            </a:r>
          </a:p>
          <a:p>
            <a:r>
              <a:rPr lang="en-US" dirty="0">
                <a:solidFill>
                  <a:srgbClr val="FF0000"/>
                </a:solidFill>
              </a:rPr>
              <a:t>r</a:t>
            </a:r>
            <a:r>
              <a:rPr lang="en-US" dirty="0" smtClean="0">
                <a:solidFill>
                  <a:srgbClr val="FF0000"/>
                </a:solidFill>
              </a:rPr>
              <a:t>esearch starts.</a:t>
            </a:r>
          </a:p>
        </p:txBody>
      </p:sp>
      <p:grpSp>
        <p:nvGrpSpPr>
          <p:cNvPr id="7" name="Group 6"/>
          <p:cNvGrpSpPr/>
          <p:nvPr/>
        </p:nvGrpSpPr>
        <p:grpSpPr>
          <a:xfrm rot="16200000">
            <a:off x="6300795" y="3601333"/>
            <a:ext cx="590850" cy="590850"/>
            <a:chOff x="4987174" y="1699326"/>
            <a:chExt cx="590850" cy="590850"/>
          </a:xfrm>
          <a:solidFill>
            <a:srgbClr val="008000"/>
          </a:solidFill>
        </p:grpSpPr>
        <p:sp>
          <p:nvSpPr>
            <p:cNvPr id="8" name="Down Arrow 7"/>
            <p:cNvSpPr/>
            <p:nvPr/>
          </p:nvSpPr>
          <p:spPr>
            <a:xfrm>
              <a:off x="4987174" y="1699326"/>
              <a:ext cx="590850" cy="590850"/>
            </a:xfrm>
            <a:prstGeom prst="downArrow">
              <a:avLst>
                <a:gd name="adj1" fmla="val 55000"/>
                <a:gd name="adj2" fmla="val 45000"/>
              </a:avLst>
            </a:prstGeom>
            <a:grpFill/>
          </p:spPr>
          <p:style>
            <a:lnRef idx="1">
              <a:schemeClr val="accent2">
                <a:tint val="40000"/>
                <a:alpha val="90000"/>
                <a:hueOff val="1675273"/>
                <a:satOff val="-1459"/>
                <a:lumOff val="-2"/>
                <a:alphaOff val="0"/>
              </a:schemeClr>
            </a:lnRef>
            <a:fillRef idx="1">
              <a:schemeClr val="accent2">
                <a:tint val="40000"/>
                <a:alpha val="90000"/>
                <a:hueOff val="1675273"/>
                <a:satOff val="-1459"/>
                <a:lumOff val="-2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1675273"/>
                <a:satOff val="-1459"/>
                <a:lumOff val="-2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Down Arrow 4"/>
            <p:cNvSpPr/>
            <p:nvPr/>
          </p:nvSpPr>
          <p:spPr>
            <a:xfrm>
              <a:off x="5120115" y="1699326"/>
              <a:ext cx="324968" cy="44461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800" kern="12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6972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55" y="190827"/>
            <a:ext cx="8935285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process requested by NHREC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72752331"/>
              </p:ext>
            </p:extLst>
          </p:nvPr>
        </p:nvGraphicFramePr>
        <p:xfrm>
          <a:off x="273318" y="1371212"/>
          <a:ext cx="6740816" cy="50500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96220" y="5571452"/>
            <a:ext cx="1631764" cy="646331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approved,</a:t>
            </a:r>
          </a:p>
          <a:p>
            <a:r>
              <a:rPr lang="en-US" dirty="0">
                <a:solidFill>
                  <a:srgbClr val="FF0000"/>
                </a:solidFill>
              </a:rPr>
              <a:t>r</a:t>
            </a:r>
            <a:r>
              <a:rPr lang="en-US" dirty="0" smtClean="0">
                <a:solidFill>
                  <a:srgbClr val="FF0000"/>
                </a:solidFill>
              </a:rPr>
              <a:t>esearch starts.</a:t>
            </a:r>
            <a:endParaRPr lang="en-US" dirty="0">
              <a:solidFill>
                <a:srgbClr val="FF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 rot="16200000">
            <a:off x="6005370" y="5634681"/>
            <a:ext cx="590850" cy="590850"/>
            <a:chOff x="4987174" y="1699326"/>
            <a:chExt cx="590850" cy="590850"/>
          </a:xfrm>
          <a:solidFill>
            <a:srgbClr val="008000"/>
          </a:solidFill>
        </p:grpSpPr>
        <p:sp>
          <p:nvSpPr>
            <p:cNvPr id="8" name="Down Arrow 7"/>
            <p:cNvSpPr/>
            <p:nvPr/>
          </p:nvSpPr>
          <p:spPr>
            <a:xfrm>
              <a:off x="4987174" y="1699326"/>
              <a:ext cx="590850" cy="590850"/>
            </a:xfrm>
            <a:prstGeom prst="downArrow">
              <a:avLst>
                <a:gd name="adj1" fmla="val 55000"/>
                <a:gd name="adj2" fmla="val 45000"/>
              </a:avLst>
            </a:prstGeom>
            <a:grpFill/>
          </p:spPr>
          <p:style>
            <a:lnRef idx="1">
              <a:schemeClr val="accent2">
                <a:tint val="40000"/>
                <a:alpha val="90000"/>
                <a:hueOff val="1675273"/>
                <a:satOff val="-1459"/>
                <a:lumOff val="-2"/>
                <a:alphaOff val="0"/>
              </a:schemeClr>
            </a:lnRef>
            <a:fillRef idx="1">
              <a:schemeClr val="accent2">
                <a:tint val="40000"/>
                <a:alpha val="90000"/>
                <a:hueOff val="1675273"/>
                <a:satOff val="-1459"/>
                <a:lumOff val="-2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1675273"/>
                <a:satOff val="-1459"/>
                <a:lumOff val="-2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Down Arrow 4"/>
            <p:cNvSpPr/>
            <p:nvPr/>
          </p:nvSpPr>
          <p:spPr>
            <a:xfrm>
              <a:off x="5120115" y="1699326"/>
              <a:ext cx="324968" cy="44461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800" kern="120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 rot="10800000">
            <a:off x="4439059" y="5074976"/>
            <a:ext cx="590850" cy="590850"/>
            <a:chOff x="4879153" y="3732541"/>
            <a:chExt cx="590850" cy="590850"/>
          </a:xfrm>
          <a:solidFill>
            <a:srgbClr val="FF6600"/>
          </a:solidFill>
        </p:grpSpPr>
        <p:sp>
          <p:nvSpPr>
            <p:cNvPr id="11" name="Down Arrow 10"/>
            <p:cNvSpPr/>
            <p:nvPr/>
          </p:nvSpPr>
          <p:spPr>
            <a:xfrm>
              <a:off x="4879153" y="3732541"/>
              <a:ext cx="590850" cy="590850"/>
            </a:xfrm>
            <a:prstGeom prst="downArrow">
              <a:avLst>
                <a:gd name="adj1" fmla="val 55000"/>
                <a:gd name="adj2" fmla="val 45000"/>
              </a:avLst>
            </a:prstGeom>
            <a:grpFill/>
          </p:spPr>
          <p:style>
            <a:lnRef idx="1">
              <a:schemeClr val="accent2">
                <a:tint val="40000"/>
                <a:alpha val="90000"/>
                <a:hueOff val="5025819"/>
                <a:satOff val="-4378"/>
                <a:lumOff val="-6"/>
                <a:alphaOff val="0"/>
              </a:schemeClr>
            </a:lnRef>
            <a:fillRef idx="1">
              <a:schemeClr val="accent2">
                <a:tint val="40000"/>
                <a:alpha val="90000"/>
                <a:hueOff val="5025819"/>
                <a:satOff val="-4378"/>
                <a:lumOff val="-6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5025819"/>
                <a:satOff val="-4378"/>
                <a:lumOff val="-6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Down Arrow 4"/>
            <p:cNvSpPr/>
            <p:nvPr/>
          </p:nvSpPr>
          <p:spPr>
            <a:xfrm>
              <a:off x="5012094" y="3732541"/>
              <a:ext cx="324968" cy="44461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8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2816476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b="8947"/>
          <a:stretch/>
        </p:blipFill>
        <p:spPr>
          <a:xfrm>
            <a:off x="4321330" y="107835"/>
            <a:ext cx="4779928" cy="511393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35450" y="1334488"/>
            <a:ext cx="386516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Consequences</a:t>
            </a:r>
          </a:p>
          <a:p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More work for RUESC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dirty="0" smtClean="0"/>
              <a:t>(300-400 applications/year)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Lack of staff and expertise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Delays</a:t>
            </a:r>
          </a:p>
          <a:p>
            <a:pPr marL="342900" indent="-342900">
              <a:buFont typeface="Arial"/>
              <a:buChar char="•"/>
            </a:pPr>
            <a:r>
              <a:rPr lang="en-US" sz="2000" dirty="0" smtClean="0"/>
              <a:t>“Reviewer fatigue”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4009655" y="5221768"/>
            <a:ext cx="516671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/>
              <a:t>“Rhodes office supply? I’d like to </a:t>
            </a:r>
          </a:p>
          <a:p>
            <a:r>
              <a:rPr lang="en-US" sz="2800" i="1" dirty="0"/>
              <a:t>o</a:t>
            </a:r>
            <a:r>
              <a:rPr lang="en-US" sz="2800" i="1" dirty="0" smtClean="0"/>
              <a:t>rder a dozen more desk bins and </a:t>
            </a:r>
          </a:p>
          <a:p>
            <a:r>
              <a:rPr lang="en-US" sz="2800" i="1" dirty="0" smtClean="0"/>
              <a:t>a step-ladder, please”.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200213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7295</TotalTime>
  <Words>983</Words>
  <Application>Microsoft Macintosh PowerPoint</Application>
  <PresentationFormat>On-screen Show (4:3)</PresentationFormat>
  <Paragraphs>143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Ethical approval of research using aquatic animals</vt:lpstr>
      <vt:lpstr>PowerPoint Presentation</vt:lpstr>
      <vt:lpstr>Terms</vt:lpstr>
      <vt:lpstr>The current scenario</vt:lpstr>
      <vt:lpstr>SANS official definition of an animal</vt:lpstr>
      <vt:lpstr>The three Rs</vt:lpstr>
      <vt:lpstr>The current process at the DIFS</vt:lpstr>
      <vt:lpstr>The process requested by NHREC</vt:lpstr>
      <vt:lpstr>PowerPoint Presentation</vt:lpstr>
      <vt:lpstr>The proposed new process</vt:lpstr>
      <vt:lpstr>The internal review process</vt:lpstr>
      <vt:lpstr>Step 1: “Risks and major concerns”</vt:lpstr>
      <vt:lpstr>Step 2: Internal review questionnaire</vt:lpstr>
      <vt:lpstr>Departmental review: The basic requirements</vt:lpstr>
      <vt:lpstr>FAQs</vt:lpstr>
      <vt:lpstr>Are fish sentient?  Do fish feel pain?</vt:lpstr>
      <vt:lpstr>How to kill fish? (1)</vt:lpstr>
      <vt:lpstr>How to kill fish? (2)</vt:lpstr>
      <vt:lpstr>Comments?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Fishy ethics</dc:title>
  <dc:creator>.</dc:creator>
  <cp:lastModifiedBy>.</cp:lastModifiedBy>
  <cp:revision>72</cp:revision>
  <dcterms:created xsi:type="dcterms:W3CDTF">2015-06-04T13:14:30Z</dcterms:created>
  <dcterms:modified xsi:type="dcterms:W3CDTF">2015-06-10T09:37:18Z</dcterms:modified>
</cp:coreProperties>
</file>