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Unit gill area: mm</a:t>
            </a:r>
            <a:r>
              <a:rPr lang="en-US" baseline="30000" dirty="0" smtClean="0"/>
              <a:t>2 </a:t>
            </a:r>
            <a:r>
              <a:rPr lang="en-US" dirty="0" smtClean="0"/>
              <a:t>/ g body mass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UGA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Sheet1!$A$2:$A$10</c:f>
              <c:strCache>
                <c:ptCount val="9"/>
                <c:pt idx="0">
                  <c:v>Scomber scombrus</c:v>
                </c:pt>
                <c:pt idx="1">
                  <c:v>Trachurus trachurus</c:v>
                </c:pt>
                <c:pt idx="2">
                  <c:v>Katsuwonus pelamis</c:v>
                </c:pt>
                <c:pt idx="3">
                  <c:v>Anguilla anguilla</c:v>
                </c:pt>
                <c:pt idx="4">
                  <c:v>Lophius piscatorius</c:v>
                </c:pt>
                <c:pt idx="5">
                  <c:v>Opsanus tau</c:v>
                </c:pt>
                <c:pt idx="6">
                  <c:v>Notothenia rossi</c:v>
                </c:pt>
                <c:pt idx="7">
                  <c:v>Gobionotothen gibberifrons</c:v>
                </c:pt>
                <c:pt idx="8">
                  <c:v>Patagonotothen tesselata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1158</c:v>
                </c:pt>
                <c:pt idx="1">
                  <c:v>783</c:v>
                </c:pt>
                <c:pt idx="2">
                  <c:v>1350</c:v>
                </c:pt>
                <c:pt idx="3">
                  <c:v>302</c:v>
                </c:pt>
                <c:pt idx="4">
                  <c:v>196</c:v>
                </c:pt>
                <c:pt idx="5">
                  <c:v>132</c:v>
                </c:pt>
                <c:pt idx="6">
                  <c:v>230</c:v>
                </c:pt>
                <c:pt idx="7">
                  <c:v>67</c:v>
                </c:pt>
                <c:pt idx="8">
                  <c:v>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38976"/>
        <c:axId val="105040512"/>
      </c:barChart>
      <c:catAx>
        <c:axId val="105038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en-US"/>
          </a:p>
        </c:txPr>
        <c:crossAx val="105040512"/>
        <c:crosses val="autoZero"/>
        <c:auto val="1"/>
        <c:lblAlgn val="ctr"/>
        <c:lblOffset val="100"/>
        <c:noMultiLvlLbl val="0"/>
      </c:catAx>
      <c:valAx>
        <c:axId val="1050405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503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Number of gill lamellae / mm filament</a:t>
            </a:r>
            <a:r>
              <a:rPr lang="en-US" baseline="0" dirty="0" smtClean="0"/>
              <a:t> length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Sheet1!$A$2:$A$10</c:f>
              <c:strCache>
                <c:ptCount val="9"/>
                <c:pt idx="0">
                  <c:v>Scomber scombrus</c:v>
                </c:pt>
                <c:pt idx="1">
                  <c:v>Trachurus trachurus</c:v>
                </c:pt>
                <c:pt idx="2">
                  <c:v>Katsuwonus pelamis</c:v>
                </c:pt>
                <c:pt idx="3">
                  <c:v>Anguilla anguilla</c:v>
                </c:pt>
                <c:pt idx="4">
                  <c:v>Lophius piscatorius</c:v>
                </c:pt>
                <c:pt idx="5">
                  <c:v>Opsanus tau</c:v>
                </c:pt>
                <c:pt idx="6">
                  <c:v>Notothenia rossi</c:v>
                </c:pt>
                <c:pt idx="7">
                  <c:v>Gobionotothen gibberifrons</c:v>
                </c:pt>
                <c:pt idx="8">
                  <c:v>Patagonotothen tesselata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31</c:v>
                </c:pt>
                <c:pt idx="1">
                  <c:v>38.5</c:v>
                </c:pt>
                <c:pt idx="2">
                  <c:v>31.8</c:v>
                </c:pt>
                <c:pt idx="3">
                  <c:v>19</c:v>
                </c:pt>
                <c:pt idx="4">
                  <c:v>11</c:v>
                </c:pt>
                <c:pt idx="5">
                  <c:v>11</c:v>
                </c:pt>
                <c:pt idx="6">
                  <c:v>9</c:v>
                </c:pt>
                <c:pt idx="7">
                  <c:v>13</c:v>
                </c:pt>
                <c:pt idx="8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61216"/>
        <c:axId val="207162752"/>
      </c:barChart>
      <c:catAx>
        <c:axId val="207161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en-US"/>
          </a:p>
        </c:txPr>
        <c:crossAx val="207162752"/>
        <c:crosses val="autoZero"/>
        <c:auto val="1"/>
        <c:lblAlgn val="ctr"/>
        <c:lblOffset val="100"/>
        <c:noMultiLvlLbl val="0"/>
      </c:catAx>
      <c:valAx>
        <c:axId val="207162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7161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07BC8-0B70-4644-8B16-06C81995DF58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13217A20-F5FB-426F-A41B-F000D2C02075}">
      <dgm:prSet phldrT="[Text]" custT="1"/>
      <dgm:spPr/>
      <dgm:t>
        <a:bodyPr/>
        <a:lstStyle/>
        <a:p>
          <a:r>
            <a:rPr lang="en-ZA" sz="1400" smtClean="0">
              <a:solidFill>
                <a:schemeClr val="tx1"/>
              </a:solidFill>
            </a:rPr>
            <a:t>Ventilation</a:t>
          </a:r>
          <a:endParaRPr lang="en-ZA" sz="1400" dirty="0">
            <a:solidFill>
              <a:schemeClr val="tx1"/>
            </a:solidFill>
          </a:endParaRPr>
        </a:p>
      </dgm:t>
    </dgm:pt>
    <dgm:pt modelId="{91FC1EC8-90B4-4B41-B200-633C1D047361}" type="parTrans" cxnId="{94A28ED7-359C-4165-978B-3E8E1AB191DF}">
      <dgm:prSet/>
      <dgm:spPr/>
      <dgm:t>
        <a:bodyPr/>
        <a:lstStyle/>
        <a:p>
          <a:endParaRPr lang="en-ZA"/>
        </a:p>
      </dgm:t>
    </dgm:pt>
    <dgm:pt modelId="{2440A505-2020-45FA-AAF8-06872B8F738A}" type="sibTrans" cxnId="{94A28ED7-359C-4165-978B-3E8E1AB191DF}">
      <dgm:prSet custT="1"/>
      <dgm:spPr/>
      <dgm:t>
        <a:bodyPr/>
        <a:lstStyle/>
        <a:p>
          <a:endParaRPr lang="en-ZA" sz="1400">
            <a:solidFill>
              <a:schemeClr val="tx1"/>
            </a:solidFill>
          </a:endParaRPr>
        </a:p>
      </dgm:t>
    </dgm:pt>
    <dgm:pt modelId="{7C1BC8D9-B19B-4CDA-BC66-17A7AB704458}">
      <dgm:prSet phldrT="[Text]" custT="1"/>
      <dgm:spPr/>
      <dgm:t>
        <a:bodyPr/>
        <a:lstStyle/>
        <a:p>
          <a:r>
            <a:rPr lang="en-ZA" sz="1400" smtClean="0">
              <a:solidFill>
                <a:schemeClr val="tx1"/>
              </a:solidFill>
            </a:rPr>
            <a:t>O</a:t>
          </a:r>
          <a:r>
            <a:rPr lang="en-ZA" sz="1400" baseline="-25000" smtClean="0">
              <a:solidFill>
                <a:schemeClr val="tx1"/>
              </a:solidFill>
            </a:rPr>
            <a:t>2</a:t>
          </a:r>
          <a:r>
            <a:rPr lang="en-ZA" sz="1400" smtClean="0">
              <a:solidFill>
                <a:schemeClr val="tx1"/>
              </a:solidFill>
            </a:rPr>
            <a:t> diffusion</a:t>
          </a:r>
          <a:endParaRPr lang="en-ZA" sz="1400" dirty="0">
            <a:solidFill>
              <a:schemeClr val="tx1"/>
            </a:solidFill>
          </a:endParaRPr>
        </a:p>
      </dgm:t>
    </dgm:pt>
    <dgm:pt modelId="{85E2E064-1A1A-473C-BE90-B72A2D7F4B52}" type="parTrans" cxnId="{7E024567-43AB-4616-A237-2ABDDFAB235D}">
      <dgm:prSet/>
      <dgm:spPr/>
      <dgm:t>
        <a:bodyPr/>
        <a:lstStyle/>
        <a:p>
          <a:endParaRPr lang="en-ZA"/>
        </a:p>
      </dgm:t>
    </dgm:pt>
    <dgm:pt modelId="{D559C08F-6592-4DEE-832F-55DBFB2D5E23}" type="sibTrans" cxnId="{7E024567-43AB-4616-A237-2ABDDFAB235D}">
      <dgm:prSet custT="1"/>
      <dgm:spPr/>
      <dgm:t>
        <a:bodyPr/>
        <a:lstStyle/>
        <a:p>
          <a:endParaRPr lang="en-ZA" sz="1400">
            <a:solidFill>
              <a:schemeClr val="tx1"/>
            </a:solidFill>
          </a:endParaRPr>
        </a:p>
      </dgm:t>
    </dgm:pt>
    <dgm:pt modelId="{3BCE6C4C-3C93-481C-A814-0640A7D53C5E}">
      <dgm:prSet phldrT="[Text]" custT="1"/>
      <dgm:spPr/>
      <dgm:t>
        <a:bodyPr/>
        <a:lstStyle/>
        <a:p>
          <a:r>
            <a:rPr lang="en-ZA" sz="1400" dirty="0" smtClean="0">
              <a:solidFill>
                <a:schemeClr val="tx1"/>
              </a:solidFill>
            </a:rPr>
            <a:t>O</a:t>
          </a:r>
          <a:r>
            <a:rPr lang="en-ZA" sz="1400" baseline="-25000" dirty="0" smtClean="0">
              <a:solidFill>
                <a:schemeClr val="tx1"/>
              </a:solidFill>
            </a:rPr>
            <a:t>2</a:t>
          </a:r>
          <a:r>
            <a:rPr lang="en-ZA" sz="1400" dirty="0" smtClean="0">
              <a:solidFill>
                <a:schemeClr val="tx1"/>
              </a:solidFill>
            </a:rPr>
            <a:t> diffuses across capillary walls  &amp; cytoplasm to mitochondria</a:t>
          </a:r>
          <a:endParaRPr lang="en-ZA" sz="1400" dirty="0">
            <a:solidFill>
              <a:schemeClr val="tx1"/>
            </a:solidFill>
          </a:endParaRPr>
        </a:p>
      </dgm:t>
    </dgm:pt>
    <dgm:pt modelId="{2B965E46-65D4-47D5-A14C-ADCC0505E772}" type="parTrans" cxnId="{2029E4B0-9E3A-4F65-AF96-A042FB4F04F7}">
      <dgm:prSet/>
      <dgm:spPr/>
      <dgm:t>
        <a:bodyPr/>
        <a:lstStyle/>
        <a:p>
          <a:endParaRPr lang="en-ZA"/>
        </a:p>
      </dgm:t>
    </dgm:pt>
    <dgm:pt modelId="{915CF021-34DB-4422-AF61-A1A6B4315D89}" type="sibTrans" cxnId="{2029E4B0-9E3A-4F65-AF96-A042FB4F04F7}">
      <dgm:prSet custT="1"/>
      <dgm:spPr/>
      <dgm:t>
        <a:bodyPr/>
        <a:lstStyle/>
        <a:p>
          <a:endParaRPr lang="en-ZA" sz="1400">
            <a:solidFill>
              <a:schemeClr val="tx1"/>
            </a:solidFill>
          </a:endParaRPr>
        </a:p>
      </dgm:t>
    </dgm:pt>
    <dgm:pt modelId="{C7948CED-155B-4239-A157-E7D467B76FE4}">
      <dgm:prSet phldrT="[Text]" custT="1"/>
      <dgm:spPr/>
      <dgm:t>
        <a:bodyPr/>
        <a:lstStyle/>
        <a:p>
          <a:r>
            <a:rPr lang="en-ZA" sz="1400" smtClean="0">
              <a:solidFill>
                <a:schemeClr val="tx1"/>
              </a:solidFill>
            </a:rPr>
            <a:t>Once O</a:t>
          </a:r>
          <a:r>
            <a:rPr lang="en-ZA" sz="1400" baseline="-25000" smtClean="0">
              <a:solidFill>
                <a:schemeClr val="tx1"/>
              </a:solidFill>
            </a:rPr>
            <a:t>2</a:t>
          </a:r>
          <a:r>
            <a:rPr lang="en-ZA" sz="1400" smtClean="0">
              <a:solidFill>
                <a:schemeClr val="tx1"/>
              </a:solidFill>
            </a:rPr>
            <a:t> has been offloaded CO</a:t>
          </a:r>
          <a:r>
            <a:rPr lang="en-ZA" sz="1400" baseline="-25000" smtClean="0">
              <a:solidFill>
                <a:schemeClr val="tx1"/>
              </a:solidFill>
            </a:rPr>
            <a:t>2</a:t>
          </a:r>
          <a:r>
            <a:rPr lang="en-ZA" sz="1400" smtClean="0">
              <a:solidFill>
                <a:schemeClr val="tx1"/>
              </a:solidFill>
            </a:rPr>
            <a:t> diffuses into the RBC</a:t>
          </a:r>
          <a:endParaRPr lang="en-ZA" sz="1400" dirty="0">
            <a:solidFill>
              <a:schemeClr val="tx1"/>
            </a:solidFill>
          </a:endParaRPr>
        </a:p>
      </dgm:t>
    </dgm:pt>
    <dgm:pt modelId="{FD32CFEC-7BCA-448C-8789-42BE084465C6}" type="parTrans" cxnId="{9C1DADBA-B6BF-4C0E-BF19-58C648530B58}">
      <dgm:prSet/>
      <dgm:spPr/>
      <dgm:t>
        <a:bodyPr/>
        <a:lstStyle/>
        <a:p>
          <a:endParaRPr lang="en-ZA"/>
        </a:p>
      </dgm:t>
    </dgm:pt>
    <dgm:pt modelId="{7805E7DA-3BE1-4915-9425-4D76F5FDCDDE}" type="sibTrans" cxnId="{9C1DADBA-B6BF-4C0E-BF19-58C648530B58}">
      <dgm:prSet custT="1"/>
      <dgm:spPr/>
      <dgm:t>
        <a:bodyPr/>
        <a:lstStyle/>
        <a:p>
          <a:endParaRPr lang="en-ZA" sz="1400">
            <a:solidFill>
              <a:schemeClr val="tx1"/>
            </a:solidFill>
          </a:endParaRPr>
        </a:p>
      </dgm:t>
    </dgm:pt>
    <dgm:pt modelId="{594FCD5B-8833-44F1-BCF5-D24AE17BCD0E}">
      <dgm:prSet phldrT="[Text]" custT="1"/>
      <dgm:spPr/>
      <dgm:t>
        <a:bodyPr/>
        <a:lstStyle/>
        <a:p>
          <a:r>
            <a:rPr lang="en-ZA" sz="1400" smtClean="0">
              <a:solidFill>
                <a:schemeClr val="tx1"/>
              </a:solidFill>
            </a:rPr>
            <a:t>CO</a:t>
          </a:r>
          <a:r>
            <a:rPr lang="en-ZA" sz="1400" baseline="-25000" smtClean="0">
              <a:solidFill>
                <a:schemeClr val="tx1"/>
              </a:solidFill>
            </a:rPr>
            <a:t>2</a:t>
          </a:r>
          <a:r>
            <a:rPr lang="en-ZA" sz="1400" smtClean="0">
              <a:solidFill>
                <a:schemeClr val="tx1"/>
              </a:solidFill>
            </a:rPr>
            <a:t> is transported to gills and excreted</a:t>
          </a:r>
          <a:endParaRPr lang="en-ZA" sz="1400" dirty="0">
            <a:solidFill>
              <a:schemeClr val="tx1"/>
            </a:solidFill>
          </a:endParaRPr>
        </a:p>
      </dgm:t>
    </dgm:pt>
    <dgm:pt modelId="{EEDC6053-5B01-40DF-8E57-0297A2D29BFB}" type="parTrans" cxnId="{BB2B4401-9A0B-4C63-B8E2-3E4026719EAB}">
      <dgm:prSet/>
      <dgm:spPr/>
      <dgm:t>
        <a:bodyPr/>
        <a:lstStyle/>
        <a:p>
          <a:endParaRPr lang="en-ZA"/>
        </a:p>
      </dgm:t>
    </dgm:pt>
    <dgm:pt modelId="{86B1B205-C121-4005-8EC0-2373F8F968B8}" type="sibTrans" cxnId="{BB2B4401-9A0B-4C63-B8E2-3E4026719EAB}">
      <dgm:prSet custT="1"/>
      <dgm:spPr/>
      <dgm:t>
        <a:bodyPr/>
        <a:lstStyle/>
        <a:p>
          <a:endParaRPr lang="en-ZA" sz="1400">
            <a:solidFill>
              <a:schemeClr val="tx1"/>
            </a:solidFill>
          </a:endParaRPr>
        </a:p>
      </dgm:t>
    </dgm:pt>
    <dgm:pt modelId="{D918AB63-44FA-4080-AEC9-867C110314BE}">
      <dgm:prSet custT="1"/>
      <dgm:spPr/>
      <dgm:t>
        <a:bodyPr/>
        <a:lstStyle/>
        <a:p>
          <a:r>
            <a:rPr lang="en-ZA" sz="1400" smtClean="0">
              <a:solidFill>
                <a:schemeClr val="tx1"/>
              </a:solidFill>
            </a:rPr>
            <a:t>O</a:t>
          </a:r>
          <a:r>
            <a:rPr lang="en-ZA" sz="1400" baseline="-25000" smtClean="0">
              <a:solidFill>
                <a:schemeClr val="tx1"/>
              </a:solidFill>
            </a:rPr>
            <a:t>2</a:t>
          </a:r>
          <a:r>
            <a:rPr lang="en-ZA" sz="1400" smtClean="0">
              <a:solidFill>
                <a:schemeClr val="tx1"/>
              </a:solidFill>
            </a:rPr>
            <a:t> dissolves into plasma</a:t>
          </a:r>
          <a:endParaRPr lang="en-ZA" sz="1400" dirty="0">
            <a:solidFill>
              <a:schemeClr val="tx1"/>
            </a:solidFill>
          </a:endParaRPr>
        </a:p>
      </dgm:t>
    </dgm:pt>
    <dgm:pt modelId="{6C3F552D-0026-4180-8660-A26379424BEB}" type="parTrans" cxnId="{62E7991D-08B2-4CD5-A28D-5BEDBDFA6274}">
      <dgm:prSet/>
      <dgm:spPr/>
      <dgm:t>
        <a:bodyPr/>
        <a:lstStyle/>
        <a:p>
          <a:endParaRPr lang="en-ZA"/>
        </a:p>
      </dgm:t>
    </dgm:pt>
    <dgm:pt modelId="{C5A7B84C-588C-4172-A05E-F8DEC35383B9}" type="sibTrans" cxnId="{62E7991D-08B2-4CD5-A28D-5BEDBDFA6274}">
      <dgm:prSet custT="1"/>
      <dgm:spPr/>
      <dgm:t>
        <a:bodyPr/>
        <a:lstStyle/>
        <a:p>
          <a:endParaRPr lang="en-ZA" sz="1400">
            <a:solidFill>
              <a:schemeClr val="tx1"/>
            </a:solidFill>
          </a:endParaRPr>
        </a:p>
      </dgm:t>
    </dgm:pt>
    <dgm:pt modelId="{9A399A76-4224-4013-8781-F442B63F11E3}">
      <dgm:prSet custT="1"/>
      <dgm:spPr/>
      <dgm:t>
        <a:bodyPr/>
        <a:lstStyle/>
        <a:p>
          <a:r>
            <a:rPr lang="en-ZA" sz="1400" smtClean="0">
              <a:solidFill>
                <a:schemeClr val="tx1"/>
              </a:solidFill>
            </a:rPr>
            <a:t>O</a:t>
          </a:r>
          <a:r>
            <a:rPr lang="en-ZA" sz="1400" baseline="-25000" smtClean="0">
              <a:solidFill>
                <a:schemeClr val="tx1"/>
              </a:solidFill>
            </a:rPr>
            <a:t>2</a:t>
          </a:r>
          <a:r>
            <a:rPr lang="en-ZA" sz="1400" smtClean="0">
              <a:solidFill>
                <a:schemeClr val="tx1"/>
              </a:solidFill>
            </a:rPr>
            <a:t> binds to haemoglobin in RBCs</a:t>
          </a:r>
          <a:endParaRPr lang="en-ZA" sz="1400" dirty="0">
            <a:solidFill>
              <a:schemeClr val="tx1"/>
            </a:solidFill>
          </a:endParaRPr>
        </a:p>
      </dgm:t>
    </dgm:pt>
    <dgm:pt modelId="{F69BB726-B60D-46D4-908F-2DE5F259D3AC}" type="parTrans" cxnId="{F9E83293-E768-4636-BC26-1CC06D007928}">
      <dgm:prSet/>
      <dgm:spPr/>
      <dgm:t>
        <a:bodyPr/>
        <a:lstStyle/>
        <a:p>
          <a:endParaRPr lang="en-ZA"/>
        </a:p>
      </dgm:t>
    </dgm:pt>
    <dgm:pt modelId="{9F798F28-3A1B-4B39-BCAA-5576AC027321}" type="sibTrans" cxnId="{F9E83293-E768-4636-BC26-1CC06D007928}">
      <dgm:prSet custT="1"/>
      <dgm:spPr/>
      <dgm:t>
        <a:bodyPr/>
        <a:lstStyle/>
        <a:p>
          <a:endParaRPr lang="en-ZA" sz="1400">
            <a:solidFill>
              <a:schemeClr val="tx1"/>
            </a:solidFill>
          </a:endParaRPr>
        </a:p>
      </dgm:t>
    </dgm:pt>
    <dgm:pt modelId="{C6A8B824-4D19-4032-A43A-238653486F3B}" type="pres">
      <dgm:prSet presAssocID="{0F207BC8-0B70-4644-8B16-06C81995DF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39C9528C-D566-4A32-BEBC-241FE15A3613}" type="pres">
      <dgm:prSet presAssocID="{13217A20-F5FB-426F-A41B-F000D2C0207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7895D37-D938-4CEF-A7E1-C6E76AA76766}" type="pres">
      <dgm:prSet presAssocID="{2440A505-2020-45FA-AAF8-06872B8F738A}" presName="sibTrans" presStyleLbl="sibTrans2D1" presStyleIdx="0" presStyleCnt="7"/>
      <dgm:spPr/>
      <dgm:t>
        <a:bodyPr/>
        <a:lstStyle/>
        <a:p>
          <a:endParaRPr lang="en-ZA"/>
        </a:p>
      </dgm:t>
    </dgm:pt>
    <dgm:pt modelId="{D448BC2D-32B3-4056-AEC2-32C4717A74D3}" type="pres">
      <dgm:prSet presAssocID="{2440A505-2020-45FA-AAF8-06872B8F738A}" presName="connectorText" presStyleLbl="sibTrans2D1" presStyleIdx="0" presStyleCnt="7"/>
      <dgm:spPr/>
      <dgm:t>
        <a:bodyPr/>
        <a:lstStyle/>
        <a:p>
          <a:endParaRPr lang="en-ZA"/>
        </a:p>
      </dgm:t>
    </dgm:pt>
    <dgm:pt modelId="{DD17420C-C7A5-45C4-B291-381094976E92}" type="pres">
      <dgm:prSet presAssocID="{7C1BC8D9-B19B-4CDA-BC66-17A7AB70445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C86D8D4-15EE-4D1E-83D1-DF20F89D5C79}" type="pres">
      <dgm:prSet presAssocID="{D559C08F-6592-4DEE-832F-55DBFB2D5E23}" presName="sibTrans" presStyleLbl="sibTrans2D1" presStyleIdx="1" presStyleCnt="7"/>
      <dgm:spPr/>
      <dgm:t>
        <a:bodyPr/>
        <a:lstStyle/>
        <a:p>
          <a:endParaRPr lang="en-ZA"/>
        </a:p>
      </dgm:t>
    </dgm:pt>
    <dgm:pt modelId="{EE28D851-49E4-4F9D-8D11-55258716E297}" type="pres">
      <dgm:prSet presAssocID="{D559C08F-6592-4DEE-832F-55DBFB2D5E23}" presName="connectorText" presStyleLbl="sibTrans2D1" presStyleIdx="1" presStyleCnt="7"/>
      <dgm:spPr/>
      <dgm:t>
        <a:bodyPr/>
        <a:lstStyle/>
        <a:p>
          <a:endParaRPr lang="en-ZA"/>
        </a:p>
      </dgm:t>
    </dgm:pt>
    <dgm:pt modelId="{2F1A6CDD-0AA7-451E-B14A-0F4060E0364E}" type="pres">
      <dgm:prSet presAssocID="{D918AB63-44FA-4080-AEC9-867C110314B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00CC04D-386D-4DBC-9865-C234D6DE1368}" type="pres">
      <dgm:prSet presAssocID="{C5A7B84C-588C-4172-A05E-F8DEC35383B9}" presName="sibTrans" presStyleLbl="sibTrans2D1" presStyleIdx="2" presStyleCnt="7"/>
      <dgm:spPr/>
      <dgm:t>
        <a:bodyPr/>
        <a:lstStyle/>
        <a:p>
          <a:endParaRPr lang="en-ZA"/>
        </a:p>
      </dgm:t>
    </dgm:pt>
    <dgm:pt modelId="{94626E43-815E-4BF1-A6CD-272EC6D269D6}" type="pres">
      <dgm:prSet presAssocID="{C5A7B84C-588C-4172-A05E-F8DEC35383B9}" presName="connectorText" presStyleLbl="sibTrans2D1" presStyleIdx="2" presStyleCnt="7"/>
      <dgm:spPr/>
      <dgm:t>
        <a:bodyPr/>
        <a:lstStyle/>
        <a:p>
          <a:endParaRPr lang="en-ZA"/>
        </a:p>
      </dgm:t>
    </dgm:pt>
    <dgm:pt modelId="{0D5287FC-E3A5-4B06-9656-3C572FFD4E28}" type="pres">
      <dgm:prSet presAssocID="{9A399A76-4224-4013-8781-F442B63F11E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FAA0979-5163-4793-ABB9-601B78D6EE44}" type="pres">
      <dgm:prSet presAssocID="{9F798F28-3A1B-4B39-BCAA-5576AC027321}" presName="sibTrans" presStyleLbl="sibTrans2D1" presStyleIdx="3" presStyleCnt="7"/>
      <dgm:spPr/>
      <dgm:t>
        <a:bodyPr/>
        <a:lstStyle/>
        <a:p>
          <a:endParaRPr lang="en-ZA"/>
        </a:p>
      </dgm:t>
    </dgm:pt>
    <dgm:pt modelId="{9587A8C2-E560-4A13-A9C4-749092FC7340}" type="pres">
      <dgm:prSet presAssocID="{9F798F28-3A1B-4B39-BCAA-5576AC027321}" presName="connectorText" presStyleLbl="sibTrans2D1" presStyleIdx="3" presStyleCnt="7"/>
      <dgm:spPr/>
      <dgm:t>
        <a:bodyPr/>
        <a:lstStyle/>
        <a:p>
          <a:endParaRPr lang="en-ZA"/>
        </a:p>
      </dgm:t>
    </dgm:pt>
    <dgm:pt modelId="{10AB3896-5399-427D-944E-857A81C2DE6D}" type="pres">
      <dgm:prSet presAssocID="{3BCE6C4C-3C93-481C-A814-0640A7D53C5E}" presName="node" presStyleLbl="node1" presStyleIdx="4" presStyleCnt="7" custRadScaleRad="99032" custRadScaleInc="-461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5256A73-DE2B-4D2A-A112-EDFD329CDEEF}" type="pres">
      <dgm:prSet presAssocID="{915CF021-34DB-4422-AF61-A1A6B4315D89}" presName="sibTrans" presStyleLbl="sibTrans2D1" presStyleIdx="4" presStyleCnt="7"/>
      <dgm:spPr/>
      <dgm:t>
        <a:bodyPr/>
        <a:lstStyle/>
        <a:p>
          <a:endParaRPr lang="en-ZA"/>
        </a:p>
      </dgm:t>
    </dgm:pt>
    <dgm:pt modelId="{5EBC16DF-A325-4DB8-BCB9-21C3F69DD66F}" type="pres">
      <dgm:prSet presAssocID="{915CF021-34DB-4422-AF61-A1A6B4315D89}" presName="connectorText" presStyleLbl="sibTrans2D1" presStyleIdx="4" presStyleCnt="7"/>
      <dgm:spPr/>
      <dgm:t>
        <a:bodyPr/>
        <a:lstStyle/>
        <a:p>
          <a:endParaRPr lang="en-ZA"/>
        </a:p>
      </dgm:t>
    </dgm:pt>
    <dgm:pt modelId="{699AAABC-EFE2-4071-B09D-F3C9151734DE}" type="pres">
      <dgm:prSet presAssocID="{C7948CED-155B-4239-A157-E7D467B76FE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D199987-2EC2-4408-B8D9-D283EB8A7950}" type="pres">
      <dgm:prSet presAssocID="{7805E7DA-3BE1-4915-9425-4D76F5FDCDDE}" presName="sibTrans" presStyleLbl="sibTrans2D1" presStyleIdx="5" presStyleCnt="7"/>
      <dgm:spPr/>
      <dgm:t>
        <a:bodyPr/>
        <a:lstStyle/>
        <a:p>
          <a:endParaRPr lang="en-ZA"/>
        </a:p>
      </dgm:t>
    </dgm:pt>
    <dgm:pt modelId="{4041EF7A-10B9-4037-B023-572E4AA6D4A0}" type="pres">
      <dgm:prSet presAssocID="{7805E7DA-3BE1-4915-9425-4D76F5FDCDDE}" presName="connectorText" presStyleLbl="sibTrans2D1" presStyleIdx="5" presStyleCnt="7"/>
      <dgm:spPr/>
      <dgm:t>
        <a:bodyPr/>
        <a:lstStyle/>
        <a:p>
          <a:endParaRPr lang="en-ZA"/>
        </a:p>
      </dgm:t>
    </dgm:pt>
    <dgm:pt modelId="{CF00F680-C497-4B3C-B5D9-41DDA7BEFE26}" type="pres">
      <dgm:prSet presAssocID="{594FCD5B-8833-44F1-BCF5-D24AE17BCD0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CCE4761-6BEB-4CD3-ADF7-F6CED60D302A}" type="pres">
      <dgm:prSet presAssocID="{86B1B205-C121-4005-8EC0-2373F8F968B8}" presName="sibTrans" presStyleLbl="sibTrans2D1" presStyleIdx="6" presStyleCnt="7"/>
      <dgm:spPr/>
      <dgm:t>
        <a:bodyPr/>
        <a:lstStyle/>
        <a:p>
          <a:endParaRPr lang="en-ZA"/>
        </a:p>
      </dgm:t>
    </dgm:pt>
    <dgm:pt modelId="{6B691907-6C1E-44CC-A9D0-75173F99A06D}" type="pres">
      <dgm:prSet presAssocID="{86B1B205-C121-4005-8EC0-2373F8F968B8}" presName="connectorText" presStyleLbl="sibTrans2D1" presStyleIdx="6" presStyleCnt="7"/>
      <dgm:spPr/>
      <dgm:t>
        <a:bodyPr/>
        <a:lstStyle/>
        <a:p>
          <a:endParaRPr lang="en-ZA"/>
        </a:p>
      </dgm:t>
    </dgm:pt>
  </dgm:ptLst>
  <dgm:cxnLst>
    <dgm:cxn modelId="{475D1304-DE89-40E8-BF73-9DC6B5CEF503}" type="presOf" srcId="{9F798F28-3A1B-4B39-BCAA-5576AC027321}" destId="{9587A8C2-E560-4A13-A9C4-749092FC7340}" srcOrd="1" destOrd="0" presId="urn:microsoft.com/office/officeart/2005/8/layout/cycle2"/>
    <dgm:cxn modelId="{4576027C-352D-444B-8034-DA25E541E6F6}" type="presOf" srcId="{D918AB63-44FA-4080-AEC9-867C110314BE}" destId="{2F1A6CDD-0AA7-451E-B14A-0F4060E0364E}" srcOrd="0" destOrd="0" presId="urn:microsoft.com/office/officeart/2005/8/layout/cycle2"/>
    <dgm:cxn modelId="{C8ECC04D-7BDD-4F18-9055-2D0880684A50}" type="presOf" srcId="{2440A505-2020-45FA-AAF8-06872B8F738A}" destId="{D448BC2D-32B3-4056-AEC2-32C4717A74D3}" srcOrd="1" destOrd="0" presId="urn:microsoft.com/office/officeart/2005/8/layout/cycle2"/>
    <dgm:cxn modelId="{795B7DD6-27FC-4839-A906-24EC5E9AC521}" type="presOf" srcId="{13217A20-F5FB-426F-A41B-F000D2C02075}" destId="{39C9528C-D566-4A32-BEBC-241FE15A3613}" srcOrd="0" destOrd="0" presId="urn:microsoft.com/office/officeart/2005/8/layout/cycle2"/>
    <dgm:cxn modelId="{127B3894-F9D0-458C-A6C4-E88E564E1647}" type="presOf" srcId="{0F207BC8-0B70-4644-8B16-06C81995DF58}" destId="{C6A8B824-4D19-4032-A43A-238653486F3B}" srcOrd="0" destOrd="0" presId="urn:microsoft.com/office/officeart/2005/8/layout/cycle2"/>
    <dgm:cxn modelId="{D86B1ABD-430A-4A1B-A5D1-EE76144C8646}" type="presOf" srcId="{9A399A76-4224-4013-8781-F442B63F11E3}" destId="{0D5287FC-E3A5-4B06-9656-3C572FFD4E28}" srcOrd="0" destOrd="0" presId="urn:microsoft.com/office/officeart/2005/8/layout/cycle2"/>
    <dgm:cxn modelId="{62E7991D-08B2-4CD5-A28D-5BEDBDFA6274}" srcId="{0F207BC8-0B70-4644-8B16-06C81995DF58}" destId="{D918AB63-44FA-4080-AEC9-867C110314BE}" srcOrd="2" destOrd="0" parTransId="{6C3F552D-0026-4180-8660-A26379424BEB}" sibTransId="{C5A7B84C-588C-4172-A05E-F8DEC35383B9}"/>
    <dgm:cxn modelId="{A8ADBBD1-C048-4293-BC3A-3240679F885E}" type="presOf" srcId="{9F798F28-3A1B-4B39-BCAA-5576AC027321}" destId="{6FAA0979-5163-4793-ABB9-601B78D6EE44}" srcOrd="0" destOrd="0" presId="urn:microsoft.com/office/officeart/2005/8/layout/cycle2"/>
    <dgm:cxn modelId="{3BA4EE62-58B3-4BC4-8207-668F5113E757}" type="presOf" srcId="{7805E7DA-3BE1-4915-9425-4D76F5FDCDDE}" destId="{3D199987-2EC2-4408-B8D9-D283EB8A7950}" srcOrd="0" destOrd="0" presId="urn:microsoft.com/office/officeart/2005/8/layout/cycle2"/>
    <dgm:cxn modelId="{E5FA66FA-B663-4E06-B120-F00F31121693}" type="presOf" srcId="{D559C08F-6592-4DEE-832F-55DBFB2D5E23}" destId="{1C86D8D4-15EE-4D1E-83D1-DF20F89D5C79}" srcOrd="0" destOrd="0" presId="urn:microsoft.com/office/officeart/2005/8/layout/cycle2"/>
    <dgm:cxn modelId="{9D56CA8D-DDC3-45B1-8A1F-ACED5F73AB17}" type="presOf" srcId="{C5A7B84C-588C-4172-A05E-F8DEC35383B9}" destId="{500CC04D-386D-4DBC-9865-C234D6DE1368}" srcOrd="0" destOrd="0" presId="urn:microsoft.com/office/officeart/2005/8/layout/cycle2"/>
    <dgm:cxn modelId="{43B043A1-96AE-47B1-A48E-E91EA5480647}" type="presOf" srcId="{86B1B205-C121-4005-8EC0-2373F8F968B8}" destId="{6B691907-6C1E-44CC-A9D0-75173F99A06D}" srcOrd="1" destOrd="0" presId="urn:microsoft.com/office/officeart/2005/8/layout/cycle2"/>
    <dgm:cxn modelId="{68337452-CDF7-41BE-9F4B-436D5F3DE75F}" type="presOf" srcId="{C5A7B84C-588C-4172-A05E-F8DEC35383B9}" destId="{94626E43-815E-4BF1-A6CD-272EC6D269D6}" srcOrd="1" destOrd="0" presId="urn:microsoft.com/office/officeart/2005/8/layout/cycle2"/>
    <dgm:cxn modelId="{485650F8-5495-4C68-A35E-2241B4992DE4}" type="presOf" srcId="{594FCD5B-8833-44F1-BCF5-D24AE17BCD0E}" destId="{CF00F680-C497-4B3C-B5D9-41DDA7BEFE26}" srcOrd="0" destOrd="0" presId="urn:microsoft.com/office/officeart/2005/8/layout/cycle2"/>
    <dgm:cxn modelId="{1FF354C5-439A-4B7E-9865-6BB9FB12E0CE}" type="presOf" srcId="{2440A505-2020-45FA-AAF8-06872B8F738A}" destId="{97895D37-D938-4CEF-A7E1-C6E76AA76766}" srcOrd="0" destOrd="0" presId="urn:microsoft.com/office/officeart/2005/8/layout/cycle2"/>
    <dgm:cxn modelId="{DA7F5EB8-9C5D-4B9F-AE5E-F39283563689}" type="presOf" srcId="{3BCE6C4C-3C93-481C-A814-0640A7D53C5E}" destId="{10AB3896-5399-427D-944E-857A81C2DE6D}" srcOrd="0" destOrd="0" presId="urn:microsoft.com/office/officeart/2005/8/layout/cycle2"/>
    <dgm:cxn modelId="{2C8BF206-D84F-4081-81AE-7DA61A853767}" type="presOf" srcId="{915CF021-34DB-4422-AF61-A1A6B4315D89}" destId="{5EBC16DF-A325-4DB8-BCB9-21C3F69DD66F}" srcOrd="1" destOrd="0" presId="urn:microsoft.com/office/officeart/2005/8/layout/cycle2"/>
    <dgm:cxn modelId="{537CE2BF-77C1-4F53-99AA-20FBA0FFF186}" type="presOf" srcId="{D559C08F-6592-4DEE-832F-55DBFB2D5E23}" destId="{EE28D851-49E4-4F9D-8D11-55258716E297}" srcOrd="1" destOrd="0" presId="urn:microsoft.com/office/officeart/2005/8/layout/cycle2"/>
    <dgm:cxn modelId="{E7C90AD8-3621-457F-831A-818719DDE535}" type="presOf" srcId="{7805E7DA-3BE1-4915-9425-4D76F5FDCDDE}" destId="{4041EF7A-10B9-4037-B023-572E4AA6D4A0}" srcOrd="1" destOrd="0" presId="urn:microsoft.com/office/officeart/2005/8/layout/cycle2"/>
    <dgm:cxn modelId="{7E024567-43AB-4616-A237-2ABDDFAB235D}" srcId="{0F207BC8-0B70-4644-8B16-06C81995DF58}" destId="{7C1BC8D9-B19B-4CDA-BC66-17A7AB704458}" srcOrd="1" destOrd="0" parTransId="{85E2E064-1A1A-473C-BE90-B72A2D7F4B52}" sibTransId="{D559C08F-6592-4DEE-832F-55DBFB2D5E23}"/>
    <dgm:cxn modelId="{BB2B4401-9A0B-4C63-B8E2-3E4026719EAB}" srcId="{0F207BC8-0B70-4644-8B16-06C81995DF58}" destId="{594FCD5B-8833-44F1-BCF5-D24AE17BCD0E}" srcOrd="6" destOrd="0" parTransId="{EEDC6053-5B01-40DF-8E57-0297A2D29BFB}" sibTransId="{86B1B205-C121-4005-8EC0-2373F8F968B8}"/>
    <dgm:cxn modelId="{2029E4B0-9E3A-4F65-AF96-A042FB4F04F7}" srcId="{0F207BC8-0B70-4644-8B16-06C81995DF58}" destId="{3BCE6C4C-3C93-481C-A814-0640A7D53C5E}" srcOrd="4" destOrd="0" parTransId="{2B965E46-65D4-47D5-A14C-ADCC0505E772}" sibTransId="{915CF021-34DB-4422-AF61-A1A6B4315D89}"/>
    <dgm:cxn modelId="{D3ADF536-D34F-4D32-8FE7-C39F74A7284B}" type="presOf" srcId="{C7948CED-155B-4239-A157-E7D467B76FE4}" destId="{699AAABC-EFE2-4071-B09D-F3C9151734DE}" srcOrd="0" destOrd="0" presId="urn:microsoft.com/office/officeart/2005/8/layout/cycle2"/>
    <dgm:cxn modelId="{1323C36B-83D7-4C33-A142-EF36AC01CF63}" type="presOf" srcId="{915CF021-34DB-4422-AF61-A1A6B4315D89}" destId="{E5256A73-DE2B-4D2A-A112-EDFD329CDEEF}" srcOrd="0" destOrd="0" presId="urn:microsoft.com/office/officeart/2005/8/layout/cycle2"/>
    <dgm:cxn modelId="{9C1DADBA-B6BF-4C0E-BF19-58C648530B58}" srcId="{0F207BC8-0B70-4644-8B16-06C81995DF58}" destId="{C7948CED-155B-4239-A157-E7D467B76FE4}" srcOrd="5" destOrd="0" parTransId="{FD32CFEC-7BCA-448C-8789-42BE084465C6}" sibTransId="{7805E7DA-3BE1-4915-9425-4D76F5FDCDDE}"/>
    <dgm:cxn modelId="{8A9CBCB4-C621-4623-9B04-7E14DB90DEE0}" type="presOf" srcId="{86B1B205-C121-4005-8EC0-2373F8F968B8}" destId="{8CCE4761-6BEB-4CD3-ADF7-F6CED60D302A}" srcOrd="0" destOrd="0" presId="urn:microsoft.com/office/officeart/2005/8/layout/cycle2"/>
    <dgm:cxn modelId="{F9E83293-E768-4636-BC26-1CC06D007928}" srcId="{0F207BC8-0B70-4644-8B16-06C81995DF58}" destId="{9A399A76-4224-4013-8781-F442B63F11E3}" srcOrd="3" destOrd="0" parTransId="{F69BB726-B60D-46D4-908F-2DE5F259D3AC}" sibTransId="{9F798F28-3A1B-4B39-BCAA-5576AC027321}"/>
    <dgm:cxn modelId="{94A28ED7-359C-4165-978B-3E8E1AB191DF}" srcId="{0F207BC8-0B70-4644-8B16-06C81995DF58}" destId="{13217A20-F5FB-426F-A41B-F000D2C02075}" srcOrd="0" destOrd="0" parTransId="{91FC1EC8-90B4-4B41-B200-633C1D047361}" sibTransId="{2440A505-2020-45FA-AAF8-06872B8F738A}"/>
    <dgm:cxn modelId="{CE58FD77-CB4F-455A-A1B9-A690F97D8E36}" type="presOf" srcId="{7C1BC8D9-B19B-4CDA-BC66-17A7AB704458}" destId="{DD17420C-C7A5-45C4-B291-381094976E92}" srcOrd="0" destOrd="0" presId="urn:microsoft.com/office/officeart/2005/8/layout/cycle2"/>
    <dgm:cxn modelId="{499F55C8-06A4-41EC-A536-C54CFEA286EA}" type="presParOf" srcId="{C6A8B824-4D19-4032-A43A-238653486F3B}" destId="{39C9528C-D566-4A32-BEBC-241FE15A3613}" srcOrd="0" destOrd="0" presId="urn:microsoft.com/office/officeart/2005/8/layout/cycle2"/>
    <dgm:cxn modelId="{32132C11-3390-4A40-A5F5-C41316E82B43}" type="presParOf" srcId="{C6A8B824-4D19-4032-A43A-238653486F3B}" destId="{97895D37-D938-4CEF-A7E1-C6E76AA76766}" srcOrd="1" destOrd="0" presId="urn:microsoft.com/office/officeart/2005/8/layout/cycle2"/>
    <dgm:cxn modelId="{CBE73AA2-C768-41E2-ADAD-6BEF8BEAAC50}" type="presParOf" srcId="{97895D37-D938-4CEF-A7E1-C6E76AA76766}" destId="{D448BC2D-32B3-4056-AEC2-32C4717A74D3}" srcOrd="0" destOrd="0" presId="urn:microsoft.com/office/officeart/2005/8/layout/cycle2"/>
    <dgm:cxn modelId="{D59898D2-5B2F-4B21-92DC-ED76799B8308}" type="presParOf" srcId="{C6A8B824-4D19-4032-A43A-238653486F3B}" destId="{DD17420C-C7A5-45C4-B291-381094976E92}" srcOrd="2" destOrd="0" presId="urn:microsoft.com/office/officeart/2005/8/layout/cycle2"/>
    <dgm:cxn modelId="{4EFF064E-9FA0-490D-B777-6B458128BCF1}" type="presParOf" srcId="{C6A8B824-4D19-4032-A43A-238653486F3B}" destId="{1C86D8D4-15EE-4D1E-83D1-DF20F89D5C79}" srcOrd="3" destOrd="0" presId="urn:microsoft.com/office/officeart/2005/8/layout/cycle2"/>
    <dgm:cxn modelId="{9BF6AAC3-6E37-4957-AEF7-9DD05AB4C6B2}" type="presParOf" srcId="{1C86D8D4-15EE-4D1E-83D1-DF20F89D5C79}" destId="{EE28D851-49E4-4F9D-8D11-55258716E297}" srcOrd="0" destOrd="0" presId="urn:microsoft.com/office/officeart/2005/8/layout/cycle2"/>
    <dgm:cxn modelId="{BD47FAD8-40EF-49CF-81EF-0598C4BCC56A}" type="presParOf" srcId="{C6A8B824-4D19-4032-A43A-238653486F3B}" destId="{2F1A6CDD-0AA7-451E-B14A-0F4060E0364E}" srcOrd="4" destOrd="0" presId="urn:microsoft.com/office/officeart/2005/8/layout/cycle2"/>
    <dgm:cxn modelId="{2CEA6E2F-F0E2-4AD1-B6B6-9D2101237DA4}" type="presParOf" srcId="{C6A8B824-4D19-4032-A43A-238653486F3B}" destId="{500CC04D-386D-4DBC-9865-C234D6DE1368}" srcOrd="5" destOrd="0" presId="urn:microsoft.com/office/officeart/2005/8/layout/cycle2"/>
    <dgm:cxn modelId="{84D156EE-75B3-4139-AA34-ECBEA23B3DD6}" type="presParOf" srcId="{500CC04D-386D-4DBC-9865-C234D6DE1368}" destId="{94626E43-815E-4BF1-A6CD-272EC6D269D6}" srcOrd="0" destOrd="0" presId="urn:microsoft.com/office/officeart/2005/8/layout/cycle2"/>
    <dgm:cxn modelId="{27E8D49B-38C4-4EDE-AC50-2C52EF40B5C3}" type="presParOf" srcId="{C6A8B824-4D19-4032-A43A-238653486F3B}" destId="{0D5287FC-E3A5-4B06-9656-3C572FFD4E28}" srcOrd="6" destOrd="0" presId="urn:microsoft.com/office/officeart/2005/8/layout/cycle2"/>
    <dgm:cxn modelId="{72609350-35C5-42FC-9C37-6EE13A9EBD21}" type="presParOf" srcId="{C6A8B824-4D19-4032-A43A-238653486F3B}" destId="{6FAA0979-5163-4793-ABB9-601B78D6EE44}" srcOrd="7" destOrd="0" presId="urn:microsoft.com/office/officeart/2005/8/layout/cycle2"/>
    <dgm:cxn modelId="{D15AFE70-AB7E-4871-99A1-3F73871CCEE6}" type="presParOf" srcId="{6FAA0979-5163-4793-ABB9-601B78D6EE44}" destId="{9587A8C2-E560-4A13-A9C4-749092FC7340}" srcOrd="0" destOrd="0" presId="urn:microsoft.com/office/officeart/2005/8/layout/cycle2"/>
    <dgm:cxn modelId="{8BDB1D32-51C9-4115-A552-55D9359ABE52}" type="presParOf" srcId="{C6A8B824-4D19-4032-A43A-238653486F3B}" destId="{10AB3896-5399-427D-944E-857A81C2DE6D}" srcOrd="8" destOrd="0" presId="urn:microsoft.com/office/officeart/2005/8/layout/cycle2"/>
    <dgm:cxn modelId="{69422E6E-7A95-4444-A0AB-09880489472B}" type="presParOf" srcId="{C6A8B824-4D19-4032-A43A-238653486F3B}" destId="{E5256A73-DE2B-4D2A-A112-EDFD329CDEEF}" srcOrd="9" destOrd="0" presId="urn:microsoft.com/office/officeart/2005/8/layout/cycle2"/>
    <dgm:cxn modelId="{8A8D8A79-E73D-4E16-ACCB-BC0C57ACF90B}" type="presParOf" srcId="{E5256A73-DE2B-4D2A-A112-EDFD329CDEEF}" destId="{5EBC16DF-A325-4DB8-BCB9-21C3F69DD66F}" srcOrd="0" destOrd="0" presId="urn:microsoft.com/office/officeart/2005/8/layout/cycle2"/>
    <dgm:cxn modelId="{9508FE27-ACC1-4F84-AB0D-C424836496DE}" type="presParOf" srcId="{C6A8B824-4D19-4032-A43A-238653486F3B}" destId="{699AAABC-EFE2-4071-B09D-F3C9151734DE}" srcOrd="10" destOrd="0" presId="urn:microsoft.com/office/officeart/2005/8/layout/cycle2"/>
    <dgm:cxn modelId="{9DC6B2C6-4005-4F96-94E4-9F0315E4EA4B}" type="presParOf" srcId="{C6A8B824-4D19-4032-A43A-238653486F3B}" destId="{3D199987-2EC2-4408-B8D9-D283EB8A7950}" srcOrd="11" destOrd="0" presId="urn:microsoft.com/office/officeart/2005/8/layout/cycle2"/>
    <dgm:cxn modelId="{F184E853-1065-440A-B806-714BF735BAC6}" type="presParOf" srcId="{3D199987-2EC2-4408-B8D9-D283EB8A7950}" destId="{4041EF7A-10B9-4037-B023-572E4AA6D4A0}" srcOrd="0" destOrd="0" presId="urn:microsoft.com/office/officeart/2005/8/layout/cycle2"/>
    <dgm:cxn modelId="{83CDAB41-4286-4597-88EF-DBA70985B2F3}" type="presParOf" srcId="{C6A8B824-4D19-4032-A43A-238653486F3B}" destId="{CF00F680-C497-4B3C-B5D9-41DDA7BEFE26}" srcOrd="12" destOrd="0" presId="urn:microsoft.com/office/officeart/2005/8/layout/cycle2"/>
    <dgm:cxn modelId="{BC5DB166-901C-4307-A243-2969EE097442}" type="presParOf" srcId="{C6A8B824-4D19-4032-A43A-238653486F3B}" destId="{8CCE4761-6BEB-4CD3-ADF7-F6CED60D302A}" srcOrd="13" destOrd="0" presId="urn:microsoft.com/office/officeart/2005/8/layout/cycle2"/>
    <dgm:cxn modelId="{BB174D6D-59A9-4574-8BAB-6C324FFFC5A2}" type="presParOf" srcId="{8CCE4761-6BEB-4CD3-ADF7-F6CED60D302A}" destId="{6B691907-6C1E-44CC-A9D0-75173F99A06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4DD85-3AF8-4846-B30A-CD76157A021A}" type="doc">
      <dgm:prSet loTypeId="urn:microsoft.com/office/officeart/2005/8/layout/radial1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ZA"/>
        </a:p>
      </dgm:t>
    </dgm:pt>
    <dgm:pt modelId="{9E9CAAD1-F5A5-4B51-AC06-E6C7C76E1017}">
      <dgm:prSet phldrT="[Text]"/>
      <dgm:spPr/>
      <dgm:t>
        <a:bodyPr/>
        <a:lstStyle/>
        <a:p>
          <a:r>
            <a:rPr lang="en-ZA" dirty="0" err="1" smtClean="0"/>
            <a:t>Osmo</a:t>
          </a:r>
          <a:r>
            <a:rPr lang="en-ZA" dirty="0" smtClean="0"/>
            <a:t>-regulation</a:t>
          </a:r>
          <a:endParaRPr lang="en-ZA" dirty="0"/>
        </a:p>
      </dgm:t>
    </dgm:pt>
    <dgm:pt modelId="{AC1C8F16-5678-4E3F-9605-68B18C367600}" type="parTrans" cxnId="{198A006B-1D24-4125-8CE6-744FC56ED033}">
      <dgm:prSet/>
      <dgm:spPr/>
      <dgm:t>
        <a:bodyPr/>
        <a:lstStyle/>
        <a:p>
          <a:endParaRPr lang="en-ZA"/>
        </a:p>
      </dgm:t>
    </dgm:pt>
    <dgm:pt modelId="{FD03D984-1E86-4CBF-AEFE-084582B1C1D9}" type="sibTrans" cxnId="{198A006B-1D24-4125-8CE6-744FC56ED033}">
      <dgm:prSet/>
      <dgm:spPr/>
      <dgm:t>
        <a:bodyPr/>
        <a:lstStyle/>
        <a:p>
          <a:endParaRPr lang="en-ZA"/>
        </a:p>
      </dgm:t>
    </dgm:pt>
    <dgm:pt modelId="{A2972A2F-7C41-4F2B-9E7A-2AF644D1078D}">
      <dgm:prSet phldrT="[Text]"/>
      <dgm:spPr/>
      <dgm:t>
        <a:bodyPr/>
        <a:lstStyle/>
        <a:p>
          <a:r>
            <a:rPr lang="en-ZA" dirty="0" smtClean="0"/>
            <a:t>Acid-base</a:t>
          </a:r>
        </a:p>
        <a:p>
          <a:r>
            <a:rPr lang="en-ZA" dirty="0" smtClean="0"/>
            <a:t>balance</a:t>
          </a:r>
          <a:endParaRPr lang="en-ZA" dirty="0"/>
        </a:p>
      </dgm:t>
    </dgm:pt>
    <dgm:pt modelId="{C2776A02-9435-48F1-94C6-B20B80BC0617}" type="parTrans" cxnId="{EEF7A18A-D9D9-44B0-AB26-1341FB2364A3}">
      <dgm:prSet/>
      <dgm:spPr/>
      <dgm:t>
        <a:bodyPr/>
        <a:lstStyle/>
        <a:p>
          <a:endParaRPr lang="en-ZA"/>
        </a:p>
      </dgm:t>
    </dgm:pt>
    <dgm:pt modelId="{FF13A3CC-AAF9-402F-B334-48C038073283}" type="sibTrans" cxnId="{EEF7A18A-D9D9-44B0-AB26-1341FB2364A3}">
      <dgm:prSet/>
      <dgm:spPr/>
      <dgm:t>
        <a:bodyPr/>
        <a:lstStyle/>
        <a:p>
          <a:endParaRPr lang="en-ZA"/>
        </a:p>
      </dgm:t>
    </dgm:pt>
    <dgm:pt modelId="{70AA44DB-F6BD-4F22-AD31-9B35F180C772}">
      <dgm:prSet phldrT="[Text]"/>
      <dgm:spPr/>
      <dgm:t>
        <a:bodyPr/>
        <a:lstStyle/>
        <a:p>
          <a:r>
            <a:rPr lang="en-ZA" dirty="0" smtClean="0"/>
            <a:t>Respiration</a:t>
          </a:r>
          <a:endParaRPr lang="en-ZA" dirty="0"/>
        </a:p>
      </dgm:t>
    </dgm:pt>
    <dgm:pt modelId="{E6B9AB11-C22F-432A-A6B2-DD98C63EBA0E}" type="parTrans" cxnId="{6F6E38B3-9449-4C0E-8C50-F261E0316331}">
      <dgm:prSet/>
      <dgm:spPr/>
      <dgm:t>
        <a:bodyPr/>
        <a:lstStyle/>
        <a:p>
          <a:endParaRPr lang="en-ZA"/>
        </a:p>
      </dgm:t>
    </dgm:pt>
    <dgm:pt modelId="{901102BE-0A08-482B-8E91-4E9E9E594870}" type="sibTrans" cxnId="{6F6E38B3-9449-4C0E-8C50-F261E0316331}">
      <dgm:prSet/>
      <dgm:spPr/>
      <dgm:t>
        <a:bodyPr/>
        <a:lstStyle/>
        <a:p>
          <a:endParaRPr lang="en-ZA"/>
        </a:p>
      </dgm:t>
    </dgm:pt>
    <dgm:pt modelId="{905ECECA-BC59-4050-BE49-566167EF0C49}">
      <dgm:prSet phldrT="[Text]"/>
      <dgm:spPr/>
      <dgm:t>
        <a:bodyPr/>
        <a:lstStyle/>
        <a:p>
          <a:r>
            <a:rPr lang="en-ZA" dirty="0" smtClean="0"/>
            <a:t>Nitrogen-</a:t>
          </a:r>
        </a:p>
        <a:p>
          <a:r>
            <a:rPr lang="en-ZA" dirty="0" smtClean="0"/>
            <a:t>excretion</a:t>
          </a:r>
          <a:endParaRPr lang="en-ZA" dirty="0"/>
        </a:p>
      </dgm:t>
    </dgm:pt>
    <dgm:pt modelId="{695201A5-2213-49B5-99F9-49897C91652E}" type="parTrans" cxnId="{A80EC30B-BEBD-4BE2-A480-52BB582125E5}">
      <dgm:prSet/>
      <dgm:spPr/>
      <dgm:t>
        <a:bodyPr/>
        <a:lstStyle/>
        <a:p>
          <a:endParaRPr lang="en-ZA"/>
        </a:p>
      </dgm:t>
    </dgm:pt>
    <dgm:pt modelId="{66C2119A-7728-4718-8BBB-088BBCDC7942}" type="sibTrans" cxnId="{A80EC30B-BEBD-4BE2-A480-52BB582125E5}">
      <dgm:prSet/>
      <dgm:spPr/>
      <dgm:t>
        <a:bodyPr/>
        <a:lstStyle/>
        <a:p>
          <a:endParaRPr lang="en-ZA"/>
        </a:p>
      </dgm:t>
    </dgm:pt>
    <dgm:pt modelId="{75F32BAE-AABC-4D6D-A4A8-A69D5651AAC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ZA" dirty="0" smtClean="0"/>
            <a:t> </a:t>
          </a:r>
          <a:endParaRPr lang="en-ZA" dirty="0"/>
        </a:p>
      </dgm:t>
    </dgm:pt>
    <dgm:pt modelId="{2B6E417D-3B0B-497E-AA1F-1E341E307895}" type="sibTrans" cxnId="{D0BAB9B5-BC27-40B5-8AEE-5F82E87A248E}">
      <dgm:prSet/>
      <dgm:spPr/>
      <dgm:t>
        <a:bodyPr/>
        <a:lstStyle/>
        <a:p>
          <a:endParaRPr lang="en-ZA"/>
        </a:p>
      </dgm:t>
    </dgm:pt>
    <dgm:pt modelId="{846359EB-18B6-4547-9A93-88B9875E5BCE}" type="parTrans" cxnId="{D0BAB9B5-BC27-40B5-8AEE-5F82E87A248E}">
      <dgm:prSet/>
      <dgm:spPr/>
      <dgm:t>
        <a:bodyPr/>
        <a:lstStyle/>
        <a:p>
          <a:endParaRPr lang="en-ZA"/>
        </a:p>
      </dgm:t>
    </dgm:pt>
    <dgm:pt modelId="{191505E2-38B6-4126-82EE-52E8B7D4218B}" type="pres">
      <dgm:prSet presAssocID="{43B4DD85-3AF8-4846-B30A-CD76157A021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186F8BF3-585A-41FA-9634-8F4726D26899}" type="pres">
      <dgm:prSet presAssocID="{75F32BAE-AABC-4D6D-A4A8-A69D5651AACC}" presName="centerShape" presStyleLbl="node0" presStyleIdx="0" presStyleCnt="1" custScaleX="127761" custScaleY="123197"/>
      <dgm:spPr/>
      <dgm:t>
        <a:bodyPr/>
        <a:lstStyle/>
        <a:p>
          <a:endParaRPr lang="en-ZA"/>
        </a:p>
      </dgm:t>
    </dgm:pt>
    <dgm:pt modelId="{89BB03EF-4D4D-4161-B3C9-FAEA91D19E2A}" type="pres">
      <dgm:prSet presAssocID="{AC1C8F16-5678-4E3F-9605-68B18C367600}" presName="Name9" presStyleLbl="parChTrans1D2" presStyleIdx="0" presStyleCnt="4"/>
      <dgm:spPr/>
      <dgm:t>
        <a:bodyPr/>
        <a:lstStyle/>
        <a:p>
          <a:endParaRPr lang="en-ZA"/>
        </a:p>
      </dgm:t>
    </dgm:pt>
    <dgm:pt modelId="{3D5D1333-B4F5-4BC5-BB2D-B78382EB21D5}" type="pres">
      <dgm:prSet presAssocID="{AC1C8F16-5678-4E3F-9605-68B18C367600}" presName="connTx" presStyleLbl="parChTrans1D2" presStyleIdx="0" presStyleCnt="4"/>
      <dgm:spPr/>
      <dgm:t>
        <a:bodyPr/>
        <a:lstStyle/>
        <a:p>
          <a:endParaRPr lang="en-ZA"/>
        </a:p>
      </dgm:t>
    </dgm:pt>
    <dgm:pt modelId="{EAB04261-22AA-4D7C-8145-F99D6FFFD874}" type="pres">
      <dgm:prSet presAssocID="{9E9CAAD1-F5A5-4B51-AC06-E6C7C76E10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E58C2A0-B2B7-4C79-8369-3C839B5885E4}" type="pres">
      <dgm:prSet presAssocID="{C2776A02-9435-48F1-94C6-B20B80BC0617}" presName="Name9" presStyleLbl="parChTrans1D2" presStyleIdx="1" presStyleCnt="4"/>
      <dgm:spPr/>
      <dgm:t>
        <a:bodyPr/>
        <a:lstStyle/>
        <a:p>
          <a:endParaRPr lang="en-ZA"/>
        </a:p>
      </dgm:t>
    </dgm:pt>
    <dgm:pt modelId="{57E47800-AF9A-4051-90FC-D7CBFB13C975}" type="pres">
      <dgm:prSet presAssocID="{C2776A02-9435-48F1-94C6-B20B80BC0617}" presName="connTx" presStyleLbl="parChTrans1D2" presStyleIdx="1" presStyleCnt="4"/>
      <dgm:spPr/>
      <dgm:t>
        <a:bodyPr/>
        <a:lstStyle/>
        <a:p>
          <a:endParaRPr lang="en-ZA"/>
        </a:p>
      </dgm:t>
    </dgm:pt>
    <dgm:pt modelId="{53449AD6-D320-4EEB-AF41-393867991FD0}" type="pres">
      <dgm:prSet presAssocID="{A2972A2F-7C41-4F2B-9E7A-2AF644D1078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DC202F5-7C47-4207-A690-FBB9A6CD1AF4}" type="pres">
      <dgm:prSet presAssocID="{E6B9AB11-C22F-432A-A6B2-DD98C63EBA0E}" presName="Name9" presStyleLbl="parChTrans1D2" presStyleIdx="2" presStyleCnt="4"/>
      <dgm:spPr/>
      <dgm:t>
        <a:bodyPr/>
        <a:lstStyle/>
        <a:p>
          <a:endParaRPr lang="en-ZA"/>
        </a:p>
      </dgm:t>
    </dgm:pt>
    <dgm:pt modelId="{F5C1A992-FF7C-47C1-9FE5-9CEF9014FE6F}" type="pres">
      <dgm:prSet presAssocID="{E6B9AB11-C22F-432A-A6B2-DD98C63EBA0E}" presName="connTx" presStyleLbl="parChTrans1D2" presStyleIdx="2" presStyleCnt="4"/>
      <dgm:spPr/>
      <dgm:t>
        <a:bodyPr/>
        <a:lstStyle/>
        <a:p>
          <a:endParaRPr lang="en-ZA"/>
        </a:p>
      </dgm:t>
    </dgm:pt>
    <dgm:pt modelId="{71C54948-2701-46D6-A3C6-C77E5F8410CD}" type="pres">
      <dgm:prSet presAssocID="{70AA44DB-F6BD-4F22-AD31-9B35F180C7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F3C2BC6-E7C5-4893-8E49-85DF0C0602F3}" type="pres">
      <dgm:prSet presAssocID="{695201A5-2213-49B5-99F9-49897C91652E}" presName="Name9" presStyleLbl="parChTrans1D2" presStyleIdx="3" presStyleCnt="4"/>
      <dgm:spPr/>
      <dgm:t>
        <a:bodyPr/>
        <a:lstStyle/>
        <a:p>
          <a:endParaRPr lang="en-ZA"/>
        </a:p>
      </dgm:t>
    </dgm:pt>
    <dgm:pt modelId="{365FA9E1-AD3B-40AA-B9CE-5F937B2E65B9}" type="pres">
      <dgm:prSet presAssocID="{695201A5-2213-49B5-99F9-49897C91652E}" presName="connTx" presStyleLbl="parChTrans1D2" presStyleIdx="3" presStyleCnt="4"/>
      <dgm:spPr/>
      <dgm:t>
        <a:bodyPr/>
        <a:lstStyle/>
        <a:p>
          <a:endParaRPr lang="en-ZA"/>
        </a:p>
      </dgm:t>
    </dgm:pt>
    <dgm:pt modelId="{9E919F5C-6CD3-4CD3-8EDD-410B46E891C3}" type="pres">
      <dgm:prSet presAssocID="{905ECECA-BC59-4050-BE49-566167EF0C4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C62EF59-66AF-47EF-BC45-7F63B1B44EF0}" type="presOf" srcId="{905ECECA-BC59-4050-BE49-566167EF0C49}" destId="{9E919F5C-6CD3-4CD3-8EDD-410B46E891C3}" srcOrd="0" destOrd="0" presId="urn:microsoft.com/office/officeart/2005/8/layout/radial1"/>
    <dgm:cxn modelId="{198A006B-1D24-4125-8CE6-744FC56ED033}" srcId="{75F32BAE-AABC-4D6D-A4A8-A69D5651AACC}" destId="{9E9CAAD1-F5A5-4B51-AC06-E6C7C76E1017}" srcOrd="0" destOrd="0" parTransId="{AC1C8F16-5678-4E3F-9605-68B18C367600}" sibTransId="{FD03D984-1E86-4CBF-AEFE-084582B1C1D9}"/>
    <dgm:cxn modelId="{EEF7A18A-D9D9-44B0-AB26-1341FB2364A3}" srcId="{75F32BAE-AABC-4D6D-A4A8-A69D5651AACC}" destId="{A2972A2F-7C41-4F2B-9E7A-2AF644D1078D}" srcOrd="1" destOrd="0" parTransId="{C2776A02-9435-48F1-94C6-B20B80BC0617}" sibTransId="{FF13A3CC-AAF9-402F-B334-48C038073283}"/>
    <dgm:cxn modelId="{8937697E-6735-4B90-83F3-73923C1F09B7}" type="presOf" srcId="{75F32BAE-AABC-4D6D-A4A8-A69D5651AACC}" destId="{186F8BF3-585A-41FA-9634-8F4726D26899}" srcOrd="0" destOrd="0" presId="urn:microsoft.com/office/officeart/2005/8/layout/radial1"/>
    <dgm:cxn modelId="{6F6E38B3-9449-4C0E-8C50-F261E0316331}" srcId="{75F32BAE-AABC-4D6D-A4A8-A69D5651AACC}" destId="{70AA44DB-F6BD-4F22-AD31-9B35F180C772}" srcOrd="2" destOrd="0" parTransId="{E6B9AB11-C22F-432A-A6B2-DD98C63EBA0E}" sibTransId="{901102BE-0A08-482B-8E91-4E9E9E594870}"/>
    <dgm:cxn modelId="{A404D5D9-54AC-4159-AF1B-C68BEE439780}" type="presOf" srcId="{AC1C8F16-5678-4E3F-9605-68B18C367600}" destId="{89BB03EF-4D4D-4161-B3C9-FAEA91D19E2A}" srcOrd="0" destOrd="0" presId="urn:microsoft.com/office/officeart/2005/8/layout/radial1"/>
    <dgm:cxn modelId="{D0BAB9B5-BC27-40B5-8AEE-5F82E87A248E}" srcId="{43B4DD85-3AF8-4846-B30A-CD76157A021A}" destId="{75F32BAE-AABC-4D6D-A4A8-A69D5651AACC}" srcOrd="0" destOrd="0" parTransId="{846359EB-18B6-4547-9A93-88B9875E5BCE}" sibTransId="{2B6E417D-3B0B-497E-AA1F-1E341E307895}"/>
    <dgm:cxn modelId="{47F32385-D54B-4807-A700-FDEFADBE85F5}" type="presOf" srcId="{C2776A02-9435-48F1-94C6-B20B80BC0617}" destId="{DE58C2A0-B2B7-4C79-8369-3C839B5885E4}" srcOrd="0" destOrd="0" presId="urn:microsoft.com/office/officeart/2005/8/layout/radial1"/>
    <dgm:cxn modelId="{1F23A933-FC08-40FE-BC5D-742E3C389B65}" type="presOf" srcId="{E6B9AB11-C22F-432A-A6B2-DD98C63EBA0E}" destId="{0DC202F5-7C47-4207-A690-FBB9A6CD1AF4}" srcOrd="0" destOrd="0" presId="urn:microsoft.com/office/officeart/2005/8/layout/radial1"/>
    <dgm:cxn modelId="{882EBBF3-4DE8-42D7-A4DE-58EC07CB124A}" type="presOf" srcId="{9E9CAAD1-F5A5-4B51-AC06-E6C7C76E1017}" destId="{EAB04261-22AA-4D7C-8145-F99D6FFFD874}" srcOrd="0" destOrd="0" presId="urn:microsoft.com/office/officeart/2005/8/layout/radial1"/>
    <dgm:cxn modelId="{65FB36B2-4FE1-4660-BCDE-02554680F09E}" type="presOf" srcId="{AC1C8F16-5678-4E3F-9605-68B18C367600}" destId="{3D5D1333-B4F5-4BC5-BB2D-B78382EB21D5}" srcOrd="1" destOrd="0" presId="urn:microsoft.com/office/officeart/2005/8/layout/radial1"/>
    <dgm:cxn modelId="{AEF2392B-D5FD-4207-BC08-CF6D310D4F8A}" type="presOf" srcId="{70AA44DB-F6BD-4F22-AD31-9B35F180C772}" destId="{71C54948-2701-46D6-A3C6-C77E5F8410CD}" srcOrd="0" destOrd="0" presId="urn:microsoft.com/office/officeart/2005/8/layout/radial1"/>
    <dgm:cxn modelId="{86B358DE-ACB8-4222-B3F3-ABB5021FCE01}" type="presOf" srcId="{E6B9AB11-C22F-432A-A6B2-DD98C63EBA0E}" destId="{F5C1A992-FF7C-47C1-9FE5-9CEF9014FE6F}" srcOrd="1" destOrd="0" presId="urn:microsoft.com/office/officeart/2005/8/layout/radial1"/>
    <dgm:cxn modelId="{A80EC30B-BEBD-4BE2-A480-52BB582125E5}" srcId="{75F32BAE-AABC-4D6D-A4A8-A69D5651AACC}" destId="{905ECECA-BC59-4050-BE49-566167EF0C49}" srcOrd="3" destOrd="0" parTransId="{695201A5-2213-49B5-99F9-49897C91652E}" sibTransId="{66C2119A-7728-4718-8BBB-088BBCDC7942}"/>
    <dgm:cxn modelId="{3BA50E84-D0DD-4CDC-9697-3F1AC696BFDE}" type="presOf" srcId="{43B4DD85-3AF8-4846-B30A-CD76157A021A}" destId="{191505E2-38B6-4126-82EE-52E8B7D4218B}" srcOrd="0" destOrd="0" presId="urn:microsoft.com/office/officeart/2005/8/layout/radial1"/>
    <dgm:cxn modelId="{3A341349-2D71-4223-8EFE-D43D91B3B51F}" type="presOf" srcId="{695201A5-2213-49B5-99F9-49897C91652E}" destId="{365FA9E1-AD3B-40AA-B9CE-5F937B2E65B9}" srcOrd="1" destOrd="0" presId="urn:microsoft.com/office/officeart/2005/8/layout/radial1"/>
    <dgm:cxn modelId="{955F03F6-920A-480B-A72D-1B1A89AC4769}" type="presOf" srcId="{C2776A02-9435-48F1-94C6-B20B80BC0617}" destId="{57E47800-AF9A-4051-90FC-D7CBFB13C975}" srcOrd="1" destOrd="0" presId="urn:microsoft.com/office/officeart/2005/8/layout/radial1"/>
    <dgm:cxn modelId="{ECF8DA02-3850-44AB-999A-D12A218C574E}" type="presOf" srcId="{695201A5-2213-49B5-99F9-49897C91652E}" destId="{BF3C2BC6-E7C5-4893-8E49-85DF0C0602F3}" srcOrd="0" destOrd="0" presId="urn:microsoft.com/office/officeart/2005/8/layout/radial1"/>
    <dgm:cxn modelId="{5682ED17-F36A-4185-8887-A575259F4FC9}" type="presOf" srcId="{A2972A2F-7C41-4F2B-9E7A-2AF644D1078D}" destId="{53449AD6-D320-4EEB-AF41-393867991FD0}" srcOrd="0" destOrd="0" presId="urn:microsoft.com/office/officeart/2005/8/layout/radial1"/>
    <dgm:cxn modelId="{7433F85E-492E-4F84-8213-CBD02A577398}" type="presParOf" srcId="{191505E2-38B6-4126-82EE-52E8B7D4218B}" destId="{186F8BF3-585A-41FA-9634-8F4726D26899}" srcOrd="0" destOrd="0" presId="urn:microsoft.com/office/officeart/2005/8/layout/radial1"/>
    <dgm:cxn modelId="{F0A96814-7737-479F-99CF-2077122D969A}" type="presParOf" srcId="{191505E2-38B6-4126-82EE-52E8B7D4218B}" destId="{89BB03EF-4D4D-4161-B3C9-FAEA91D19E2A}" srcOrd="1" destOrd="0" presId="urn:microsoft.com/office/officeart/2005/8/layout/radial1"/>
    <dgm:cxn modelId="{DFE886D1-8B48-4F08-9E8B-096B3774A236}" type="presParOf" srcId="{89BB03EF-4D4D-4161-B3C9-FAEA91D19E2A}" destId="{3D5D1333-B4F5-4BC5-BB2D-B78382EB21D5}" srcOrd="0" destOrd="0" presId="urn:microsoft.com/office/officeart/2005/8/layout/radial1"/>
    <dgm:cxn modelId="{B2770D41-47F5-426E-A8C4-ED694C01B296}" type="presParOf" srcId="{191505E2-38B6-4126-82EE-52E8B7D4218B}" destId="{EAB04261-22AA-4D7C-8145-F99D6FFFD874}" srcOrd="2" destOrd="0" presId="urn:microsoft.com/office/officeart/2005/8/layout/radial1"/>
    <dgm:cxn modelId="{C56D06DA-8370-46CA-936C-2F1552BAD976}" type="presParOf" srcId="{191505E2-38B6-4126-82EE-52E8B7D4218B}" destId="{DE58C2A0-B2B7-4C79-8369-3C839B5885E4}" srcOrd="3" destOrd="0" presId="urn:microsoft.com/office/officeart/2005/8/layout/radial1"/>
    <dgm:cxn modelId="{DED6E9B0-F474-49B4-BCAB-E99FE0FC7069}" type="presParOf" srcId="{DE58C2A0-B2B7-4C79-8369-3C839B5885E4}" destId="{57E47800-AF9A-4051-90FC-D7CBFB13C975}" srcOrd="0" destOrd="0" presId="urn:microsoft.com/office/officeart/2005/8/layout/radial1"/>
    <dgm:cxn modelId="{75676B84-1FCA-42F3-AFDC-DC309B039145}" type="presParOf" srcId="{191505E2-38B6-4126-82EE-52E8B7D4218B}" destId="{53449AD6-D320-4EEB-AF41-393867991FD0}" srcOrd="4" destOrd="0" presId="urn:microsoft.com/office/officeart/2005/8/layout/radial1"/>
    <dgm:cxn modelId="{EE7CEFD4-7DF7-45B5-98C1-691679094E04}" type="presParOf" srcId="{191505E2-38B6-4126-82EE-52E8B7D4218B}" destId="{0DC202F5-7C47-4207-A690-FBB9A6CD1AF4}" srcOrd="5" destOrd="0" presId="urn:microsoft.com/office/officeart/2005/8/layout/radial1"/>
    <dgm:cxn modelId="{42CA3085-F726-4352-BC0D-5C55D05E700E}" type="presParOf" srcId="{0DC202F5-7C47-4207-A690-FBB9A6CD1AF4}" destId="{F5C1A992-FF7C-47C1-9FE5-9CEF9014FE6F}" srcOrd="0" destOrd="0" presId="urn:microsoft.com/office/officeart/2005/8/layout/radial1"/>
    <dgm:cxn modelId="{D2B3E029-6DA6-482F-9220-7C5C8786549D}" type="presParOf" srcId="{191505E2-38B6-4126-82EE-52E8B7D4218B}" destId="{71C54948-2701-46D6-A3C6-C77E5F8410CD}" srcOrd="6" destOrd="0" presId="urn:microsoft.com/office/officeart/2005/8/layout/radial1"/>
    <dgm:cxn modelId="{A0B359F3-8D38-4B0D-A632-555A162EA408}" type="presParOf" srcId="{191505E2-38B6-4126-82EE-52E8B7D4218B}" destId="{BF3C2BC6-E7C5-4893-8E49-85DF0C0602F3}" srcOrd="7" destOrd="0" presId="urn:microsoft.com/office/officeart/2005/8/layout/radial1"/>
    <dgm:cxn modelId="{1954A288-CDE5-40F9-88D0-CDDC615C87F6}" type="presParOf" srcId="{BF3C2BC6-E7C5-4893-8E49-85DF0C0602F3}" destId="{365FA9E1-AD3B-40AA-B9CE-5F937B2E65B9}" srcOrd="0" destOrd="0" presId="urn:microsoft.com/office/officeart/2005/8/layout/radial1"/>
    <dgm:cxn modelId="{648B2002-4E90-45D8-9B1F-1596821E1812}" type="presParOf" srcId="{191505E2-38B6-4126-82EE-52E8B7D4218B}" destId="{9E919F5C-6CD3-4CD3-8EDD-410B46E891C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9528C-D566-4A32-BEBC-241FE15A3613}">
      <dsp:nvSpPr>
        <dsp:cNvPr id="0" name=""/>
        <dsp:cNvSpPr/>
      </dsp:nvSpPr>
      <dsp:spPr>
        <a:xfrm>
          <a:off x="3607432" y="205"/>
          <a:ext cx="1426095" cy="14260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smtClean="0">
              <a:solidFill>
                <a:schemeClr val="tx1"/>
              </a:solidFill>
            </a:rPr>
            <a:t>Ventilation</a:t>
          </a:r>
          <a:endParaRPr lang="en-ZA" sz="1400" kern="1200" dirty="0">
            <a:solidFill>
              <a:schemeClr val="tx1"/>
            </a:solidFill>
          </a:endParaRPr>
        </a:p>
      </dsp:txBody>
      <dsp:txXfrm>
        <a:off x="3816279" y="209052"/>
        <a:ext cx="1008401" cy="1008401"/>
      </dsp:txXfrm>
    </dsp:sp>
    <dsp:sp modelId="{97895D37-D938-4CEF-A7E1-C6E76AA76766}">
      <dsp:nvSpPr>
        <dsp:cNvPr id="0" name=""/>
        <dsp:cNvSpPr/>
      </dsp:nvSpPr>
      <dsp:spPr>
        <a:xfrm rot="1542857">
          <a:off x="5086170" y="932804"/>
          <a:ext cx="379868" cy="481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>
            <a:solidFill>
              <a:schemeClr val="tx1"/>
            </a:solidFill>
          </a:endParaRPr>
        </a:p>
      </dsp:txBody>
      <dsp:txXfrm>
        <a:off x="5091813" y="1004342"/>
        <a:ext cx="265908" cy="288785"/>
      </dsp:txXfrm>
    </dsp:sp>
    <dsp:sp modelId="{DD17420C-C7A5-45C4-B291-381094976E92}">
      <dsp:nvSpPr>
        <dsp:cNvPr id="0" name=""/>
        <dsp:cNvSpPr/>
      </dsp:nvSpPr>
      <dsp:spPr>
        <a:xfrm>
          <a:off x="5538053" y="929944"/>
          <a:ext cx="1426095" cy="1426095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smtClean="0">
              <a:solidFill>
                <a:schemeClr val="tx1"/>
              </a:solidFill>
            </a:rPr>
            <a:t>O</a:t>
          </a:r>
          <a:r>
            <a:rPr lang="en-ZA" sz="1400" kern="1200" baseline="-25000" smtClean="0">
              <a:solidFill>
                <a:schemeClr val="tx1"/>
              </a:solidFill>
            </a:rPr>
            <a:t>2</a:t>
          </a:r>
          <a:r>
            <a:rPr lang="en-ZA" sz="1400" kern="1200" smtClean="0">
              <a:solidFill>
                <a:schemeClr val="tx1"/>
              </a:solidFill>
            </a:rPr>
            <a:t> diffusion</a:t>
          </a:r>
          <a:endParaRPr lang="en-ZA" sz="1400" kern="1200" dirty="0">
            <a:solidFill>
              <a:schemeClr val="tx1"/>
            </a:solidFill>
          </a:endParaRPr>
        </a:p>
      </dsp:txBody>
      <dsp:txXfrm>
        <a:off x="5746900" y="1138791"/>
        <a:ext cx="1008401" cy="1008401"/>
      </dsp:txXfrm>
    </dsp:sp>
    <dsp:sp modelId="{1C86D8D4-15EE-4D1E-83D1-DF20F89D5C79}">
      <dsp:nvSpPr>
        <dsp:cNvPr id="0" name=""/>
        <dsp:cNvSpPr/>
      </dsp:nvSpPr>
      <dsp:spPr>
        <a:xfrm rot="4628571">
          <a:off x="6297187" y="2436408"/>
          <a:ext cx="379868" cy="481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>
            <a:solidFill>
              <a:schemeClr val="tx1"/>
            </a:solidFill>
          </a:endParaRPr>
        </a:p>
      </dsp:txBody>
      <dsp:txXfrm>
        <a:off x="6341488" y="2477118"/>
        <a:ext cx="265908" cy="288785"/>
      </dsp:txXfrm>
    </dsp:sp>
    <dsp:sp modelId="{2F1A6CDD-0AA7-451E-B14A-0F4060E0364E}">
      <dsp:nvSpPr>
        <dsp:cNvPr id="0" name=""/>
        <dsp:cNvSpPr/>
      </dsp:nvSpPr>
      <dsp:spPr>
        <a:xfrm>
          <a:off x="6014878" y="3019047"/>
          <a:ext cx="1426095" cy="1426095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smtClean="0">
              <a:solidFill>
                <a:schemeClr val="tx1"/>
              </a:solidFill>
            </a:rPr>
            <a:t>O</a:t>
          </a:r>
          <a:r>
            <a:rPr lang="en-ZA" sz="1400" kern="1200" baseline="-25000" smtClean="0">
              <a:solidFill>
                <a:schemeClr val="tx1"/>
              </a:solidFill>
            </a:rPr>
            <a:t>2</a:t>
          </a:r>
          <a:r>
            <a:rPr lang="en-ZA" sz="1400" kern="1200" smtClean="0">
              <a:solidFill>
                <a:schemeClr val="tx1"/>
              </a:solidFill>
            </a:rPr>
            <a:t> dissolves into plasma</a:t>
          </a:r>
          <a:endParaRPr lang="en-ZA" sz="1400" kern="1200" dirty="0">
            <a:solidFill>
              <a:schemeClr val="tx1"/>
            </a:solidFill>
          </a:endParaRPr>
        </a:p>
      </dsp:txBody>
      <dsp:txXfrm>
        <a:off x="6223725" y="3227894"/>
        <a:ext cx="1008401" cy="1008401"/>
      </dsp:txXfrm>
    </dsp:sp>
    <dsp:sp modelId="{500CC04D-386D-4DBC-9865-C234D6DE1368}">
      <dsp:nvSpPr>
        <dsp:cNvPr id="0" name=""/>
        <dsp:cNvSpPr/>
      </dsp:nvSpPr>
      <dsp:spPr>
        <a:xfrm rot="7714286">
          <a:off x="5876679" y="4320701"/>
          <a:ext cx="379868" cy="481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>
            <a:solidFill>
              <a:schemeClr val="tx1"/>
            </a:solidFill>
          </a:endParaRPr>
        </a:p>
      </dsp:txBody>
      <dsp:txXfrm rot="10800000">
        <a:off x="5969185" y="4372413"/>
        <a:ext cx="265908" cy="288785"/>
      </dsp:txXfrm>
    </dsp:sp>
    <dsp:sp modelId="{0D5287FC-E3A5-4B06-9656-3C572FFD4E28}">
      <dsp:nvSpPr>
        <dsp:cNvPr id="0" name=""/>
        <dsp:cNvSpPr/>
      </dsp:nvSpPr>
      <dsp:spPr>
        <a:xfrm>
          <a:off x="4678846" y="4694378"/>
          <a:ext cx="1426095" cy="142609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smtClean="0">
              <a:solidFill>
                <a:schemeClr val="tx1"/>
              </a:solidFill>
            </a:rPr>
            <a:t>O</a:t>
          </a:r>
          <a:r>
            <a:rPr lang="en-ZA" sz="1400" kern="1200" baseline="-25000" smtClean="0">
              <a:solidFill>
                <a:schemeClr val="tx1"/>
              </a:solidFill>
            </a:rPr>
            <a:t>2</a:t>
          </a:r>
          <a:r>
            <a:rPr lang="en-ZA" sz="1400" kern="1200" smtClean="0">
              <a:solidFill>
                <a:schemeClr val="tx1"/>
              </a:solidFill>
            </a:rPr>
            <a:t> binds to haemoglobin in RBCs</a:t>
          </a:r>
          <a:endParaRPr lang="en-ZA" sz="1400" kern="1200" dirty="0">
            <a:solidFill>
              <a:schemeClr val="tx1"/>
            </a:solidFill>
          </a:endParaRPr>
        </a:p>
      </dsp:txBody>
      <dsp:txXfrm>
        <a:off x="4887693" y="4903225"/>
        <a:ext cx="1008401" cy="1008401"/>
      </dsp:txXfrm>
    </dsp:sp>
    <dsp:sp modelId="{6FAA0979-5163-4793-ABB9-601B78D6EE44}">
      <dsp:nvSpPr>
        <dsp:cNvPr id="0" name=""/>
        <dsp:cNvSpPr/>
      </dsp:nvSpPr>
      <dsp:spPr>
        <a:xfrm rot="10800026">
          <a:off x="4183499" y="5166764"/>
          <a:ext cx="350045" cy="481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>
            <a:solidFill>
              <a:schemeClr val="tx1"/>
            </a:solidFill>
          </a:endParaRPr>
        </a:p>
      </dsp:txBody>
      <dsp:txXfrm rot="10800000">
        <a:off x="4288512" y="5263025"/>
        <a:ext cx="245032" cy="288785"/>
      </dsp:txXfrm>
    </dsp:sp>
    <dsp:sp modelId="{10AB3896-5399-427D-944E-857A81C2DE6D}">
      <dsp:nvSpPr>
        <dsp:cNvPr id="0" name=""/>
        <dsp:cNvSpPr/>
      </dsp:nvSpPr>
      <dsp:spPr>
        <a:xfrm>
          <a:off x="2592287" y="4694362"/>
          <a:ext cx="1426095" cy="1426095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solidFill>
                <a:schemeClr val="tx1"/>
              </a:solidFill>
            </a:rPr>
            <a:t>O</a:t>
          </a:r>
          <a:r>
            <a:rPr lang="en-ZA" sz="1400" kern="1200" baseline="-25000" dirty="0" smtClean="0">
              <a:solidFill>
                <a:schemeClr val="tx1"/>
              </a:solidFill>
            </a:rPr>
            <a:t>2</a:t>
          </a:r>
          <a:r>
            <a:rPr lang="en-ZA" sz="1400" kern="1200" dirty="0" smtClean="0">
              <a:solidFill>
                <a:schemeClr val="tx1"/>
              </a:solidFill>
            </a:rPr>
            <a:t> diffuses across capillary walls  &amp; cytoplasm to mitochondria</a:t>
          </a:r>
          <a:endParaRPr lang="en-ZA" sz="1400" kern="1200" dirty="0">
            <a:solidFill>
              <a:schemeClr val="tx1"/>
            </a:solidFill>
          </a:endParaRPr>
        </a:p>
      </dsp:txBody>
      <dsp:txXfrm>
        <a:off x="2801134" y="4903209"/>
        <a:ext cx="1008401" cy="1008401"/>
      </dsp:txXfrm>
    </dsp:sp>
    <dsp:sp modelId="{E5256A73-DE2B-4D2A-A112-EDFD329CDEEF}">
      <dsp:nvSpPr>
        <dsp:cNvPr id="0" name=""/>
        <dsp:cNvSpPr/>
      </dsp:nvSpPr>
      <dsp:spPr>
        <a:xfrm rot="13816266">
          <a:off x="2417051" y="4337777"/>
          <a:ext cx="398691" cy="481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>
            <a:solidFill>
              <a:schemeClr val="tx1"/>
            </a:solidFill>
          </a:endParaRPr>
        </a:p>
      </dsp:txBody>
      <dsp:txXfrm rot="10800000">
        <a:off x="2515078" y="4480032"/>
        <a:ext cx="279084" cy="288785"/>
      </dsp:txXfrm>
    </dsp:sp>
    <dsp:sp modelId="{699AAABC-EFE2-4071-B09D-F3C9151734DE}">
      <dsp:nvSpPr>
        <dsp:cNvPr id="0" name=""/>
        <dsp:cNvSpPr/>
      </dsp:nvSpPr>
      <dsp:spPr>
        <a:xfrm>
          <a:off x="1199986" y="3019047"/>
          <a:ext cx="1426095" cy="1426095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smtClean="0">
              <a:solidFill>
                <a:schemeClr val="tx1"/>
              </a:solidFill>
            </a:rPr>
            <a:t>Once O</a:t>
          </a:r>
          <a:r>
            <a:rPr lang="en-ZA" sz="1400" kern="1200" baseline="-25000" smtClean="0">
              <a:solidFill>
                <a:schemeClr val="tx1"/>
              </a:solidFill>
            </a:rPr>
            <a:t>2</a:t>
          </a:r>
          <a:r>
            <a:rPr lang="en-ZA" sz="1400" kern="1200" smtClean="0">
              <a:solidFill>
                <a:schemeClr val="tx1"/>
              </a:solidFill>
            </a:rPr>
            <a:t> has been offloaded CO</a:t>
          </a:r>
          <a:r>
            <a:rPr lang="en-ZA" sz="1400" kern="1200" baseline="-25000" smtClean="0">
              <a:solidFill>
                <a:schemeClr val="tx1"/>
              </a:solidFill>
            </a:rPr>
            <a:t>2</a:t>
          </a:r>
          <a:r>
            <a:rPr lang="en-ZA" sz="1400" kern="1200" smtClean="0">
              <a:solidFill>
                <a:schemeClr val="tx1"/>
              </a:solidFill>
            </a:rPr>
            <a:t> diffuses into the RBC</a:t>
          </a:r>
          <a:endParaRPr lang="en-ZA" sz="1400" kern="1200" dirty="0">
            <a:solidFill>
              <a:schemeClr val="tx1"/>
            </a:solidFill>
          </a:endParaRPr>
        </a:p>
      </dsp:txBody>
      <dsp:txXfrm>
        <a:off x="1408833" y="3227894"/>
        <a:ext cx="1008401" cy="1008401"/>
      </dsp:txXfrm>
    </dsp:sp>
    <dsp:sp modelId="{3D199987-2EC2-4408-B8D9-D283EB8A7950}">
      <dsp:nvSpPr>
        <dsp:cNvPr id="0" name=""/>
        <dsp:cNvSpPr/>
      </dsp:nvSpPr>
      <dsp:spPr>
        <a:xfrm rot="16971429">
          <a:off x="1959119" y="2457371"/>
          <a:ext cx="379868" cy="481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>
            <a:solidFill>
              <a:schemeClr val="tx1"/>
            </a:solidFill>
          </a:endParaRPr>
        </a:p>
      </dsp:txBody>
      <dsp:txXfrm>
        <a:off x="2003420" y="2609183"/>
        <a:ext cx="265908" cy="288785"/>
      </dsp:txXfrm>
    </dsp:sp>
    <dsp:sp modelId="{CF00F680-C497-4B3C-B5D9-41DDA7BEFE26}">
      <dsp:nvSpPr>
        <dsp:cNvPr id="0" name=""/>
        <dsp:cNvSpPr/>
      </dsp:nvSpPr>
      <dsp:spPr>
        <a:xfrm>
          <a:off x="1676810" y="929944"/>
          <a:ext cx="1426095" cy="142609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smtClean="0">
              <a:solidFill>
                <a:schemeClr val="tx1"/>
              </a:solidFill>
            </a:rPr>
            <a:t>CO</a:t>
          </a:r>
          <a:r>
            <a:rPr lang="en-ZA" sz="1400" kern="1200" baseline="-25000" smtClean="0">
              <a:solidFill>
                <a:schemeClr val="tx1"/>
              </a:solidFill>
            </a:rPr>
            <a:t>2</a:t>
          </a:r>
          <a:r>
            <a:rPr lang="en-ZA" sz="1400" kern="1200" smtClean="0">
              <a:solidFill>
                <a:schemeClr val="tx1"/>
              </a:solidFill>
            </a:rPr>
            <a:t> is transported to gills and excreted</a:t>
          </a:r>
          <a:endParaRPr lang="en-ZA" sz="1400" kern="1200" dirty="0">
            <a:solidFill>
              <a:schemeClr val="tx1"/>
            </a:solidFill>
          </a:endParaRPr>
        </a:p>
      </dsp:txBody>
      <dsp:txXfrm>
        <a:off x="1885657" y="1138791"/>
        <a:ext cx="1008401" cy="1008401"/>
      </dsp:txXfrm>
    </dsp:sp>
    <dsp:sp modelId="{8CCE4761-6BEB-4CD3-ADF7-F6CED60D302A}">
      <dsp:nvSpPr>
        <dsp:cNvPr id="0" name=""/>
        <dsp:cNvSpPr/>
      </dsp:nvSpPr>
      <dsp:spPr>
        <a:xfrm rot="20057143">
          <a:off x="3155548" y="942133"/>
          <a:ext cx="379868" cy="481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>
            <a:solidFill>
              <a:schemeClr val="tx1"/>
            </a:solidFill>
          </a:endParaRPr>
        </a:p>
      </dsp:txBody>
      <dsp:txXfrm>
        <a:off x="3161191" y="1063117"/>
        <a:ext cx="265908" cy="288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F8BF3-585A-41FA-9634-8F4726D26899}">
      <dsp:nvSpPr>
        <dsp:cNvPr id="0" name=""/>
        <dsp:cNvSpPr/>
      </dsp:nvSpPr>
      <dsp:spPr>
        <a:xfrm>
          <a:off x="2704053" y="2022424"/>
          <a:ext cx="2152732" cy="20758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500" kern="1200" dirty="0" smtClean="0"/>
            <a:t> </a:t>
          </a:r>
          <a:endParaRPr lang="en-ZA" sz="6500" kern="1200" dirty="0"/>
        </a:p>
      </dsp:txBody>
      <dsp:txXfrm>
        <a:off x="3019313" y="2326422"/>
        <a:ext cx="1522212" cy="1467834"/>
      </dsp:txXfrm>
    </dsp:sp>
    <dsp:sp modelId="{89BB03EF-4D4D-4161-B3C9-FAEA91D19E2A}">
      <dsp:nvSpPr>
        <dsp:cNvPr id="0" name=""/>
        <dsp:cNvSpPr/>
      </dsp:nvSpPr>
      <dsp:spPr>
        <a:xfrm rot="16200000">
          <a:off x="3623460" y="1845409"/>
          <a:ext cx="313918" cy="40113"/>
        </a:xfrm>
        <a:custGeom>
          <a:avLst/>
          <a:gdLst/>
          <a:ahLst/>
          <a:cxnLst/>
          <a:rect l="0" t="0" r="0" b="0"/>
          <a:pathLst>
            <a:path>
              <a:moveTo>
                <a:pt x="0" y="20056"/>
              </a:moveTo>
              <a:lnTo>
                <a:pt x="313918" y="200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3772572" y="1857617"/>
        <a:ext cx="15695" cy="15695"/>
      </dsp:txXfrm>
    </dsp:sp>
    <dsp:sp modelId="{EAB04261-22AA-4D7C-8145-F99D6FFFD874}">
      <dsp:nvSpPr>
        <dsp:cNvPr id="0" name=""/>
        <dsp:cNvSpPr/>
      </dsp:nvSpPr>
      <dsp:spPr>
        <a:xfrm>
          <a:off x="2937935" y="23538"/>
          <a:ext cx="1684968" cy="16849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err="1" smtClean="0"/>
            <a:t>Osmo</a:t>
          </a:r>
          <a:r>
            <a:rPr lang="en-ZA" sz="2000" kern="1200" dirty="0" smtClean="0"/>
            <a:t>-regulation</a:t>
          </a:r>
          <a:endParaRPr lang="en-ZA" sz="2000" kern="1200" dirty="0"/>
        </a:p>
      </dsp:txBody>
      <dsp:txXfrm>
        <a:off x="3184693" y="270296"/>
        <a:ext cx="1191452" cy="1191452"/>
      </dsp:txXfrm>
    </dsp:sp>
    <dsp:sp modelId="{DE58C2A0-B2B7-4C79-8369-3C839B5885E4}">
      <dsp:nvSpPr>
        <dsp:cNvPr id="0" name=""/>
        <dsp:cNvSpPr/>
      </dsp:nvSpPr>
      <dsp:spPr>
        <a:xfrm>
          <a:off x="4856786" y="3040283"/>
          <a:ext cx="275467" cy="40113"/>
        </a:xfrm>
        <a:custGeom>
          <a:avLst/>
          <a:gdLst/>
          <a:ahLst/>
          <a:cxnLst/>
          <a:rect l="0" t="0" r="0" b="0"/>
          <a:pathLst>
            <a:path>
              <a:moveTo>
                <a:pt x="0" y="20056"/>
              </a:moveTo>
              <a:lnTo>
                <a:pt x="275467" y="200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4987632" y="3053453"/>
        <a:ext cx="13773" cy="13773"/>
      </dsp:txXfrm>
    </dsp:sp>
    <dsp:sp modelId="{53449AD6-D320-4EEB-AF41-393867991FD0}">
      <dsp:nvSpPr>
        <dsp:cNvPr id="0" name=""/>
        <dsp:cNvSpPr/>
      </dsp:nvSpPr>
      <dsp:spPr>
        <a:xfrm>
          <a:off x="5132253" y="2217855"/>
          <a:ext cx="1684968" cy="16849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Acid-base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balance</a:t>
          </a:r>
          <a:endParaRPr lang="en-ZA" sz="2000" kern="1200" dirty="0"/>
        </a:p>
      </dsp:txBody>
      <dsp:txXfrm>
        <a:off x="5379011" y="2464613"/>
        <a:ext cx="1191452" cy="1191452"/>
      </dsp:txXfrm>
    </dsp:sp>
    <dsp:sp modelId="{0DC202F5-7C47-4207-A690-FBB9A6CD1AF4}">
      <dsp:nvSpPr>
        <dsp:cNvPr id="0" name=""/>
        <dsp:cNvSpPr/>
      </dsp:nvSpPr>
      <dsp:spPr>
        <a:xfrm rot="5400000">
          <a:off x="3623460" y="4235157"/>
          <a:ext cx="313918" cy="40113"/>
        </a:xfrm>
        <a:custGeom>
          <a:avLst/>
          <a:gdLst/>
          <a:ahLst/>
          <a:cxnLst/>
          <a:rect l="0" t="0" r="0" b="0"/>
          <a:pathLst>
            <a:path>
              <a:moveTo>
                <a:pt x="0" y="20056"/>
              </a:moveTo>
              <a:lnTo>
                <a:pt x="313918" y="200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3772572" y="4247366"/>
        <a:ext cx="15695" cy="15695"/>
      </dsp:txXfrm>
    </dsp:sp>
    <dsp:sp modelId="{71C54948-2701-46D6-A3C6-C77E5F8410CD}">
      <dsp:nvSpPr>
        <dsp:cNvPr id="0" name=""/>
        <dsp:cNvSpPr/>
      </dsp:nvSpPr>
      <dsp:spPr>
        <a:xfrm>
          <a:off x="2937935" y="4412173"/>
          <a:ext cx="1684968" cy="16849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Respiration</a:t>
          </a:r>
          <a:endParaRPr lang="en-ZA" sz="2000" kern="1200" dirty="0"/>
        </a:p>
      </dsp:txBody>
      <dsp:txXfrm>
        <a:off x="3184693" y="4658931"/>
        <a:ext cx="1191452" cy="1191452"/>
      </dsp:txXfrm>
    </dsp:sp>
    <dsp:sp modelId="{BF3C2BC6-E7C5-4893-8E49-85DF0C0602F3}">
      <dsp:nvSpPr>
        <dsp:cNvPr id="0" name=""/>
        <dsp:cNvSpPr/>
      </dsp:nvSpPr>
      <dsp:spPr>
        <a:xfrm rot="10800000">
          <a:off x="2428586" y="3040283"/>
          <a:ext cx="275467" cy="40113"/>
        </a:xfrm>
        <a:custGeom>
          <a:avLst/>
          <a:gdLst/>
          <a:ahLst/>
          <a:cxnLst/>
          <a:rect l="0" t="0" r="0" b="0"/>
          <a:pathLst>
            <a:path>
              <a:moveTo>
                <a:pt x="0" y="20056"/>
              </a:moveTo>
              <a:lnTo>
                <a:pt x="275467" y="200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10800000">
        <a:off x="2559433" y="3053453"/>
        <a:ext cx="13773" cy="13773"/>
      </dsp:txXfrm>
    </dsp:sp>
    <dsp:sp modelId="{9E919F5C-6CD3-4CD3-8EDD-410B46E891C3}">
      <dsp:nvSpPr>
        <dsp:cNvPr id="0" name=""/>
        <dsp:cNvSpPr/>
      </dsp:nvSpPr>
      <dsp:spPr>
        <a:xfrm>
          <a:off x="743618" y="2217855"/>
          <a:ext cx="1684968" cy="16849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Nitrogen-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excretion</a:t>
          </a:r>
          <a:endParaRPr lang="en-ZA" sz="2000" kern="1200" dirty="0"/>
        </a:p>
      </dsp:txBody>
      <dsp:txXfrm>
        <a:off x="990376" y="2464613"/>
        <a:ext cx="1191452" cy="1191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E0629-5FB1-4485-8A16-63401DFC79FE}" type="datetimeFigureOut">
              <a:rPr lang="en-GB" smtClean="0"/>
              <a:t>03/05/2012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E0FE9-B083-4E8D-8264-7C095D106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6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0B38-D1C0-4E22-8CF8-98CE7410EAB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0B38-D1C0-4E22-8CF8-98CE7410EAB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0B38-D1C0-4E22-8CF8-98CE7410EAB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21</a:t>
            </a:fld>
            <a:endParaRPr lang="en-Z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23</a:t>
            </a:fld>
            <a:endParaRPr lang="en-Z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ED224-FC87-4D3A-8D0A-61F82EB8E7A9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Dept. Ichthyology and Fisheries Science, Rhodes University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26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29</a:t>
            </a:fld>
            <a:endParaRPr lang="en-Z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30</a:t>
            </a:fld>
            <a:endParaRPr lang="en-Z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31</a:t>
            </a:fld>
            <a:endParaRPr lang="en-Z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32</a:t>
            </a:fld>
            <a:endParaRPr lang="en-Z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33</a:t>
            </a:fld>
            <a:endParaRPr lang="en-Z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34</a:t>
            </a:fld>
            <a:endParaRPr lang="en-Z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35</a:t>
            </a:fld>
            <a:endParaRPr lang="en-Z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36</a:t>
            </a:fld>
            <a:endParaRPr lang="en-Z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37</a:t>
            </a:fld>
            <a:endParaRPr lang="en-Z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38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39</a:t>
            </a:fld>
            <a:endParaRPr lang="en-Z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40</a:t>
            </a:fld>
            <a:endParaRPr lang="en-Z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41</a:t>
            </a:fld>
            <a:endParaRPr lang="en-Z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42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E38764-BBAC-4E3A-8FDA-A87E2C38B5A1}" type="slidenum">
              <a:rPr lang="en-US"/>
              <a:pPr/>
              <a:t>4</a:t>
            </a:fld>
            <a:endParaRPr lang="en-US"/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Horst Kaiser, Fish health 2008</a:t>
            </a: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BE7359-39AA-416B-8B33-9F49DB74612B}" type="slidenum">
              <a:rPr lang="en-US"/>
              <a:pPr/>
              <a:t>5</a:t>
            </a:fld>
            <a:endParaRPr lang="en-US"/>
          </a:p>
        </p:txBody>
      </p:sp>
      <p:sp>
        <p:nvSpPr>
          <p:cNvPr id="9216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Horst Kaiser, Fish health 2008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BEF6-E34A-40A9-90DF-615206E46757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7BE5-C6F4-4811-A873-DE912E110E8B}" type="datetimeFigureOut">
              <a:rPr lang="en-GB" smtClean="0"/>
              <a:t>03/05/2012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4FC4-6F6C-4507-A9E7-D5B782FF5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2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7BE5-C6F4-4811-A873-DE912E110E8B}" type="datetimeFigureOut">
              <a:rPr lang="en-GB" smtClean="0"/>
              <a:t>03/05/2012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4FC4-6F6C-4507-A9E7-D5B782FF5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0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7BE5-C6F4-4811-A873-DE912E110E8B}" type="datetimeFigureOut">
              <a:rPr lang="en-GB" smtClean="0"/>
              <a:t>03/05/2012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4FC4-6F6C-4507-A9E7-D5B782FF5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99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524625"/>
            <a:ext cx="8640763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5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7BE5-C6F4-4811-A873-DE912E110E8B}" type="datetimeFigureOut">
              <a:rPr lang="en-GB" smtClean="0"/>
              <a:t>03/05/2012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4FC4-6F6C-4507-A9E7-D5B782FF5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4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7BE5-C6F4-4811-A873-DE912E110E8B}" type="datetimeFigureOut">
              <a:rPr lang="en-GB" smtClean="0"/>
              <a:t>03/05/2012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4FC4-6F6C-4507-A9E7-D5B782FF5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1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7BE5-C6F4-4811-A873-DE912E110E8B}" type="datetimeFigureOut">
              <a:rPr lang="en-GB" smtClean="0"/>
              <a:t>03/05/2012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4FC4-6F6C-4507-A9E7-D5B782FF5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1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7BE5-C6F4-4811-A873-DE912E110E8B}" type="datetimeFigureOut">
              <a:rPr lang="en-GB" smtClean="0"/>
              <a:t>03/05/2012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4FC4-6F6C-4507-A9E7-D5B782FF5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67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7BE5-C6F4-4811-A873-DE912E110E8B}" type="datetimeFigureOut">
              <a:rPr lang="en-GB" smtClean="0"/>
              <a:t>03/05/2012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4FC4-6F6C-4507-A9E7-D5B782FF5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9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7BE5-C6F4-4811-A873-DE912E110E8B}" type="datetimeFigureOut">
              <a:rPr lang="en-GB" smtClean="0"/>
              <a:t>03/05/2012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4FC4-6F6C-4507-A9E7-D5B782FF5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53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7BE5-C6F4-4811-A873-DE912E110E8B}" type="datetimeFigureOut">
              <a:rPr lang="en-GB" smtClean="0"/>
              <a:t>03/05/2012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4FC4-6F6C-4507-A9E7-D5B782FF5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69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7BE5-C6F4-4811-A873-DE912E110E8B}" type="datetimeFigureOut">
              <a:rPr lang="en-GB" smtClean="0"/>
              <a:t>03/05/2012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4FC4-6F6C-4507-A9E7-D5B782FF5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1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C7BE5-C6F4-4811-A873-DE912E110E8B}" type="datetimeFigureOut">
              <a:rPr lang="en-GB" smtClean="0"/>
              <a:t>03/05/2012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74FC4-6F6C-4507-A9E7-D5B782FF5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4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Excel_97-2003_Worksheet1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1</a:t>
            </a:fld>
            <a:endParaRPr lang="en-ZA"/>
          </a:p>
        </p:txBody>
      </p:sp>
      <p:sp>
        <p:nvSpPr>
          <p:cNvPr id="1188865" name="Rectangle 1"/>
          <p:cNvSpPr>
            <a:spLocks noChangeArrowheads="1"/>
          </p:cNvSpPr>
          <p:nvPr/>
        </p:nvSpPr>
        <p:spPr bwMode="auto">
          <a:xfrm>
            <a:off x="539552" y="116632"/>
            <a:ext cx="7560840" cy="653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References used according to the letters given at the bottom of the slides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Santer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RM, Walker, MG Emerson, L,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Witthames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PR (1983) On the morphology of the heart ventricle in marine teleost fish (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Teleostei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), Comp.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Biochem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Physiol. Vol. 76A, No. 3, pp. 453-457.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Ostrander, GK (2000) The Laboratory Fish. Academic Press. 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Farrell, AP (1991) From Hagfish to Tuna: A Perspective on Cardiac Function. Fish Physiological Zoology, 64, (5), 1137-1164; URL: http://www.jstor.org/stable/30156237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Evans, HE,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Clairborne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JB (2006) The Physiology of Fishes, Third edition. CRC, Taylor and Francis. Marine Biology Series.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Root, RW (1931) The respiratory function of the blood of marine fishes. Biological Bulletin of the Marine Biology Laboratory, Woods Hole, 61, 427-457.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Radull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J (2002) Investigations on the use of metabolic rate measurements to assess the stress response in 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juvenile spotted grunter, </a:t>
            </a:r>
            <a:r>
              <a:rPr kumimoji="0" lang="en-ZA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Pomadasys</a:t>
            </a:r>
            <a:r>
              <a:rPr kumimoji="0" lang="en-ZA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ZA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commersonnii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Haemulidae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Pisces). PhD thesis, Rhodes University.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Kaunahama, K (2008) Effect of salinity on stress response of juvenile white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steenbras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ZA" sz="1000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Lithognathus</a:t>
            </a:r>
            <a:r>
              <a:rPr lang="en-ZA" sz="1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ZA" sz="1000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lithognathus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MSc thesis, Rhodes University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Jobling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M (1998) Fish bioenergetics. Chapman and Hall, London.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An Overview of the Histological Study of Marine Finfish; http://research.myfwc.com/features 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Hontela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Stacey 1990. General Concepts of Seasonal Reproduction. In: Munro, A.D., Scott, A.P., Lam, T.J. (Eds.), Reproductive Seasonality in Teleosts: Environmental Influences. CRC, Press, Boca Raton, pp. 53–78.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Arukwe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A,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Goksøyr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 (2003) Eggshell and egg yolk proteins in fish: hepatic proteins for the next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generation: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oogenetic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population, and evolutionary implications of endocrine disruption. Comparative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Hepatology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2:4, 1-21.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Hibiya, T (1982) An atlas of fish histology. Normal and Pathological Features. Gustav Fischer Verlag.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Atlas of fathead minnow normal histology; http://aquaticpath.umd.edu/fhm/resp.html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Fielder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DS, Allan GL,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Pepperall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D, Pankhurst PM (2007) 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effects of changes in salinity on osmoregulation and chloride cell morphology of juvenile Australian snapper, </a:t>
            </a:r>
            <a:r>
              <a:rPr kumimoji="0" lang="en-ZA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Pagrus</a:t>
            </a:r>
            <a:r>
              <a:rPr kumimoji="0" lang="en-ZA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ZA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auratus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Aquaculture 272: 656–666.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de Jesus, EG, Toledo, JD,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Simpas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MS (1998) Thyroid hormones promote early metamorphosis in grouper (</a:t>
            </a:r>
            <a:r>
              <a:rPr kumimoji="0" lang="en-ZA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Epinephelus</a:t>
            </a:r>
            <a:r>
              <a:rPr kumimoji="0" lang="en-ZA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ZA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coioides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). General and Comparative Endocrinology, 112: 10-16.</a:t>
            </a: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PAIRED HOLOBRANCHS</a:t>
            </a:r>
          </a:p>
        </p:txBody>
      </p:sp>
      <p:sp>
        <p:nvSpPr>
          <p:cNvPr id="6154" name="Line 16"/>
          <p:cNvSpPr>
            <a:spLocks noChangeShapeType="1"/>
          </p:cNvSpPr>
          <p:nvPr/>
        </p:nvSpPr>
        <p:spPr bwMode="auto">
          <a:xfrm flipH="1">
            <a:off x="4267200" y="457200"/>
            <a:ext cx="1600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ZA"/>
          </a:p>
        </p:txBody>
      </p:sp>
      <p:grpSp>
        <p:nvGrpSpPr>
          <p:cNvPr id="13" name="Group 12"/>
          <p:cNvGrpSpPr/>
          <p:nvPr/>
        </p:nvGrpSpPr>
        <p:grpSpPr>
          <a:xfrm>
            <a:off x="1331640" y="1484784"/>
            <a:ext cx="6945560" cy="4450333"/>
            <a:chOff x="1331640" y="1484784"/>
            <a:chExt cx="6945560" cy="4450333"/>
          </a:xfrm>
        </p:grpSpPr>
        <p:grpSp>
          <p:nvGrpSpPr>
            <p:cNvPr id="12" name="Group 11"/>
            <p:cNvGrpSpPr/>
            <p:nvPr/>
          </p:nvGrpSpPr>
          <p:grpSpPr>
            <a:xfrm>
              <a:off x="1331640" y="1484784"/>
              <a:ext cx="6945560" cy="4450333"/>
              <a:chOff x="1331640" y="1426939"/>
              <a:chExt cx="6945560" cy="4450333"/>
            </a:xfrm>
          </p:grpSpPr>
          <p:pic>
            <p:nvPicPr>
              <p:cNvPr id="6146" name="Picture 5" descr="C:\My Documents\My Pictures\2007_0911Clinicfishpix\2007_0911Clinicfishpix0008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331640" y="1426939"/>
                <a:ext cx="5935286" cy="4450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49" name="Text Box 7"/>
              <p:cNvSpPr txBox="1">
                <a:spLocks noChangeArrowheads="1"/>
              </p:cNvSpPr>
              <p:nvPr/>
            </p:nvSpPr>
            <p:spPr bwMode="auto">
              <a:xfrm>
                <a:off x="5863208" y="2054795"/>
                <a:ext cx="1752600" cy="457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Gill rakers</a:t>
                </a:r>
              </a:p>
            </p:txBody>
          </p:sp>
          <p:sp>
            <p:nvSpPr>
              <p:cNvPr id="6150" name="Text Box 9"/>
              <p:cNvSpPr txBox="1">
                <a:spLocks noChangeArrowheads="1"/>
              </p:cNvSpPr>
              <p:nvPr/>
            </p:nvSpPr>
            <p:spPr bwMode="auto">
              <a:xfrm>
                <a:off x="6372200" y="3068960"/>
                <a:ext cx="1905000" cy="8223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Four paired </a:t>
                </a:r>
                <a:r>
                  <a:rPr lang="en-US" dirty="0" err="1"/>
                  <a:t>holobranchs</a:t>
                </a:r>
                <a:endParaRPr lang="en-US" dirty="0"/>
              </a:p>
            </p:txBody>
          </p:sp>
          <p:sp>
            <p:nvSpPr>
              <p:cNvPr id="6153" name="Text Box 15"/>
              <p:cNvSpPr txBox="1">
                <a:spLocks noChangeArrowheads="1"/>
              </p:cNvSpPr>
              <p:nvPr/>
            </p:nvSpPr>
            <p:spPr bwMode="auto">
              <a:xfrm>
                <a:off x="1403648" y="1570955"/>
                <a:ext cx="1371600" cy="457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tongue</a:t>
                </a:r>
              </a:p>
            </p:txBody>
          </p:sp>
        </p:grpSp>
        <p:sp>
          <p:nvSpPr>
            <p:cNvPr id="6151" name="Line 12"/>
            <p:cNvSpPr>
              <a:spLocks noChangeShapeType="1"/>
            </p:cNvSpPr>
            <p:nvPr/>
          </p:nvSpPr>
          <p:spPr bwMode="auto">
            <a:xfrm flipH="1">
              <a:off x="4788024" y="2283395"/>
              <a:ext cx="1075184" cy="108776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ZA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6152" name="Line 14"/>
            <p:cNvSpPr>
              <a:spLocks noChangeShapeType="1"/>
            </p:cNvSpPr>
            <p:nvPr/>
          </p:nvSpPr>
          <p:spPr bwMode="auto">
            <a:xfrm flipH="1">
              <a:off x="5148064" y="3731195"/>
              <a:ext cx="1219200" cy="60960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ZA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694856" y="1988840"/>
              <a:ext cx="1301080" cy="216024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ZA">
                <a:ln>
                  <a:solidFill>
                    <a:srgbClr val="FFC000"/>
                  </a:solidFill>
                </a:ln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32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11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677"/>
            <a:ext cx="9144000" cy="366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12</a:t>
            </a:fld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3" y="332656"/>
            <a:ext cx="8010281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5536" y="3052416"/>
            <a:ext cx="7929563" cy="3688952"/>
            <a:chOff x="571472" y="1587500"/>
            <a:chExt cx="7929618" cy="3770326"/>
          </a:xfrm>
        </p:grpSpPr>
        <p:pic>
          <p:nvPicPr>
            <p:cNvPr id="6149" name="Picture 1" descr="Gegenstromsystem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910" y="1587500"/>
              <a:ext cx="7802590" cy="2853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TextBox 2"/>
            <p:cNvSpPr txBox="1">
              <a:spLocks noChangeArrowheads="1"/>
            </p:cNvSpPr>
            <p:nvPr/>
          </p:nvSpPr>
          <p:spPr bwMode="auto">
            <a:xfrm>
              <a:off x="2714612" y="1643050"/>
              <a:ext cx="378621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latin typeface="Calibri" pitchFamily="34" charset="0"/>
                </a:rPr>
                <a:t>Decreasing oxygen level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6151" name="TextBox 3"/>
            <p:cNvSpPr txBox="1">
              <a:spLocks noChangeArrowheads="1"/>
            </p:cNvSpPr>
            <p:nvPr/>
          </p:nvSpPr>
          <p:spPr bwMode="auto">
            <a:xfrm>
              <a:off x="2714612" y="2928934"/>
              <a:ext cx="385765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latin typeface="Calibri" pitchFamily="34" charset="0"/>
                </a:rPr>
                <a:t>Increasing oxygen level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71868" y="2714629"/>
              <a:ext cx="1714512" cy="2143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1472" y="4286260"/>
              <a:ext cx="7929618" cy="10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54" name="TextBox 6"/>
            <p:cNvSpPr txBox="1">
              <a:spLocks noChangeArrowheads="1"/>
            </p:cNvSpPr>
            <p:nvPr/>
          </p:nvSpPr>
          <p:spPr bwMode="auto">
            <a:xfrm>
              <a:off x="3071802" y="3929066"/>
              <a:ext cx="321471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Water interface at the lamella</a:t>
              </a:r>
              <a:endParaRPr lang="en-US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1520" y="188640"/>
            <a:ext cx="87098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err="1" smtClean="0">
                <a:solidFill>
                  <a:srgbClr val="FF0000"/>
                </a:solidFill>
              </a:rPr>
              <a:t>Countercurrent</a:t>
            </a:r>
            <a:r>
              <a:rPr lang="en-ZA" sz="2800" b="1" dirty="0" smtClean="0">
                <a:solidFill>
                  <a:srgbClr val="FF0000"/>
                </a:solidFill>
              </a:rPr>
              <a:t> exchange</a:t>
            </a:r>
          </a:p>
          <a:p>
            <a:endParaRPr lang="en-ZA" sz="2800" dirty="0" smtClean="0"/>
          </a:p>
          <a:p>
            <a:r>
              <a:rPr lang="en-ZA" sz="2800" dirty="0" smtClean="0"/>
              <a:t>The </a:t>
            </a:r>
            <a:r>
              <a:rPr lang="en-ZA" sz="2800" b="1" dirty="0" smtClean="0"/>
              <a:t>difference</a:t>
            </a:r>
            <a:r>
              <a:rPr lang="en-ZA" sz="2800" dirty="0" smtClean="0"/>
              <a:t> in oxygen partial pressure PO</a:t>
            </a:r>
            <a:r>
              <a:rPr lang="en-ZA" sz="2800" baseline="-25000" dirty="0" smtClean="0"/>
              <a:t>2</a:t>
            </a:r>
            <a:r>
              <a:rPr lang="en-ZA" sz="2800" dirty="0" smtClean="0"/>
              <a:t> between water and plasma strongly influences the uptake of oxygen at the gill lamella / water interface!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22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14</a:t>
            </a:fld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50" y="42292"/>
            <a:ext cx="6519450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69688"/>
            <a:ext cx="275588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2800" dirty="0" smtClean="0"/>
              <a:t>Hagfish gill pouch</a:t>
            </a:r>
            <a:endParaRPr lang="en-GB" sz="2800" dirty="0"/>
          </a:p>
        </p:txBody>
      </p:sp>
      <p:pic>
        <p:nvPicPr>
          <p:cNvPr id="66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64096"/>
            <a:ext cx="5547712" cy="12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1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of Scomber scombrus (Atlantic mackere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2" y="344176"/>
            <a:ext cx="3460563" cy="22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of Trachurus trachurus (Atlantic horse mackerel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3" y="2636931"/>
            <a:ext cx="3504930" cy="23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of Katsuwonus pelamis (Skipjack tun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2" y="5061210"/>
            <a:ext cx="3514101" cy="168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of Opsanus tau (Oyster toadfish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4176"/>
            <a:ext cx="3855827" cy="21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of Anguilla anguilla (European eel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607484"/>
            <a:ext cx="38288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of Lophius piscatorius (Angler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4528230"/>
            <a:ext cx="3803214" cy="22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5871"/>
            <a:ext cx="196816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Atlantic </a:t>
            </a:r>
            <a:r>
              <a:rPr lang="en-ZA" dirty="0" smtClean="0"/>
              <a:t>mackerel</a:t>
            </a:r>
          </a:p>
          <a:p>
            <a:r>
              <a:rPr lang="en-ZA" dirty="0" err="1" smtClean="0"/>
              <a:t>Scomber</a:t>
            </a:r>
            <a:r>
              <a:rPr lang="en-ZA" dirty="0" smtClean="0"/>
              <a:t> </a:t>
            </a:r>
            <a:r>
              <a:rPr lang="en-ZA" dirty="0" err="1" smtClean="0"/>
              <a:t>scombrus</a:t>
            </a:r>
            <a:endParaRPr lang="en-Z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97619" y="2642428"/>
            <a:ext cx="20507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Horse mackerel</a:t>
            </a:r>
          </a:p>
          <a:p>
            <a:r>
              <a:rPr lang="en-ZA" i="1" dirty="0" err="1" smtClean="0"/>
              <a:t>Trachurus</a:t>
            </a:r>
            <a:r>
              <a:rPr lang="en-ZA" i="1" dirty="0" smtClean="0"/>
              <a:t> </a:t>
            </a:r>
            <a:r>
              <a:rPr lang="en-ZA" i="1" dirty="0" err="1" smtClean="0"/>
              <a:t>trachurus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50" y="344176"/>
            <a:ext cx="161313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Oyster </a:t>
            </a:r>
            <a:r>
              <a:rPr lang="en-ZA" dirty="0" smtClean="0"/>
              <a:t>toadfish</a:t>
            </a:r>
          </a:p>
          <a:p>
            <a:r>
              <a:rPr lang="en-ZA" i="1" dirty="0" err="1" smtClean="0"/>
              <a:t>Opsanus</a:t>
            </a:r>
            <a:r>
              <a:rPr lang="en-ZA" i="1" dirty="0" smtClean="0"/>
              <a:t> tau</a:t>
            </a:r>
            <a:endParaRPr lang="en-ZA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50" y="2604269"/>
            <a:ext cx="21859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Eel, </a:t>
            </a:r>
            <a:r>
              <a:rPr lang="en-ZA" i="1" dirty="0" smtClean="0"/>
              <a:t>Anguilla japonica</a:t>
            </a:r>
            <a:endParaRPr lang="en-ZA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8995" y="6104256"/>
            <a:ext cx="197534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Angler</a:t>
            </a:r>
          </a:p>
          <a:p>
            <a:r>
              <a:rPr lang="en-ZA" i="1" dirty="0" err="1" smtClean="0"/>
              <a:t>Lophius</a:t>
            </a:r>
            <a:r>
              <a:rPr lang="en-ZA" i="1" dirty="0" smtClean="0"/>
              <a:t> </a:t>
            </a:r>
            <a:r>
              <a:rPr lang="en-ZA" i="1" dirty="0" err="1" smtClean="0"/>
              <a:t>piscatorius</a:t>
            </a:r>
            <a:endParaRPr lang="en-ZA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1807" y="5059101"/>
            <a:ext cx="34858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ZA" dirty="0" err="1" smtClean="0"/>
              <a:t>Skipkack</a:t>
            </a:r>
            <a:r>
              <a:rPr lang="en-ZA" dirty="0" smtClean="0"/>
              <a:t> </a:t>
            </a:r>
            <a:r>
              <a:rPr lang="en-ZA" dirty="0" smtClean="0"/>
              <a:t>tuna, </a:t>
            </a:r>
            <a:r>
              <a:rPr lang="en-ZA" i="1" dirty="0" err="1" smtClean="0"/>
              <a:t>Katsuwonus</a:t>
            </a:r>
            <a:r>
              <a:rPr lang="en-ZA" i="1" dirty="0" smtClean="0"/>
              <a:t> </a:t>
            </a:r>
            <a:r>
              <a:rPr lang="en-ZA" i="1" dirty="0" err="1" smtClean="0"/>
              <a:t>pelamis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30255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16</a:t>
            </a:fld>
            <a:endParaRPr lang="en-ZA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31416769"/>
              </p:ext>
            </p:extLst>
          </p:nvPr>
        </p:nvGraphicFramePr>
        <p:xfrm>
          <a:off x="539552" y="692696"/>
          <a:ext cx="81369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6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02" y="2411324"/>
            <a:ext cx="1429747" cy="75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18" y="3137177"/>
            <a:ext cx="1279567" cy="66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97991"/>
            <a:ext cx="1493902" cy="91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58" name="Picture 6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98" y="4077072"/>
            <a:ext cx="1493902" cy="79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75" y="3580995"/>
            <a:ext cx="1248062" cy="75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84168" y="4603538"/>
            <a:ext cx="1452583" cy="715705"/>
            <a:chOff x="7380312" y="5085184"/>
            <a:chExt cx="1679257" cy="855345"/>
          </a:xfrm>
        </p:grpSpPr>
        <p:pic>
          <p:nvPicPr>
            <p:cNvPr id="663561" name="Picture 9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64" r="16445"/>
            <a:stretch/>
          </p:blipFill>
          <p:spPr bwMode="auto">
            <a:xfrm>
              <a:off x="7380312" y="5085184"/>
              <a:ext cx="1679257" cy="85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8460432" y="5085184"/>
              <a:ext cx="579705" cy="1657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68" y="4943355"/>
            <a:ext cx="1493902" cy="79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17</a:t>
            </a:fld>
            <a:endParaRPr lang="en-ZA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57869951"/>
              </p:ext>
            </p:extLst>
          </p:nvPr>
        </p:nvGraphicFramePr>
        <p:xfrm>
          <a:off x="539552" y="692696"/>
          <a:ext cx="81369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02" y="2411324"/>
            <a:ext cx="1429747" cy="75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70878"/>
            <a:ext cx="1279567" cy="66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32" y="1472869"/>
            <a:ext cx="1493902" cy="91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07" y="4210580"/>
            <a:ext cx="1242382" cy="65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45" y="3550713"/>
            <a:ext cx="1248062" cy="75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790806" y="4654857"/>
            <a:ext cx="1356562" cy="646352"/>
            <a:chOff x="7380312" y="5085184"/>
            <a:chExt cx="1679257" cy="855345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64" r="16445"/>
            <a:stretch/>
          </p:blipFill>
          <p:spPr bwMode="auto">
            <a:xfrm>
              <a:off x="7380312" y="5085184"/>
              <a:ext cx="1679257" cy="85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8460432" y="5085184"/>
              <a:ext cx="579705" cy="1657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53" y="5176333"/>
            <a:ext cx="1054988" cy="55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0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600200" y="4343400"/>
            <a:ext cx="685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295400" y="525780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95400" y="464820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838200" y="609600"/>
          <a:ext cx="71628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09600"/>
                        <a:ext cx="7162800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406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Oxygen consumption in grunter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419600" y="6248400"/>
            <a:ext cx="440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 are from John Radull’s thesis</a:t>
            </a:r>
          </a:p>
        </p:txBody>
      </p:sp>
    </p:spTree>
    <p:extLst>
      <p:ext uri="{BB962C8B-B14F-4D97-AF65-F5344CB8AC3E}">
        <p14:creationId xmlns:p14="http://schemas.microsoft.com/office/powerpoint/2010/main" val="1372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76400" y="1828800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928662" y="571480"/>
          <a:ext cx="7543800" cy="56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571480"/>
                        <a:ext cx="7543800" cy="565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0298" y="142852"/>
            <a:ext cx="41208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Oxygen consumption in grunter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419600" y="6248400"/>
            <a:ext cx="440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 are from John Radull’s thesis</a:t>
            </a:r>
          </a:p>
        </p:txBody>
      </p:sp>
    </p:spTree>
    <p:extLst>
      <p:ext uri="{BB962C8B-B14F-4D97-AF65-F5344CB8AC3E}">
        <p14:creationId xmlns:p14="http://schemas.microsoft.com/office/powerpoint/2010/main" val="5536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Fish physiology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Horst Kaiser</a:t>
            </a:r>
          </a:p>
          <a:p>
            <a:endParaRPr lang="en-ZA" dirty="0" smtClean="0"/>
          </a:p>
          <a:p>
            <a:r>
              <a:rPr lang="en-ZA" dirty="0" smtClean="0"/>
              <a:t>Ichthyology II, 2012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90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Possible explanations for metabolic rate changes with size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64305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Developmental changes of relative weights of different organs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Liver and gills weigh relatively less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Swimming musculature becomes more developed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Metabolic intensities of different tissues may decline with increasing size (age)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Differences between species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Possible effect of test temperature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Possible interactions between temperature and </a:t>
            </a:r>
            <a:r>
              <a:rPr lang="en-US" sz="2800" dirty="0" smtClean="0"/>
              <a:t>species</a:t>
            </a:r>
          </a:p>
          <a:p>
            <a:pPr>
              <a:lnSpc>
                <a:spcPct val="110000"/>
              </a:lnSpc>
            </a:pPr>
            <a:r>
              <a:rPr lang="en-GB" sz="2800" dirty="0" smtClean="0"/>
              <a:t>Salinity?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67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ZA" dirty="0" smtClean="0">
                <a:solidFill>
                  <a:srgbClr val="FF0000"/>
                </a:solidFill>
              </a:rPr>
              <a:t>Metabolic rate in fish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ZA" dirty="0" smtClean="0"/>
              <a:t>Standard metabolic rate (SMR)</a:t>
            </a:r>
          </a:p>
          <a:p>
            <a:r>
              <a:rPr lang="en-ZA" dirty="0" smtClean="0"/>
              <a:t>Routine metabolic rate (RMR)</a:t>
            </a:r>
          </a:p>
          <a:p>
            <a:r>
              <a:rPr lang="en-ZA" dirty="0" smtClean="0"/>
              <a:t>Active metabolic rate (AMR)</a:t>
            </a:r>
          </a:p>
          <a:p>
            <a:r>
              <a:rPr lang="en-ZA" dirty="0" smtClean="0"/>
              <a:t>Metabolic scope (MS): </a:t>
            </a:r>
            <a:r>
              <a:rPr lang="en-ZA" i="1" dirty="0" smtClean="0"/>
              <a:t>MS = SMR – AMR</a:t>
            </a:r>
            <a:endParaRPr lang="en-ZA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10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email"/>
          <a:srcRect l="17500" t="4500" r="20154"/>
          <a:stretch>
            <a:fillRect/>
          </a:stretch>
        </p:blipFill>
        <p:spPr bwMode="auto">
          <a:xfrm>
            <a:off x="1043608" y="764703"/>
            <a:ext cx="6513690" cy="485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22</a:t>
            </a:fld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7668344" y="6381328"/>
            <a:ext cx="64678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ref. 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02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951111"/>
            <a:ext cx="4600339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79704" y="1383159"/>
            <a:ext cx="176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Oxygen probe</a:t>
            </a:r>
            <a:endParaRPr lang="en-Z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95111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Mechanical stirrer</a:t>
            </a:r>
            <a:endParaRPr lang="en-Z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67119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Syringe</a:t>
            </a:r>
            <a:endParaRPr lang="en-Z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599167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Water flow</a:t>
            </a:r>
            <a:endParaRPr lang="en-Z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47675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Glass flask</a:t>
            </a:r>
            <a:endParaRPr lang="en-Z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282331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Water flow</a:t>
            </a:r>
            <a:endParaRPr lang="en-Z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188640"/>
            <a:ext cx="348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/>
              <a:t>Intermittent respirometry</a:t>
            </a:r>
            <a:endParaRPr lang="en-ZA" sz="2400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23</a:t>
            </a:fld>
            <a:endParaRPr lang="en-ZA"/>
          </a:p>
        </p:txBody>
      </p:sp>
      <p:sp>
        <p:nvSpPr>
          <p:cNvPr id="19" name="TextBox 18"/>
          <p:cNvSpPr txBox="1"/>
          <p:nvPr/>
        </p:nvSpPr>
        <p:spPr>
          <a:xfrm>
            <a:off x="7668344" y="6381328"/>
            <a:ext cx="68685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ref. 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62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Intermittent </a:t>
            </a:r>
            <a:r>
              <a:rPr lang="en-ZA" dirty="0" err="1" smtClean="0"/>
              <a:t>respirometry</a:t>
            </a:r>
            <a:r>
              <a:rPr lang="en-ZA" dirty="0"/>
              <a:t> </a:t>
            </a:r>
            <a:r>
              <a:rPr lang="en-ZA" dirty="0" smtClean="0"/>
              <a:t>and its applications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Some research examples and applications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58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692275" y="1773238"/>
          <a:ext cx="5688013" cy="404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4" imgW="5562524" imgH="2162327" progId="Excel.Sheet.8">
                  <p:embed/>
                </p:oleObj>
              </mc:Choice>
              <mc:Fallback>
                <p:oleObj name="Worksheet" r:id="rId4" imgW="5562524" imgH="216232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839" r="19839"/>
                      <a:stretch>
                        <a:fillRect/>
                      </a:stretch>
                    </p:blipFill>
                    <p:spPr bwMode="auto">
                      <a:xfrm>
                        <a:off x="1692275" y="1773238"/>
                        <a:ext cx="5688013" cy="404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753225" y="6405563"/>
            <a:ext cx="22510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600" i="1">
                <a:solidFill>
                  <a:schemeClr val="bg2"/>
                </a:solidFill>
              </a:rPr>
              <a:t>Ref.: Radull et al. 2000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The effect of handling stress on metabolic rate changes in spotted grunter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AEB-2BF8-4ADF-A41D-C89F649CA3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 cstate="email"/>
          <a:srcRect l="23092" t="3896" r="16501"/>
          <a:stretch>
            <a:fillRect/>
          </a:stretch>
        </p:blipFill>
        <p:spPr bwMode="auto">
          <a:xfrm>
            <a:off x="1259632" y="692696"/>
            <a:ext cx="67687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26</a:t>
            </a:fld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7668344" y="6381328"/>
            <a:ext cx="64678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ref. 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09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Let’s design an intermittent </a:t>
            </a:r>
            <a:r>
              <a:rPr lang="en-ZA" dirty="0" err="1" smtClean="0"/>
              <a:t>respirometer</a:t>
            </a:r>
            <a:r>
              <a:rPr lang="en-ZA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Basic data for a small fish species</a:t>
            </a:r>
          </a:p>
          <a:p>
            <a:pPr lvl="1"/>
            <a:r>
              <a:rPr lang="en-ZA" dirty="0" smtClean="0"/>
              <a:t>Oxygen consumption: 500 mg O</a:t>
            </a:r>
            <a:r>
              <a:rPr lang="en-ZA" baseline="-25000" dirty="0" smtClean="0"/>
              <a:t>2</a:t>
            </a:r>
            <a:r>
              <a:rPr lang="en-ZA" dirty="0" smtClean="0"/>
              <a:t> / kg / hour</a:t>
            </a:r>
          </a:p>
          <a:p>
            <a:pPr lvl="1"/>
            <a:r>
              <a:rPr lang="en-ZA" dirty="0" smtClean="0"/>
              <a:t>Fish biomass: 12 g (we will use 1 fish)</a:t>
            </a:r>
          </a:p>
          <a:p>
            <a:pPr lvl="1"/>
            <a:r>
              <a:rPr lang="en-ZA" dirty="0" smtClean="0"/>
              <a:t>Oxygen consumption per fish: </a:t>
            </a:r>
            <a:r>
              <a:rPr lang="en-ZA" dirty="0" smtClean="0">
                <a:solidFill>
                  <a:srgbClr val="FF0000"/>
                </a:solidFill>
              </a:rPr>
              <a:t>?</a:t>
            </a:r>
            <a:r>
              <a:rPr lang="en-ZA" dirty="0" smtClean="0"/>
              <a:t> </a:t>
            </a:r>
            <a:r>
              <a:rPr lang="en-ZA" dirty="0"/>
              <a:t>m</a:t>
            </a:r>
            <a:r>
              <a:rPr lang="en-ZA" dirty="0" smtClean="0"/>
              <a:t>g </a:t>
            </a:r>
            <a:r>
              <a:rPr lang="en-ZA" dirty="0"/>
              <a:t>O</a:t>
            </a:r>
            <a:r>
              <a:rPr lang="en-ZA" baseline="-25000" dirty="0"/>
              <a:t>2 </a:t>
            </a:r>
            <a:r>
              <a:rPr lang="en-ZA" dirty="0" smtClean="0"/>
              <a:t>/ hour</a:t>
            </a:r>
          </a:p>
          <a:p>
            <a:pPr lvl="1"/>
            <a:r>
              <a:rPr lang="en-ZA" dirty="0"/>
              <a:t>O</a:t>
            </a:r>
            <a:r>
              <a:rPr lang="en-ZA" baseline="-25000" dirty="0"/>
              <a:t>2 </a:t>
            </a:r>
            <a:r>
              <a:rPr lang="en-ZA" dirty="0" smtClean="0"/>
              <a:t>at start of measurement: 9 mg / L O</a:t>
            </a:r>
            <a:r>
              <a:rPr lang="en-ZA" baseline="-25000" dirty="0" smtClean="0"/>
              <a:t>2</a:t>
            </a:r>
          </a:p>
          <a:p>
            <a:pPr lvl="1"/>
            <a:r>
              <a:rPr lang="en-ZA" dirty="0" smtClean="0"/>
              <a:t>Critical lower limit: 6 </a:t>
            </a:r>
            <a:r>
              <a:rPr lang="en-ZA" dirty="0"/>
              <a:t>mg / L </a:t>
            </a:r>
            <a:r>
              <a:rPr lang="en-ZA" dirty="0" smtClean="0"/>
              <a:t>O</a:t>
            </a:r>
            <a:r>
              <a:rPr lang="en-ZA" baseline="-25000" dirty="0" smtClean="0"/>
              <a:t>2</a:t>
            </a:r>
          </a:p>
          <a:p>
            <a:pPr lvl="1"/>
            <a:r>
              <a:rPr lang="en-ZA" dirty="0" smtClean="0"/>
              <a:t>How many minutes should one measurement take assuming the volume of the </a:t>
            </a:r>
            <a:r>
              <a:rPr lang="en-ZA" dirty="0" err="1" smtClean="0"/>
              <a:t>respirometer</a:t>
            </a:r>
            <a:r>
              <a:rPr lang="en-ZA" dirty="0" smtClean="0"/>
              <a:t> is 1000 mL (1 </a:t>
            </a:r>
            <a:r>
              <a:rPr lang="en-ZA" dirty="0" err="1" smtClean="0"/>
              <a:t>Liter</a:t>
            </a:r>
            <a:r>
              <a:rPr lang="en-ZA" dirty="0" smtClean="0"/>
              <a:t>)?</a:t>
            </a:r>
          </a:p>
          <a:p>
            <a:pPr marL="457200" lvl="1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75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Let’s design an intermittent </a:t>
            </a:r>
            <a:r>
              <a:rPr lang="en-ZA" dirty="0" err="1" smtClean="0"/>
              <a:t>respirometer</a:t>
            </a:r>
            <a:r>
              <a:rPr lang="en-ZA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Basic data for a small fish species</a:t>
            </a:r>
          </a:p>
          <a:p>
            <a:pPr lvl="1"/>
            <a:r>
              <a:rPr lang="en-ZA" dirty="0" smtClean="0"/>
              <a:t>Oxygen consumption: 500 mg O</a:t>
            </a:r>
            <a:r>
              <a:rPr lang="en-ZA" baseline="-25000" dirty="0" smtClean="0"/>
              <a:t>2</a:t>
            </a:r>
            <a:r>
              <a:rPr lang="en-ZA" dirty="0" smtClean="0"/>
              <a:t> / kg / hour</a:t>
            </a:r>
          </a:p>
          <a:p>
            <a:pPr lvl="1"/>
            <a:r>
              <a:rPr lang="en-ZA" dirty="0" smtClean="0"/>
              <a:t>Fish biomass: 12 g</a:t>
            </a:r>
          </a:p>
          <a:p>
            <a:pPr lvl="1"/>
            <a:r>
              <a:rPr lang="en-ZA" dirty="0" smtClean="0"/>
              <a:t>Oxygen consumption: ? </a:t>
            </a:r>
            <a:r>
              <a:rPr lang="en-ZA" dirty="0"/>
              <a:t>m</a:t>
            </a:r>
            <a:r>
              <a:rPr lang="en-ZA" dirty="0" smtClean="0"/>
              <a:t>g </a:t>
            </a:r>
            <a:r>
              <a:rPr lang="en-ZA" dirty="0"/>
              <a:t>O</a:t>
            </a:r>
            <a:r>
              <a:rPr lang="en-ZA" baseline="-25000" dirty="0"/>
              <a:t>2 </a:t>
            </a:r>
            <a:r>
              <a:rPr lang="en-ZA" dirty="0" smtClean="0"/>
              <a:t>/ hour</a:t>
            </a:r>
          </a:p>
          <a:p>
            <a:pPr lvl="2"/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500 </a:t>
            </a:r>
            <a:r>
              <a:rPr lang="en-ZA" dirty="0">
                <a:solidFill>
                  <a:schemeClr val="accent3">
                    <a:lumMod val="75000"/>
                  </a:schemeClr>
                </a:solidFill>
              </a:rPr>
              <a:t>mg O</a:t>
            </a:r>
            <a:r>
              <a:rPr lang="en-ZA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ZA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/ (1000 </a:t>
            </a:r>
            <a:r>
              <a:rPr lang="en-ZA" dirty="0">
                <a:solidFill>
                  <a:schemeClr val="accent3">
                    <a:lumMod val="75000"/>
                  </a:schemeClr>
                </a:solidFill>
              </a:rPr>
              <a:t>g / 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12 </a:t>
            </a:r>
            <a:r>
              <a:rPr lang="en-ZA" dirty="0">
                <a:solidFill>
                  <a:schemeClr val="accent3">
                    <a:lumMod val="75000"/>
                  </a:schemeClr>
                </a:solidFill>
              </a:rPr>
              <a:t>g) 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/ hour = 6 mg / hour</a:t>
            </a:r>
          </a:p>
          <a:p>
            <a:pPr lvl="1"/>
            <a:r>
              <a:rPr lang="en-ZA" dirty="0"/>
              <a:t>O</a:t>
            </a:r>
            <a:r>
              <a:rPr lang="en-ZA" baseline="-25000" dirty="0"/>
              <a:t>2 </a:t>
            </a:r>
            <a:r>
              <a:rPr lang="en-ZA" dirty="0" smtClean="0"/>
              <a:t>at start of measurement: 9 mg / L O</a:t>
            </a:r>
            <a:r>
              <a:rPr lang="en-ZA" baseline="-25000" dirty="0" smtClean="0"/>
              <a:t>2</a:t>
            </a:r>
          </a:p>
          <a:p>
            <a:pPr lvl="1"/>
            <a:r>
              <a:rPr lang="en-ZA" dirty="0" smtClean="0"/>
              <a:t>Critical lower limit: 6 </a:t>
            </a:r>
            <a:r>
              <a:rPr lang="en-ZA" dirty="0"/>
              <a:t>mg / L </a:t>
            </a:r>
            <a:r>
              <a:rPr lang="en-ZA" dirty="0" smtClean="0"/>
              <a:t>O</a:t>
            </a:r>
            <a:r>
              <a:rPr lang="en-ZA" baseline="-25000" dirty="0" smtClean="0"/>
              <a:t>2</a:t>
            </a:r>
          </a:p>
          <a:p>
            <a:pPr lvl="2"/>
            <a:r>
              <a:rPr lang="en-ZA" dirty="0">
                <a:solidFill>
                  <a:schemeClr val="accent3">
                    <a:lumMod val="75000"/>
                  </a:schemeClr>
                </a:solidFill>
              </a:rPr>
              <a:t>Consumption: 9 – 6 mg = 3 mg O</a:t>
            </a:r>
            <a:r>
              <a:rPr lang="en-ZA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ZA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ZA" dirty="0" smtClean="0"/>
              <a:t>How many minutes should one measurement take?</a:t>
            </a:r>
          </a:p>
          <a:p>
            <a:pPr lvl="2"/>
            <a:r>
              <a:rPr lang="en-ZA" dirty="0">
                <a:solidFill>
                  <a:schemeClr val="accent3">
                    <a:lumMod val="75000"/>
                  </a:schemeClr>
                </a:solidFill>
              </a:rPr>
              <a:t>3 mg O</a:t>
            </a:r>
            <a:r>
              <a:rPr lang="en-ZA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ZA" dirty="0">
                <a:solidFill>
                  <a:schemeClr val="accent3">
                    <a:lumMod val="75000"/>
                  </a:schemeClr>
                </a:solidFill>
              </a:rPr>
              <a:t>/ (6 mg O</a:t>
            </a:r>
            <a:r>
              <a:rPr lang="en-ZA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ZA" dirty="0">
                <a:solidFill>
                  <a:schemeClr val="accent3">
                    <a:lumMod val="75000"/>
                  </a:schemeClr>
                </a:solidFill>
              </a:rPr>
              <a:t>/ hour) = 0.5 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hours = 30 minutes</a:t>
            </a:r>
            <a:endParaRPr lang="en-ZA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01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>
            <a:normAutofit/>
          </a:bodyPr>
          <a:lstStyle/>
          <a:p>
            <a:r>
              <a:rPr lang="en-ZA" sz="2000" dirty="0" smtClean="0"/>
              <a:t>Respiration</a:t>
            </a:r>
            <a:endParaRPr lang="en-ZA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620688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91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Respiration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03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27584" y="260648"/>
          <a:ext cx="756084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63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2204864"/>
            <a:ext cx="8784976" cy="4525963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Fish have nucleated red blood cells!</a:t>
            </a:r>
          </a:p>
          <a:p>
            <a:r>
              <a:rPr lang="en-ZA" dirty="0" smtClean="0"/>
              <a:t>Some species have more than 1 type of </a:t>
            </a:r>
            <a:r>
              <a:rPr lang="en-ZA" dirty="0" err="1" smtClean="0"/>
              <a:t>Hb</a:t>
            </a:r>
            <a:endParaRPr lang="en-ZA" dirty="0" smtClean="0"/>
          </a:p>
          <a:p>
            <a:r>
              <a:rPr lang="en-ZA" dirty="0" smtClean="0"/>
              <a:t>Each protein molecule has 4 </a:t>
            </a:r>
            <a:r>
              <a:rPr lang="en-ZA" dirty="0" err="1" smtClean="0"/>
              <a:t>globin</a:t>
            </a:r>
            <a:r>
              <a:rPr lang="en-ZA" dirty="0" smtClean="0"/>
              <a:t> subunits each with one </a:t>
            </a:r>
            <a:r>
              <a:rPr lang="en-ZA" dirty="0" err="1" smtClean="0"/>
              <a:t>haem</a:t>
            </a:r>
            <a:r>
              <a:rPr lang="en-ZA" dirty="0" smtClean="0"/>
              <a:t> group to bind O</a:t>
            </a:r>
            <a:r>
              <a:rPr lang="en-ZA" baseline="-25000" dirty="0" smtClean="0"/>
              <a:t>2</a:t>
            </a:r>
          </a:p>
          <a:p>
            <a:r>
              <a:rPr lang="en-ZA" dirty="0" err="1" smtClean="0"/>
              <a:t>Hb</a:t>
            </a:r>
            <a:r>
              <a:rPr lang="en-ZA" dirty="0" smtClean="0"/>
              <a:t> exists in 2 states, a tense (T) state with low affinity to O</a:t>
            </a:r>
            <a:r>
              <a:rPr lang="en-ZA" baseline="-25000" dirty="0" smtClean="0"/>
              <a:t>2</a:t>
            </a:r>
            <a:r>
              <a:rPr lang="en-ZA" dirty="0" smtClean="0"/>
              <a:t>, and a relaxed state (R) with high affinity.</a:t>
            </a:r>
          </a:p>
          <a:p>
            <a:r>
              <a:rPr lang="en-ZA" dirty="0" smtClean="0"/>
              <a:t>A shift from T -&gt; R increases O</a:t>
            </a:r>
            <a:r>
              <a:rPr lang="en-ZA" baseline="-25000" dirty="0" smtClean="0"/>
              <a:t>2</a:t>
            </a:r>
            <a:r>
              <a:rPr lang="en-ZA" dirty="0" smtClean="0"/>
              <a:t> binding capacity</a:t>
            </a:r>
          </a:p>
          <a:p>
            <a:r>
              <a:rPr lang="en-ZA" dirty="0" smtClean="0"/>
              <a:t>The four units cooperate to increase O</a:t>
            </a:r>
            <a:r>
              <a:rPr lang="en-ZA" baseline="-25000" dirty="0" smtClean="0"/>
              <a:t>2</a:t>
            </a:r>
            <a:r>
              <a:rPr lang="en-ZA" dirty="0" smtClean="0"/>
              <a:t>-uptake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What changes the state from T to R?</a:t>
            </a:r>
            <a:endParaRPr lang="en-ZA" b="1" dirty="0">
              <a:solidFill>
                <a:srgbClr val="FF0000"/>
              </a:solidFill>
            </a:endParaRPr>
          </a:p>
        </p:txBody>
      </p:sp>
      <p:pic>
        <p:nvPicPr>
          <p:cNvPr id="204804" name="Picture 4" descr="http://doctorgrasshopper.files.wordpress.com/2010/02/hemoglobin.jpg?w=283&amp;h=2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6632"/>
            <a:ext cx="3240360" cy="2160240"/>
          </a:xfrm>
          <a:prstGeom prst="rect">
            <a:avLst/>
          </a:prstGeom>
          <a:noFill/>
        </p:spPr>
      </p:pic>
      <p:pic>
        <p:nvPicPr>
          <p:cNvPr id="204806" name="Picture 6" descr="http://doctorgrasshopper.files.wordpress.com/2010/02/red-blood-cell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91672" y="332656"/>
            <a:ext cx="1556792" cy="15567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7904" y="980728"/>
            <a:ext cx="309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 err="1" smtClean="0">
                <a:solidFill>
                  <a:srgbClr val="FF0000"/>
                </a:solidFill>
              </a:rPr>
              <a:t>Hemoglobin</a:t>
            </a:r>
            <a:r>
              <a:rPr lang="en-ZA" sz="3200" b="1" dirty="0" smtClean="0">
                <a:solidFill>
                  <a:srgbClr val="FF0000"/>
                </a:solidFill>
              </a:rPr>
              <a:t> (</a:t>
            </a:r>
            <a:r>
              <a:rPr lang="en-ZA" sz="3200" b="1" dirty="0" err="1" smtClean="0">
                <a:solidFill>
                  <a:srgbClr val="FF0000"/>
                </a:solidFill>
              </a:rPr>
              <a:t>Hb</a:t>
            </a:r>
            <a:r>
              <a:rPr lang="en-ZA" sz="3200" b="1" dirty="0" smtClean="0">
                <a:solidFill>
                  <a:srgbClr val="FF0000"/>
                </a:solidFill>
              </a:rPr>
              <a:t>)</a:t>
            </a:r>
            <a:endParaRPr lang="en-ZA" sz="3200" b="1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01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Carbon dioxide transport – the chemistry of CO</a:t>
            </a:r>
            <a:r>
              <a:rPr lang="en-ZA" baseline="-25000" dirty="0" smtClean="0"/>
              <a:t>2</a:t>
            </a:r>
            <a:r>
              <a:rPr lang="en-ZA" dirty="0" smtClean="0"/>
              <a:t> in water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132856"/>
            <a:ext cx="889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CO</a:t>
            </a:r>
            <a:r>
              <a:rPr lang="en-ZA" sz="3600" baseline="-25000" dirty="0" smtClean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2132856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-25000" dirty="0" smtClean="0"/>
              <a:t>2</a:t>
            </a:r>
            <a:r>
              <a:rPr lang="en-ZA" sz="3600" dirty="0" smtClean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8" y="2132856"/>
            <a:ext cx="1331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-25000" dirty="0" smtClean="0"/>
              <a:t>2</a:t>
            </a:r>
            <a:r>
              <a:rPr lang="en-ZA" sz="3600" dirty="0" smtClean="0"/>
              <a:t>CO</a:t>
            </a:r>
            <a:r>
              <a:rPr lang="en-ZA" sz="3600" baseline="-25000" dirty="0" smtClean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0192" y="2132856"/>
            <a:ext cx="131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HCO</a:t>
            </a:r>
            <a:r>
              <a:rPr lang="en-ZA" sz="3600" baseline="-25000" dirty="0" smtClean="0"/>
              <a:t>3</a:t>
            </a:r>
            <a:r>
              <a:rPr lang="en-ZA" sz="3600" baseline="30000" dirty="0" smtClean="0"/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4408" y="2132856"/>
            <a:ext cx="62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30000" dirty="0" smtClean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648" y="213285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8344" y="213285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+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87824" y="2348880"/>
            <a:ext cx="93610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87824" y="2636912"/>
            <a:ext cx="864096" cy="158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92080" y="2348880"/>
            <a:ext cx="93610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292080" y="2636912"/>
            <a:ext cx="864096" cy="158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528" y="3501008"/>
            <a:ext cx="3004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Carbon dioxide</a:t>
            </a:r>
            <a:endParaRPr lang="en-ZA" sz="3600" baseline="-25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23528" y="4221088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Carbonic acid</a:t>
            </a:r>
            <a:endParaRPr lang="en-ZA" sz="3600" baseline="-25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23528" y="5013176"/>
            <a:ext cx="3133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Bicarbonate ion</a:t>
            </a:r>
            <a:endParaRPr lang="en-ZA" sz="3600" baseline="-25000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323528" y="3212976"/>
            <a:ext cx="720080" cy="1588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2951820" y="2960948"/>
            <a:ext cx="1728192" cy="1512168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419872" y="2780928"/>
            <a:ext cx="3384376" cy="2592288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32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55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251520" y="1340768"/>
            <a:ext cx="250408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3600" dirty="0" smtClean="0"/>
              <a:t>Extracellular</a:t>
            </a:r>
            <a:endParaRPr lang="en-ZA" sz="3600" baseline="300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323528" y="4293096"/>
            <a:ext cx="8712968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Rectangle 34"/>
          <p:cNvSpPr/>
          <p:nvPr/>
        </p:nvSpPr>
        <p:spPr>
          <a:xfrm>
            <a:off x="251520" y="1844824"/>
            <a:ext cx="8712968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ZA" sz="2800" dirty="0" smtClean="0">
                <a:solidFill>
                  <a:srgbClr val="FF0000"/>
                </a:solidFill>
              </a:rPr>
              <a:t>Carbonic </a:t>
            </a:r>
            <a:r>
              <a:rPr lang="en-ZA" sz="2800" dirty="0" err="1" smtClean="0">
                <a:solidFill>
                  <a:srgbClr val="FF0000"/>
                </a:solidFill>
              </a:rPr>
              <a:t>anhydrase</a:t>
            </a:r>
            <a:r>
              <a:rPr lang="en-ZA" sz="2800" dirty="0" smtClean="0">
                <a:solidFill>
                  <a:srgbClr val="FF0000"/>
                </a:solidFill>
              </a:rPr>
              <a:t> speeds up carbon dioxide dissociation in the cell</a:t>
            </a:r>
            <a:endParaRPr lang="en-ZA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132856"/>
            <a:ext cx="889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CO</a:t>
            </a:r>
            <a:r>
              <a:rPr lang="en-ZA" sz="3600" baseline="-25000" dirty="0" smtClean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2132856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-25000" dirty="0" smtClean="0"/>
              <a:t>2</a:t>
            </a:r>
            <a:r>
              <a:rPr lang="en-ZA" sz="3600" dirty="0" smtClean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8" y="2132856"/>
            <a:ext cx="1331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-25000" dirty="0" smtClean="0"/>
              <a:t>2</a:t>
            </a:r>
            <a:r>
              <a:rPr lang="en-ZA" sz="3600" dirty="0" smtClean="0"/>
              <a:t>CO</a:t>
            </a:r>
            <a:r>
              <a:rPr lang="en-ZA" sz="3600" baseline="-25000" dirty="0" smtClean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0192" y="2132856"/>
            <a:ext cx="131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HCO</a:t>
            </a:r>
            <a:r>
              <a:rPr lang="en-ZA" sz="3600" baseline="-25000" dirty="0" smtClean="0"/>
              <a:t>3</a:t>
            </a:r>
            <a:r>
              <a:rPr lang="en-ZA" sz="3600" baseline="30000" dirty="0" smtClean="0"/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4408" y="2132856"/>
            <a:ext cx="62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30000" dirty="0" smtClean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648" y="213285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8344" y="213285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+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87824" y="2348880"/>
            <a:ext cx="93610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87824" y="2636912"/>
            <a:ext cx="864096" cy="158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92080" y="2348880"/>
            <a:ext cx="93610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292080" y="2636912"/>
            <a:ext cx="864096" cy="158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3528" y="4581128"/>
            <a:ext cx="889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CO</a:t>
            </a:r>
            <a:r>
              <a:rPr lang="en-ZA" sz="3600" baseline="-25000" dirty="0" smtClean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79712" y="4581128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-25000" dirty="0" smtClean="0"/>
              <a:t>2</a:t>
            </a:r>
            <a:r>
              <a:rPr lang="en-ZA" sz="3600" dirty="0" smtClean="0"/>
              <a:t>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23928" y="4581128"/>
            <a:ext cx="1331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-25000" dirty="0" smtClean="0"/>
              <a:t>2</a:t>
            </a:r>
            <a:r>
              <a:rPr lang="en-ZA" sz="3600" dirty="0" smtClean="0"/>
              <a:t>CO</a:t>
            </a:r>
            <a:r>
              <a:rPr lang="en-ZA" sz="3600" baseline="-25000" dirty="0" smtClean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0192" y="4581128"/>
            <a:ext cx="131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HCO</a:t>
            </a:r>
            <a:r>
              <a:rPr lang="en-ZA" sz="3600" baseline="-25000" dirty="0" smtClean="0"/>
              <a:t>3</a:t>
            </a:r>
            <a:r>
              <a:rPr lang="en-ZA" sz="3600" baseline="30000" dirty="0" smtClean="0"/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44408" y="4581128"/>
            <a:ext cx="62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30000" dirty="0" smtClean="0"/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03648" y="458112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8344" y="458112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+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987824" y="4797152"/>
            <a:ext cx="93610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2987824" y="5085184"/>
            <a:ext cx="864096" cy="158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292080" y="4797152"/>
            <a:ext cx="93610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5292080" y="5085184"/>
            <a:ext cx="864096" cy="158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5536" y="3429000"/>
            <a:ext cx="3974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 smtClean="0">
                <a:solidFill>
                  <a:srgbClr val="FF0000"/>
                </a:solidFill>
              </a:rPr>
              <a:t>Carbonic </a:t>
            </a:r>
            <a:r>
              <a:rPr lang="en-ZA" sz="3600" b="1" dirty="0" err="1" smtClean="0">
                <a:solidFill>
                  <a:srgbClr val="FF0000"/>
                </a:solidFill>
              </a:rPr>
              <a:t>anhydrase</a:t>
            </a:r>
            <a:endParaRPr lang="en-ZA" sz="36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41" name="Curved Down Arrow 40"/>
          <p:cNvSpPr/>
          <p:nvPr/>
        </p:nvSpPr>
        <p:spPr>
          <a:xfrm>
            <a:off x="2555776" y="4005064"/>
            <a:ext cx="1656184" cy="64807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42" name="Curved Down Arrow 41"/>
          <p:cNvSpPr/>
          <p:nvPr/>
        </p:nvSpPr>
        <p:spPr>
          <a:xfrm>
            <a:off x="2555776" y="1484784"/>
            <a:ext cx="1656184" cy="648072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528" y="5517232"/>
            <a:ext cx="281987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3600" dirty="0" smtClean="0"/>
              <a:t>Red blood cell</a:t>
            </a:r>
            <a:endParaRPr lang="en-ZA" sz="3600" baseline="300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4211960" y="1484784"/>
            <a:ext cx="159889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2000" dirty="0" smtClean="0"/>
              <a:t>Slow reaction</a:t>
            </a:r>
            <a:endParaRPr lang="en-ZA" sz="2000" baseline="300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4283968" y="3892986"/>
            <a:ext cx="152445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2000" b="1" dirty="0" smtClean="0"/>
              <a:t>Fast </a:t>
            </a:r>
            <a:r>
              <a:rPr lang="en-ZA" sz="2000" dirty="0" smtClean="0"/>
              <a:t>reaction</a:t>
            </a:r>
            <a:endParaRPr lang="en-ZA" sz="2000" baseline="30000" dirty="0" smtClean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73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79512" y="2132856"/>
            <a:ext cx="8712968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0" name="Oval 49"/>
          <p:cNvSpPr/>
          <p:nvPr/>
        </p:nvSpPr>
        <p:spPr>
          <a:xfrm>
            <a:off x="7812360" y="2060848"/>
            <a:ext cx="1224136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/>
          </a:bodyPr>
          <a:lstStyle/>
          <a:p>
            <a:r>
              <a:rPr lang="en-ZA" sz="2800" dirty="0" smtClean="0"/>
              <a:t>Carbonic </a:t>
            </a:r>
            <a:r>
              <a:rPr lang="en-ZA" sz="2800" dirty="0" err="1" smtClean="0"/>
              <a:t>anhydrase</a:t>
            </a:r>
            <a:r>
              <a:rPr lang="en-ZA" sz="2800" dirty="0" smtClean="0"/>
              <a:t> speeds up carbon dioxide dissociation </a:t>
            </a:r>
            <a:r>
              <a:rPr lang="en-ZA" sz="2800" b="1" dirty="0" smtClean="0">
                <a:solidFill>
                  <a:srgbClr val="FF0000"/>
                </a:solidFill>
              </a:rPr>
              <a:t>at the tissues</a:t>
            </a:r>
            <a:endParaRPr lang="en-ZA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2420888"/>
            <a:ext cx="889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CO</a:t>
            </a:r>
            <a:r>
              <a:rPr lang="en-ZA" sz="3600" baseline="-25000" dirty="0" smtClean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35696" y="2420888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-25000" dirty="0" smtClean="0"/>
              <a:t>2</a:t>
            </a:r>
            <a:r>
              <a:rPr lang="en-ZA" sz="3600" dirty="0" smtClean="0"/>
              <a:t>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79912" y="2420888"/>
            <a:ext cx="1331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-25000" dirty="0" smtClean="0"/>
              <a:t>2</a:t>
            </a:r>
            <a:r>
              <a:rPr lang="en-ZA" sz="3600" dirty="0" smtClean="0"/>
              <a:t>CO</a:t>
            </a:r>
            <a:r>
              <a:rPr lang="en-ZA" sz="3600" baseline="-25000" dirty="0" smtClean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6176" y="2420888"/>
            <a:ext cx="131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HCO</a:t>
            </a:r>
            <a:r>
              <a:rPr lang="en-ZA" sz="3600" baseline="-25000" dirty="0" smtClean="0"/>
              <a:t>3</a:t>
            </a:r>
            <a:r>
              <a:rPr lang="en-ZA" sz="3600" baseline="30000" dirty="0" smtClean="0"/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00392" y="2420888"/>
            <a:ext cx="62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30000" dirty="0" smtClean="0"/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9632" y="242088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52320" y="242088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+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843808" y="2636912"/>
            <a:ext cx="93610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2843808" y="2924944"/>
            <a:ext cx="864096" cy="158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48064" y="2636912"/>
            <a:ext cx="93610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5148064" y="2924944"/>
            <a:ext cx="864096" cy="158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1520" y="1268760"/>
            <a:ext cx="3974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 smtClean="0">
                <a:solidFill>
                  <a:srgbClr val="FF0000"/>
                </a:solidFill>
              </a:rPr>
              <a:t>Carbonic </a:t>
            </a:r>
            <a:r>
              <a:rPr lang="en-ZA" sz="3600" b="1" dirty="0" err="1" smtClean="0">
                <a:solidFill>
                  <a:srgbClr val="FF0000"/>
                </a:solidFill>
              </a:rPr>
              <a:t>anhydrase</a:t>
            </a:r>
            <a:endParaRPr lang="en-ZA" sz="36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41" name="Curved Down Arrow 40"/>
          <p:cNvSpPr/>
          <p:nvPr/>
        </p:nvSpPr>
        <p:spPr>
          <a:xfrm>
            <a:off x="2411760" y="1844824"/>
            <a:ext cx="1656184" cy="64807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39952" y="1732746"/>
            <a:ext cx="152445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2000" b="1" dirty="0" smtClean="0"/>
              <a:t>Fast </a:t>
            </a:r>
            <a:r>
              <a:rPr lang="en-ZA" sz="2000" dirty="0" smtClean="0"/>
              <a:t>reaction</a:t>
            </a:r>
            <a:endParaRPr lang="en-ZA" sz="2000" baseline="300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5292080" y="3429000"/>
            <a:ext cx="146713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2000" b="1" dirty="0" smtClean="0"/>
              <a:t>Drop in pH !</a:t>
            </a:r>
            <a:endParaRPr lang="en-ZA" sz="2000" baseline="30000" dirty="0" smtClean="0"/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8244408" y="364502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3347864" y="3861048"/>
            <a:ext cx="51125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2916610" y="4293096"/>
            <a:ext cx="863302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1560" y="4725144"/>
            <a:ext cx="522784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ZA" sz="3600" dirty="0" err="1" smtClean="0"/>
              <a:t>Hemoglobin</a:t>
            </a:r>
            <a:r>
              <a:rPr lang="en-ZA" sz="3600" dirty="0" smtClean="0"/>
              <a:t> changes state </a:t>
            </a:r>
          </a:p>
          <a:p>
            <a:r>
              <a:rPr lang="en-ZA" sz="3600" dirty="0" smtClean="0"/>
              <a:t>and releases </a:t>
            </a:r>
            <a:r>
              <a:rPr lang="en-ZA" sz="3600" b="1" dirty="0" smtClean="0">
                <a:solidFill>
                  <a:srgbClr val="FF0000"/>
                </a:solidFill>
              </a:rPr>
              <a:t>O</a:t>
            </a:r>
            <a:r>
              <a:rPr lang="en-ZA" sz="3600" b="1" baseline="-25000" dirty="0" smtClean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779912" y="5589240"/>
            <a:ext cx="3312368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724128" y="5661248"/>
            <a:ext cx="244079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2000" b="1" dirty="0" smtClean="0"/>
              <a:t>O</a:t>
            </a:r>
            <a:r>
              <a:rPr lang="en-ZA" sz="2000" b="1" baseline="-25000" dirty="0" smtClean="0"/>
              <a:t>2</a:t>
            </a:r>
            <a:r>
              <a:rPr lang="en-ZA" sz="2000" b="1" dirty="0" smtClean="0"/>
              <a:t> diffuse to plasma </a:t>
            </a:r>
          </a:p>
          <a:p>
            <a:r>
              <a:rPr lang="en-ZA" sz="2000" b="1" dirty="0" smtClean="0"/>
              <a:t>and tissues</a:t>
            </a:r>
            <a:endParaRPr lang="en-ZA" sz="2000" baseline="30000" dirty="0" smtClean="0"/>
          </a:p>
        </p:txBody>
      </p:sp>
      <p:sp>
        <p:nvSpPr>
          <p:cNvPr id="70" name="Curved Down Arrow 69"/>
          <p:cNvSpPr/>
          <p:nvPr/>
        </p:nvSpPr>
        <p:spPr>
          <a:xfrm rot="10800000">
            <a:off x="6012160" y="1916832"/>
            <a:ext cx="1440160" cy="432048"/>
          </a:xfrm>
          <a:prstGeom prst="curved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68144" y="1124744"/>
            <a:ext cx="307770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2000" b="1" dirty="0" smtClean="0"/>
              <a:t>HCO</a:t>
            </a:r>
            <a:r>
              <a:rPr lang="en-ZA" sz="2000" b="1" baseline="-25000" dirty="0" smtClean="0"/>
              <a:t>3</a:t>
            </a:r>
            <a:r>
              <a:rPr lang="en-ZA" sz="2000" b="1" baseline="30000" dirty="0" smtClean="0"/>
              <a:t>-</a:t>
            </a:r>
            <a:r>
              <a:rPr lang="en-ZA" sz="2000" b="1" dirty="0" smtClean="0"/>
              <a:t> transport to plasma </a:t>
            </a:r>
          </a:p>
          <a:p>
            <a:r>
              <a:rPr lang="en-ZA" sz="2000" b="1" dirty="0" smtClean="0"/>
              <a:t>in exchange for </a:t>
            </a:r>
            <a:r>
              <a:rPr lang="en-ZA" sz="2000" b="1" dirty="0" err="1" smtClean="0"/>
              <a:t>Cl</a:t>
            </a:r>
            <a:r>
              <a:rPr lang="en-ZA" sz="2000" b="1" baseline="30000" dirty="0" smtClean="0"/>
              <a:t>-</a:t>
            </a:r>
            <a:endParaRPr lang="en-ZA" sz="2000" baseline="30000" dirty="0" smtClean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03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79512" y="2132856"/>
            <a:ext cx="8712968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/>
          </a:bodyPr>
          <a:lstStyle/>
          <a:p>
            <a:r>
              <a:rPr lang="en-ZA" sz="2800" dirty="0" smtClean="0"/>
              <a:t>Carbonic </a:t>
            </a:r>
            <a:r>
              <a:rPr lang="en-ZA" sz="2800" dirty="0" err="1" smtClean="0"/>
              <a:t>anhydrase</a:t>
            </a:r>
            <a:r>
              <a:rPr lang="en-ZA" sz="2800" dirty="0" smtClean="0"/>
              <a:t> speeds up carbon dioxide dissociation </a:t>
            </a:r>
            <a:r>
              <a:rPr lang="en-ZA" sz="2800" b="1" dirty="0" smtClean="0">
                <a:solidFill>
                  <a:srgbClr val="FF0000"/>
                </a:solidFill>
              </a:rPr>
              <a:t>at the gills</a:t>
            </a:r>
            <a:endParaRPr lang="en-ZA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8184" y="2422629"/>
            <a:ext cx="889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CO</a:t>
            </a:r>
            <a:r>
              <a:rPr lang="en-ZA" sz="3600" baseline="-25000" dirty="0" smtClean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84368" y="2422629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-25000" dirty="0" smtClean="0"/>
              <a:t>2</a:t>
            </a:r>
            <a:r>
              <a:rPr lang="en-ZA" sz="3600" dirty="0" smtClean="0"/>
              <a:t>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79912" y="2420888"/>
            <a:ext cx="1331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-25000" dirty="0" smtClean="0"/>
              <a:t>2</a:t>
            </a:r>
            <a:r>
              <a:rPr lang="en-ZA" sz="3600" dirty="0" smtClean="0"/>
              <a:t>CO</a:t>
            </a:r>
            <a:r>
              <a:rPr lang="en-ZA" sz="3600" baseline="-25000" dirty="0" smtClean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08304" y="242262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+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843808" y="2636912"/>
            <a:ext cx="93610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2843808" y="2924944"/>
            <a:ext cx="864096" cy="158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48064" y="2636912"/>
            <a:ext cx="93610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5148064" y="2924944"/>
            <a:ext cx="864096" cy="158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1520" y="1268760"/>
            <a:ext cx="3974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 smtClean="0">
                <a:solidFill>
                  <a:srgbClr val="FF0000"/>
                </a:solidFill>
              </a:rPr>
              <a:t>Carbonic </a:t>
            </a:r>
            <a:r>
              <a:rPr lang="en-ZA" sz="3600" b="1" dirty="0" err="1" smtClean="0">
                <a:solidFill>
                  <a:srgbClr val="FF0000"/>
                </a:solidFill>
              </a:rPr>
              <a:t>anhydrase</a:t>
            </a:r>
            <a:endParaRPr lang="en-ZA" sz="36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41" name="Curved Down Arrow 40"/>
          <p:cNvSpPr/>
          <p:nvPr/>
        </p:nvSpPr>
        <p:spPr>
          <a:xfrm>
            <a:off x="2411760" y="1844824"/>
            <a:ext cx="1656184" cy="64807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39952" y="1732746"/>
            <a:ext cx="152445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2000" b="1" dirty="0" smtClean="0"/>
              <a:t>Fast </a:t>
            </a:r>
            <a:r>
              <a:rPr lang="en-ZA" sz="2000" dirty="0" smtClean="0"/>
              <a:t>reaction</a:t>
            </a:r>
            <a:endParaRPr lang="en-ZA" sz="2000" baseline="300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3995936" y="3861048"/>
            <a:ext cx="318176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2000" b="1" dirty="0" smtClean="0">
                <a:solidFill>
                  <a:srgbClr val="FF0000"/>
                </a:solidFill>
              </a:rPr>
              <a:t>Release of CO</a:t>
            </a:r>
            <a:r>
              <a:rPr lang="en-ZA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ZA" sz="2000" b="1" dirty="0" smtClean="0">
                <a:solidFill>
                  <a:srgbClr val="FF0000"/>
                </a:solidFill>
              </a:rPr>
              <a:t> increases pH</a:t>
            </a:r>
            <a:endParaRPr lang="en-ZA" sz="2000" baseline="30000" dirty="0" smtClean="0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8244408" y="364502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3347864" y="3861048"/>
            <a:ext cx="51125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2916610" y="4293096"/>
            <a:ext cx="863302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1560" y="4725144"/>
            <a:ext cx="642849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ZA" sz="3600" dirty="0" err="1" smtClean="0"/>
              <a:t>Hemoglobin</a:t>
            </a:r>
            <a:r>
              <a:rPr lang="en-ZA" sz="3600" dirty="0" smtClean="0"/>
              <a:t> changes state and is </a:t>
            </a:r>
          </a:p>
          <a:p>
            <a:r>
              <a:rPr lang="en-ZA" sz="3600" dirty="0" smtClean="0"/>
              <a:t>ready to pick up </a:t>
            </a:r>
            <a:r>
              <a:rPr lang="en-ZA" sz="3600" b="1" dirty="0" smtClean="0">
                <a:solidFill>
                  <a:srgbClr val="FF0000"/>
                </a:solidFill>
              </a:rPr>
              <a:t>O</a:t>
            </a:r>
            <a:r>
              <a:rPr lang="en-ZA" sz="3600" b="1" baseline="-25000" dirty="0" smtClean="0">
                <a:solidFill>
                  <a:srgbClr val="FF0000"/>
                </a:solidFill>
              </a:rPr>
              <a:t>2 </a:t>
            </a:r>
            <a:r>
              <a:rPr lang="en-ZA" sz="3600" dirty="0" smtClean="0"/>
              <a:t>at the gills.</a:t>
            </a:r>
            <a:endParaRPr lang="en-ZA" sz="3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12160" y="1268760"/>
            <a:ext cx="274030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2000" b="1" dirty="0" smtClean="0"/>
              <a:t>CO</a:t>
            </a:r>
            <a:r>
              <a:rPr lang="en-ZA" sz="2000" b="1" baseline="-25000" dirty="0" smtClean="0"/>
              <a:t>2</a:t>
            </a:r>
            <a:r>
              <a:rPr lang="en-ZA" sz="2000" b="1" dirty="0" smtClean="0"/>
              <a:t> diffusion to plasma </a:t>
            </a:r>
          </a:p>
          <a:p>
            <a:r>
              <a:rPr lang="en-ZA" sz="2000" b="1" dirty="0" smtClean="0"/>
              <a:t>and water</a:t>
            </a:r>
            <a:endParaRPr lang="en-ZA" sz="2000" baseline="300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251520" y="2420888"/>
            <a:ext cx="131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HCO</a:t>
            </a:r>
            <a:r>
              <a:rPr lang="en-ZA" sz="3600" baseline="-25000" dirty="0" smtClean="0"/>
              <a:t>3</a:t>
            </a:r>
            <a:r>
              <a:rPr lang="en-ZA" sz="3600" baseline="30000" dirty="0" smtClean="0"/>
              <a:t>-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95736" y="2420888"/>
            <a:ext cx="62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H</a:t>
            </a:r>
            <a:r>
              <a:rPr lang="en-ZA" sz="3600" baseline="30000" dirty="0" smtClean="0"/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47664" y="242088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+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516216" y="1916832"/>
            <a:ext cx="936104" cy="57606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868144" y="2924944"/>
            <a:ext cx="792088" cy="7920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rved Down Arrow 55"/>
          <p:cNvSpPr/>
          <p:nvPr/>
        </p:nvSpPr>
        <p:spPr>
          <a:xfrm>
            <a:off x="251520" y="3140968"/>
            <a:ext cx="1440160" cy="432048"/>
          </a:xfrm>
          <a:prstGeom prst="curved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426" y="3645024"/>
            <a:ext cx="280038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2000" b="1" dirty="0" smtClean="0"/>
              <a:t>HCO</a:t>
            </a:r>
            <a:r>
              <a:rPr lang="en-ZA" sz="2000" b="1" baseline="-25000" dirty="0" smtClean="0"/>
              <a:t>3</a:t>
            </a:r>
            <a:r>
              <a:rPr lang="en-ZA" sz="2000" b="1" baseline="30000" dirty="0" smtClean="0"/>
              <a:t>-</a:t>
            </a:r>
            <a:r>
              <a:rPr lang="en-ZA" sz="2000" b="1" dirty="0" smtClean="0"/>
              <a:t> transport to blood</a:t>
            </a:r>
          </a:p>
          <a:p>
            <a:r>
              <a:rPr lang="en-ZA" sz="2000" b="1" dirty="0" smtClean="0"/>
              <a:t>cell in exchange for </a:t>
            </a:r>
            <a:r>
              <a:rPr lang="en-ZA" sz="2000" b="1" dirty="0" err="1" smtClean="0"/>
              <a:t>Cl</a:t>
            </a:r>
            <a:r>
              <a:rPr lang="en-ZA" sz="2000" b="1" baseline="30000" dirty="0" smtClean="0"/>
              <a:t>-</a:t>
            </a:r>
            <a:endParaRPr lang="en-ZA" sz="2000" baseline="30000" dirty="0" smtClean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0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185392" y="1425069"/>
            <a:ext cx="4438653" cy="4668227"/>
            <a:chOff x="43592" y="560973"/>
            <a:chExt cx="4528408" cy="4668227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-1368660" y="2807640"/>
              <a:ext cx="39604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11560" y="4787860"/>
              <a:ext cx="38164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83568" y="4859868"/>
              <a:ext cx="3186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Partial pressure of oxygen (PO</a:t>
              </a:r>
              <a:r>
                <a:rPr lang="en-ZA" baseline="-25000" dirty="0" smtClean="0"/>
                <a:t>2</a:t>
              </a:r>
              <a:r>
                <a:rPr lang="en-ZA" dirty="0" smtClean="0"/>
                <a:t>)</a:t>
              </a:r>
              <a:endParaRPr lang="en-ZA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1840128" y="2444693"/>
              <a:ext cx="42291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 smtClean="0"/>
                <a:t>Percent saturation of </a:t>
              </a:r>
              <a:r>
                <a:rPr lang="en-ZA" sz="2400" dirty="0" err="1" smtClean="0"/>
                <a:t>Hb</a:t>
              </a:r>
              <a:r>
                <a:rPr lang="en-ZA" sz="2400" dirty="0" smtClean="0"/>
                <a:t> with O</a:t>
              </a:r>
              <a:r>
                <a:rPr lang="en-ZA" sz="2400" baseline="-25000" dirty="0" smtClean="0"/>
                <a:t>2</a:t>
              </a:r>
              <a:endParaRPr lang="en-ZA" sz="2400" baseline="-25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15616" y="899428"/>
              <a:ext cx="3456384" cy="3801383"/>
            </a:xfrm>
            <a:custGeom>
              <a:avLst/>
              <a:gdLst>
                <a:gd name="connsiteX0" fmla="*/ 0 w 3603009"/>
                <a:gd name="connsiteY0" fmla="*/ 3452883 h 3452883"/>
                <a:gd name="connsiteX1" fmla="*/ 1119116 w 3603009"/>
                <a:gd name="connsiteY1" fmla="*/ 2715904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042500 w 3603009"/>
                <a:gd name="connsiteY1" fmla="*/ 2675836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114508 w 3603009"/>
                <a:gd name="connsiteY1" fmla="*/ 2675836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114508 w 3603009"/>
                <a:gd name="connsiteY1" fmla="*/ 2675836 h 3452883"/>
                <a:gd name="connsiteX2" fmla="*/ 1762580 w 3603009"/>
                <a:gd name="connsiteY2" fmla="*/ 1379692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762580 w 3562780"/>
                <a:gd name="connsiteY2" fmla="*/ 1728192 h 3801383"/>
                <a:gd name="connsiteX3" fmla="*/ 2647665 w 3562780"/>
                <a:gd name="connsiteY3" fmla="*/ 594159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762580 w 3562780"/>
                <a:gd name="connsiteY2" fmla="*/ 1728192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690572 w 3562780"/>
                <a:gd name="connsiteY2" fmla="*/ 1656184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042500 w 3562780"/>
                <a:gd name="connsiteY1" fmla="*/ 3024336 h 3801383"/>
                <a:gd name="connsiteX2" fmla="*/ 1690572 w 3562780"/>
                <a:gd name="connsiteY2" fmla="*/ 1656184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042500 w 3562780"/>
                <a:gd name="connsiteY1" fmla="*/ 3024336 h 3801383"/>
                <a:gd name="connsiteX2" fmla="*/ 1762580 w 3562780"/>
                <a:gd name="connsiteY2" fmla="*/ 1584176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456384"/>
                <a:gd name="connsiteY0" fmla="*/ 3801383 h 3801383"/>
                <a:gd name="connsiteX1" fmla="*/ 1042500 w 3456384"/>
                <a:gd name="connsiteY1" fmla="*/ 3024336 h 3801383"/>
                <a:gd name="connsiteX2" fmla="*/ 1762580 w 3456384"/>
                <a:gd name="connsiteY2" fmla="*/ 1584176 h 3801383"/>
                <a:gd name="connsiteX3" fmla="*/ 2626676 w 3456384"/>
                <a:gd name="connsiteY3" fmla="*/ 432048 h 3801383"/>
                <a:gd name="connsiteX4" fmla="*/ 3456384 w 3456384"/>
                <a:gd name="connsiteY4" fmla="*/ 0 h 3801383"/>
                <a:gd name="connsiteX0" fmla="*/ 0 w 3456384"/>
                <a:gd name="connsiteY0" fmla="*/ 3801383 h 3801383"/>
                <a:gd name="connsiteX1" fmla="*/ 1042500 w 3456384"/>
                <a:gd name="connsiteY1" fmla="*/ 3024336 h 3801383"/>
                <a:gd name="connsiteX2" fmla="*/ 1762580 w 3456384"/>
                <a:gd name="connsiteY2" fmla="*/ 1584176 h 3801383"/>
                <a:gd name="connsiteX3" fmla="*/ 2626676 w 3456384"/>
                <a:gd name="connsiteY3" fmla="*/ 432048 h 3801383"/>
                <a:gd name="connsiteX4" fmla="*/ 3456384 w 3456384"/>
                <a:gd name="connsiteY4" fmla="*/ 0 h 380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6384" h="3801383">
                  <a:moveTo>
                    <a:pt x="0" y="3801383"/>
                  </a:moveTo>
                  <a:cubicBezTo>
                    <a:pt x="418531" y="3605765"/>
                    <a:pt x="748737" y="3393870"/>
                    <a:pt x="1042500" y="3024336"/>
                  </a:cubicBezTo>
                  <a:cubicBezTo>
                    <a:pt x="1336263" y="2654802"/>
                    <a:pt x="1498551" y="2016224"/>
                    <a:pt x="1762580" y="1584176"/>
                  </a:cubicBezTo>
                  <a:cubicBezTo>
                    <a:pt x="2026609" y="1152128"/>
                    <a:pt x="2344375" y="696077"/>
                    <a:pt x="2626676" y="432048"/>
                  </a:cubicBezTo>
                  <a:cubicBezTo>
                    <a:pt x="2908977" y="168019"/>
                    <a:pt x="3349476" y="22091"/>
                    <a:pt x="3456384" y="0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55576" y="683404"/>
              <a:ext cx="3562780" cy="3801383"/>
            </a:xfrm>
            <a:custGeom>
              <a:avLst/>
              <a:gdLst>
                <a:gd name="connsiteX0" fmla="*/ 0 w 3603009"/>
                <a:gd name="connsiteY0" fmla="*/ 3452883 h 3452883"/>
                <a:gd name="connsiteX1" fmla="*/ 1119116 w 3603009"/>
                <a:gd name="connsiteY1" fmla="*/ 2715904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042500 w 3603009"/>
                <a:gd name="connsiteY1" fmla="*/ 2675836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114508 w 3603009"/>
                <a:gd name="connsiteY1" fmla="*/ 2675836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114508 w 3603009"/>
                <a:gd name="connsiteY1" fmla="*/ 2675836 h 3452883"/>
                <a:gd name="connsiteX2" fmla="*/ 1762580 w 3603009"/>
                <a:gd name="connsiteY2" fmla="*/ 1379692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762580 w 3562780"/>
                <a:gd name="connsiteY2" fmla="*/ 1728192 h 3801383"/>
                <a:gd name="connsiteX3" fmla="*/ 2647665 w 3562780"/>
                <a:gd name="connsiteY3" fmla="*/ 594159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762580 w 3562780"/>
                <a:gd name="connsiteY2" fmla="*/ 1728192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690572 w 3562780"/>
                <a:gd name="connsiteY2" fmla="*/ 1656184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042500 w 3562780"/>
                <a:gd name="connsiteY1" fmla="*/ 3024336 h 3801383"/>
                <a:gd name="connsiteX2" fmla="*/ 1690572 w 3562780"/>
                <a:gd name="connsiteY2" fmla="*/ 1656184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042500 w 3562780"/>
                <a:gd name="connsiteY1" fmla="*/ 3024336 h 3801383"/>
                <a:gd name="connsiteX2" fmla="*/ 1762580 w 3562780"/>
                <a:gd name="connsiteY2" fmla="*/ 1584176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2780" h="3801383">
                  <a:moveTo>
                    <a:pt x="0" y="3801383"/>
                  </a:moveTo>
                  <a:cubicBezTo>
                    <a:pt x="418531" y="3605765"/>
                    <a:pt x="748737" y="3393870"/>
                    <a:pt x="1042500" y="3024336"/>
                  </a:cubicBezTo>
                  <a:cubicBezTo>
                    <a:pt x="1336263" y="2654802"/>
                    <a:pt x="1498551" y="2016224"/>
                    <a:pt x="1762580" y="1584176"/>
                  </a:cubicBezTo>
                  <a:cubicBezTo>
                    <a:pt x="2026609" y="1152128"/>
                    <a:pt x="2326643" y="696077"/>
                    <a:pt x="2626676" y="432048"/>
                  </a:cubicBezTo>
                  <a:cubicBezTo>
                    <a:pt x="2926709" y="168019"/>
                    <a:pt x="3244332" y="7961"/>
                    <a:pt x="3562780" y="0"/>
                  </a:cubicBezTo>
                </a:path>
              </a:pathLst>
            </a:cu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25" name="Straight Arrow Connector 24"/>
            <p:cNvCxnSpPr>
              <a:stCxn id="20" idx="2"/>
            </p:cNvCxnSpPr>
            <p:nvPr/>
          </p:nvCxnSpPr>
          <p:spPr>
            <a:xfrm flipV="1">
              <a:off x="2518156" y="2267580"/>
              <a:ext cx="469668" cy="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80194" y="1268760"/>
              <a:ext cx="11271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higher pH</a:t>
              </a:r>
            </a:p>
            <a:p>
              <a:r>
                <a:rPr lang="en-ZA" dirty="0" smtClean="0"/>
                <a:t>(gills)</a:t>
              </a:r>
              <a:endParaRPr lang="en-ZA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19872" y="1772816"/>
              <a:ext cx="10570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lower pH</a:t>
              </a:r>
            </a:p>
            <a:p>
              <a:r>
                <a:rPr lang="en-ZA" dirty="0" smtClean="0"/>
                <a:t>(tissues)</a:t>
              </a:r>
              <a:endParaRPr lang="en-ZA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697560" y="116632"/>
            <a:ext cx="124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Bohr effect</a:t>
            </a:r>
            <a:endParaRPr lang="en-ZA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735613" y="2780928"/>
            <a:ext cx="144016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Exponential increase</a:t>
            </a:r>
          </a:p>
          <a:p>
            <a:r>
              <a:rPr lang="en-ZA" dirty="0" smtClean="0"/>
              <a:t>due to </a:t>
            </a:r>
            <a:r>
              <a:rPr lang="en-ZA" dirty="0" err="1" smtClean="0"/>
              <a:t>Hb</a:t>
            </a:r>
            <a:r>
              <a:rPr lang="en-ZA" dirty="0" smtClean="0"/>
              <a:t> subunit </a:t>
            </a:r>
          </a:p>
          <a:p>
            <a:r>
              <a:rPr lang="en-ZA" dirty="0" smtClean="0"/>
              <a:t>cooperation</a:t>
            </a:r>
            <a:endParaRPr lang="en-ZA" dirty="0"/>
          </a:p>
        </p:txBody>
      </p:sp>
      <p:cxnSp>
        <p:nvCxnSpPr>
          <p:cNvPr id="44" name="Straight Arrow Connector 43"/>
          <p:cNvCxnSpPr>
            <a:stCxn id="42" idx="2"/>
          </p:cNvCxnSpPr>
          <p:nvPr/>
        </p:nvCxnSpPr>
        <p:spPr>
          <a:xfrm rot="16200000" flipH="1">
            <a:off x="3438273" y="4275676"/>
            <a:ext cx="322872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23845" y="3861048"/>
            <a:ext cx="136815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Dissociation curves parallel</a:t>
            </a:r>
            <a:endParaRPr lang="en-ZA" dirty="0"/>
          </a:p>
        </p:txBody>
      </p:sp>
      <p:cxnSp>
        <p:nvCxnSpPr>
          <p:cNvPr id="48" name="Straight Arrow Connector 47"/>
          <p:cNvCxnSpPr/>
          <p:nvPr/>
        </p:nvCxnSpPr>
        <p:spPr>
          <a:xfrm rot="16200000" flipV="1">
            <a:off x="4211777" y="3753036"/>
            <a:ext cx="93610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 flipV="1">
            <a:off x="4283785" y="3537012"/>
            <a:ext cx="93610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473424" y="6165304"/>
            <a:ext cx="401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Reduced affinity</a:t>
            </a:r>
            <a:r>
              <a:rPr lang="en-ZA" b="1" dirty="0" smtClean="0"/>
              <a:t> under acidic conditions</a:t>
            </a:r>
            <a:endParaRPr lang="en-ZA" b="1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8631088" y="6356350"/>
            <a:ext cx="2133600" cy="365125"/>
          </a:xfrm>
        </p:spPr>
        <p:txBody>
          <a:bodyPr/>
          <a:lstStyle/>
          <a:p>
            <a:fld id="{275E0075-4C11-4474-A065-060101A02C11}" type="slidenum">
              <a:rPr lang="en-ZA" smtClean="0"/>
              <a:pPr/>
              <a:t>36</a:t>
            </a:fld>
            <a:endParaRPr lang="en-ZA"/>
          </a:p>
        </p:txBody>
      </p:sp>
      <p:sp>
        <p:nvSpPr>
          <p:cNvPr id="50" name="TextBox 49"/>
          <p:cNvSpPr txBox="1"/>
          <p:nvPr/>
        </p:nvSpPr>
        <p:spPr>
          <a:xfrm>
            <a:off x="7956376" y="6358045"/>
            <a:ext cx="66601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ref. B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9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185392" y="1425069"/>
            <a:ext cx="4297491" cy="4668227"/>
            <a:chOff x="43592" y="560973"/>
            <a:chExt cx="4384392" cy="4668227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-1368660" y="2807640"/>
              <a:ext cx="39604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11560" y="4787860"/>
              <a:ext cx="38164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83568" y="4859868"/>
              <a:ext cx="3186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Partial pressure of oxygen (PO</a:t>
              </a:r>
              <a:r>
                <a:rPr lang="en-ZA" baseline="-25000" dirty="0" smtClean="0"/>
                <a:t>2</a:t>
              </a:r>
              <a:r>
                <a:rPr lang="en-ZA" dirty="0" smtClean="0"/>
                <a:t>)</a:t>
              </a:r>
              <a:endParaRPr lang="en-ZA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1840128" y="2444693"/>
              <a:ext cx="42291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 smtClean="0"/>
                <a:t>Percent saturation of </a:t>
              </a:r>
              <a:r>
                <a:rPr lang="en-ZA" sz="2400" dirty="0" err="1" smtClean="0"/>
                <a:t>Hb</a:t>
              </a:r>
              <a:r>
                <a:rPr lang="en-ZA" sz="2400" dirty="0" smtClean="0"/>
                <a:t> with O</a:t>
              </a:r>
              <a:r>
                <a:rPr lang="en-ZA" sz="2400" baseline="-25000" dirty="0" smtClean="0"/>
                <a:t>2</a:t>
              </a:r>
              <a:endParaRPr lang="en-ZA" sz="2400" baseline="-25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15617" y="2492896"/>
              <a:ext cx="3199446" cy="2207915"/>
            </a:xfrm>
            <a:custGeom>
              <a:avLst/>
              <a:gdLst>
                <a:gd name="connsiteX0" fmla="*/ 0 w 3603009"/>
                <a:gd name="connsiteY0" fmla="*/ 3452883 h 3452883"/>
                <a:gd name="connsiteX1" fmla="*/ 1119116 w 3603009"/>
                <a:gd name="connsiteY1" fmla="*/ 2715904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042500 w 3603009"/>
                <a:gd name="connsiteY1" fmla="*/ 2675836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114508 w 3603009"/>
                <a:gd name="connsiteY1" fmla="*/ 2675836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114508 w 3603009"/>
                <a:gd name="connsiteY1" fmla="*/ 2675836 h 3452883"/>
                <a:gd name="connsiteX2" fmla="*/ 1762580 w 3603009"/>
                <a:gd name="connsiteY2" fmla="*/ 1379692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762580 w 3562780"/>
                <a:gd name="connsiteY2" fmla="*/ 1728192 h 3801383"/>
                <a:gd name="connsiteX3" fmla="*/ 2647665 w 3562780"/>
                <a:gd name="connsiteY3" fmla="*/ 594159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762580 w 3562780"/>
                <a:gd name="connsiteY2" fmla="*/ 1728192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690572 w 3562780"/>
                <a:gd name="connsiteY2" fmla="*/ 1656184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042500 w 3562780"/>
                <a:gd name="connsiteY1" fmla="*/ 3024336 h 3801383"/>
                <a:gd name="connsiteX2" fmla="*/ 1690572 w 3562780"/>
                <a:gd name="connsiteY2" fmla="*/ 1656184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042500 w 3562780"/>
                <a:gd name="connsiteY1" fmla="*/ 3024336 h 3801383"/>
                <a:gd name="connsiteX2" fmla="*/ 1762580 w 3562780"/>
                <a:gd name="connsiteY2" fmla="*/ 1584176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456384"/>
                <a:gd name="connsiteY0" fmla="*/ 3801383 h 3801383"/>
                <a:gd name="connsiteX1" fmla="*/ 1042500 w 3456384"/>
                <a:gd name="connsiteY1" fmla="*/ 3024336 h 3801383"/>
                <a:gd name="connsiteX2" fmla="*/ 1762580 w 3456384"/>
                <a:gd name="connsiteY2" fmla="*/ 1584176 h 3801383"/>
                <a:gd name="connsiteX3" fmla="*/ 2626676 w 3456384"/>
                <a:gd name="connsiteY3" fmla="*/ 432048 h 3801383"/>
                <a:gd name="connsiteX4" fmla="*/ 3456384 w 3456384"/>
                <a:gd name="connsiteY4" fmla="*/ 0 h 3801383"/>
                <a:gd name="connsiteX0" fmla="*/ 0 w 3456384"/>
                <a:gd name="connsiteY0" fmla="*/ 3801383 h 3801383"/>
                <a:gd name="connsiteX1" fmla="*/ 1042500 w 3456384"/>
                <a:gd name="connsiteY1" fmla="*/ 3024336 h 3801383"/>
                <a:gd name="connsiteX2" fmla="*/ 1762580 w 3456384"/>
                <a:gd name="connsiteY2" fmla="*/ 1584176 h 3801383"/>
                <a:gd name="connsiteX3" fmla="*/ 2626676 w 3456384"/>
                <a:gd name="connsiteY3" fmla="*/ 432048 h 3801383"/>
                <a:gd name="connsiteX4" fmla="*/ 3456384 w 3456384"/>
                <a:gd name="connsiteY4" fmla="*/ 0 h 380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6384" h="3801383">
                  <a:moveTo>
                    <a:pt x="0" y="3801383"/>
                  </a:moveTo>
                  <a:cubicBezTo>
                    <a:pt x="418531" y="3605765"/>
                    <a:pt x="748737" y="3393870"/>
                    <a:pt x="1042500" y="3024336"/>
                  </a:cubicBezTo>
                  <a:cubicBezTo>
                    <a:pt x="1336263" y="2654802"/>
                    <a:pt x="1498551" y="2016224"/>
                    <a:pt x="1762580" y="1584176"/>
                  </a:cubicBezTo>
                  <a:cubicBezTo>
                    <a:pt x="2026609" y="1152128"/>
                    <a:pt x="2344375" y="696077"/>
                    <a:pt x="2626676" y="432048"/>
                  </a:cubicBezTo>
                  <a:cubicBezTo>
                    <a:pt x="2908977" y="168019"/>
                    <a:pt x="3349476" y="22091"/>
                    <a:pt x="3456384" y="0"/>
                  </a:cubicBezTo>
                </a:path>
              </a:pathLst>
            </a:cu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55576" y="683404"/>
              <a:ext cx="1959764" cy="3801383"/>
            </a:xfrm>
            <a:custGeom>
              <a:avLst/>
              <a:gdLst>
                <a:gd name="connsiteX0" fmla="*/ 0 w 3603009"/>
                <a:gd name="connsiteY0" fmla="*/ 3452883 h 3452883"/>
                <a:gd name="connsiteX1" fmla="*/ 1119116 w 3603009"/>
                <a:gd name="connsiteY1" fmla="*/ 2715904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042500 w 3603009"/>
                <a:gd name="connsiteY1" fmla="*/ 2675836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114508 w 3603009"/>
                <a:gd name="connsiteY1" fmla="*/ 2675836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114508 w 3603009"/>
                <a:gd name="connsiteY1" fmla="*/ 2675836 h 3452883"/>
                <a:gd name="connsiteX2" fmla="*/ 1762580 w 3603009"/>
                <a:gd name="connsiteY2" fmla="*/ 1379692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762580 w 3562780"/>
                <a:gd name="connsiteY2" fmla="*/ 1728192 h 3801383"/>
                <a:gd name="connsiteX3" fmla="*/ 2647665 w 3562780"/>
                <a:gd name="connsiteY3" fmla="*/ 594159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762580 w 3562780"/>
                <a:gd name="connsiteY2" fmla="*/ 1728192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690572 w 3562780"/>
                <a:gd name="connsiteY2" fmla="*/ 1656184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042500 w 3562780"/>
                <a:gd name="connsiteY1" fmla="*/ 3024336 h 3801383"/>
                <a:gd name="connsiteX2" fmla="*/ 1690572 w 3562780"/>
                <a:gd name="connsiteY2" fmla="*/ 1656184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042500 w 3562780"/>
                <a:gd name="connsiteY1" fmla="*/ 3024336 h 3801383"/>
                <a:gd name="connsiteX2" fmla="*/ 1762580 w 3562780"/>
                <a:gd name="connsiteY2" fmla="*/ 1584176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2780" h="3801383">
                  <a:moveTo>
                    <a:pt x="0" y="3801383"/>
                  </a:moveTo>
                  <a:cubicBezTo>
                    <a:pt x="418531" y="3605765"/>
                    <a:pt x="748737" y="3393870"/>
                    <a:pt x="1042500" y="3024336"/>
                  </a:cubicBezTo>
                  <a:cubicBezTo>
                    <a:pt x="1336263" y="2654802"/>
                    <a:pt x="1498551" y="2016224"/>
                    <a:pt x="1762580" y="1584176"/>
                  </a:cubicBezTo>
                  <a:cubicBezTo>
                    <a:pt x="2026609" y="1152128"/>
                    <a:pt x="2326643" y="696077"/>
                    <a:pt x="2626676" y="432048"/>
                  </a:cubicBezTo>
                  <a:cubicBezTo>
                    <a:pt x="2926709" y="168019"/>
                    <a:pt x="3244332" y="7961"/>
                    <a:pt x="3562780" y="0"/>
                  </a:cubicBezTo>
                </a:path>
              </a:pathLst>
            </a:cu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883264" y="314021"/>
            <a:ext cx="326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Bohr effect – species differences</a:t>
            </a:r>
            <a:endParaRPr lang="en-ZA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473424" y="6165304"/>
            <a:ext cx="401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Reduced affinity</a:t>
            </a:r>
            <a:r>
              <a:rPr lang="en-ZA" b="1" dirty="0" smtClean="0"/>
              <a:t> under acidic conditions</a:t>
            </a:r>
            <a:endParaRPr lang="en-ZA" b="1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8631088" y="6356350"/>
            <a:ext cx="2133600" cy="365125"/>
          </a:xfrm>
        </p:spPr>
        <p:txBody>
          <a:bodyPr/>
          <a:lstStyle/>
          <a:p>
            <a:fld id="{275E0075-4C11-4474-A065-060101A02C11}" type="slidenum">
              <a:rPr lang="en-ZA" smtClean="0"/>
              <a:pPr/>
              <a:t>37</a:t>
            </a:fld>
            <a:endParaRPr lang="en-ZA"/>
          </a:p>
        </p:txBody>
      </p:sp>
      <p:sp>
        <p:nvSpPr>
          <p:cNvPr id="50" name="TextBox 49"/>
          <p:cNvSpPr txBox="1"/>
          <p:nvPr/>
        </p:nvSpPr>
        <p:spPr>
          <a:xfrm>
            <a:off x="7956376" y="6358045"/>
            <a:ext cx="66601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ref. B</a:t>
            </a:r>
            <a:endParaRPr lang="en-ZA" dirty="0"/>
          </a:p>
        </p:txBody>
      </p:sp>
      <p:sp>
        <p:nvSpPr>
          <p:cNvPr id="22" name="TextBox 21"/>
          <p:cNvSpPr txBox="1"/>
          <p:nvPr/>
        </p:nvSpPr>
        <p:spPr>
          <a:xfrm>
            <a:off x="2326450" y="793928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chemeClr val="tx2">
                    <a:lumMod val="75000"/>
                  </a:schemeClr>
                </a:solidFill>
              </a:rPr>
              <a:t>Sessile species with high </a:t>
            </a:r>
            <a:r>
              <a:rPr lang="en-ZA" b="1" dirty="0" err="1" smtClean="0">
                <a:solidFill>
                  <a:schemeClr val="tx2">
                    <a:lumMod val="75000"/>
                  </a:schemeClr>
                </a:solidFill>
              </a:rPr>
              <a:t>Hb</a:t>
            </a:r>
            <a:r>
              <a:rPr lang="en-ZA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ZA" b="1" dirty="0" smtClean="0">
                <a:solidFill>
                  <a:schemeClr val="tx2">
                    <a:lumMod val="75000"/>
                  </a:schemeClr>
                </a:solidFill>
              </a:rPr>
              <a:t>affinity to oxygen</a:t>
            </a:r>
          </a:p>
          <a:p>
            <a:r>
              <a:rPr lang="en-ZA" b="1" dirty="0" smtClean="0">
                <a:solidFill>
                  <a:schemeClr val="tx2">
                    <a:lumMod val="75000"/>
                  </a:schemeClr>
                </a:solidFill>
              </a:rPr>
              <a:t>Can cope with low-oxygen conditions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78460" y="4927882"/>
            <a:ext cx="4470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chemeClr val="tx2">
                    <a:lumMod val="75000"/>
                  </a:schemeClr>
                </a:solidFill>
              </a:rPr>
              <a:t>Active species with low </a:t>
            </a:r>
            <a:r>
              <a:rPr lang="en-ZA" b="1" dirty="0" err="1" smtClean="0">
                <a:solidFill>
                  <a:schemeClr val="tx2">
                    <a:lumMod val="75000"/>
                  </a:schemeClr>
                </a:solidFill>
              </a:rPr>
              <a:t>Hb</a:t>
            </a:r>
            <a:r>
              <a:rPr lang="en-ZA" b="1" dirty="0" smtClean="0">
                <a:solidFill>
                  <a:schemeClr val="tx2">
                    <a:lumMod val="75000"/>
                  </a:schemeClr>
                </a:solidFill>
              </a:rPr>
              <a:t>-affinity to oxygen</a:t>
            </a:r>
          </a:p>
          <a:p>
            <a:r>
              <a:rPr lang="en-ZA" b="1" dirty="0" smtClean="0">
                <a:solidFill>
                  <a:schemeClr val="tx2">
                    <a:lumMod val="75000"/>
                  </a:schemeClr>
                </a:solidFill>
              </a:rPr>
              <a:t>Requires high oxygen levels to survive.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8203"/>
          <p:cNvPicPr>
            <a:picLocks noChangeAspect="1" noChangeArrowheads="1"/>
          </p:cNvPicPr>
          <p:nvPr/>
        </p:nvPicPr>
        <p:blipFill>
          <a:blip r:embed="rId3" cstate="email">
            <a:lum contrast="24000"/>
          </a:blip>
          <a:srcRect/>
          <a:stretch>
            <a:fillRect/>
          </a:stretch>
        </p:blipFill>
        <p:spPr bwMode="auto">
          <a:xfrm>
            <a:off x="785786" y="1785926"/>
            <a:ext cx="1416040" cy="1357322"/>
          </a:xfrm>
          <a:prstGeom prst="rect">
            <a:avLst/>
          </a:prstGeom>
        </p:spPr>
      </p:pic>
      <p:pic>
        <p:nvPicPr>
          <p:cNvPr id="3" name="Shape 8203"/>
          <p:cNvPicPr>
            <a:picLocks noChangeAspect="1" noChangeArrowheads="1"/>
          </p:cNvPicPr>
          <p:nvPr/>
        </p:nvPicPr>
        <p:blipFill>
          <a:blip r:embed="rId3" cstate="email">
            <a:lum contrast="24000"/>
          </a:blip>
          <a:srcRect/>
          <a:stretch>
            <a:fillRect/>
          </a:stretch>
        </p:blipFill>
        <p:spPr bwMode="auto">
          <a:xfrm>
            <a:off x="5857884" y="1714488"/>
            <a:ext cx="1416040" cy="1357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57148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accent1"/>
                </a:solidFill>
              </a:rPr>
              <a:t>O</a:t>
            </a:r>
            <a:r>
              <a:rPr lang="en-GB" sz="4400" baseline="-25000" dirty="0" smtClean="0">
                <a:solidFill>
                  <a:schemeClr val="accent1"/>
                </a:solidFill>
              </a:rPr>
              <a:t>2</a:t>
            </a:r>
            <a:endParaRPr lang="en-US" sz="4400" baseline="-250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571480"/>
            <a:ext cx="104535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CO</a:t>
            </a:r>
            <a:r>
              <a:rPr lang="en-GB" sz="4400" baseline="-25000" dirty="0" smtClean="0">
                <a:solidFill>
                  <a:srgbClr val="FF0000"/>
                </a:solidFill>
              </a:rPr>
              <a:t>2</a:t>
            </a:r>
            <a:endParaRPr lang="en-US" sz="4400" baseline="-25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3073776">
            <a:off x="461026" y="1299015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217695">
            <a:off x="1818348" y="1299016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596" y="214290"/>
            <a:ext cx="2298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Gill interface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643570" y="214290"/>
            <a:ext cx="2404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Blood stream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857232"/>
            <a:ext cx="8322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accent3">
                    <a:lumMod val="75000"/>
                  </a:schemeClr>
                </a:solidFill>
              </a:rPr>
              <a:t>pH</a:t>
            </a:r>
            <a:endParaRPr lang="en-US" sz="4400" baseline="-25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86512" y="1285860"/>
            <a:ext cx="714380" cy="1588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29454" y="92867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accent1"/>
                </a:solidFill>
              </a:rPr>
              <a:t>O</a:t>
            </a:r>
            <a:r>
              <a:rPr lang="en-GB" sz="4400" baseline="-25000" dirty="0" smtClean="0">
                <a:solidFill>
                  <a:schemeClr val="accent1"/>
                </a:solidFill>
              </a:rPr>
              <a:t>2</a:t>
            </a:r>
            <a:endParaRPr lang="en-US" sz="4400" baseline="-25000" dirty="0">
              <a:solidFill>
                <a:schemeClr val="accent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8217695">
            <a:off x="7450725" y="1444103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00364" y="2643182"/>
            <a:ext cx="271464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29586" y="1142984"/>
            <a:ext cx="105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organs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821517" y="3321855"/>
            <a:ext cx="6715148" cy="7143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56695" y="3714752"/>
            <a:ext cx="3500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Excess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through respiration, </a:t>
            </a:r>
          </a:p>
          <a:p>
            <a:r>
              <a:rPr lang="en-GB" sz="2000" dirty="0" smtClean="0"/>
              <a:t>                                 and in water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004048" y="5157192"/>
            <a:ext cx="4087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Drop in blood pH (lactic acid, stress, </a:t>
            </a:r>
          </a:p>
          <a:p>
            <a:r>
              <a:rPr lang="en-GB" sz="2000" dirty="0" smtClean="0"/>
              <a:t>                            excessive swimming)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056695" y="4429132"/>
            <a:ext cx="3949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Reduced </a:t>
            </a:r>
            <a:r>
              <a:rPr lang="en-GB" sz="2000" dirty="0" err="1" smtClean="0"/>
              <a:t>opercular</a:t>
            </a:r>
            <a:r>
              <a:rPr lang="en-GB" sz="2000" dirty="0" smtClean="0"/>
              <a:t> movement </a:t>
            </a:r>
          </a:p>
          <a:p>
            <a:r>
              <a:rPr lang="en-GB" sz="2000" dirty="0" smtClean="0"/>
              <a:t>                   -&gt; impaired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excretion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286116" y="4143380"/>
            <a:ext cx="891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Hyper-</a:t>
            </a:r>
          </a:p>
          <a:p>
            <a:r>
              <a:rPr lang="en-GB" sz="2000" dirty="0" err="1" smtClean="0"/>
              <a:t>capnia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3808" y="5229200"/>
            <a:ext cx="13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Hyper-</a:t>
            </a:r>
          </a:p>
          <a:p>
            <a:r>
              <a:rPr lang="en-GB" sz="2000" dirty="0" err="1" smtClean="0"/>
              <a:t>lacticaemia</a:t>
            </a:r>
            <a:endParaRPr lang="en-US" sz="20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214810" y="3929066"/>
            <a:ext cx="785818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4214810" y="4572008"/>
            <a:ext cx="78581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4427985" y="5357826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2844" y="3500438"/>
            <a:ext cx="3423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Increased Bohr and root effect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9" name="Shape 8203"/>
          <p:cNvPicPr>
            <a:picLocks noChangeAspect="1" noChangeArrowheads="1"/>
          </p:cNvPicPr>
          <p:nvPr/>
        </p:nvPicPr>
        <p:blipFill>
          <a:blip r:embed="rId3" cstate="email">
            <a:lum contrast="24000"/>
          </a:blip>
          <a:srcRect/>
          <a:stretch>
            <a:fillRect/>
          </a:stretch>
        </p:blipFill>
        <p:spPr bwMode="auto">
          <a:xfrm>
            <a:off x="797011" y="5429264"/>
            <a:ext cx="1416040" cy="13573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57158" y="421703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accent1"/>
                </a:solidFill>
              </a:rPr>
              <a:t>O</a:t>
            </a:r>
            <a:r>
              <a:rPr lang="en-GB" sz="4400" baseline="-25000" dirty="0" smtClean="0">
                <a:solidFill>
                  <a:schemeClr val="accent1"/>
                </a:solidFill>
              </a:rPr>
              <a:t>2</a:t>
            </a:r>
            <a:endParaRPr lang="en-US" sz="4400" baseline="-250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14480" y="4217030"/>
            <a:ext cx="104535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CO</a:t>
            </a:r>
            <a:r>
              <a:rPr lang="en-GB" sz="4400" baseline="-25000" dirty="0" smtClean="0">
                <a:solidFill>
                  <a:srgbClr val="FF0000"/>
                </a:solidFill>
              </a:rPr>
              <a:t>2</a:t>
            </a:r>
            <a:endParaRPr lang="en-US" sz="4400" baseline="-25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 rot="3073776">
            <a:off x="461026" y="4944565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6899821">
            <a:off x="1639907" y="4942182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57158" y="5072074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57158" y="5143512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own Arrow 52"/>
          <p:cNvSpPr/>
          <p:nvPr/>
        </p:nvSpPr>
        <p:spPr>
          <a:xfrm rot="712737">
            <a:off x="1095700" y="3869501"/>
            <a:ext cx="214314" cy="951159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V="1">
            <a:off x="2821769" y="4107661"/>
            <a:ext cx="571504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 flipV="1">
            <a:off x="2321703" y="4464851"/>
            <a:ext cx="135732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143372" y="0"/>
            <a:ext cx="104535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CO</a:t>
            </a:r>
            <a:r>
              <a:rPr lang="en-GB" sz="4400" baseline="-25000" dirty="0" smtClean="0">
                <a:solidFill>
                  <a:srgbClr val="FF0000"/>
                </a:solidFill>
              </a:rPr>
              <a:t>2</a:t>
            </a:r>
            <a:endParaRPr lang="en-US" sz="4400" baseline="-25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1" name="Down Arrow 60"/>
          <p:cNvSpPr/>
          <p:nvPr/>
        </p:nvSpPr>
        <p:spPr>
          <a:xfrm rot="19457550">
            <a:off x="4476757" y="679303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17494961">
            <a:off x="1985664" y="4939139"/>
            <a:ext cx="571504" cy="3571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500694" y="857232"/>
            <a:ext cx="8322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</a:rPr>
              <a:t>pH</a:t>
            </a:r>
            <a:endParaRPr lang="en-US" sz="4400" baseline="-25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5357818" y="1214422"/>
            <a:ext cx="214314" cy="1428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AEB-2BF8-4ADF-A41D-C89F649CA3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Why is the Root effect unique to fish?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Oxygen supply to the retina</a:t>
            </a:r>
          </a:p>
          <a:p>
            <a:r>
              <a:rPr lang="en-ZA" dirty="0" smtClean="0"/>
              <a:t>Gas bladder function</a:t>
            </a:r>
          </a:p>
          <a:p>
            <a:pPr>
              <a:buNone/>
            </a:pP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39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17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Life in water (1/2)</a:t>
            </a:r>
            <a:endParaRPr 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Water is 840 times more dense and 60 times more viscous than air.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Oxygen: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Air: 210 ml/L O</a:t>
            </a:r>
            <a:r>
              <a:rPr lang="en-GB" baseline="-25000" dirty="0" smtClean="0"/>
              <a:t>2</a:t>
            </a:r>
            <a:r>
              <a:rPr lang="en-GB" dirty="0" smtClean="0"/>
              <a:t> at 21% partial pressure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Water: up 15 mg/L O</a:t>
            </a:r>
            <a:r>
              <a:rPr lang="en-GB" baseline="-25000" dirty="0" smtClean="0"/>
              <a:t>2</a:t>
            </a:r>
            <a:r>
              <a:rPr lang="en-GB" dirty="0" smtClean="0"/>
              <a:t> (dep. on temperature)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Sea water holds 18% less O</a:t>
            </a:r>
            <a:r>
              <a:rPr lang="en-GB" baseline="-25000" dirty="0" smtClean="0"/>
              <a:t>2</a:t>
            </a:r>
            <a:r>
              <a:rPr lang="en-GB" dirty="0" smtClean="0"/>
              <a:t> than freshwater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Oxygen </a:t>
            </a:r>
            <a:r>
              <a:rPr lang="en-ZA" dirty="0" smtClean="0"/>
              <a:t>consumption</a:t>
            </a:r>
            <a:r>
              <a:rPr lang="de-DE" dirty="0" smtClean="0"/>
              <a:t> in fish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dirty="0" smtClean="0"/>
              <a:t>17 mg/kg/h @10°C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dirty="0" smtClean="0"/>
              <a:t>100-500 mg/kg/h @ 30°C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More </a:t>
            </a:r>
            <a:r>
              <a:rPr lang="de-DE" dirty="0" err="1" smtClean="0"/>
              <a:t>than</a:t>
            </a:r>
            <a:r>
              <a:rPr lang="de-DE" dirty="0" smtClean="0"/>
              <a:t> 40 </a:t>
            </a:r>
            <a:r>
              <a:rPr lang="de-DE" dirty="0" err="1" smtClean="0"/>
              <a:t>genera</a:t>
            </a:r>
            <a:r>
              <a:rPr lang="de-DE" dirty="0" smtClean="0"/>
              <a:t> of </a:t>
            </a:r>
            <a:r>
              <a:rPr lang="de-DE" dirty="0" err="1" smtClean="0"/>
              <a:t>fishes</a:t>
            </a:r>
            <a:r>
              <a:rPr lang="de-DE" dirty="0" smtClean="0"/>
              <a:t> </a:t>
            </a:r>
            <a:r>
              <a:rPr lang="de-DE" dirty="0" err="1" smtClean="0"/>
              <a:t>breath</a:t>
            </a:r>
            <a:r>
              <a:rPr lang="de-DE" dirty="0" smtClean="0"/>
              <a:t> </a:t>
            </a:r>
            <a:r>
              <a:rPr lang="de-DE" dirty="0" err="1" smtClean="0"/>
              <a:t>oxygen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gills</a:t>
            </a:r>
            <a:r>
              <a:rPr lang="de-DE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1A8568-F799-4D9C-910D-A323CBC463D9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Release of gas from the gas bladder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r>
              <a:rPr lang="en-ZA" dirty="0" err="1" smtClean="0"/>
              <a:t>Physostomous</a:t>
            </a:r>
            <a:r>
              <a:rPr lang="en-ZA" dirty="0" smtClean="0"/>
              <a:t> fishes</a:t>
            </a:r>
          </a:p>
          <a:p>
            <a:pPr lvl="1"/>
            <a:r>
              <a:rPr lang="en-ZA" dirty="0" smtClean="0"/>
              <a:t>Pneumatic duct to the gut in most but not all species</a:t>
            </a:r>
          </a:p>
          <a:p>
            <a:r>
              <a:rPr lang="en-ZA" dirty="0" err="1" smtClean="0"/>
              <a:t>Physoclistous</a:t>
            </a:r>
            <a:r>
              <a:rPr lang="en-ZA" dirty="0" smtClean="0"/>
              <a:t> fishes</a:t>
            </a:r>
          </a:p>
          <a:p>
            <a:pPr lvl="1"/>
            <a:r>
              <a:rPr lang="en-ZA" dirty="0" smtClean="0"/>
              <a:t>Closed gas bladder</a:t>
            </a:r>
          </a:p>
          <a:p>
            <a:pPr lvl="1"/>
            <a:r>
              <a:rPr lang="en-ZA" dirty="0" smtClean="0"/>
              <a:t>Release gas into the blood (specialised </a:t>
            </a:r>
            <a:r>
              <a:rPr lang="en-ZA" i="1" dirty="0" smtClean="0"/>
              <a:t>oval</a:t>
            </a:r>
            <a:r>
              <a:rPr lang="en-ZA" dirty="0" smtClean="0"/>
              <a:t> area)</a:t>
            </a:r>
          </a:p>
          <a:p>
            <a:pPr lvl="1"/>
            <a:r>
              <a:rPr lang="en-ZA" dirty="0" smtClean="0"/>
              <a:t>Excess gas is carried to the gills</a:t>
            </a:r>
          </a:p>
          <a:p>
            <a:pPr lvl="1"/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40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41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The </a:t>
            </a:r>
            <a:r>
              <a:rPr lang="en-ZA" dirty="0" err="1" smtClean="0"/>
              <a:t>rete</a:t>
            </a:r>
            <a:r>
              <a:rPr lang="en-ZA" dirty="0" smtClean="0"/>
              <a:t> counter-current system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692696"/>
            <a:ext cx="41158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Example: gas bladder </a:t>
            </a:r>
            <a:r>
              <a:rPr lang="en-ZA" sz="2000" b="1" dirty="0" err="1" smtClean="0"/>
              <a:t>rete</a:t>
            </a:r>
            <a:r>
              <a:rPr lang="en-ZA" sz="2000" b="1" dirty="0" smtClean="0"/>
              <a:t> in eel</a:t>
            </a:r>
          </a:p>
          <a:p>
            <a:pPr>
              <a:buFont typeface="Arial" pitchFamily="34" charset="0"/>
              <a:buChar char="•"/>
            </a:pPr>
            <a:r>
              <a:rPr lang="en-ZA" sz="2000" dirty="0" smtClean="0"/>
              <a:t> Cross section: 5 mm</a:t>
            </a:r>
            <a:r>
              <a:rPr lang="en-ZA" sz="2000" baseline="30000" dirty="0" smtClean="0"/>
              <a:t>2</a:t>
            </a:r>
            <a:endParaRPr lang="en-ZA" sz="2000" dirty="0" smtClean="0"/>
          </a:p>
          <a:p>
            <a:pPr>
              <a:buFont typeface="Arial" pitchFamily="34" charset="0"/>
              <a:buChar char="•"/>
            </a:pPr>
            <a:r>
              <a:rPr lang="en-ZA" sz="2000" dirty="0" smtClean="0"/>
              <a:t> Volume: 21 mm</a:t>
            </a:r>
            <a:r>
              <a:rPr lang="en-ZA" sz="2000" baseline="30000" dirty="0" smtClean="0"/>
              <a:t>3</a:t>
            </a:r>
          </a:p>
          <a:p>
            <a:pPr>
              <a:buFont typeface="Arial" pitchFamily="34" charset="0"/>
              <a:buChar char="•"/>
            </a:pPr>
            <a:r>
              <a:rPr lang="en-ZA" sz="2000" baseline="30000" dirty="0" smtClean="0"/>
              <a:t> </a:t>
            </a:r>
            <a:r>
              <a:rPr lang="en-ZA" sz="2000" dirty="0" smtClean="0"/>
              <a:t>Surface area: 30 cm</a:t>
            </a:r>
            <a:r>
              <a:rPr lang="en-ZA" sz="2000" baseline="30000" dirty="0" smtClean="0"/>
              <a:t>2</a:t>
            </a:r>
          </a:p>
          <a:p>
            <a:pPr>
              <a:buFont typeface="Arial" pitchFamily="34" charset="0"/>
              <a:buChar char="•"/>
            </a:pPr>
            <a:r>
              <a:rPr lang="en-ZA" sz="2000" dirty="0" smtClean="0"/>
              <a:t> Capillaries: 20.000 to 40.000</a:t>
            </a:r>
          </a:p>
          <a:p>
            <a:pPr>
              <a:buFont typeface="Arial" pitchFamily="34" charset="0"/>
              <a:buChar char="•"/>
            </a:pPr>
            <a:r>
              <a:rPr lang="en-ZA" sz="2000" dirty="0" smtClean="0"/>
              <a:t> Artery diameter: 9 - 10 µm</a:t>
            </a:r>
          </a:p>
          <a:p>
            <a:pPr>
              <a:buFont typeface="Arial" pitchFamily="34" charset="0"/>
              <a:buChar char="•"/>
            </a:pPr>
            <a:r>
              <a:rPr lang="en-ZA" sz="2000" dirty="0" smtClean="0"/>
              <a:t>  Venous capillary: 11 – 13 µm</a:t>
            </a:r>
          </a:p>
          <a:p>
            <a:pPr>
              <a:buFont typeface="Arial" pitchFamily="34" charset="0"/>
              <a:buChar char="•"/>
            </a:pPr>
            <a:r>
              <a:rPr lang="en-ZA" sz="2000" dirty="0" smtClean="0"/>
              <a:t> Diffusion distance (capillaries): 1 µm</a:t>
            </a:r>
          </a:p>
          <a:p>
            <a:pPr>
              <a:buFont typeface="Arial" pitchFamily="34" charset="0"/>
              <a:buChar char="•"/>
            </a:pPr>
            <a:r>
              <a:rPr lang="en-ZA" sz="2000" dirty="0" smtClean="0"/>
              <a:t> Capillary length: 4 mm</a:t>
            </a:r>
          </a:p>
          <a:p>
            <a:pPr>
              <a:buFont typeface="Arial" pitchFamily="34" charset="0"/>
              <a:buChar char="•"/>
            </a:pPr>
            <a:r>
              <a:rPr lang="en-ZA" sz="2000" dirty="0" smtClean="0"/>
              <a:t> Holes in capillary: 20 – 80 nm</a:t>
            </a:r>
          </a:p>
          <a:p>
            <a:pPr>
              <a:buFont typeface="Arial" pitchFamily="34" charset="0"/>
              <a:buChar char="•"/>
            </a:pPr>
            <a:r>
              <a:rPr lang="en-ZA" sz="2000" dirty="0" smtClean="0"/>
              <a:t>  Hole diaphragm: 5 nm</a:t>
            </a:r>
            <a:endParaRPr lang="en-ZA" sz="2000" dirty="0"/>
          </a:p>
        </p:txBody>
      </p:sp>
      <p:pic>
        <p:nvPicPr>
          <p:cNvPr id="221186" name="Picture 2" descr="C:\Users\HK\Desktop\re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276661" y="587653"/>
            <a:ext cx="4491671" cy="2920246"/>
          </a:xfrm>
          <a:prstGeom prst="rect">
            <a:avLst/>
          </a:prstGeom>
          <a:noFill/>
        </p:spPr>
      </p:pic>
      <p:pic>
        <p:nvPicPr>
          <p:cNvPr id="221187" name="Picture 3" descr="C:\Users\HK\Desktop\rete mic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">
            <a:off x="249526" y="3647798"/>
            <a:ext cx="4071435" cy="29817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692696"/>
            <a:ext cx="75995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ZA" sz="3200" dirty="0" smtClean="0"/>
              <a:t>Eye</a:t>
            </a:r>
            <a:endParaRPr lang="en-Z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3717032"/>
            <a:ext cx="218200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ZA" sz="3200" dirty="0" smtClean="0"/>
              <a:t>Gas bladder</a:t>
            </a:r>
            <a:endParaRPr lang="en-ZA" sz="3200" dirty="0"/>
          </a:p>
        </p:txBody>
      </p:sp>
      <p:pic>
        <p:nvPicPr>
          <p:cNvPr id="221188" name="Picture 4" descr="C:\Users\HK\Desktop\capillari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293096"/>
            <a:ext cx="4621213" cy="2341562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8172400" y="3645024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8244408" y="4293096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8748464" y="4941168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24328" y="393305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8316416" y="436510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8568444" y="4905164"/>
            <a:ext cx="2880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41</a:t>
            </a:fld>
            <a:endParaRPr lang="en-ZA"/>
          </a:p>
        </p:txBody>
      </p:sp>
      <p:sp>
        <p:nvSpPr>
          <p:cNvPr id="26" name="TextBox 25"/>
          <p:cNvSpPr txBox="1"/>
          <p:nvPr/>
        </p:nvSpPr>
        <p:spPr>
          <a:xfrm>
            <a:off x="89560" y="6444044"/>
            <a:ext cx="66601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ref. B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11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1883701" y="2636913"/>
            <a:ext cx="4056451" cy="6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83701" y="2852936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883701" y="3062414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83701" y="3271892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83701" y="3481369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227851" y="2748197"/>
            <a:ext cx="576064" cy="23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27851" y="3167153"/>
            <a:ext cx="576064" cy="23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227851" y="2957675"/>
            <a:ext cx="576064" cy="231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227851" y="3376631"/>
            <a:ext cx="576064" cy="231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923595" y="2015025"/>
            <a:ext cx="960107" cy="6284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27584" y="2224503"/>
            <a:ext cx="864096" cy="523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1429833" y="3010044"/>
            <a:ext cx="5236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827584" y="3271892"/>
            <a:ext cx="864096" cy="523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56" idx="4"/>
          </p:cNvCxnSpPr>
          <p:nvPr/>
        </p:nvCxnSpPr>
        <p:spPr>
          <a:xfrm rot="10800000" flipV="1">
            <a:off x="875589" y="3481369"/>
            <a:ext cx="1008112" cy="523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827584" y="2015025"/>
            <a:ext cx="96011" cy="20947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6" name="Oval 55"/>
          <p:cNvSpPr/>
          <p:nvPr/>
        </p:nvSpPr>
        <p:spPr>
          <a:xfrm>
            <a:off x="827584" y="3795586"/>
            <a:ext cx="96011" cy="20947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9" name="Straight Connector 58"/>
          <p:cNvCxnSpPr>
            <a:endCxn id="63" idx="0"/>
          </p:cNvCxnSpPr>
          <p:nvPr/>
        </p:nvCxnSpPr>
        <p:spPr>
          <a:xfrm flipV="1">
            <a:off x="5916149" y="1700808"/>
            <a:ext cx="1584177" cy="942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64" idx="0"/>
          </p:cNvCxnSpPr>
          <p:nvPr/>
        </p:nvCxnSpPr>
        <p:spPr>
          <a:xfrm>
            <a:off x="5916149" y="3481369"/>
            <a:ext cx="1584177" cy="523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c 62"/>
          <p:cNvSpPr/>
          <p:nvPr/>
        </p:nvSpPr>
        <p:spPr>
          <a:xfrm>
            <a:off x="6396203" y="1700808"/>
            <a:ext cx="2208245" cy="230425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4" name="Arc 63"/>
          <p:cNvSpPr/>
          <p:nvPr/>
        </p:nvSpPr>
        <p:spPr>
          <a:xfrm flipV="1">
            <a:off x="6396203" y="1700808"/>
            <a:ext cx="2208245" cy="230425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5940152" y="2420888"/>
            <a:ext cx="648072" cy="288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6084168" y="3429000"/>
            <a:ext cx="720080" cy="21602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5724128" y="306896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6012160" y="2492896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6300192" y="299695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012160" y="3356992"/>
            <a:ext cx="79208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88"/>
          <p:cNvSpPr/>
          <p:nvPr/>
        </p:nvSpPr>
        <p:spPr>
          <a:xfrm flipH="1">
            <a:off x="6948264" y="2276872"/>
            <a:ext cx="288032" cy="1296144"/>
          </a:xfrm>
          <a:prstGeom prst="arc">
            <a:avLst>
              <a:gd name="adj1" fmla="val 16669507"/>
              <a:gd name="adj2" fmla="val 48759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0" name="Arc 89"/>
          <p:cNvSpPr/>
          <p:nvPr/>
        </p:nvSpPr>
        <p:spPr>
          <a:xfrm flipH="1">
            <a:off x="6876256" y="2348880"/>
            <a:ext cx="288032" cy="1296144"/>
          </a:xfrm>
          <a:prstGeom prst="arc">
            <a:avLst>
              <a:gd name="adj1" fmla="val 16669507"/>
              <a:gd name="adj2" fmla="val 4875941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1" name="Arc 90"/>
          <p:cNvSpPr/>
          <p:nvPr/>
        </p:nvSpPr>
        <p:spPr>
          <a:xfrm flipH="1">
            <a:off x="7020272" y="2276872"/>
            <a:ext cx="288032" cy="1296144"/>
          </a:xfrm>
          <a:prstGeom prst="arc">
            <a:avLst>
              <a:gd name="adj1" fmla="val 16669507"/>
              <a:gd name="adj2" fmla="val 4875941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1" name="Arc 110"/>
          <p:cNvSpPr/>
          <p:nvPr/>
        </p:nvSpPr>
        <p:spPr>
          <a:xfrm flipH="1">
            <a:off x="7092280" y="2276872"/>
            <a:ext cx="288032" cy="1296144"/>
          </a:xfrm>
          <a:prstGeom prst="arc">
            <a:avLst>
              <a:gd name="adj1" fmla="val 16669507"/>
              <a:gd name="adj2" fmla="val 4875941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2" name="Arc 111"/>
          <p:cNvSpPr/>
          <p:nvPr/>
        </p:nvSpPr>
        <p:spPr>
          <a:xfrm flipH="1">
            <a:off x="7164288" y="2276872"/>
            <a:ext cx="288032" cy="1296144"/>
          </a:xfrm>
          <a:prstGeom prst="arc">
            <a:avLst>
              <a:gd name="adj1" fmla="val 16669507"/>
              <a:gd name="adj2" fmla="val 48759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0" name="Right Arrow 119"/>
          <p:cNvSpPr/>
          <p:nvPr/>
        </p:nvSpPr>
        <p:spPr>
          <a:xfrm rot="1822068">
            <a:off x="1203456" y="2390666"/>
            <a:ext cx="504324" cy="199504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1" name="Right Arrow 120"/>
          <p:cNvSpPr/>
          <p:nvPr/>
        </p:nvSpPr>
        <p:spPr>
          <a:xfrm rot="9007329">
            <a:off x="1203800" y="3469349"/>
            <a:ext cx="504324" cy="199504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7" name="Rounded Rectangle 126"/>
          <p:cNvSpPr/>
          <p:nvPr/>
        </p:nvSpPr>
        <p:spPr>
          <a:xfrm rot="20640000">
            <a:off x="7408690" y="3578755"/>
            <a:ext cx="72008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8" name="Oval 127"/>
          <p:cNvSpPr/>
          <p:nvPr/>
        </p:nvSpPr>
        <p:spPr>
          <a:xfrm rot="20640000">
            <a:off x="7434470" y="3647140"/>
            <a:ext cx="45719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0" name="Rounded Rectangle 129"/>
          <p:cNvSpPr/>
          <p:nvPr/>
        </p:nvSpPr>
        <p:spPr>
          <a:xfrm>
            <a:off x="7380312" y="3140968"/>
            <a:ext cx="72008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1" name="Oval 130"/>
          <p:cNvSpPr/>
          <p:nvPr/>
        </p:nvSpPr>
        <p:spPr>
          <a:xfrm>
            <a:off x="7406601" y="3212976"/>
            <a:ext cx="45719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6" name="Rounded Rectangle 135"/>
          <p:cNvSpPr/>
          <p:nvPr/>
        </p:nvSpPr>
        <p:spPr>
          <a:xfrm rot="20640000">
            <a:off x="7480697" y="3794780"/>
            <a:ext cx="72008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7" name="Oval 136"/>
          <p:cNvSpPr/>
          <p:nvPr/>
        </p:nvSpPr>
        <p:spPr>
          <a:xfrm rot="20640000">
            <a:off x="7506477" y="3863165"/>
            <a:ext cx="45719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2" name="Rounded Rectangle 141"/>
          <p:cNvSpPr/>
          <p:nvPr/>
        </p:nvSpPr>
        <p:spPr>
          <a:xfrm rot="960000">
            <a:off x="7480697" y="1706548"/>
            <a:ext cx="72008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3" name="Oval 142"/>
          <p:cNvSpPr/>
          <p:nvPr/>
        </p:nvSpPr>
        <p:spPr>
          <a:xfrm rot="960000">
            <a:off x="7506477" y="1782179"/>
            <a:ext cx="45719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5" name="Rounded Rectangle 144"/>
          <p:cNvSpPr/>
          <p:nvPr/>
        </p:nvSpPr>
        <p:spPr>
          <a:xfrm rot="960000">
            <a:off x="7408688" y="1922572"/>
            <a:ext cx="72008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6" name="Oval 145"/>
          <p:cNvSpPr/>
          <p:nvPr/>
        </p:nvSpPr>
        <p:spPr>
          <a:xfrm rot="960000">
            <a:off x="7434468" y="1998203"/>
            <a:ext cx="45719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8" name="Rounded Rectangle 147"/>
          <p:cNvSpPr/>
          <p:nvPr/>
        </p:nvSpPr>
        <p:spPr>
          <a:xfrm>
            <a:off x="7380312" y="2060848"/>
            <a:ext cx="72008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9" name="Oval 148"/>
          <p:cNvSpPr/>
          <p:nvPr/>
        </p:nvSpPr>
        <p:spPr>
          <a:xfrm>
            <a:off x="7406601" y="2132856"/>
            <a:ext cx="45719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1" name="Rounded Rectangle 150"/>
          <p:cNvSpPr/>
          <p:nvPr/>
        </p:nvSpPr>
        <p:spPr>
          <a:xfrm>
            <a:off x="7380312" y="2276872"/>
            <a:ext cx="72008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2" name="Oval 151"/>
          <p:cNvSpPr/>
          <p:nvPr/>
        </p:nvSpPr>
        <p:spPr>
          <a:xfrm>
            <a:off x="7406601" y="2348880"/>
            <a:ext cx="45719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4" name="Rounded Rectangle 153"/>
          <p:cNvSpPr/>
          <p:nvPr/>
        </p:nvSpPr>
        <p:spPr>
          <a:xfrm>
            <a:off x="7380312" y="2492896"/>
            <a:ext cx="72008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5" name="Oval 154"/>
          <p:cNvSpPr/>
          <p:nvPr/>
        </p:nvSpPr>
        <p:spPr>
          <a:xfrm>
            <a:off x="7406601" y="2564904"/>
            <a:ext cx="45719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7" name="Rounded Rectangle 156"/>
          <p:cNvSpPr/>
          <p:nvPr/>
        </p:nvSpPr>
        <p:spPr>
          <a:xfrm>
            <a:off x="7380312" y="2708920"/>
            <a:ext cx="72008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8" name="Oval 157"/>
          <p:cNvSpPr/>
          <p:nvPr/>
        </p:nvSpPr>
        <p:spPr>
          <a:xfrm>
            <a:off x="7406601" y="2780928"/>
            <a:ext cx="45719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0" name="Rounded Rectangle 159"/>
          <p:cNvSpPr/>
          <p:nvPr/>
        </p:nvSpPr>
        <p:spPr>
          <a:xfrm>
            <a:off x="7380312" y="2924944"/>
            <a:ext cx="72008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1" name="Oval 160"/>
          <p:cNvSpPr/>
          <p:nvPr/>
        </p:nvSpPr>
        <p:spPr>
          <a:xfrm>
            <a:off x="7406601" y="2996952"/>
            <a:ext cx="45719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3" name="Rounded Rectangle 162"/>
          <p:cNvSpPr/>
          <p:nvPr/>
        </p:nvSpPr>
        <p:spPr>
          <a:xfrm rot="480000">
            <a:off x="7396570" y="3361477"/>
            <a:ext cx="81199" cy="239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4" name="Oval 163"/>
          <p:cNvSpPr/>
          <p:nvPr/>
        </p:nvSpPr>
        <p:spPr>
          <a:xfrm rot="480000">
            <a:off x="7426070" y="3443309"/>
            <a:ext cx="51555" cy="797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4" name="Group 23"/>
          <p:cNvGrpSpPr/>
          <p:nvPr/>
        </p:nvGrpSpPr>
        <p:grpSpPr>
          <a:xfrm>
            <a:off x="1835696" y="3501008"/>
            <a:ext cx="2160240" cy="1089823"/>
            <a:chOff x="547688" y="250825"/>
            <a:chExt cx="2160240" cy="1089823"/>
          </a:xfrm>
        </p:grpSpPr>
        <p:pic>
          <p:nvPicPr>
            <p:cNvPr id="220162" name="Picture 2" descr="C:\Users\HK\Desktop\gas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688" y="250825"/>
              <a:ext cx="840876" cy="1080000"/>
            </a:xfrm>
            <a:prstGeom prst="rect">
              <a:avLst/>
            </a:prstGeom>
            <a:noFill/>
          </p:spPr>
        </p:pic>
        <p:pic>
          <p:nvPicPr>
            <p:cNvPr id="220166" name="Picture 6" descr="C:\Users\HK\Desktop\pH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59632" y="260648"/>
              <a:ext cx="843612" cy="1080000"/>
            </a:xfrm>
            <a:prstGeom prst="rect">
              <a:avLst/>
            </a:prstGeom>
            <a:noFill/>
          </p:spPr>
        </p:pic>
        <p:pic>
          <p:nvPicPr>
            <p:cNvPr id="220174" name="Picture 14" descr="C:\Users\HK\Desktop\lactate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67052" y="260648"/>
              <a:ext cx="840876" cy="1080000"/>
            </a:xfrm>
            <a:prstGeom prst="rect">
              <a:avLst/>
            </a:prstGeom>
            <a:noFill/>
          </p:spPr>
        </p:pic>
      </p:grpSp>
      <p:sp>
        <p:nvSpPr>
          <p:cNvPr id="165" name="TextBox 164"/>
          <p:cNvSpPr txBox="1"/>
          <p:nvPr/>
        </p:nvSpPr>
        <p:spPr>
          <a:xfrm>
            <a:off x="1763688" y="4530606"/>
            <a:ext cx="1085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chemeClr val="accent6">
                    <a:lumMod val="75000"/>
                  </a:schemeClr>
                </a:solidFill>
              </a:rPr>
              <a:t>PCO</a:t>
            </a:r>
            <a:r>
              <a:rPr lang="en-ZA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ZA" sz="1600" dirty="0" smtClean="0"/>
              <a:t> / </a:t>
            </a:r>
            <a:r>
              <a:rPr lang="en-ZA" sz="1600" dirty="0" smtClean="0">
                <a:solidFill>
                  <a:srgbClr val="C00000"/>
                </a:solidFill>
              </a:rPr>
              <a:t>PO</a:t>
            </a:r>
            <a:r>
              <a:rPr lang="en-ZA" sz="1600" baseline="-25000" dirty="0" smtClean="0">
                <a:solidFill>
                  <a:srgbClr val="C00000"/>
                </a:solidFill>
              </a:rPr>
              <a:t>2</a:t>
            </a:r>
            <a:endParaRPr lang="en-ZA" sz="1600" baseline="-25000" dirty="0">
              <a:solidFill>
                <a:srgbClr val="C0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347864" y="4530606"/>
            <a:ext cx="787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rgbClr val="C00000"/>
                </a:solidFill>
              </a:rPr>
              <a:t>Lactate</a:t>
            </a:r>
            <a:endParaRPr lang="en-ZA" sz="1600" baseline="-25000" dirty="0">
              <a:solidFill>
                <a:srgbClr val="C00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915816" y="4530606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rgbClr val="0070C0"/>
                </a:solidFill>
              </a:rPr>
              <a:t>pH</a:t>
            </a:r>
            <a:endParaRPr lang="en-ZA" sz="1600" baseline="-25000" dirty="0">
              <a:solidFill>
                <a:srgbClr val="0070C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868144" y="4509120"/>
            <a:ext cx="787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rgbClr val="C00000"/>
                </a:solidFill>
              </a:rPr>
              <a:t>Lactate</a:t>
            </a:r>
            <a:endParaRPr lang="en-ZA" sz="1600" baseline="-25000" dirty="0">
              <a:solidFill>
                <a:srgbClr val="C0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436096" y="4509120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rgbClr val="0070C0"/>
                </a:solidFill>
              </a:rPr>
              <a:t>pH</a:t>
            </a:r>
            <a:endParaRPr lang="en-ZA" sz="1600" baseline="-25000" dirty="0">
              <a:solidFill>
                <a:srgbClr val="0070C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724128" y="1218238"/>
            <a:ext cx="787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rgbClr val="C00000"/>
                </a:solidFill>
              </a:rPr>
              <a:t>Lactate</a:t>
            </a:r>
            <a:endParaRPr lang="en-ZA" sz="1600" baseline="-25000" dirty="0">
              <a:solidFill>
                <a:srgbClr val="C00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220072" y="1218238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rgbClr val="0070C0"/>
                </a:solidFill>
              </a:rPr>
              <a:t>pH</a:t>
            </a:r>
            <a:endParaRPr lang="en-ZA" sz="1600" baseline="-25000" dirty="0">
              <a:solidFill>
                <a:srgbClr val="0070C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275856" y="1196872"/>
            <a:ext cx="787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rgbClr val="C00000"/>
                </a:solidFill>
              </a:rPr>
              <a:t>Lactate</a:t>
            </a:r>
            <a:endParaRPr lang="en-ZA" sz="1600" baseline="-25000" dirty="0">
              <a:solidFill>
                <a:srgbClr val="C0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843808" y="1196872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rgbClr val="0070C0"/>
                </a:solidFill>
              </a:rPr>
              <a:t>pH</a:t>
            </a:r>
            <a:endParaRPr lang="en-ZA" sz="1600" baseline="-25000" dirty="0">
              <a:solidFill>
                <a:srgbClr val="0070C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55976" y="3501008"/>
            <a:ext cx="2065012" cy="1080000"/>
            <a:chOff x="4355976" y="188640"/>
            <a:chExt cx="2065012" cy="1080000"/>
          </a:xfrm>
        </p:grpSpPr>
        <p:pic>
          <p:nvPicPr>
            <p:cNvPr id="220163" name="Picture 3" descr="C:\Users\HK\Desktop\gas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5976" y="188640"/>
              <a:ext cx="840876" cy="1080000"/>
            </a:xfrm>
            <a:prstGeom prst="rect">
              <a:avLst/>
            </a:prstGeom>
            <a:noFill/>
          </p:spPr>
        </p:pic>
        <p:pic>
          <p:nvPicPr>
            <p:cNvPr id="220167" name="Picture 7" descr="C:\Users\HK\Desktop\pH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04048" y="188640"/>
              <a:ext cx="843612" cy="1080000"/>
            </a:xfrm>
            <a:prstGeom prst="rect">
              <a:avLst/>
            </a:prstGeom>
            <a:noFill/>
          </p:spPr>
        </p:pic>
        <p:pic>
          <p:nvPicPr>
            <p:cNvPr id="220175" name="Picture 15" descr="C:\Users\HK\Desktop\lactate2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80112" y="188640"/>
              <a:ext cx="840876" cy="1080000"/>
            </a:xfrm>
            <a:prstGeom prst="rect">
              <a:avLst/>
            </a:prstGeom>
            <a:noFill/>
          </p:spPr>
        </p:pic>
      </p:grpSp>
      <p:sp>
        <p:nvSpPr>
          <p:cNvPr id="168" name="TextBox 167"/>
          <p:cNvSpPr txBox="1"/>
          <p:nvPr/>
        </p:nvSpPr>
        <p:spPr>
          <a:xfrm>
            <a:off x="4355976" y="4509120"/>
            <a:ext cx="1085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chemeClr val="accent6">
                    <a:lumMod val="75000"/>
                  </a:schemeClr>
                </a:solidFill>
              </a:rPr>
              <a:t>PCO</a:t>
            </a:r>
            <a:r>
              <a:rPr lang="en-ZA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ZA" sz="1600" dirty="0" smtClean="0"/>
              <a:t> / </a:t>
            </a:r>
            <a:r>
              <a:rPr lang="en-ZA" sz="1600" dirty="0" smtClean="0">
                <a:solidFill>
                  <a:srgbClr val="C00000"/>
                </a:solidFill>
              </a:rPr>
              <a:t>PO</a:t>
            </a:r>
            <a:r>
              <a:rPr lang="en-ZA" sz="1600" baseline="-25000" dirty="0" smtClean="0">
                <a:solidFill>
                  <a:srgbClr val="C00000"/>
                </a:solidFill>
              </a:rPr>
              <a:t>2</a:t>
            </a:r>
            <a:endParaRPr lang="en-ZA" sz="1600" baseline="-25000" dirty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211960" y="1484904"/>
            <a:ext cx="2088232" cy="1080000"/>
            <a:chOff x="539552" y="2204864"/>
            <a:chExt cx="2088232" cy="1080000"/>
          </a:xfrm>
        </p:grpSpPr>
        <p:pic>
          <p:nvPicPr>
            <p:cNvPr id="220164" name="Picture 4" descr="C:\Users\HK\Desktop\gas3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9552" y="2204864"/>
              <a:ext cx="840876" cy="1080000"/>
            </a:xfrm>
            <a:prstGeom prst="rect">
              <a:avLst/>
            </a:prstGeom>
            <a:noFill/>
          </p:spPr>
        </p:pic>
        <p:pic>
          <p:nvPicPr>
            <p:cNvPr id="220168" name="Picture 8" descr="C:\Users\HK\Desktop\pH3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208107" y="2204864"/>
              <a:ext cx="843613" cy="1080000"/>
            </a:xfrm>
            <a:prstGeom prst="rect">
              <a:avLst/>
            </a:prstGeom>
            <a:noFill/>
          </p:spPr>
        </p:pic>
        <p:pic>
          <p:nvPicPr>
            <p:cNvPr id="220176" name="Picture 16" descr="C:\Users\HK\Desktop\lactate3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86908" y="2204864"/>
              <a:ext cx="840876" cy="1080000"/>
            </a:xfrm>
            <a:prstGeom prst="rect">
              <a:avLst/>
            </a:prstGeom>
            <a:noFill/>
          </p:spPr>
        </p:pic>
      </p:grpSp>
      <p:sp>
        <p:nvSpPr>
          <p:cNvPr id="171" name="TextBox 170"/>
          <p:cNvSpPr txBox="1"/>
          <p:nvPr/>
        </p:nvSpPr>
        <p:spPr>
          <a:xfrm>
            <a:off x="4139952" y="1218238"/>
            <a:ext cx="1085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chemeClr val="accent6">
                    <a:lumMod val="75000"/>
                  </a:schemeClr>
                </a:solidFill>
              </a:rPr>
              <a:t>PCO</a:t>
            </a:r>
            <a:r>
              <a:rPr lang="en-ZA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ZA" sz="1600" dirty="0" smtClean="0"/>
              <a:t> / </a:t>
            </a:r>
            <a:r>
              <a:rPr lang="en-ZA" sz="1600" dirty="0" smtClean="0">
                <a:solidFill>
                  <a:srgbClr val="C00000"/>
                </a:solidFill>
              </a:rPr>
              <a:t>PO</a:t>
            </a:r>
            <a:r>
              <a:rPr lang="en-ZA" sz="1600" baseline="-25000" dirty="0" smtClean="0">
                <a:solidFill>
                  <a:srgbClr val="C00000"/>
                </a:solidFill>
              </a:rPr>
              <a:t>2</a:t>
            </a:r>
            <a:endParaRPr lang="en-ZA" sz="1600" baseline="-25000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835696" y="1484904"/>
            <a:ext cx="2088232" cy="1080000"/>
            <a:chOff x="4355976" y="1916832"/>
            <a:chExt cx="2088232" cy="1080000"/>
          </a:xfrm>
        </p:grpSpPr>
        <p:pic>
          <p:nvPicPr>
            <p:cNvPr id="220165" name="Picture 5" descr="C:\Users\HK\Desktop\gas4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55976" y="1916832"/>
              <a:ext cx="840876" cy="1080000"/>
            </a:xfrm>
            <a:prstGeom prst="rect">
              <a:avLst/>
            </a:prstGeom>
            <a:noFill/>
          </p:spPr>
        </p:pic>
        <p:pic>
          <p:nvPicPr>
            <p:cNvPr id="220169" name="Picture 9" descr="C:\Users\HK\Desktop\pH4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24531" y="1916832"/>
              <a:ext cx="843613" cy="1080000"/>
            </a:xfrm>
            <a:prstGeom prst="rect">
              <a:avLst/>
            </a:prstGeom>
            <a:noFill/>
          </p:spPr>
        </p:pic>
        <p:pic>
          <p:nvPicPr>
            <p:cNvPr id="220177" name="Picture 17" descr="C:\Users\HK\Desktop\lactate4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599829" y="1916832"/>
              <a:ext cx="844379" cy="1080000"/>
            </a:xfrm>
            <a:prstGeom prst="rect">
              <a:avLst/>
            </a:prstGeom>
            <a:noFill/>
          </p:spPr>
        </p:pic>
      </p:grpSp>
      <p:sp>
        <p:nvSpPr>
          <p:cNvPr id="174" name="TextBox 173"/>
          <p:cNvSpPr txBox="1"/>
          <p:nvPr/>
        </p:nvSpPr>
        <p:spPr>
          <a:xfrm>
            <a:off x="1763688" y="1196872"/>
            <a:ext cx="1085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chemeClr val="accent6">
                    <a:lumMod val="75000"/>
                  </a:schemeClr>
                </a:solidFill>
              </a:rPr>
              <a:t>PCO</a:t>
            </a:r>
            <a:r>
              <a:rPr lang="en-ZA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ZA" sz="1600" dirty="0" smtClean="0"/>
              <a:t> / </a:t>
            </a:r>
            <a:r>
              <a:rPr lang="en-ZA" sz="1600" dirty="0" smtClean="0">
                <a:solidFill>
                  <a:srgbClr val="C00000"/>
                </a:solidFill>
              </a:rPr>
              <a:t>PO</a:t>
            </a:r>
            <a:r>
              <a:rPr lang="en-ZA" sz="1600" baseline="-25000" dirty="0" smtClean="0">
                <a:solidFill>
                  <a:srgbClr val="C00000"/>
                </a:solidFill>
              </a:rPr>
              <a:t>2</a:t>
            </a:r>
            <a:endParaRPr lang="en-ZA" sz="1600" baseline="-25000" dirty="0">
              <a:solidFill>
                <a:srgbClr val="C0000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07504" y="116632"/>
            <a:ext cx="16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</a:rPr>
              <a:t>Pre-</a:t>
            </a:r>
            <a:r>
              <a:rPr lang="en-ZA" dirty="0" err="1" smtClean="0">
                <a:solidFill>
                  <a:srgbClr val="C00000"/>
                </a:solidFill>
              </a:rPr>
              <a:t>rete</a:t>
            </a:r>
            <a:r>
              <a:rPr lang="en-ZA" dirty="0" smtClean="0">
                <a:solidFill>
                  <a:srgbClr val="C00000"/>
                </a:solidFill>
              </a:rPr>
              <a:t> </a:t>
            </a:r>
            <a:r>
              <a:rPr lang="en-ZA" dirty="0" err="1" smtClean="0">
                <a:solidFill>
                  <a:srgbClr val="C00000"/>
                </a:solidFill>
              </a:rPr>
              <a:t>Arterie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07504" y="5805264"/>
            <a:ext cx="14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Post-</a:t>
            </a:r>
            <a:r>
              <a:rPr lang="en-ZA" dirty="0" err="1" smtClean="0">
                <a:solidFill>
                  <a:srgbClr val="0070C0"/>
                </a:solidFill>
              </a:rPr>
              <a:t>rete</a:t>
            </a:r>
            <a:r>
              <a:rPr lang="en-ZA" dirty="0" smtClean="0">
                <a:solidFill>
                  <a:srgbClr val="0070C0"/>
                </a:solidFill>
              </a:rPr>
              <a:t> Vein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884368" y="1556792"/>
            <a:ext cx="1259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Gas </a:t>
            </a:r>
          </a:p>
          <a:p>
            <a:pPr algn="r"/>
            <a:r>
              <a:rPr lang="en-Z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gland </a:t>
            </a:r>
          </a:p>
          <a:p>
            <a:pPr algn="r"/>
            <a:r>
              <a:rPr lang="en-Z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epithelium</a:t>
            </a: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164288" y="5301208"/>
            <a:ext cx="185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Secretory</a:t>
            </a:r>
            <a:r>
              <a:rPr lang="en-Z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bladder</a:t>
            </a: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7308304" y="4499828"/>
            <a:ext cx="138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Bladder caps</a:t>
            </a: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092280" y="1124744"/>
            <a:ext cx="174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</a:rPr>
              <a:t>Post-</a:t>
            </a:r>
            <a:r>
              <a:rPr lang="en-ZA" dirty="0" err="1" smtClean="0">
                <a:solidFill>
                  <a:srgbClr val="C00000"/>
                </a:solidFill>
              </a:rPr>
              <a:t>rete</a:t>
            </a:r>
            <a:r>
              <a:rPr lang="en-ZA" dirty="0" smtClean="0">
                <a:solidFill>
                  <a:srgbClr val="C00000"/>
                </a:solidFill>
              </a:rPr>
              <a:t> </a:t>
            </a:r>
            <a:r>
              <a:rPr lang="en-ZA" dirty="0" err="1" smtClean="0">
                <a:solidFill>
                  <a:srgbClr val="C00000"/>
                </a:solidFill>
              </a:rPr>
              <a:t>Arterie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236296" y="4941168"/>
            <a:ext cx="141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Pre-</a:t>
            </a:r>
            <a:r>
              <a:rPr lang="en-ZA" dirty="0" err="1" smtClean="0">
                <a:solidFill>
                  <a:srgbClr val="0070C0"/>
                </a:solidFill>
              </a:rPr>
              <a:t>rete</a:t>
            </a:r>
            <a:r>
              <a:rPr lang="en-ZA" dirty="0" smtClean="0">
                <a:solidFill>
                  <a:srgbClr val="0070C0"/>
                </a:solidFill>
              </a:rPr>
              <a:t> Vein</a:t>
            </a:r>
            <a:endParaRPr lang="en-ZA" dirty="0">
              <a:solidFill>
                <a:srgbClr val="0070C0"/>
              </a:solidFill>
            </a:endParaRPr>
          </a:p>
        </p:txBody>
      </p:sp>
      <p:cxnSp>
        <p:nvCxnSpPr>
          <p:cNvPr id="195" name="Straight Connector 194"/>
          <p:cNvCxnSpPr/>
          <p:nvPr/>
        </p:nvCxnSpPr>
        <p:spPr>
          <a:xfrm rot="5400000">
            <a:off x="35496" y="1196752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179512" y="4941168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16200000" flipH="1">
            <a:off x="6228184" y="3861048"/>
            <a:ext cx="144016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16200000" flipH="1">
            <a:off x="7488324" y="4113076"/>
            <a:ext cx="216024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5400000">
            <a:off x="6300192" y="1484784"/>
            <a:ext cx="1008112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16200000" flipH="1">
            <a:off x="6948264" y="3789040"/>
            <a:ext cx="1008112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0800000" flipV="1">
            <a:off x="7596336" y="1772816"/>
            <a:ext cx="864096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2483768" y="116632"/>
            <a:ext cx="4208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i="1" dirty="0" err="1" smtClean="0">
                <a:solidFill>
                  <a:srgbClr val="FF0000"/>
                </a:solidFill>
              </a:rPr>
              <a:t>Rete</a:t>
            </a:r>
            <a:r>
              <a:rPr lang="en-ZA" b="1" i="1" dirty="0" smtClean="0">
                <a:solidFill>
                  <a:srgbClr val="FF0000"/>
                </a:solidFill>
              </a:rPr>
              <a:t> </a:t>
            </a:r>
            <a:r>
              <a:rPr lang="en-ZA" b="1" i="1" dirty="0" err="1" smtClean="0">
                <a:solidFill>
                  <a:srgbClr val="FF0000"/>
                </a:solidFill>
              </a:rPr>
              <a:t>mirabile</a:t>
            </a:r>
            <a:r>
              <a:rPr lang="en-ZA" b="1" dirty="0" smtClean="0"/>
              <a:t>: Changes of gas content, pH </a:t>
            </a:r>
          </a:p>
          <a:p>
            <a:r>
              <a:rPr lang="en-ZA" b="1" dirty="0" smtClean="0"/>
              <a:t>and lactate in the capillaries</a:t>
            </a:r>
            <a:endParaRPr lang="en-ZA" b="1" dirty="0"/>
          </a:p>
        </p:txBody>
      </p:sp>
      <p:sp>
        <p:nvSpPr>
          <p:cNvPr id="219" name="Rectangle 218"/>
          <p:cNvSpPr/>
          <p:nvPr/>
        </p:nvSpPr>
        <p:spPr>
          <a:xfrm>
            <a:off x="107504" y="2708920"/>
            <a:ext cx="978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i="1" dirty="0" err="1" smtClean="0">
                <a:solidFill>
                  <a:srgbClr val="FF0000"/>
                </a:solidFill>
              </a:rPr>
              <a:t>Rete</a:t>
            </a:r>
            <a:r>
              <a:rPr lang="en-ZA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ZA" b="1" i="1" dirty="0" err="1" smtClean="0">
                <a:solidFill>
                  <a:srgbClr val="FF0000"/>
                </a:solidFill>
              </a:rPr>
              <a:t>mirabile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220" name="Right Arrow 219"/>
          <p:cNvSpPr/>
          <p:nvPr/>
        </p:nvSpPr>
        <p:spPr>
          <a:xfrm>
            <a:off x="971600" y="2996952"/>
            <a:ext cx="57606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1" name="TextBox 220"/>
          <p:cNvSpPr txBox="1"/>
          <p:nvPr/>
        </p:nvSpPr>
        <p:spPr>
          <a:xfrm>
            <a:off x="2483768" y="5157192"/>
            <a:ext cx="3544432" cy="156966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ZA" sz="2400" dirty="0" smtClean="0"/>
              <a:t>Three processes:</a:t>
            </a:r>
          </a:p>
          <a:p>
            <a:pPr>
              <a:buFont typeface="Arial" pitchFamily="34" charset="0"/>
              <a:buChar char="•"/>
            </a:pPr>
            <a:r>
              <a:rPr lang="en-ZA" sz="2400" dirty="0" smtClean="0"/>
              <a:t> Bohr / Root shift</a:t>
            </a:r>
          </a:p>
          <a:p>
            <a:pPr>
              <a:buFont typeface="Arial" pitchFamily="34" charset="0"/>
              <a:buChar char="•"/>
            </a:pPr>
            <a:r>
              <a:rPr lang="en-ZA" sz="2400" dirty="0" smtClean="0"/>
              <a:t> Salting out</a:t>
            </a:r>
          </a:p>
          <a:p>
            <a:pPr>
              <a:buFont typeface="Arial" pitchFamily="34" charset="0"/>
              <a:buChar char="•"/>
            </a:pPr>
            <a:r>
              <a:rPr lang="en-ZA" sz="2400" dirty="0" smtClean="0"/>
              <a:t> Counter-current diffusion</a:t>
            </a:r>
            <a:endParaRPr lang="en-ZA" sz="2400" dirty="0"/>
          </a:p>
        </p:txBody>
      </p:sp>
      <p:sp>
        <p:nvSpPr>
          <p:cNvPr id="223" name="Right Arrow 222"/>
          <p:cNvSpPr/>
          <p:nvPr/>
        </p:nvSpPr>
        <p:spPr>
          <a:xfrm>
            <a:off x="7308304" y="2564904"/>
            <a:ext cx="57606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4" name="Right Arrow 223"/>
          <p:cNvSpPr/>
          <p:nvPr/>
        </p:nvSpPr>
        <p:spPr>
          <a:xfrm>
            <a:off x="7308304" y="2852936"/>
            <a:ext cx="57606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5" name="Rectangle 224"/>
          <p:cNvSpPr/>
          <p:nvPr/>
        </p:nvSpPr>
        <p:spPr>
          <a:xfrm>
            <a:off x="7884368" y="242088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</a:rPr>
              <a:t>O</a:t>
            </a:r>
            <a:r>
              <a:rPr lang="en-ZA" baseline="-25000" dirty="0" smtClean="0">
                <a:solidFill>
                  <a:srgbClr val="C00000"/>
                </a:solidFill>
              </a:rPr>
              <a:t>2</a:t>
            </a:r>
            <a:endParaRPr lang="en-ZA" dirty="0"/>
          </a:p>
        </p:txBody>
      </p:sp>
      <p:sp>
        <p:nvSpPr>
          <p:cNvPr id="226" name="Rectangle 225"/>
          <p:cNvSpPr/>
          <p:nvPr/>
        </p:nvSpPr>
        <p:spPr>
          <a:xfrm>
            <a:off x="7884368" y="2780928"/>
            <a:ext cx="497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600" dirty="0" smtClean="0">
                <a:solidFill>
                  <a:srgbClr val="F79646">
                    <a:lumMod val="75000"/>
                  </a:srgbClr>
                </a:solidFill>
              </a:rPr>
              <a:t>CO</a:t>
            </a:r>
            <a:r>
              <a:rPr lang="en-ZA" sz="1600" baseline="-25000" dirty="0" smtClean="0">
                <a:solidFill>
                  <a:srgbClr val="F79646">
                    <a:lumMod val="75000"/>
                  </a:srgbClr>
                </a:solidFill>
              </a:rPr>
              <a:t>2</a:t>
            </a:r>
            <a:endParaRPr lang="en-ZA" dirty="0"/>
          </a:p>
        </p:txBody>
      </p:sp>
      <p:sp>
        <p:nvSpPr>
          <p:cNvPr id="113" name="Slide Number Placeholder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42</a:t>
            </a:fld>
            <a:endParaRPr lang="en-ZA"/>
          </a:p>
        </p:txBody>
      </p:sp>
      <p:sp>
        <p:nvSpPr>
          <p:cNvPr id="114" name="TextBox 113"/>
          <p:cNvSpPr txBox="1"/>
          <p:nvPr/>
        </p:nvSpPr>
        <p:spPr>
          <a:xfrm>
            <a:off x="7668344" y="6381328"/>
            <a:ext cx="68364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ref. 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38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43</a:t>
            </a:fld>
            <a:endParaRPr lang="en-ZA"/>
          </a:p>
        </p:txBody>
      </p:sp>
      <p:grpSp>
        <p:nvGrpSpPr>
          <p:cNvPr id="4" name="Group 3"/>
          <p:cNvGrpSpPr/>
          <p:nvPr/>
        </p:nvGrpSpPr>
        <p:grpSpPr>
          <a:xfrm>
            <a:off x="2339752" y="1228955"/>
            <a:ext cx="4464496" cy="4648317"/>
            <a:chOff x="4572000" y="580883"/>
            <a:chExt cx="4464496" cy="4648317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2987824" y="2699628"/>
              <a:ext cx="41764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076056" y="4787860"/>
              <a:ext cx="39604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48064" y="4859868"/>
              <a:ext cx="3186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Partial pressure of oxygen (PO</a:t>
              </a:r>
              <a:r>
                <a:rPr lang="en-ZA" baseline="-25000" dirty="0" smtClean="0"/>
                <a:t>2</a:t>
              </a:r>
              <a:r>
                <a:rPr lang="en-ZA" dirty="0" smtClean="0"/>
                <a:t>)</a:t>
              </a:r>
              <a:endParaRPr lang="en-ZA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2636182" y="2516701"/>
              <a:ext cx="43333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ZA" sz="2400" dirty="0" smtClean="0"/>
                <a:t>Percent saturation of </a:t>
              </a:r>
              <a:r>
                <a:rPr lang="en-ZA" sz="2400" dirty="0" err="1" smtClean="0"/>
                <a:t>Hb</a:t>
              </a:r>
              <a:r>
                <a:rPr lang="en-ZA" sz="2400" dirty="0" smtClean="0"/>
                <a:t> with O</a:t>
              </a:r>
              <a:r>
                <a:rPr lang="en-ZA" sz="2400" baseline="-25000" dirty="0" smtClean="0"/>
                <a:t>2</a:t>
              </a:r>
              <a:endParaRPr lang="en-ZA" sz="2400" baseline="-250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076056" y="755412"/>
              <a:ext cx="3562780" cy="3801383"/>
            </a:xfrm>
            <a:custGeom>
              <a:avLst/>
              <a:gdLst>
                <a:gd name="connsiteX0" fmla="*/ 0 w 3603009"/>
                <a:gd name="connsiteY0" fmla="*/ 3452883 h 3452883"/>
                <a:gd name="connsiteX1" fmla="*/ 1119116 w 3603009"/>
                <a:gd name="connsiteY1" fmla="*/ 2715904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042500 w 3603009"/>
                <a:gd name="connsiteY1" fmla="*/ 2675836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114508 w 3603009"/>
                <a:gd name="connsiteY1" fmla="*/ 2675836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114508 w 3603009"/>
                <a:gd name="connsiteY1" fmla="*/ 2675836 h 3452883"/>
                <a:gd name="connsiteX2" fmla="*/ 1762580 w 3603009"/>
                <a:gd name="connsiteY2" fmla="*/ 1379692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762580 w 3562780"/>
                <a:gd name="connsiteY2" fmla="*/ 1728192 h 3801383"/>
                <a:gd name="connsiteX3" fmla="*/ 2647665 w 3562780"/>
                <a:gd name="connsiteY3" fmla="*/ 594159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762580 w 3562780"/>
                <a:gd name="connsiteY2" fmla="*/ 1728192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690572 w 3562780"/>
                <a:gd name="connsiteY2" fmla="*/ 1656184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042500 w 3562780"/>
                <a:gd name="connsiteY1" fmla="*/ 3024336 h 3801383"/>
                <a:gd name="connsiteX2" fmla="*/ 1690572 w 3562780"/>
                <a:gd name="connsiteY2" fmla="*/ 1656184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042500 w 3562780"/>
                <a:gd name="connsiteY1" fmla="*/ 3024336 h 3801383"/>
                <a:gd name="connsiteX2" fmla="*/ 1762580 w 3562780"/>
                <a:gd name="connsiteY2" fmla="*/ 1584176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2780" h="3801383">
                  <a:moveTo>
                    <a:pt x="0" y="3801383"/>
                  </a:moveTo>
                  <a:cubicBezTo>
                    <a:pt x="418531" y="3605765"/>
                    <a:pt x="748737" y="3393870"/>
                    <a:pt x="1042500" y="3024336"/>
                  </a:cubicBezTo>
                  <a:cubicBezTo>
                    <a:pt x="1336263" y="2654802"/>
                    <a:pt x="1498551" y="2016224"/>
                    <a:pt x="1762580" y="1584176"/>
                  </a:cubicBezTo>
                  <a:cubicBezTo>
                    <a:pt x="2026609" y="1152128"/>
                    <a:pt x="2326643" y="696077"/>
                    <a:pt x="2626676" y="432048"/>
                  </a:cubicBezTo>
                  <a:cubicBezTo>
                    <a:pt x="2926709" y="168019"/>
                    <a:pt x="3244332" y="7961"/>
                    <a:pt x="3562780" y="0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436096" y="2207574"/>
              <a:ext cx="3240360" cy="2493238"/>
            </a:xfrm>
            <a:custGeom>
              <a:avLst/>
              <a:gdLst>
                <a:gd name="connsiteX0" fmla="*/ 0 w 3603009"/>
                <a:gd name="connsiteY0" fmla="*/ 3452883 h 3452883"/>
                <a:gd name="connsiteX1" fmla="*/ 1119116 w 3603009"/>
                <a:gd name="connsiteY1" fmla="*/ 2715904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042500 w 3603009"/>
                <a:gd name="connsiteY1" fmla="*/ 2675836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114508 w 3603009"/>
                <a:gd name="connsiteY1" fmla="*/ 2675836 h 3452883"/>
                <a:gd name="connsiteX2" fmla="*/ 1692322 w 3603009"/>
                <a:gd name="connsiteY2" fmla="*/ 1378424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603009"/>
                <a:gd name="connsiteY0" fmla="*/ 3452883 h 3452883"/>
                <a:gd name="connsiteX1" fmla="*/ 1114508 w 3603009"/>
                <a:gd name="connsiteY1" fmla="*/ 2675836 h 3452883"/>
                <a:gd name="connsiteX2" fmla="*/ 1762580 w 3603009"/>
                <a:gd name="connsiteY2" fmla="*/ 1379692 h 3452883"/>
                <a:gd name="connsiteX3" fmla="*/ 2647665 w 3603009"/>
                <a:gd name="connsiteY3" fmla="*/ 245659 h 3452883"/>
                <a:gd name="connsiteX4" fmla="*/ 3603009 w 3603009"/>
                <a:gd name="connsiteY4" fmla="*/ 0 h 34528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762580 w 3562780"/>
                <a:gd name="connsiteY2" fmla="*/ 1728192 h 3801383"/>
                <a:gd name="connsiteX3" fmla="*/ 2647665 w 3562780"/>
                <a:gd name="connsiteY3" fmla="*/ 594159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762580 w 3562780"/>
                <a:gd name="connsiteY2" fmla="*/ 1728192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114508 w 3562780"/>
                <a:gd name="connsiteY1" fmla="*/ 3024336 h 3801383"/>
                <a:gd name="connsiteX2" fmla="*/ 1690572 w 3562780"/>
                <a:gd name="connsiteY2" fmla="*/ 1656184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042500 w 3562780"/>
                <a:gd name="connsiteY1" fmla="*/ 3024336 h 3801383"/>
                <a:gd name="connsiteX2" fmla="*/ 1690572 w 3562780"/>
                <a:gd name="connsiteY2" fmla="*/ 1656184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562780"/>
                <a:gd name="connsiteY0" fmla="*/ 3801383 h 3801383"/>
                <a:gd name="connsiteX1" fmla="*/ 1042500 w 3562780"/>
                <a:gd name="connsiteY1" fmla="*/ 3024336 h 3801383"/>
                <a:gd name="connsiteX2" fmla="*/ 1762580 w 3562780"/>
                <a:gd name="connsiteY2" fmla="*/ 1584176 h 3801383"/>
                <a:gd name="connsiteX3" fmla="*/ 2626676 w 3562780"/>
                <a:gd name="connsiteY3" fmla="*/ 432048 h 3801383"/>
                <a:gd name="connsiteX4" fmla="*/ 3562780 w 3562780"/>
                <a:gd name="connsiteY4" fmla="*/ 0 h 3801383"/>
                <a:gd name="connsiteX0" fmla="*/ 0 w 3240360"/>
                <a:gd name="connsiteY0" fmla="*/ 3381336 h 3381336"/>
                <a:gd name="connsiteX1" fmla="*/ 1042500 w 3240360"/>
                <a:gd name="connsiteY1" fmla="*/ 2604289 h 3381336"/>
                <a:gd name="connsiteX2" fmla="*/ 1762580 w 3240360"/>
                <a:gd name="connsiteY2" fmla="*/ 1164129 h 3381336"/>
                <a:gd name="connsiteX3" fmla="*/ 2626676 w 3240360"/>
                <a:gd name="connsiteY3" fmla="*/ 12001 h 3381336"/>
                <a:gd name="connsiteX4" fmla="*/ 3240360 w 3240360"/>
                <a:gd name="connsiteY4" fmla="*/ 1092121 h 3381336"/>
                <a:gd name="connsiteX0" fmla="*/ 0 w 3240360"/>
                <a:gd name="connsiteY0" fmla="*/ 2493238 h 2493238"/>
                <a:gd name="connsiteX1" fmla="*/ 1042500 w 3240360"/>
                <a:gd name="connsiteY1" fmla="*/ 1716191 h 2493238"/>
                <a:gd name="connsiteX2" fmla="*/ 1762580 w 3240360"/>
                <a:gd name="connsiteY2" fmla="*/ 276031 h 2493238"/>
                <a:gd name="connsiteX3" fmla="*/ 2736304 w 3240360"/>
                <a:gd name="connsiteY3" fmla="*/ 60006 h 2493238"/>
                <a:gd name="connsiteX4" fmla="*/ 3240360 w 3240360"/>
                <a:gd name="connsiteY4" fmla="*/ 204023 h 2493238"/>
                <a:gd name="connsiteX0" fmla="*/ 0 w 3240360"/>
                <a:gd name="connsiteY0" fmla="*/ 2493238 h 2493238"/>
                <a:gd name="connsiteX1" fmla="*/ 1042500 w 3240360"/>
                <a:gd name="connsiteY1" fmla="*/ 1716191 h 2493238"/>
                <a:gd name="connsiteX2" fmla="*/ 1762580 w 3240360"/>
                <a:gd name="connsiteY2" fmla="*/ 276031 h 2493238"/>
                <a:gd name="connsiteX3" fmla="*/ 2736304 w 3240360"/>
                <a:gd name="connsiteY3" fmla="*/ 60006 h 2493238"/>
                <a:gd name="connsiteX4" fmla="*/ 3240360 w 3240360"/>
                <a:gd name="connsiteY4" fmla="*/ 60006 h 249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0360" h="2493238">
                  <a:moveTo>
                    <a:pt x="0" y="2493238"/>
                  </a:moveTo>
                  <a:cubicBezTo>
                    <a:pt x="418531" y="2297620"/>
                    <a:pt x="748737" y="2085725"/>
                    <a:pt x="1042500" y="1716191"/>
                  </a:cubicBezTo>
                  <a:cubicBezTo>
                    <a:pt x="1336263" y="1346657"/>
                    <a:pt x="1480279" y="552062"/>
                    <a:pt x="1762580" y="276031"/>
                  </a:cubicBezTo>
                  <a:cubicBezTo>
                    <a:pt x="2044881" y="0"/>
                    <a:pt x="2490007" y="96010"/>
                    <a:pt x="2736304" y="60006"/>
                  </a:cubicBezTo>
                  <a:cubicBezTo>
                    <a:pt x="2982601" y="24002"/>
                    <a:pt x="2921912" y="67967"/>
                    <a:pt x="3240360" y="60006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7651150" y="1602314"/>
              <a:ext cx="720081" cy="343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893987" y="1484784"/>
              <a:ext cx="1104790" cy="64633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higher pH</a:t>
              </a:r>
            </a:p>
            <a:p>
              <a:r>
                <a:rPr lang="en-ZA" dirty="0" smtClean="0"/>
                <a:t>(gills)</a:t>
              </a:r>
              <a:endParaRPr lang="en-ZA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98420" y="3717032"/>
              <a:ext cx="2290435" cy="64633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much lower pH</a:t>
              </a:r>
            </a:p>
            <a:p>
              <a:r>
                <a:rPr lang="en-ZA" dirty="0" smtClean="0"/>
                <a:t>(retina / </a:t>
              </a:r>
              <a:r>
                <a:rPr lang="en-ZA" dirty="0" err="1" smtClean="0"/>
                <a:t>swimbladder</a:t>
              </a:r>
              <a:r>
                <a:rPr lang="en-ZA" dirty="0" smtClean="0"/>
                <a:t>)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49771" y="-99392"/>
            <a:ext cx="123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Root effect</a:t>
            </a:r>
            <a:endParaRPr lang="en-ZA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69651" y="2852936"/>
            <a:ext cx="144016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Subunit </a:t>
            </a:r>
          </a:p>
          <a:p>
            <a:r>
              <a:rPr lang="en-ZA" dirty="0" smtClean="0"/>
              <a:t>cooperation</a:t>
            </a:r>
            <a:endParaRPr lang="en-ZA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3121679" y="3825044"/>
            <a:ext cx="93610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29891" y="3212976"/>
            <a:ext cx="144016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Some subunits fail to load O</a:t>
            </a:r>
            <a:r>
              <a:rPr lang="en-ZA" baseline="-25000" dirty="0" smtClean="0"/>
              <a:t>2</a:t>
            </a:r>
            <a:endParaRPr lang="en-ZA" baseline="-25000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rot="16200000" flipV="1">
            <a:off x="5389931" y="2852936"/>
            <a:ext cx="144016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69651" y="764704"/>
            <a:ext cx="309634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O</a:t>
            </a:r>
            <a:r>
              <a:rPr lang="en-ZA" baseline="-25000" dirty="0" smtClean="0"/>
              <a:t>2</a:t>
            </a:r>
            <a:r>
              <a:rPr lang="en-ZA" dirty="0" smtClean="0"/>
              <a:t> Saturation is not reached</a:t>
            </a:r>
          </a:p>
          <a:p>
            <a:r>
              <a:rPr lang="en-ZA" dirty="0" smtClean="0"/>
              <a:t>even if sufficient O</a:t>
            </a:r>
            <a:r>
              <a:rPr lang="en-ZA" baseline="-25000" dirty="0" smtClean="0"/>
              <a:t>2</a:t>
            </a:r>
            <a:r>
              <a:rPr lang="en-ZA" dirty="0" smtClean="0"/>
              <a:t> available!</a:t>
            </a:r>
            <a:endParaRPr lang="en-ZA" dirty="0"/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 rot="16200000" flipH="1">
            <a:off x="4434955" y="1393903"/>
            <a:ext cx="721821" cy="7560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4201799" y="1448780"/>
            <a:ext cx="1440160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23264" y="6165304"/>
            <a:ext cx="428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Decreased capacity</a:t>
            </a:r>
            <a:r>
              <a:rPr lang="en-ZA" b="1" dirty="0" smtClean="0"/>
              <a:t> under acidic conditions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7056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smtClean="0"/>
              <a:t>Life in water (2/2)</a:t>
            </a:r>
            <a:endParaRPr lang="en-US" sz="3600" b="1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Energy demand to accomplish respiration: </a:t>
            </a:r>
          </a:p>
          <a:p>
            <a:pPr lvl="1" eaLnBrk="1" hangingPunct="1"/>
            <a:r>
              <a:rPr lang="en-GB" dirty="0" smtClean="0"/>
              <a:t>approx. 50% of total demand but can be up to 90%</a:t>
            </a:r>
          </a:p>
          <a:p>
            <a:pPr eaLnBrk="1" hangingPunct="1"/>
            <a:r>
              <a:rPr lang="en-GB" dirty="0" smtClean="0"/>
              <a:t>Blood volume: 2-4 mL / 100 g; (nucleated RBC)</a:t>
            </a:r>
          </a:p>
          <a:p>
            <a:pPr eaLnBrk="1" hangingPunct="1"/>
            <a:r>
              <a:rPr lang="en-GB" dirty="0" smtClean="0"/>
              <a:t>Gill surface area: </a:t>
            </a:r>
            <a:r>
              <a:rPr lang="de-DE" dirty="0" smtClean="0"/>
              <a:t>150–300 mm</a:t>
            </a:r>
            <a:r>
              <a:rPr lang="de-DE" baseline="30000" dirty="0" smtClean="0"/>
              <a:t>2 </a:t>
            </a:r>
            <a:r>
              <a:rPr lang="de-DE" dirty="0" smtClean="0"/>
              <a:t>/ g </a:t>
            </a:r>
            <a:r>
              <a:rPr lang="de-DE" dirty="0" err="1" smtClean="0"/>
              <a:t>tissue</a:t>
            </a:r>
            <a:endParaRPr lang="de-DE" dirty="0" smtClean="0"/>
          </a:p>
          <a:p>
            <a:pPr eaLnBrk="1" hangingPunct="1"/>
            <a:r>
              <a:rPr lang="de-DE" dirty="0" err="1" smtClean="0"/>
              <a:t>Systolic</a:t>
            </a:r>
            <a:r>
              <a:rPr lang="de-DE" dirty="0" smtClean="0"/>
              <a:t> </a:t>
            </a:r>
            <a:r>
              <a:rPr lang="de-DE" dirty="0" err="1" smtClean="0"/>
              <a:t>blood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: </a:t>
            </a:r>
            <a:r>
              <a:rPr lang="de-DE" dirty="0" err="1" smtClean="0"/>
              <a:t>about</a:t>
            </a:r>
            <a:r>
              <a:rPr lang="de-DE" dirty="0" smtClean="0"/>
              <a:t> 44 mm </a:t>
            </a:r>
            <a:r>
              <a:rPr lang="de-DE" dirty="0" err="1" smtClean="0"/>
              <a:t>Hg</a:t>
            </a:r>
            <a:endParaRPr lang="de-DE" dirty="0" smtClean="0"/>
          </a:p>
          <a:p>
            <a:pPr eaLnBrk="1" hangingPunct="1"/>
            <a:r>
              <a:rPr lang="de-DE" dirty="0" smtClean="0"/>
              <a:t>Gill </a:t>
            </a:r>
            <a:r>
              <a:rPr lang="de-DE" dirty="0" err="1" smtClean="0"/>
              <a:t>irrigation</a:t>
            </a:r>
            <a:r>
              <a:rPr lang="de-DE" dirty="0" smtClean="0"/>
              <a:t>: 5-20 L H</a:t>
            </a:r>
            <a:r>
              <a:rPr lang="de-DE" baseline="-25000" dirty="0" smtClean="0"/>
              <a:t>2</a:t>
            </a:r>
            <a:r>
              <a:rPr lang="de-DE" dirty="0" smtClean="0"/>
              <a:t>O / kg BM / h</a:t>
            </a:r>
          </a:p>
          <a:p>
            <a:pPr eaLnBrk="1" hangingPunct="1"/>
            <a:r>
              <a:rPr lang="de-DE" dirty="0" err="1" smtClean="0"/>
              <a:t>Opercular</a:t>
            </a:r>
            <a:r>
              <a:rPr lang="de-DE" dirty="0" smtClean="0"/>
              <a:t> </a:t>
            </a:r>
            <a:r>
              <a:rPr lang="de-DE" dirty="0" err="1" smtClean="0"/>
              <a:t>beat</a:t>
            </a:r>
            <a:r>
              <a:rPr lang="de-DE" dirty="0" smtClean="0"/>
              <a:t> </a:t>
            </a:r>
            <a:r>
              <a:rPr lang="de-DE" dirty="0" err="1" smtClean="0"/>
              <a:t>counts</a:t>
            </a:r>
            <a:r>
              <a:rPr lang="de-DE" dirty="0" smtClean="0"/>
              <a:t>: 40-60 / </a:t>
            </a:r>
            <a:r>
              <a:rPr lang="de-DE" dirty="0" err="1" smtClean="0"/>
              <a:t>minute</a:t>
            </a: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BA3B35-7A93-4C3C-83D2-B5995C2CAC5F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ZA" dirty="0" smtClean="0"/>
              <a:t>Henry’s law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1484784"/>
            <a:ext cx="2405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>
                <a:solidFill>
                  <a:srgbClr val="FF0000"/>
                </a:solidFill>
              </a:rPr>
              <a:t>VO</a:t>
            </a:r>
            <a:r>
              <a:rPr lang="en-ZA" sz="3600" baseline="-25000" dirty="0" smtClean="0">
                <a:solidFill>
                  <a:srgbClr val="FF0000"/>
                </a:solidFill>
              </a:rPr>
              <a:t>2</a:t>
            </a:r>
            <a:r>
              <a:rPr lang="en-ZA" sz="3600" dirty="0" smtClean="0"/>
              <a:t> = </a:t>
            </a:r>
            <a:r>
              <a:rPr lang="el-GR" sz="3600" dirty="0" smtClean="0">
                <a:solidFill>
                  <a:srgbClr val="0070C0"/>
                </a:solidFill>
              </a:rPr>
              <a:t>α</a:t>
            </a:r>
            <a:r>
              <a:rPr lang="en-ZA" sz="3600" dirty="0" smtClean="0"/>
              <a:t> </a:t>
            </a:r>
            <a:r>
              <a:rPr lang="en-ZA" sz="3600" dirty="0" smtClean="0">
                <a:solidFill>
                  <a:schemeClr val="accent3">
                    <a:lumMod val="75000"/>
                  </a:schemeClr>
                </a:solidFill>
              </a:rPr>
              <a:t>PO</a:t>
            </a:r>
            <a:r>
              <a:rPr lang="en-ZA" sz="3600" baseline="-250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ZA" sz="36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638653"/>
            <a:ext cx="795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>
                <a:solidFill>
                  <a:srgbClr val="FF0000"/>
                </a:solidFill>
              </a:rPr>
              <a:t>VO</a:t>
            </a:r>
            <a:r>
              <a:rPr lang="en-ZA" sz="3600" baseline="-25000" dirty="0" smtClean="0">
                <a:solidFill>
                  <a:srgbClr val="FF0000"/>
                </a:solidFill>
              </a:rPr>
              <a:t>2</a:t>
            </a:r>
            <a:r>
              <a:rPr lang="en-ZA" sz="3600" dirty="0" smtClean="0"/>
              <a:t> = O</a:t>
            </a:r>
            <a:r>
              <a:rPr lang="en-ZA" sz="3600" baseline="-25000" dirty="0" smtClean="0"/>
              <a:t>2 </a:t>
            </a:r>
            <a:r>
              <a:rPr lang="en-ZA" sz="3600" dirty="0" smtClean="0"/>
              <a:t>concentration in </a:t>
            </a:r>
            <a:r>
              <a:rPr lang="en-ZA" sz="3600" dirty="0" smtClean="0">
                <a:solidFill>
                  <a:schemeClr val="accent1">
                    <a:lumMod val="75000"/>
                  </a:schemeClr>
                </a:solidFill>
              </a:rPr>
              <a:t>ml/L</a:t>
            </a:r>
            <a:r>
              <a:rPr lang="en-ZA" sz="3600" dirty="0" smtClean="0"/>
              <a:t> (or </a:t>
            </a:r>
            <a:r>
              <a:rPr lang="en-ZA" sz="3600" dirty="0" smtClean="0">
                <a:solidFill>
                  <a:schemeClr val="accent1">
                    <a:lumMod val="75000"/>
                  </a:schemeClr>
                </a:solidFill>
              </a:rPr>
              <a:t>mg/L</a:t>
            </a:r>
            <a:r>
              <a:rPr lang="en-ZA" sz="3600" dirty="0" smtClean="0"/>
              <a:t>)</a:t>
            </a:r>
            <a:endParaRPr lang="en-Z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430741"/>
            <a:ext cx="8132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rgbClr val="0070C0"/>
                </a:solidFill>
              </a:rPr>
              <a:t>α</a:t>
            </a:r>
            <a:r>
              <a:rPr lang="el-GR" sz="3600" dirty="0" smtClean="0"/>
              <a:t> </a:t>
            </a:r>
            <a:r>
              <a:rPr lang="en-ZA" sz="3600" dirty="0" smtClean="0"/>
              <a:t>= solubility coefficient: the volume of O</a:t>
            </a:r>
            <a:r>
              <a:rPr lang="en-ZA" sz="3600" baseline="-25000" dirty="0" smtClean="0"/>
              <a:t>2</a:t>
            </a:r>
          </a:p>
          <a:p>
            <a:r>
              <a:rPr lang="en-ZA" sz="3600" dirty="0" smtClean="0"/>
              <a:t>dissolved in water: </a:t>
            </a:r>
            <a:r>
              <a:rPr lang="en-ZA" sz="3600" dirty="0" smtClean="0">
                <a:solidFill>
                  <a:schemeClr val="accent1">
                    <a:lumMod val="75000"/>
                  </a:schemeClr>
                </a:solidFill>
              </a:rPr>
              <a:t>ml O</a:t>
            </a:r>
            <a:r>
              <a:rPr lang="en-ZA" sz="36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ZA" sz="3600" dirty="0" smtClean="0">
                <a:solidFill>
                  <a:schemeClr val="accent1">
                    <a:lumMod val="75000"/>
                  </a:schemeClr>
                </a:solidFill>
              </a:rPr>
              <a:t>/L/</a:t>
            </a:r>
            <a:r>
              <a:rPr lang="en-ZA" sz="3600" dirty="0" err="1" smtClean="0">
                <a:solidFill>
                  <a:schemeClr val="accent1">
                    <a:lumMod val="75000"/>
                  </a:schemeClr>
                </a:solidFill>
              </a:rPr>
              <a:t>atm</a:t>
            </a:r>
            <a:endParaRPr lang="en-Z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798893"/>
            <a:ext cx="614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>
                <a:solidFill>
                  <a:schemeClr val="accent3">
                    <a:lumMod val="75000"/>
                  </a:schemeClr>
                </a:solidFill>
              </a:rPr>
              <a:t>PO</a:t>
            </a:r>
            <a:r>
              <a:rPr lang="en-ZA" sz="3600" baseline="-250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ZA" sz="3600" dirty="0" smtClean="0"/>
              <a:t> = PO</a:t>
            </a:r>
            <a:r>
              <a:rPr lang="en-ZA" sz="3600" baseline="-25000" dirty="0" smtClean="0"/>
              <a:t>2 </a:t>
            </a:r>
            <a:r>
              <a:rPr lang="en-ZA" sz="3600" dirty="0" smtClean="0"/>
              <a:t>partial pressure (</a:t>
            </a:r>
            <a:r>
              <a:rPr lang="en-ZA" sz="3600" dirty="0" err="1" smtClean="0">
                <a:solidFill>
                  <a:schemeClr val="accent1">
                    <a:lumMod val="75000"/>
                  </a:schemeClr>
                </a:solidFill>
              </a:rPr>
              <a:t>atm</a:t>
            </a:r>
            <a:r>
              <a:rPr lang="en-ZA" sz="3600" dirty="0" smtClean="0"/>
              <a:t>)</a:t>
            </a:r>
            <a:endParaRPr lang="en-ZA" sz="3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97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Metabolism of trout </a:t>
            </a:r>
            <a:r>
              <a:rPr lang="en-ZA" dirty="0" err="1" smtClean="0"/>
              <a:t>vs</a:t>
            </a:r>
            <a:r>
              <a:rPr lang="en-ZA" dirty="0" smtClean="0"/>
              <a:t> turtle</a:t>
            </a:r>
            <a:endParaRPr lang="en-ZA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82752"/>
                <a:gridCol w="2304256"/>
                <a:gridCol w="224259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Z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Trout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Turtle</a:t>
                      </a:r>
                      <a:endParaRPr lang="en-Z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 smtClean="0"/>
                        <a:t>Oxygen requirement</a:t>
                      </a:r>
                      <a:endParaRPr lang="en-ZA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 ~ 5 ml / min</a:t>
                      </a:r>
                      <a:r>
                        <a:rPr lang="en-ZA" sz="2400" baseline="0" dirty="0" smtClean="0"/>
                        <a:t> / kg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~</a:t>
                      </a:r>
                      <a:r>
                        <a:rPr lang="en-ZA" sz="2400" baseline="0" dirty="0" smtClean="0"/>
                        <a:t> </a:t>
                      </a:r>
                      <a:r>
                        <a:rPr lang="en-ZA" sz="2400" dirty="0" smtClean="0"/>
                        <a:t>5 ml / min / kg</a:t>
                      </a:r>
                      <a:endParaRPr lang="en-Z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 smtClean="0"/>
                        <a:t>Ventilation volume</a:t>
                      </a:r>
                    </a:p>
                    <a:p>
                      <a:pPr algn="ctr"/>
                      <a:endParaRPr lang="en-ZA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600 ml H</a:t>
                      </a:r>
                      <a:r>
                        <a:rPr lang="en-ZA" sz="2400" baseline="-25000" dirty="0" smtClean="0"/>
                        <a:t>2</a:t>
                      </a:r>
                      <a:r>
                        <a:rPr lang="en-ZA" sz="2400" dirty="0" smtClean="0"/>
                        <a:t>O / min / kg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50 ml air / min / kg</a:t>
                      </a:r>
                      <a:endParaRPr lang="en-Z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 smtClean="0"/>
                        <a:t>Routine costs for ventilation</a:t>
                      </a:r>
                      <a:endParaRPr lang="en-ZA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10</a:t>
                      </a:r>
                      <a:r>
                        <a:rPr lang="en-ZA" sz="2400" baseline="0" dirty="0" smtClean="0"/>
                        <a:t> %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/>
                        <a:t>2 %</a:t>
                      </a:r>
                      <a:endParaRPr lang="en-Z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12360" y="6309320"/>
            <a:ext cx="68364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ref. 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27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2007_0911Clinicfishpix\2007_0911Clinicfishpix0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260648"/>
            <a:ext cx="5256584" cy="409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139952" y="2060848"/>
            <a:ext cx="2592288" cy="86409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Water flow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6660232" y="2852936"/>
            <a:ext cx="1440160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6588224" y="1628800"/>
            <a:ext cx="1440160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2874422"/>
            <a:ext cx="1079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Blood flow</a:t>
            </a: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1650286"/>
            <a:ext cx="1079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Blood flow</a:t>
            </a: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220072" y="980728"/>
            <a:ext cx="1584176" cy="50405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Water flow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004048" y="3212976"/>
            <a:ext cx="1584176" cy="50405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Water flow</a:t>
            </a: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12" name="Picture 4" descr="C:\My Documents\My Pictures\Marabou sampling\Img0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3" y="3140968"/>
            <a:ext cx="4704651" cy="352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59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>
            <a:normAutofit/>
          </a:bodyPr>
          <a:lstStyle/>
          <a:p>
            <a:r>
              <a:rPr lang="en-ZA" sz="2800" dirty="0" smtClean="0"/>
              <a:t>Gills and kidney: </a:t>
            </a:r>
            <a:r>
              <a:rPr lang="en-ZA" sz="2800" dirty="0" err="1" smtClean="0"/>
              <a:t>Osmoregulatory</a:t>
            </a:r>
            <a:r>
              <a:rPr lang="en-ZA" sz="2800" dirty="0" smtClean="0"/>
              <a:t> organs</a:t>
            </a:r>
            <a:endParaRPr lang="en-ZA" sz="2800" dirty="0"/>
          </a:p>
        </p:txBody>
      </p:sp>
      <p:pic>
        <p:nvPicPr>
          <p:cNvPr id="3" name="Picture 4" descr="DE5536D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052736"/>
            <a:ext cx="3418139" cy="266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vis5"/>
          <p:cNvPicPr>
            <a:picLocks noChangeAspect="1" noChangeArrowheads="1"/>
          </p:cNvPicPr>
          <p:nvPr/>
        </p:nvPicPr>
        <p:blipFill>
          <a:blip r:embed="rId4" cstate="email">
            <a:lum bright="-18000" contrast="24000"/>
          </a:blip>
          <a:srcRect/>
          <a:stretch>
            <a:fillRect/>
          </a:stretch>
        </p:blipFill>
        <p:spPr>
          <a:xfrm>
            <a:off x="4786314" y="4000504"/>
            <a:ext cx="3495385" cy="2622554"/>
          </a:xfrm>
          <a:prstGeom prst="rect">
            <a:avLst/>
          </a:prstGeom>
          <a:noFill/>
        </p:spPr>
      </p:pic>
      <p:pic>
        <p:nvPicPr>
          <p:cNvPr id="5" name="Picture 4" descr="C:\My Documents\My Pictures\2007_0911Clinicfishpix\2007_0911Clinitrout disection cfishpix00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1000108"/>
            <a:ext cx="21431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My Documents\My Pictures\2007_0911Clinicfishpix\2007_0911Clinitrout disection cfishpix000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3929066"/>
            <a:ext cx="4214842" cy="2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071670" y="1500174"/>
            <a:ext cx="1143008" cy="128588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>
            <a:off x="3214678" y="2143116"/>
            <a:ext cx="142876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57488" y="4286256"/>
            <a:ext cx="1143008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00496" y="4929198"/>
            <a:ext cx="1428760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075-4C11-4474-A065-060101A02C11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9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2001</Words>
  <Application>Microsoft Office PowerPoint</Application>
  <PresentationFormat>On-screen Show (4:3)</PresentationFormat>
  <Paragraphs>436</Paragraphs>
  <Slides>43</Slides>
  <Notes>33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Graph</vt:lpstr>
      <vt:lpstr>Worksheet</vt:lpstr>
      <vt:lpstr>PowerPoint Presentation</vt:lpstr>
      <vt:lpstr>Fish physiology</vt:lpstr>
      <vt:lpstr>Respiration</vt:lpstr>
      <vt:lpstr>Life in water (1/2)</vt:lpstr>
      <vt:lpstr>Life in water (2/2)</vt:lpstr>
      <vt:lpstr>Henry’s law</vt:lpstr>
      <vt:lpstr>Metabolism of trout vs turtle</vt:lpstr>
      <vt:lpstr>PowerPoint Presentation</vt:lpstr>
      <vt:lpstr>Gills and kidney: Osmoregulatory organs</vt:lpstr>
      <vt:lpstr>PAIRED HOLOBRANCHS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explanations for metabolic rate changes with size</vt:lpstr>
      <vt:lpstr>Metabolic rate in fish</vt:lpstr>
      <vt:lpstr>PowerPoint Presentation</vt:lpstr>
      <vt:lpstr>PowerPoint Presentation</vt:lpstr>
      <vt:lpstr>Intermittent respirometry and its applications</vt:lpstr>
      <vt:lpstr>The effect of handling stress on metabolic rate changes in spotted grunter</vt:lpstr>
      <vt:lpstr>PowerPoint Presentation</vt:lpstr>
      <vt:lpstr>Let’s design an intermittent respirometer:</vt:lpstr>
      <vt:lpstr>Let’s design an intermittent respirometer:</vt:lpstr>
      <vt:lpstr>Respiration</vt:lpstr>
      <vt:lpstr>PowerPoint Presentation</vt:lpstr>
      <vt:lpstr>PowerPoint Presentation</vt:lpstr>
      <vt:lpstr>Carbon dioxide transport – the chemistry of CO2 in water</vt:lpstr>
      <vt:lpstr>Carbonic anhydrase speeds up carbon dioxide dissociation in the cell</vt:lpstr>
      <vt:lpstr>Carbonic anhydrase speeds up carbon dioxide dissociation at the tissues</vt:lpstr>
      <vt:lpstr>Carbonic anhydrase speeds up carbon dioxide dissociation at the gills</vt:lpstr>
      <vt:lpstr>PowerPoint Presentation</vt:lpstr>
      <vt:lpstr>PowerPoint Presentation</vt:lpstr>
      <vt:lpstr>PowerPoint Presentation</vt:lpstr>
      <vt:lpstr>Why is the Root effect unique to fish?</vt:lpstr>
      <vt:lpstr>Release of gas from the gas bladder</vt:lpstr>
      <vt:lpstr>The rete counter-current system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HK</dc:creator>
  <cp:lastModifiedBy>HK</cp:lastModifiedBy>
  <cp:revision>1</cp:revision>
  <dcterms:created xsi:type="dcterms:W3CDTF">2012-05-03T12:02:35Z</dcterms:created>
  <dcterms:modified xsi:type="dcterms:W3CDTF">2012-05-03T12:03:59Z</dcterms:modified>
</cp:coreProperties>
</file>