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0"/>
  </p:notesMasterIdLst>
  <p:sldIdLst>
    <p:sldId id="290" r:id="rId2"/>
    <p:sldId id="260" r:id="rId3"/>
    <p:sldId id="273" r:id="rId4"/>
    <p:sldId id="259" r:id="rId5"/>
    <p:sldId id="258" r:id="rId6"/>
    <p:sldId id="270" r:id="rId7"/>
    <p:sldId id="272" r:id="rId8"/>
    <p:sldId id="285" r:id="rId9"/>
    <p:sldId id="286" r:id="rId10"/>
    <p:sldId id="275" r:id="rId11"/>
    <p:sldId id="276" r:id="rId12"/>
    <p:sldId id="277" r:id="rId13"/>
    <p:sldId id="291" r:id="rId14"/>
    <p:sldId id="287" r:id="rId15"/>
    <p:sldId id="288" r:id="rId16"/>
    <p:sldId id="280" r:id="rId17"/>
    <p:sldId id="284" r:id="rId18"/>
    <p:sldId id="269" r:id="rId19"/>
  </p:sldIdLst>
  <p:sldSz cx="10083800" cy="75628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5" d="100"/>
          <a:sy n="75" d="100"/>
        </p:scale>
        <p:origin x="725" y="67"/>
      </p:cViewPr>
      <p:guideLst>
        <p:guide orient="horz" pos="2382"/>
        <p:guide pos="31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ademics\Current\LMIP\Book%20Chapter\Graphs.xlsm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3200"/>
              <a:t>Gross Tertiary Enrolment Ratios (2014)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09C-4936-A6F3-9A67EE99103A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09C-4936-A6F3-9A67EE99103A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09C-4936-A6F3-9A67EE99103A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09C-4936-A6F3-9A67EE99103A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09C-4936-A6F3-9A67EE99103A}"/>
              </c:ext>
            </c:extLst>
          </c:dPt>
          <c:cat>
            <c:strRef>
              <c:f>'gross enrolment ratios_WB'!$A$3:$A$17</c:f>
              <c:strCache>
                <c:ptCount val="15"/>
                <c:pt idx="0">
                  <c:v>Chile</c:v>
                </c:pt>
                <c:pt idx="1">
                  <c:v>OECD</c:v>
                </c:pt>
                <c:pt idx="2">
                  <c:v>Costa Rica</c:v>
                </c:pt>
                <c:pt idx="3">
                  <c:v>Thailand</c:v>
                </c:pt>
                <c:pt idx="4">
                  <c:v>Brazil</c:v>
                </c:pt>
                <c:pt idx="5">
                  <c:v>China</c:v>
                </c:pt>
                <c:pt idx="6">
                  <c:v>Cuba</c:v>
                </c:pt>
                <c:pt idx="7">
                  <c:v>Middle Income</c:v>
                </c:pt>
                <c:pt idx="8">
                  <c:v>Vietnam</c:v>
                </c:pt>
                <c:pt idx="9">
                  <c:v>Low &amp; Middle Income</c:v>
                </c:pt>
                <c:pt idx="10">
                  <c:v>Indonesia</c:v>
                </c:pt>
                <c:pt idx="11">
                  <c:v>Botswana</c:v>
                </c:pt>
                <c:pt idx="12">
                  <c:v>India</c:v>
                </c:pt>
                <c:pt idx="13">
                  <c:v>South Africa</c:v>
                </c:pt>
                <c:pt idx="14">
                  <c:v>Sub-Saharan Africa</c:v>
                </c:pt>
              </c:strCache>
            </c:strRef>
          </c:cat>
          <c:val>
            <c:numRef>
              <c:f>'gross enrolment ratios_WB'!$B$3:$B$17</c:f>
              <c:numCache>
                <c:formatCode>0.0</c:formatCode>
                <c:ptCount val="15"/>
                <c:pt idx="0">
                  <c:v>86.246513366699205</c:v>
                </c:pt>
                <c:pt idx="1">
                  <c:v>71.136979999999994</c:v>
                </c:pt>
                <c:pt idx="2">
                  <c:v>53.038669586181598</c:v>
                </c:pt>
                <c:pt idx="3">
                  <c:v>50.172939300537102</c:v>
                </c:pt>
                <c:pt idx="4">
                  <c:v>49.279838562011697</c:v>
                </c:pt>
                <c:pt idx="5">
                  <c:v>41.2777290344238</c:v>
                </c:pt>
                <c:pt idx="6">
                  <c:v>40.541000366210902</c:v>
                </c:pt>
                <c:pt idx="7">
                  <c:v>32.651420000000002</c:v>
                </c:pt>
                <c:pt idx="8">
                  <c:v>30.432510375976602</c:v>
                </c:pt>
                <c:pt idx="9">
                  <c:v>29.888629999999999</c:v>
                </c:pt>
                <c:pt idx="10">
                  <c:v>29.560340881347699</c:v>
                </c:pt>
                <c:pt idx="11">
                  <c:v>25.7087306976318</c:v>
                </c:pt>
                <c:pt idx="12">
                  <c:v>25.537349700927699</c:v>
                </c:pt>
                <c:pt idx="13">
                  <c:v>19.783979415893601</c:v>
                </c:pt>
                <c:pt idx="14">
                  <c:v>8.7313399999999994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9C-4936-A6F3-9A67EE991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4990752"/>
        <c:axId val="464991408"/>
        <c:axId val="0"/>
      </c:bar3DChart>
      <c:catAx>
        <c:axId val="464990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Source: World Bank Data</a:t>
                </a:r>
              </a:p>
            </c:rich>
          </c:tx>
          <c:layout>
            <c:manualLayout>
              <c:xMode val="edge"/>
              <c:yMode val="edge"/>
              <c:x val="0.44239327571200132"/>
              <c:y val="0.962624511875040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991408"/>
        <c:crosses val="autoZero"/>
        <c:auto val="1"/>
        <c:lblAlgn val="ctr"/>
        <c:lblOffset val="100"/>
        <c:noMultiLvlLbl val="0"/>
      </c:catAx>
      <c:valAx>
        <c:axId val="46499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99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91537634976839"/>
          <c:y val="2.2743352733082277E-2"/>
          <c:w val="0.75233032112596665"/>
          <c:h val="0.7636712802204072"/>
        </c:manualLayout>
      </c:layout>
      <c:areaChart>
        <c:grouping val="stacked"/>
        <c:varyColors val="0"/>
        <c:ser>
          <c:idx val="1"/>
          <c:order val="1"/>
          <c:tx>
            <c:strRef>
              <c:f>Sheet1!$B$49</c:f>
              <c:strCache>
                <c:ptCount val="1"/>
                <c:pt idx="0">
                  <c:v>N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5000"/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tint val="55000"/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tint val="5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cat>
            <c:strRef>
              <c:f>Sheet1!$C$47:$E$47</c:f>
              <c:strCache>
                <c:ptCount val="3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</c:strCache>
            </c:strRef>
          </c:cat>
          <c:val>
            <c:numRef>
              <c:f>Sheet1!$C$49:$E$49</c:f>
              <c:numCache>
                <c:formatCode>General</c:formatCode>
                <c:ptCount val="3"/>
                <c:pt idx="0">
                  <c:v>2473351</c:v>
                </c:pt>
                <c:pt idx="1">
                  <c:v>2431095</c:v>
                </c:pt>
                <c:pt idx="2">
                  <c:v>1971723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1-4233-B240-6EAE9DA34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091816"/>
        <c:axId val="244091032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Sheet1!$B$48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88500"/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tint val="88500"/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tint val="885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Sheet1!$C$47:$E$47</c:f>
              <c:strCache>
                <c:ptCount val="3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</c:strCache>
            </c:strRef>
          </c:cat>
          <c:val>
            <c:numRef>
              <c:f>Sheet1!$C$48:$E$48</c:f>
              <c:numCache>
                <c:formatCode>General</c:formatCode>
                <c:ptCount val="3"/>
                <c:pt idx="0">
                  <c:v>47.56</c:v>
                </c:pt>
                <c:pt idx="1">
                  <c:v>48.64</c:v>
                </c:pt>
                <c:pt idx="2">
                  <c:v>42.24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21-4233-B240-6EAE9DA34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244088288"/>
        <c:axId val="244091424"/>
      </c:barChart>
      <c:valAx>
        <c:axId val="24409142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88288"/>
        <c:crosses val="max"/>
        <c:crossBetween val="between"/>
      </c:valAx>
      <c:catAx>
        <c:axId val="2440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91424"/>
        <c:crosses val="autoZero"/>
        <c:auto val="1"/>
        <c:lblAlgn val="ctr"/>
        <c:lblOffset val="100"/>
        <c:noMultiLvlLbl val="0"/>
      </c:catAx>
      <c:valAx>
        <c:axId val="244091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91816"/>
        <c:crosses val="autoZero"/>
        <c:crossBetween val="between"/>
      </c:valAx>
      <c:catAx>
        <c:axId val="244091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4091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543508984453866"/>
          <c:y val="2.6201911895555464E-2"/>
          <c:w val="0.65876367857863916"/>
          <c:h val="0.81065151794784074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Sheet1!$B$24:$B$29</c:f>
              <c:strCache>
                <c:ptCount val="6"/>
                <c:pt idx="0">
                  <c:v>Tertiary</c:v>
                </c:pt>
                <c:pt idx="1">
                  <c:v>Secondary complete</c:v>
                </c:pt>
                <c:pt idx="2">
                  <c:v>Secondary incomplete</c:v>
                </c:pt>
                <c:pt idx="3">
                  <c:v>Primary complete</c:v>
                </c:pt>
                <c:pt idx="4">
                  <c:v>Primary incomplete</c:v>
                </c:pt>
                <c:pt idx="5">
                  <c:v>No schooling</c:v>
                </c:pt>
              </c:strCache>
            </c:strRef>
          </c:cat>
          <c:val>
            <c:numRef>
              <c:f>Sheet1!$C$24:$C$29</c:f>
              <c:numCache>
                <c:formatCode>General</c:formatCode>
                <c:ptCount val="6"/>
                <c:pt idx="0">
                  <c:v>27</c:v>
                </c:pt>
                <c:pt idx="1">
                  <c:v>40.4</c:v>
                </c:pt>
                <c:pt idx="2">
                  <c:v>52.5</c:v>
                </c:pt>
                <c:pt idx="3">
                  <c:v>59.3</c:v>
                </c:pt>
                <c:pt idx="4">
                  <c:v>62.2</c:v>
                </c:pt>
                <c:pt idx="5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1-49FE-886E-2C79B79E8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3451872"/>
        <c:axId val="477277064"/>
        <c:axId val="0"/>
      </c:bar3DChart>
      <c:catAx>
        <c:axId val="48345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77064"/>
        <c:crosses val="autoZero"/>
        <c:auto val="1"/>
        <c:lblAlgn val="ctr"/>
        <c:lblOffset val="100"/>
        <c:noMultiLvlLbl val="0"/>
      </c:catAx>
      <c:valAx>
        <c:axId val="477277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dirty="0"/>
                  <a:t>%</a:t>
                </a:r>
              </a:p>
              <a:p>
                <a:pPr>
                  <a:defRPr sz="2400"/>
                </a:pPr>
                <a:endParaRPr lang="en-GB" sz="2400" dirty="0"/>
              </a:p>
            </c:rich>
          </c:tx>
          <c:layout>
            <c:manualLayout>
              <c:xMode val="edge"/>
              <c:yMode val="edge"/>
              <c:x val="0.56751383000201894"/>
              <c:y val="0.85261602739253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45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543508984453866"/>
          <c:y val="2.6201911895555464E-2"/>
          <c:w val="0.65876367857863916"/>
          <c:h val="0.81065151794784074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Sheet1!$B$24:$B$29</c:f>
              <c:strCache>
                <c:ptCount val="6"/>
                <c:pt idx="0">
                  <c:v>Tertiary</c:v>
                </c:pt>
                <c:pt idx="1">
                  <c:v>Secondary complete</c:v>
                </c:pt>
                <c:pt idx="2">
                  <c:v>Secondary incomplete</c:v>
                </c:pt>
                <c:pt idx="3">
                  <c:v>Primary complete</c:v>
                </c:pt>
                <c:pt idx="4">
                  <c:v>Primary incomplete</c:v>
                </c:pt>
                <c:pt idx="5">
                  <c:v>No schooling</c:v>
                </c:pt>
              </c:strCache>
            </c:strRef>
          </c:cat>
          <c:val>
            <c:numRef>
              <c:f>Sheet1!$C$24:$C$29</c:f>
              <c:numCache>
                <c:formatCode>General</c:formatCode>
                <c:ptCount val="6"/>
                <c:pt idx="0">
                  <c:v>27</c:v>
                </c:pt>
                <c:pt idx="1">
                  <c:v>40.4</c:v>
                </c:pt>
                <c:pt idx="2">
                  <c:v>52.5</c:v>
                </c:pt>
                <c:pt idx="3">
                  <c:v>59.3</c:v>
                </c:pt>
                <c:pt idx="4">
                  <c:v>62.2</c:v>
                </c:pt>
                <c:pt idx="5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1-49FE-886E-2C79B79E8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3451872"/>
        <c:axId val="477277064"/>
        <c:axId val="0"/>
      </c:bar3DChart>
      <c:catAx>
        <c:axId val="48345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77064"/>
        <c:crosses val="autoZero"/>
        <c:auto val="1"/>
        <c:lblAlgn val="ctr"/>
        <c:lblOffset val="100"/>
        <c:noMultiLvlLbl val="0"/>
      </c:catAx>
      <c:valAx>
        <c:axId val="477277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dirty="0"/>
                  <a:t>%</a:t>
                </a:r>
              </a:p>
              <a:p>
                <a:pPr>
                  <a:defRPr sz="2400"/>
                </a:pPr>
                <a:endParaRPr lang="en-GB" sz="2400" dirty="0"/>
              </a:p>
            </c:rich>
          </c:tx>
          <c:layout>
            <c:manualLayout>
              <c:xMode val="edge"/>
              <c:yMode val="edge"/>
              <c:x val="0.56751383000201894"/>
              <c:y val="0.85261602739253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45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543508984453866"/>
          <c:y val="2.6201911895555464E-2"/>
          <c:w val="0.65876367857863916"/>
          <c:h val="0.81065151794784074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Sheet1!$B$24:$B$29</c:f>
              <c:strCache>
                <c:ptCount val="6"/>
                <c:pt idx="0">
                  <c:v>Tertiary</c:v>
                </c:pt>
                <c:pt idx="1">
                  <c:v>Secondary complete</c:v>
                </c:pt>
                <c:pt idx="2">
                  <c:v>Secondary incomplete</c:v>
                </c:pt>
                <c:pt idx="3">
                  <c:v>Primary complete</c:v>
                </c:pt>
                <c:pt idx="4">
                  <c:v>Primary incomplete</c:v>
                </c:pt>
                <c:pt idx="5">
                  <c:v>No schooling</c:v>
                </c:pt>
              </c:strCache>
            </c:strRef>
          </c:cat>
          <c:val>
            <c:numRef>
              <c:f>Sheet1!$C$24:$C$29</c:f>
              <c:numCache>
                <c:formatCode>General</c:formatCode>
                <c:ptCount val="6"/>
                <c:pt idx="0">
                  <c:v>27</c:v>
                </c:pt>
                <c:pt idx="1">
                  <c:v>40.4</c:v>
                </c:pt>
                <c:pt idx="2">
                  <c:v>52.5</c:v>
                </c:pt>
                <c:pt idx="3">
                  <c:v>59.3</c:v>
                </c:pt>
                <c:pt idx="4">
                  <c:v>62.2</c:v>
                </c:pt>
                <c:pt idx="5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1-49FE-886E-2C79B79E8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3451872"/>
        <c:axId val="477277064"/>
        <c:axId val="0"/>
      </c:bar3DChart>
      <c:catAx>
        <c:axId val="48345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277064"/>
        <c:crosses val="autoZero"/>
        <c:auto val="1"/>
        <c:lblAlgn val="ctr"/>
        <c:lblOffset val="100"/>
        <c:noMultiLvlLbl val="0"/>
      </c:catAx>
      <c:valAx>
        <c:axId val="477277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dirty="0"/>
                  <a:t>%</a:t>
                </a:r>
              </a:p>
              <a:p>
                <a:pPr>
                  <a:defRPr sz="2400"/>
                </a:pPr>
                <a:endParaRPr lang="en-GB" sz="2400" dirty="0"/>
              </a:p>
            </c:rich>
          </c:tx>
          <c:layout>
            <c:manualLayout>
              <c:xMode val="edge"/>
              <c:yMode val="edge"/>
              <c:x val="0.56751383000201894"/>
              <c:y val="0.85261602739253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45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8369983838319"/>
          <c:y val="4.3117311094325442E-2"/>
          <c:w val="0.81902039257220738"/>
          <c:h val="0.80658611111111111"/>
        </c:manualLayout>
      </c:layout>
      <c:barChart>
        <c:barDir val="bar"/>
        <c:grouping val="clustered"/>
        <c:varyColors val="0"/>
        <c:ser>
          <c:idx val="0"/>
          <c:order val="1"/>
          <c:tx>
            <c:strRef>
              <c:f>Pyramid!$B$2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F051420-E6A9-45EC-8D8A-71319B76DDC7}" type="CELLRANGE">
                      <a:rPr lang="en-US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D8B-49B1-8D94-50CB9D1B959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9A13E4E-F9C8-43D2-BC60-48D1301C07E7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31F6-40FB-917A-03D1F859F0F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61A3BDFC-E3D0-4FE9-AD79-9A50F72353A6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1F6-40FB-917A-03D1F859F0F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6900699D-F24A-4CDF-9A30-9CBF96908B27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1F6-40FB-917A-03D1F859F0F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6A27D78-4DCF-44BA-A21D-29B0FB3B04CC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1F6-40FB-917A-03D1F859F0F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F0A49815-E44F-46C7-BDD9-51891D4FA54E}" type="CELLRANGE">
                      <a:rPr lang="en-ZA"/>
                      <a:pPr/>
                      <a:t>[CELLRANGE]</a:t>
                    </a:fld>
                    <a:endParaRPr lang="en-ZA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1F6-40FB-917A-03D1F859F0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Pyramid!$A$3:$A$8</c:f>
              <c:strCache>
                <c:ptCount val="6"/>
                <c:pt idx="0">
                  <c:v>Start
School</c:v>
                </c:pt>
                <c:pt idx="1">
                  <c:v>Write
Matric</c:v>
                </c:pt>
                <c:pt idx="2">
                  <c:v>Pass
Matric</c:v>
                </c:pt>
                <c:pt idx="3">
                  <c:v>Access
University</c:v>
                </c:pt>
                <c:pt idx="4">
                  <c:v>Complete
UG qual</c:v>
                </c:pt>
                <c:pt idx="5">
                  <c:v>Complete
Degree</c:v>
                </c:pt>
              </c:strCache>
            </c:strRef>
          </c:cat>
          <c:val>
            <c:numRef>
              <c:f>Pyramid!$B$3:$B$8</c:f>
              <c:numCache>
                <c:formatCode>0%</c:formatCode>
                <c:ptCount val="6"/>
                <c:pt idx="0">
                  <c:v>1</c:v>
                </c:pt>
                <c:pt idx="1">
                  <c:v>0.6</c:v>
                </c:pt>
                <c:pt idx="2">
                  <c:v>0.37</c:v>
                </c:pt>
                <c:pt idx="3">
                  <c:v>0.12</c:v>
                </c:pt>
                <c:pt idx="4">
                  <c:v>0.06</c:v>
                </c:pt>
                <c:pt idx="5">
                  <c:v>0.04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Pyramid!$C$3:$C$8</c15:f>
                <c15:dlblRangeCache>
                  <c:ptCount val="6"/>
                  <c:pt idx="0">
                    <c:v>100</c:v>
                  </c:pt>
                  <c:pt idx="1">
                    <c:v>60</c:v>
                  </c:pt>
                  <c:pt idx="2">
                    <c:v>37</c:v>
                  </c:pt>
                  <c:pt idx="3">
                    <c:v>12</c:v>
                  </c:pt>
                  <c:pt idx="4">
                    <c:v>6</c:v>
                  </c:pt>
                  <c:pt idx="5">
                    <c:v>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4D8B-49B1-8D94-50CB9D1B9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78450968"/>
        <c:axId val="478451360"/>
      </c:barChart>
      <c:barChart>
        <c:barDir val="bar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Pyramid!$D$3:$D$8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7-4D8B-49B1-8D94-50CB9D1B9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28706592"/>
        <c:axId val="478451752"/>
      </c:barChart>
      <c:catAx>
        <c:axId val="47845096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8451360"/>
        <c:crosses val="autoZero"/>
        <c:auto val="0"/>
        <c:lblAlgn val="ctr"/>
        <c:lblOffset val="100"/>
        <c:noMultiLvlLbl val="0"/>
      </c:catAx>
      <c:valAx>
        <c:axId val="478451360"/>
        <c:scaling>
          <c:orientation val="minMax"/>
          <c:max val="1"/>
        </c:scaling>
        <c:delete val="0"/>
        <c:axPos val="b"/>
        <c:majorGridlines>
          <c:spPr>
            <a:ln w="31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A"/>
                  <a:t>Percentage of learners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8450968"/>
        <c:crosses val="autoZero"/>
        <c:crossBetween val="between"/>
        <c:majorUnit val="0.1"/>
      </c:valAx>
      <c:valAx>
        <c:axId val="47845175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28706592"/>
        <c:crosses val="max"/>
        <c:crossBetween val="between"/>
      </c:valAx>
      <c:catAx>
        <c:axId val="428706592"/>
        <c:scaling>
          <c:orientation val="minMax"/>
        </c:scaling>
        <c:delete val="1"/>
        <c:axPos val="l"/>
        <c:majorTickMark val="out"/>
        <c:minorTickMark val="none"/>
        <c:tickLblPos val="nextTo"/>
        <c:crossAx val="4784517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0.43845</cdr:x>
      <cdr:y>0.45853</cdr:y>
    </cdr:from>
    <cdr:to>
      <cdr:x>0.65137</cdr:x>
      <cdr:y>0.56911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516746" y="1663993"/>
          <a:ext cx="1222223" cy="4013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tIns="0" rIns="36000" bIns="0" anchor="ctr" anchorCtr="1"/>
        <a:lstStyle xmlns:a="http://schemas.openxmlformats.org/drawingml/2006/main"/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Bachelor passess</a:t>
          </a:r>
        </a:p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Diploma passes</a:t>
          </a:r>
        </a:p>
      </cdr:txBody>
    </cdr:sp>
  </cdr:relSizeAnchor>
  <cdr:relSizeAnchor xmlns:cdr="http://schemas.openxmlformats.org/drawingml/2006/chartDrawing">
    <cdr:from>
      <cdr:x>0.23551</cdr:x>
      <cdr:y>0.32583</cdr:y>
    </cdr:from>
    <cdr:to>
      <cdr:x>0.42239</cdr:x>
      <cdr:y>0.43642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357859" y="1181830"/>
          <a:ext cx="1077457" cy="40110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 anchor="ctr" anchorCtr="1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go immediately</a:t>
          </a:r>
        </a:p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go later</a:t>
          </a:r>
        </a:p>
      </cdr:txBody>
    </cdr:sp>
  </cdr:relSizeAnchor>
  <cdr:relSizeAnchor xmlns:cdr="http://schemas.openxmlformats.org/drawingml/2006/chartDrawing">
    <cdr:from>
      <cdr:x>0.18706</cdr:x>
      <cdr:y>0.21918</cdr:y>
    </cdr:from>
    <cdr:to>
      <cdr:x>0.91022</cdr:x>
      <cdr:y>0.26875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076011" y="796491"/>
          <a:ext cx="4159673" cy="18012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 anchor="ctr" anchorCtr="1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get an undergraduate university qualification within 6 years after matric</a:t>
          </a:r>
        </a:p>
      </cdr:txBody>
    </cdr:sp>
  </cdr:relSizeAnchor>
  <cdr:relSizeAnchor xmlns:cdr="http://schemas.openxmlformats.org/drawingml/2006/chartDrawing">
    <cdr:from>
      <cdr:x>0.16965</cdr:x>
      <cdr:y>0.08524</cdr:y>
    </cdr:from>
    <cdr:to>
      <cdr:x>0.56949</cdr:x>
      <cdr:y>0.1348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978102" y="309160"/>
          <a:ext cx="2305315" cy="17978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 anchor="ctr" anchorCtr="1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get a degree within 6 years after matric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90F50-FC7E-434B-9238-C80FD4A184C6}" type="datetimeFigureOut">
              <a:rPr lang="en-ZA" smtClean="0"/>
              <a:t>2019/03/19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0180B-70EC-499E-A711-9DA9BCD0B6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150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0180B-70EC-499E-A711-9DA9BCD0B62E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523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0180B-70EC-499E-A711-9DA9BCD0B62E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49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" y="7058660"/>
            <a:ext cx="10081174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81174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542" y="836955"/>
            <a:ext cx="8319135" cy="393268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22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834" y="4913560"/>
            <a:ext cx="8319135" cy="126047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7" cap="all" spc="221" baseline="0">
                <a:solidFill>
                  <a:schemeClr val="tx2"/>
                </a:solidFill>
                <a:latin typeface="+mj-lt"/>
              </a:defRPr>
            </a:lvl1pPr>
            <a:lvl2pPr marL="504200" indent="0" algn="ctr">
              <a:buNone/>
              <a:defRPr sz="2647"/>
            </a:lvl2pPr>
            <a:lvl3pPr marL="1008400" indent="0" algn="ctr">
              <a:buNone/>
              <a:defRPr sz="2647"/>
            </a:lvl3pPr>
            <a:lvl4pPr marL="1512600" indent="0" algn="ctr">
              <a:buNone/>
              <a:defRPr sz="2206"/>
            </a:lvl4pPr>
            <a:lvl5pPr marL="2016801" indent="0" algn="ctr">
              <a:buNone/>
              <a:defRPr sz="2206"/>
            </a:lvl5pPr>
            <a:lvl6pPr marL="2521001" indent="0" algn="ctr">
              <a:buNone/>
              <a:defRPr sz="2206"/>
            </a:lvl6pPr>
            <a:lvl7pPr marL="3025201" indent="0" algn="ctr">
              <a:buNone/>
              <a:defRPr sz="2206"/>
            </a:lvl7pPr>
            <a:lvl8pPr marL="3529401" indent="0" algn="ctr">
              <a:buNone/>
              <a:defRPr sz="2206"/>
            </a:lvl8pPr>
            <a:lvl9pPr marL="4033601" indent="0" algn="ctr">
              <a:buNone/>
              <a:defRPr sz="2206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8834" y="4789805"/>
            <a:ext cx="8167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09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3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" y="7058660"/>
            <a:ext cx="10081174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81174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220" y="457410"/>
            <a:ext cx="2174319" cy="6349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262" y="457409"/>
            <a:ext cx="6396911" cy="6349155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6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A62C3A-343B-C34F-AFAE-6464B42C9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2B23E-5786-1F4E-9A32-2026E40C7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43A57F-6259-6A4A-B946-145CD5AED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7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" y="7058660"/>
            <a:ext cx="10081174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81174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42" y="836955"/>
            <a:ext cx="8319135" cy="393268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22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542" y="4910811"/>
            <a:ext cx="8319135" cy="126047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7" cap="all" spc="221" baseline="0">
                <a:solidFill>
                  <a:schemeClr val="tx2"/>
                </a:solidFill>
                <a:latin typeface="+mj-lt"/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8834" y="4789805"/>
            <a:ext cx="8167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91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7542" y="316061"/>
            <a:ext cx="8319135" cy="159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542" y="2035434"/>
            <a:ext cx="4083939" cy="44368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2738" y="2035437"/>
            <a:ext cx="4083939" cy="44368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7542" y="316061"/>
            <a:ext cx="8319135" cy="159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542" y="2035785"/>
            <a:ext cx="4083939" cy="811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6" b="0" cap="all" baseline="0">
                <a:solidFill>
                  <a:schemeClr val="tx2"/>
                </a:solidFill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542" y="2847740"/>
            <a:ext cx="4083939" cy="36245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2738" y="2035785"/>
            <a:ext cx="4083939" cy="811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6" b="0" cap="all" baseline="0">
                <a:solidFill>
                  <a:schemeClr val="tx2"/>
                </a:solidFill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2738" y="2847740"/>
            <a:ext cx="4083939" cy="36245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9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8" y="7058660"/>
            <a:ext cx="10081174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985343"/>
            <a:ext cx="10081174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6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50341" cy="7562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41475" y="0"/>
            <a:ext cx="52940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2" y="655446"/>
            <a:ext cx="2646998" cy="2520950"/>
          </a:xfrm>
        </p:spPr>
        <p:txBody>
          <a:bodyPr anchor="b">
            <a:normAutofit/>
          </a:bodyPr>
          <a:lstStyle>
            <a:lvl1pPr>
              <a:defRPr sz="397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873" y="806704"/>
            <a:ext cx="5524247" cy="57981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2" y="3226816"/>
            <a:ext cx="2646998" cy="372642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4">
                <a:solidFill>
                  <a:srgbClr val="FFFFFF"/>
                </a:solidFill>
              </a:defRPr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5018" y="7123709"/>
            <a:ext cx="2165727" cy="402652"/>
          </a:xfrm>
        </p:spPr>
        <p:txBody>
          <a:bodyPr/>
          <a:lstStyle>
            <a:lvl1pPr algn="l">
              <a:defRPr/>
            </a:lvl1pPr>
          </a:lstStyle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70496" y="7123709"/>
            <a:ext cx="3844449" cy="40265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2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462058"/>
            <a:ext cx="10081174" cy="2100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420236"/>
            <a:ext cx="10081174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42" y="5596509"/>
            <a:ext cx="8369554" cy="907542"/>
          </a:xfrm>
        </p:spPr>
        <p:txBody>
          <a:bodyPr tIns="0" bIns="0" anchor="b">
            <a:noAutofit/>
          </a:bodyPr>
          <a:lstStyle>
            <a:lvl1pPr>
              <a:defRPr sz="397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83788" cy="542023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529">
                <a:solidFill>
                  <a:schemeClr val="bg1"/>
                </a:solidFill>
              </a:defRPr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541" y="6514135"/>
            <a:ext cx="8369554" cy="65544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2"/>
              </a:spcAft>
              <a:buNone/>
              <a:defRPr sz="1654">
                <a:solidFill>
                  <a:srgbClr val="FFFFFF"/>
                </a:solidFill>
              </a:defRPr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CAC8-DC4F-0B4F-AB52-D12BB7053609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E32AA-60B3-BF42-ADA1-E6CC844A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058660"/>
            <a:ext cx="10083801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985342"/>
            <a:ext cx="10083801" cy="72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7542" y="316061"/>
            <a:ext cx="8319135" cy="1599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541" y="2035434"/>
            <a:ext cx="8319136" cy="44368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544" y="7123709"/>
            <a:ext cx="204477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3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783" y="7123709"/>
            <a:ext cx="398886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8505" y="7123709"/>
            <a:ext cx="108515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87150" y="1916457"/>
            <a:ext cx="824350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4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49" r:id="rId13"/>
    <p:sldLayoutId id="2147483650" r:id="rId14"/>
  </p:sldLayoutIdLst>
  <p:txStyles>
    <p:titleStyle>
      <a:lvl1pPr algn="l" defTabSz="1008400" rtl="0" eaLnBrk="1" latinLnBrk="0" hangingPunct="1">
        <a:lnSpc>
          <a:spcPct val="85000"/>
        </a:lnSpc>
        <a:spcBef>
          <a:spcPct val="0"/>
        </a:spcBef>
        <a:buNone/>
        <a:defRPr sz="5293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840" indent="-100840" algn="l" defTabSz="1008400" rtl="0" eaLnBrk="1" latinLnBrk="0" hangingPunct="1">
        <a:lnSpc>
          <a:spcPct val="90000"/>
        </a:lnSpc>
        <a:spcBef>
          <a:spcPts val="1323"/>
        </a:spcBef>
        <a:spcAft>
          <a:spcPts val="22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3528" indent="-20168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9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5208" indent="-20168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6888" indent="-20168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8568" indent="-20168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3080" indent="-25210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3640" indent="-25210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4200" indent="-25210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4760" indent="-252100" algn="l" defTabSz="1008400" rtl="0" eaLnBrk="1" latinLnBrk="0" hangingPunct="1">
        <a:lnSpc>
          <a:spcPct val="90000"/>
        </a:lnSpc>
        <a:spcBef>
          <a:spcPts val="221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ip.org.za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3840"/>
            <a:ext cx="10083799" cy="9229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2150" y="-245298"/>
            <a:ext cx="50419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ZA" sz="1000" dirty="0">
              <a:latin typeface="Times New Roman" panose="02020603050405020304" pitchFamily="18" charset="0"/>
            </a:endParaRPr>
          </a:p>
          <a:p>
            <a:endParaRPr lang="en-ZA" sz="1000" dirty="0">
              <a:latin typeface="Times New Roman" panose="02020603050405020304" pitchFamily="18" charset="0"/>
            </a:endParaRPr>
          </a:p>
          <a:p>
            <a:endParaRPr lang="en-ZA" sz="1000" dirty="0">
              <a:latin typeface="Times New Roman" panose="02020603050405020304" pitchFamily="18" charset="0"/>
            </a:endParaRPr>
          </a:p>
          <a:p>
            <a:r>
              <a:rPr lang="en-ZA" sz="5100" dirty="0">
                <a:solidFill>
                  <a:srgbClr val="2F5B5D"/>
                </a:solidFill>
                <a:latin typeface="Georgia" panose="02040502050405020303" pitchFamily="18" charset="0"/>
              </a:rPr>
              <a:t>post-school</a:t>
            </a:r>
          </a:p>
          <a:p>
            <a:r>
              <a:rPr lang="en-ZA" sz="6200" dirty="0">
                <a:solidFill>
                  <a:srgbClr val="2F5B5D"/>
                </a:solidFill>
                <a:latin typeface="Georgia" panose="02040502050405020303" pitchFamily="18" charset="0"/>
              </a:rPr>
              <a:t>education</a:t>
            </a:r>
          </a:p>
          <a:p>
            <a:pPr marR="35220"/>
            <a:r>
              <a:rPr lang="en-GB" sz="2600" dirty="0">
                <a:solidFill>
                  <a:srgbClr val="2F5B5D"/>
                </a:solidFill>
                <a:latin typeface="Georgia" panose="02040502050405020303" pitchFamily="18" charset="0"/>
              </a:rPr>
              <a:t>and the labour market in south </a:t>
            </a:r>
            <a:r>
              <a:rPr lang="en-GB" sz="2600" dirty="0" err="1">
                <a:solidFill>
                  <a:srgbClr val="2F5B5D"/>
                </a:solidFill>
                <a:latin typeface="Georgia" panose="02040502050405020303" pitchFamily="18" charset="0"/>
              </a:rPr>
              <a:t>africa</a:t>
            </a:r>
            <a:endParaRPr lang="en-GB" sz="2600" dirty="0">
              <a:solidFill>
                <a:srgbClr val="2F5B5D"/>
              </a:solidFill>
              <a:latin typeface="Georgia" panose="02040502050405020303" pitchFamily="18" charset="0"/>
            </a:endParaRPr>
          </a:p>
          <a:p>
            <a:endParaRPr lang="en-ZA" sz="3000" dirty="0">
              <a:latin typeface="Georgia" panose="02040502050405020303" pitchFamily="18" charset="0"/>
            </a:endParaRPr>
          </a:p>
          <a:p>
            <a:pPr marR="63360"/>
            <a:r>
              <a:rPr lang="en-ZA" sz="1900" i="1" dirty="0">
                <a:solidFill>
                  <a:srgbClr val="2F5B5D"/>
                </a:solidFill>
                <a:latin typeface="Georgia" panose="02040502050405020303" pitchFamily="18" charset="0"/>
              </a:rPr>
              <a:t>edited by michael </a:t>
            </a:r>
            <a:r>
              <a:rPr lang="en-ZA" sz="1900" i="1" dirty="0" err="1">
                <a:solidFill>
                  <a:srgbClr val="2F5B5D"/>
                </a:solidFill>
                <a:latin typeface="Georgia" panose="02040502050405020303" pitchFamily="18" charset="0"/>
              </a:rPr>
              <a:t>rogan</a:t>
            </a:r>
            <a:endParaRPr lang="en-ZA" sz="1900" i="1" dirty="0">
              <a:solidFill>
                <a:srgbClr val="2F5B5D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8320" y="1563688"/>
            <a:ext cx="9074150" cy="5746750"/>
          </a:xfrm>
        </p:spPr>
        <p:txBody>
          <a:bodyPr>
            <a:normAutofit/>
          </a:bodyPr>
          <a:lstStyle/>
          <a:p>
            <a:r>
              <a:rPr lang="en-ZA" sz="2800" dirty="0" smtClean="0"/>
              <a:t>1) Why </a:t>
            </a:r>
            <a:r>
              <a:rPr lang="en-ZA" sz="2800" dirty="0" smtClean="0"/>
              <a:t>are so many young people not in either employment or education?</a:t>
            </a:r>
          </a:p>
          <a:p>
            <a:endParaRPr lang="en-ZA" sz="2800" dirty="0"/>
          </a:p>
          <a:p>
            <a:endParaRPr lang="en-ZA" sz="2800" dirty="0" smtClean="0"/>
          </a:p>
          <a:p>
            <a:r>
              <a:rPr lang="en-ZA" sz="2800" dirty="0" smtClean="0"/>
              <a:t>2) Why </a:t>
            </a:r>
            <a:r>
              <a:rPr lang="en-ZA" sz="2800" dirty="0" smtClean="0"/>
              <a:t>are some young people with a post-schooling education not in employment or education? 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708502" y="197793"/>
            <a:ext cx="3996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 5 questions</a:t>
            </a:r>
            <a:r>
              <a:rPr lang="en-ZA" sz="3200" b="1" dirty="0">
                <a:solidFill>
                  <a:prstClr val="black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:</a:t>
            </a:r>
            <a:endParaRPr lang="en-ZA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469708"/>
            <a:ext cx="596240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2092960" y="2247900"/>
            <a:ext cx="8572500" cy="1620838"/>
          </a:xfrm>
        </p:spPr>
        <p:txBody>
          <a:bodyPr/>
          <a:lstStyle/>
          <a:p>
            <a:r>
              <a:rPr lang="en-ZA" b="1" dirty="0" smtClean="0"/>
              <a:t>Selected Findings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262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53115045"/>
              </p:ext>
            </p:extLst>
          </p:nvPr>
        </p:nvGraphicFramePr>
        <p:xfrm>
          <a:off x="203711" y="1046879"/>
          <a:ext cx="9712449" cy="608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924348" y="6974629"/>
            <a:ext cx="6316380" cy="152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993" dirty="0">
                <a:latin typeface="Arial" panose="020B0604020202020204" pitchFamily="34" charset="0"/>
                <a:ea typeface="Times New Roman" panose="02020603050405020304" pitchFamily="18" charset="0"/>
              </a:rPr>
              <a:t>Source: Authors’ own calculations using integrated unit-record 2008 NSC and 2009 – 2014 HEMIS data.</a:t>
            </a:r>
            <a:endParaRPr lang="en-ZA" altLang="en-US" sz="1985" dirty="0"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22993"/>
            <a:ext cx="203710" cy="45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316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0419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38" tIns="50419" rIns="100838" bIns="50419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8400"/>
            <a:endParaRPr lang="en-ZA" altLang="en-US" sz="1985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" y="7995499"/>
            <a:ext cx="203710" cy="45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316"/>
          </a:p>
        </p:txBody>
      </p:sp>
      <p:sp>
        <p:nvSpPr>
          <p:cNvPr id="9" name="Rectangle 8"/>
          <p:cNvSpPr/>
          <p:nvPr/>
        </p:nvSpPr>
        <p:spPr>
          <a:xfrm>
            <a:off x="303742" y="206123"/>
            <a:ext cx="922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2008 </a:t>
            </a:r>
            <a:r>
              <a:rPr lang="en-ZA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NSC cohort (</a:t>
            </a:r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 </a:t>
            </a:r>
            <a:r>
              <a:rPr lang="en-ZA" sz="3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Broekhuizen</a:t>
            </a:r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ZA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</a:t>
            </a:r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.- Chapter 5)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985486"/>
              </p:ext>
            </p:extLst>
          </p:nvPr>
        </p:nvGraphicFramePr>
        <p:xfrm>
          <a:off x="518160" y="2185040"/>
          <a:ext cx="9093199" cy="460183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84019">
                  <a:extLst>
                    <a:ext uri="{9D8B030D-6E8A-4147-A177-3AD203B41FA5}">
                      <a16:colId xmlns:a16="http://schemas.microsoft.com/office/drawing/2014/main" val="175480477"/>
                    </a:ext>
                  </a:extLst>
                </a:gridCol>
                <a:gridCol w="1179964">
                  <a:extLst>
                    <a:ext uri="{9D8B030D-6E8A-4147-A177-3AD203B41FA5}">
                      <a16:colId xmlns:a16="http://schemas.microsoft.com/office/drawing/2014/main" val="4134753039"/>
                    </a:ext>
                  </a:extLst>
                </a:gridCol>
                <a:gridCol w="1325440">
                  <a:extLst>
                    <a:ext uri="{9D8B030D-6E8A-4147-A177-3AD203B41FA5}">
                      <a16:colId xmlns:a16="http://schemas.microsoft.com/office/drawing/2014/main" val="3002701436"/>
                    </a:ext>
                  </a:extLst>
                </a:gridCol>
                <a:gridCol w="1326448">
                  <a:extLst>
                    <a:ext uri="{9D8B030D-6E8A-4147-A177-3AD203B41FA5}">
                      <a16:colId xmlns:a16="http://schemas.microsoft.com/office/drawing/2014/main" val="2543099620"/>
                    </a:ext>
                  </a:extLst>
                </a:gridCol>
                <a:gridCol w="1325440">
                  <a:extLst>
                    <a:ext uri="{9D8B030D-6E8A-4147-A177-3AD203B41FA5}">
                      <a16:colId xmlns:a16="http://schemas.microsoft.com/office/drawing/2014/main" val="2347653869"/>
                    </a:ext>
                  </a:extLst>
                </a:gridCol>
                <a:gridCol w="1325440">
                  <a:extLst>
                    <a:ext uri="{9D8B030D-6E8A-4147-A177-3AD203B41FA5}">
                      <a16:colId xmlns:a16="http://schemas.microsoft.com/office/drawing/2014/main" val="1808974451"/>
                    </a:ext>
                  </a:extLst>
                </a:gridCol>
                <a:gridCol w="1326448">
                  <a:extLst>
                    <a:ext uri="{9D8B030D-6E8A-4147-A177-3AD203B41FA5}">
                      <a16:colId xmlns:a16="http://schemas.microsoft.com/office/drawing/2014/main" val="1399237150"/>
                    </a:ext>
                  </a:extLst>
                </a:gridCol>
              </a:tblGrid>
              <a:tr h="771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1-year access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6-year access 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4-year completion</a:t>
                      </a:r>
                      <a:r>
                        <a:rPr lang="en-ZA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6-year completion</a:t>
                      </a:r>
                      <a:r>
                        <a:rPr lang="en-ZA" sz="16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5-year dropout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6-year conversion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597155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(All undergraduate programmes)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024658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2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-1.1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495830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3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-4.8***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-5.4***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175696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4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-8.0***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-7.1***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92334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5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-8.4***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-6.7***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797630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(Undergraduate degree programmes only)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580427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2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-4.1***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-2.2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474678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3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-7.2***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-7.2***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-0.7***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012554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4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-12.0***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-10.9***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-1.3***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210884"/>
                  </a:ext>
                </a:extLst>
              </a:tr>
              <a:tr h="383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5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-11.6***</a:t>
                      </a:r>
                      <a:endParaRPr lang="en-ZA" sz="160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-9.7***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3.3***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-0.3** </a:t>
                      </a:r>
                      <a:endParaRPr lang="en-ZA" sz="1600" dirty="0">
                        <a:effectLst/>
                        <a:latin typeface="Robo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863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6240" y="1578391"/>
            <a:ext cx="85677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conditional university access, completion, and dropout premiums for learners from quintile 2 – 5 schools,  relative to quintile 1 learners from the 2008 NSC cohort.</a:t>
            </a:r>
            <a:r>
              <a:rPr kumimoji="0" lang="en-ZA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ZA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" y="479296"/>
            <a:ext cx="9215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2008 NSC cohort (van </a:t>
            </a:r>
            <a:r>
              <a:rPr lang="en-ZA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Broekhuizen</a:t>
            </a:r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</a:t>
            </a:r>
            <a:r>
              <a:rPr lang="en-ZA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- Chapter 5</a:t>
            </a:r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71040" y="3281680"/>
            <a:ext cx="914400" cy="178816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/>
          <p:cNvSpPr/>
          <p:nvPr/>
        </p:nvSpPr>
        <p:spPr>
          <a:xfrm>
            <a:off x="5791199" y="5181600"/>
            <a:ext cx="914400" cy="178816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81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2560" y="1242030"/>
            <a:ext cx="9784079" cy="5717570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574398" y="164812"/>
            <a:ext cx="8234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</a:t>
            </a:r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enrolment (Branson and </a:t>
            </a:r>
            <a:r>
              <a:rPr lang="en-ZA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Kahn- Chapter 3) </a:t>
            </a:r>
            <a:endParaRPr lang="en-Z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6625" y="7105352"/>
            <a:ext cx="4503156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altLang="en-US" sz="993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Source: Authors’ own calculations </a:t>
            </a:r>
            <a:r>
              <a:rPr lang="en-ZA" altLang="en-US" sz="993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 the National Income Dynamics Study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161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398" y="164812"/>
            <a:ext cx="8234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TVET enrolment (Branson and </a:t>
            </a:r>
            <a:r>
              <a:rPr kumimoji="0" lang="en-Z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Kahn- Chapter 3) 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2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2720" y="1107440"/>
            <a:ext cx="9911079" cy="5638800"/>
          </a:xfrm>
          <a:prstGeom prst="rect">
            <a:avLst/>
          </a:prstGeom>
          <a:ln/>
        </p:spPr>
      </p:pic>
      <p:sp>
        <p:nvSpPr>
          <p:cNvPr id="5" name="Rectangle 4"/>
          <p:cNvSpPr/>
          <p:nvPr/>
        </p:nvSpPr>
        <p:spPr>
          <a:xfrm>
            <a:off x="798962" y="7115512"/>
            <a:ext cx="4503156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altLang="en-US" sz="993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Source: Authors’ own calculations from the National Income Dynamics Study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20" y="-81537"/>
            <a:ext cx="1008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ZA" altLang="en-US" sz="32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Graduate over-qualification and schooling quality </a:t>
            </a:r>
            <a:r>
              <a:rPr lang="en-ZA" altLang="en-US" sz="32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ZA" altLang="en-US" sz="32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Rogan- Chapter 6)</a:t>
            </a:r>
            <a:endParaRPr lang="en-GB" altLang="en-US" sz="32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5322" y="6888479"/>
            <a:ext cx="2093843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altLang="en-US" sz="993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Source: Authors’ own calculations</a:t>
            </a:r>
            <a:endParaRPr lang="en-GB" sz="2316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23692"/>
              </p:ext>
            </p:extLst>
          </p:nvPr>
        </p:nvGraphicFramePr>
        <p:xfrm>
          <a:off x="249794" y="873761"/>
          <a:ext cx="9028387" cy="7115556"/>
        </p:xfrm>
        <a:graphic>
          <a:graphicData uri="http://schemas.openxmlformats.org/drawingml/2006/table">
            <a:tbl>
              <a:tblPr firstRow="1" firstCol="1" bandRow="1"/>
              <a:tblGrid>
                <a:gridCol w="1946446">
                  <a:extLst>
                    <a:ext uri="{9D8B030D-6E8A-4147-A177-3AD203B41FA5}">
                      <a16:colId xmlns:a16="http://schemas.microsoft.com/office/drawing/2014/main" val="3060816053"/>
                    </a:ext>
                  </a:extLst>
                </a:gridCol>
                <a:gridCol w="1179841">
                  <a:extLst>
                    <a:ext uri="{9D8B030D-6E8A-4147-A177-3AD203B41FA5}">
                      <a16:colId xmlns:a16="http://schemas.microsoft.com/office/drawing/2014/main" val="104337912"/>
                    </a:ext>
                  </a:extLst>
                </a:gridCol>
                <a:gridCol w="1180806">
                  <a:extLst>
                    <a:ext uri="{9D8B030D-6E8A-4147-A177-3AD203B41FA5}">
                      <a16:colId xmlns:a16="http://schemas.microsoft.com/office/drawing/2014/main" val="1327816245"/>
                    </a:ext>
                  </a:extLst>
                </a:gridCol>
                <a:gridCol w="1179841">
                  <a:extLst>
                    <a:ext uri="{9D8B030D-6E8A-4147-A177-3AD203B41FA5}">
                      <a16:colId xmlns:a16="http://schemas.microsoft.com/office/drawing/2014/main" val="1024509670"/>
                    </a:ext>
                  </a:extLst>
                </a:gridCol>
                <a:gridCol w="1180806">
                  <a:extLst>
                    <a:ext uri="{9D8B030D-6E8A-4147-A177-3AD203B41FA5}">
                      <a16:colId xmlns:a16="http://schemas.microsoft.com/office/drawing/2014/main" val="1587219414"/>
                    </a:ext>
                  </a:extLst>
                </a:gridCol>
                <a:gridCol w="1179841">
                  <a:extLst>
                    <a:ext uri="{9D8B030D-6E8A-4147-A177-3AD203B41FA5}">
                      <a16:colId xmlns:a16="http://schemas.microsoft.com/office/drawing/2014/main" val="3756855059"/>
                    </a:ext>
                  </a:extLst>
                </a:gridCol>
                <a:gridCol w="1180806">
                  <a:extLst>
                    <a:ext uri="{9D8B030D-6E8A-4147-A177-3AD203B41FA5}">
                      <a16:colId xmlns:a16="http://schemas.microsoft.com/office/drawing/2014/main" val="3609060312"/>
                    </a:ext>
                  </a:extLst>
                </a:gridCol>
              </a:tblGrid>
              <a:tr h="220283"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Rhodes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 Hare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776454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654692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0.0899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(0.174)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0.0408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(0.182)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-0.00104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(0.189)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-0.0286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(0.145)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0.0536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(0.155)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0.0347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(0.160)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1750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-0.266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-0.317*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(0.190)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-0.260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(0.192)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389477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Schooling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353470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Quintile 1-4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0.359*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(0.208)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(0.216)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0.321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(0.217)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0.362**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(0.153)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0.434***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(0.160)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0.425**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(0.170)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491103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grade math or science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-0.195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(0.178)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-0.207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(0.188)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-0.227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(0.197)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-0.193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(0.275)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-0.226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(0.296)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-0.125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(0.314)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647281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education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291859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 degree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-0.167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(0.232)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-0.242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(0.246)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0.0111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(0.216)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-0.0831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(0.228)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818218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Commerce degree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-0.167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(0.230)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-0.160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(0.230)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0.367**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(0.169)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(0.181)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90818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Distinction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-0.120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(0.293)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-0.303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(0.312)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(0.280)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0.0866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(0.305)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272717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 characteristics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76965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 sector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-0.256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(0.266)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-0.116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(0.177)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379534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Part-time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-0.0233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(0.275)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0.551*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(0.282)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185839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Permanent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-0.466**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(0.195)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-0.399**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(0.168)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860874"/>
                  </a:ext>
                </a:extLst>
              </a:tr>
              <a:tr h="455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_cons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-1.239***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(0.212)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-1.133***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(0.227)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-0.718***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(0.260)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-1.375***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(0.152)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-1.505***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(0.187)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-1.166***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(0.250)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636352"/>
                  </a:ext>
                </a:extLst>
              </a:tr>
              <a:tr h="220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(unweighted) N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354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504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418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92" marR="4989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900743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1971040" y="2458720"/>
            <a:ext cx="914400" cy="51816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/>
          <p:cNvSpPr/>
          <p:nvPr/>
        </p:nvSpPr>
        <p:spPr>
          <a:xfrm>
            <a:off x="5624610" y="2468880"/>
            <a:ext cx="3295870" cy="43688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35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7840" y="670561"/>
            <a:ext cx="9074150" cy="499871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Unevenness in </a:t>
            </a:r>
            <a:r>
              <a:rPr lang="en-ZA" sz="2800" u="sng" dirty="0">
                <a:solidFill>
                  <a:prstClr val="black"/>
                </a:solidFill>
              </a:rPr>
              <a:t>access</a:t>
            </a:r>
            <a:r>
              <a:rPr lang="en-ZA" sz="2800" dirty="0">
                <a:solidFill>
                  <a:prstClr val="black"/>
                </a:solidFill>
              </a:rPr>
              <a:t> to higher education and vocational training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Inequalities persist in race and in schooling quality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Some of these disadvantages carry over into the labour market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Strong differences across the components of the PSET as well as between institutions (e.g. HBUs vs. HWUs)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An urgent need to improve the quality of data in order to monitor the outcomes of the ‘</a:t>
            </a:r>
            <a:r>
              <a:rPr lang="en-ZA" sz="2800" dirty="0" err="1">
                <a:solidFill>
                  <a:prstClr val="black"/>
                </a:solidFill>
              </a:rPr>
              <a:t>massification</a:t>
            </a:r>
            <a:r>
              <a:rPr lang="en-ZA" sz="2800" dirty="0">
                <a:solidFill>
                  <a:prstClr val="black"/>
                </a:solidFill>
              </a:rPr>
              <a:t>’ of the PSET system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918" y="-21133"/>
            <a:ext cx="2755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Conclusions</a:t>
            </a:r>
            <a:r>
              <a:rPr lang="en-ZA" sz="3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469708"/>
            <a:ext cx="596240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7607" y="3227427"/>
            <a:ext cx="37285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Thank you</a:t>
            </a:r>
            <a:endParaRPr kumimoji="0" lang="en-ZA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07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02660"/>
              </p:ext>
            </p:extLst>
          </p:nvPr>
        </p:nvGraphicFramePr>
        <p:xfrm>
          <a:off x="274320" y="172720"/>
          <a:ext cx="8107680" cy="1554480"/>
        </p:xfrm>
        <a:graphic>
          <a:graphicData uri="http://schemas.openxmlformats.org/drawingml/2006/table">
            <a:tbl>
              <a:tblPr/>
              <a:tblGrid>
                <a:gridCol w="810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Labour Market Intelligence Partnership (LMIP)</a:t>
                      </a:r>
                    </a:p>
                    <a:p>
                      <a:endParaRPr lang="en-ZA" sz="3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LMIP_Primary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30439"/>
            <a:ext cx="2819400" cy="11759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635" y="4767242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Theme 5:</a:t>
            </a:r>
            <a:endParaRPr kumimoji="0" lang="en-Z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310" y="5457580"/>
            <a:ext cx="7181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Pathways through Education and Training and into the Labour Market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030" y="2632077"/>
            <a:ext cx="33799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http://www.lmip.org.za/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30" y="3273239"/>
            <a:ext cx="8360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LMIP project </a:t>
            </a:r>
            <a:r>
              <a:rPr lang="en-ZA" sz="2400" dirty="0" smtClean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400" dirty="0" smtClean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undertaken </a:t>
            </a:r>
            <a:r>
              <a:rPr lang="en-GB" sz="2400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 research consortium led by the </a:t>
            </a:r>
            <a:r>
              <a:rPr lang="en-GB" sz="2400" b="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Sciences Research Council</a:t>
            </a:r>
            <a:r>
              <a:rPr lang="en-GB" sz="2400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funded </a:t>
            </a:r>
            <a:r>
              <a:rPr lang="en-GB" sz="2400" dirty="0" smtClean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</a:t>
            </a:r>
          </a:p>
          <a:p>
            <a:r>
              <a:rPr lang="en-GB" sz="2400" b="1" dirty="0" smtClean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en-GB" sz="2400" b="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Higher Education and Training</a:t>
            </a:r>
            <a:endParaRPr lang="en-Z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RU - WLL pur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64" y="6143308"/>
            <a:ext cx="17049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7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5300" y="315913"/>
            <a:ext cx="8318500" cy="16002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4480" y="1267460"/>
            <a:ext cx="9074150" cy="55451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ZA" dirty="0"/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GB" sz="2800" kern="0" dirty="0">
                <a:solidFill>
                  <a:prstClr val="black"/>
                </a:solidFill>
              </a:rPr>
              <a:t>Increase total PSET enrolments to 5.6 million by </a:t>
            </a:r>
            <a:r>
              <a:rPr lang="en-GB" sz="2800" kern="0" dirty="0" smtClean="0">
                <a:solidFill>
                  <a:prstClr val="black"/>
                </a:solidFill>
              </a:rPr>
              <a:t>2030- a </a:t>
            </a:r>
            <a:r>
              <a:rPr lang="en-GB" sz="2800" kern="0" dirty="0">
                <a:solidFill>
                  <a:prstClr val="black"/>
                </a:solidFill>
              </a:rPr>
              <a:t>roughly 150% increase in total enrolments between 2015 and 2030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endParaRPr lang="en-ZA" sz="2800" kern="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GB" sz="2800" kern="0" dirty="0">
                <a:solidFill>
                  <a:prstClr val="black"/>
                </a:solidFill>
              </a:rPr>
              <a:t>Increase enrolments in vocational education in particular</a:t>
            </a:r>
          </a:p>
          <a:p>
            <a:pPr marL="0" lvl="0" indent="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ZA" sz="2800" kern="0" dirty="0" smtClean="0">
                <a:solidFill>
                  <a:prstClr val="black"/>
                </a:solidFill>
              </a:rPr>
              <a:t> </a:t>
            </a:r>
            <a:endParaRPr lang="en-ZA" sz="2800" kern="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GB" sz="2800" kern="0" dirty="0">
                <a:solidFill>
                  <a:prstClr val="black"/>
                </a:solidFill>
              </a:rPr>
              <a:t>Three-fold increase in university enrolments in SET (Science, Engineering and Technology) qualifications by 2030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6569" y="166718"/>
            <a:ext cx="380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Policy Framework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469708"/>
            <a:ext cx="596240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21147"/>
              </p:ext>
            </p:extLst>
          </p:nvPr>
        </p:nvGraphicFramePr>
        <p:xfrm>
          <a:off x="203200" y="182880"/>
          <a:ext cx="80568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5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en-ZA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r>
                        <a:rPr lang="en-ZA" sz="3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Global Comparison</a:t>
                      </a:r>
                      <a:endParaRPr lang="en-ZA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021016"/>
              </p:ext>
            </p:extLst>
          </p:nvPr>
        </p:nvGraphicFramePr>
        <p:xfrm>
          <a:off x="203200" y="934720"/>
          <a:ext cx="98806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777" y="0"/>
            <a:ext cx="4608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>
                <a:latin typeface="Arial" panose="020B0604020202020204" pitchFamily="34" charset="0"/>
                <a:cs typeface="Arial" panose="020B0604020202020204" pitchFamily="34" charset="0"/>
              </a:rPr>
              <a:t>South African Context</a:t>
            </a:r>
            <a:r>
              <a:rPr lang="en-ZA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28320" y="1365379"/>
            <a:ext cx="916432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low (19.4%) tertiary enrolment rate (in global comparison)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levels of youth (15-24 inclusive) unemployment- 54.2% - 62.5%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in employment, education, or training (NEETs)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469708"/>
            <a:ext cx="596240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4190" y="111990"/>
            <a:ext cx="5523820" cy="5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ZA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NEETs’ by age group, 2016</a:t>
            </a:r>
            <a:endParaRPr lang="en-ZA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98684666"/>
              </p:ext>
            </p:extLst>
          </p:nvPr>
        </p:nvGraphicFramePr>
        <p:xfrm>
          <a:off x="504190" y="955040"/>
          <a:ext cx="9188450" cy="597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64666" y="6450208"/>
            <a:ext cx="3340723" cy="27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103">
                <a:latin typeface="Arial" panose="020B0604020202020204" pitchFamily="34" charset="0"/>
                <a:ea typeface="Times New Roman" panose="02020603050405020304" pitchFamily="18" charset="0"/>
              </a:rPr>
              <a:t>Source: Own calculations from the QLFS (2016:3)</a:t>
            </a:r>
            <a:endParaRPr lang="en-ZA" altLang="en-US" sz="1985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57437" y="195960"/>
            <a:ext cx="9640331" cy="96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ZA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NEETs’ status by levels of education </a:t>
            </a:r>
            <a:r>
              <a:rPr lang="en-ZA" alt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ZA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 </a:t>
            </a:r>
            <a:r>
              <a:rPr lang="en-ZA" alt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20-34)</a:t>
            </a:r>
            <a:endParaRPr lang="en-GB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59095325"/>
              </p:ext>
            </p:extLst>
          </p:nvPr>
        </p:nvGraphicFramePr>
        <p:xfrm>
          <a:off x="-2831" y="996401"/>
          <a:ext cx="9906000" cy="533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46911" y="6454636"/>
            <a:ext cx="3340723" cy="27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1103" dirty="0">
                <a:latin typeface="Arial" panose="020B0604020202020204" pitchFamily="34" charset="0"/>
                <a:ea typeface="Times New Roman" panose="02020603050405020304" pitchFamily="18" charset="0"/>
              </a:rPr>
              <a:t>Source: Own calculations from the QLFS (2016:3)</a:t>
            </a:r>
            <a:endParaRPr lang="en-ZA" altLang="en-US" sz="1985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6126" y="177425"/>
            <a:ext cx="9662773" cy="5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‘NEETs’ status by levels of education (age 20-34)</a:t>
            </a:r>
            <a:endParaRPr lang="en-GB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-2831" y="996401"/>
          <a:ext cx="9906000" cy="533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85391" y="6472533"/>
            <a:ext cx="3340723" cy="27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008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1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Source: Own calculations from the QLFS (2016:3)</a:t>
            </a:r>
            <a:endParaRPr kumimoji="0" lang="en-ZA" altLang="en-US" sz="19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2722880" y="3921760"/>
            <a:ext cx="4937760" cy="914400"/>
          </a:xfrm>
          <a:prstGeom prst="ellipse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1901" y="146945"/>
            <a:ext cx="9116535" cy="5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1008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alt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‘NEETs’ status by levels of education (age 20-34)</a:t>
            </a:r>
            <a:endParaRPr lang="en-GB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-2831" y="996401"/>
          <a:ext cx="9906000" cy="533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27200" y="6462373"/>
            <a:ext cx="3340723" cy="27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008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1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Source: Own calculations from the QLFS (2016:3)</a:t>
            </a:r>
            <a:endParaRPr kumimoji="0" lang="en-ZA" altLang="en-US" sz="19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27200" y="4663440"/>
            <a:ext cx="4937760" cy="914400"/>
          </a:xfrm>
          <a:prstGeom prst="ellipse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100592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370</TotalTime>
  <Words>988</Words>
  <Application>Microsoft Office PowerPoint</Application>
  <PresentationFormat>Custom</PresentationFormat>
  <Paragraphs>267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Helvetica</vt:lpstr>
      <vt:lpstr>Roboto Light</vt:lpstr>
      <vt:lpstr>Times New Roman</vt:lpstr>
      <vt:lpstr>Retrospect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Selected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Moshate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Moshate Media</dc:creator>
  <cp:lastModifiedBy>s1300608</cp:lastModifiedBy>
  <cp:revision>57</cp:revision>
  <dcterms:created xsi:type="dcterms:W3CDTF">2017-06-27T12:53:34Z</dcterms:created>
  <dcterms:modified xsi:type="dcterms:W3CDTF">2019-03-19T11:09:52Z</dcterms:modified>
</cp:coreProperties>
</file>