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6" r:id="rId7"/>
    <p:sldId id="264" r:id="rId8"/>
  </p:sldIdLst>
  <p:sldSz cx="12192000" cy="6858000"/>
  <p:notesSz cx="6858000" cy="9144000"/>
  <p:embeddedFontLst>
    <p:embeddedFont>
      <p:font typeface="Libre Franklin Medium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gHh6NspnbTNT+/nF4qxNYvqyA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66" autoAdjust="0"/>
  </p:normalViewPr>
  <p:slideViewPr>
    <p:cSldViewPr snapToGrid="0">
      <p:cViewPr varScale="1">
        <p:scale>
          <a:sx n="59" d="100"/>
          <a:sy n="59" d="100"/>
        </p:scale>
        <p:origin x="158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f203023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ff2030235a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gff2030235a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58993776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Future Earth is a global network of scientists, researchers, and innovators collaborating for a more sustainable planet.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We exist to support collaboration between researchers and stakeholders from all different regions, backgrounds, and sectors who are working to generate actionable, solutions-oriented knowledge to help transform toward societies that provide good and fair lives for all within a stable and resilient Earth system.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Our mission is to advance research in support of transformations to global sustainability.</a:t>
            </a:r>
            <a:endParaRPr sz="1100" dirty="0"/>
          </a:p>
        </p:txBody>
      </p:sp>
      <p:sp>
        <p:nvSpPr>
          <p:cNvPr id="67" name="Google Shape;67;g1158993776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58993776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Future Earth is a global network of scientists, researchers, and innovators collaborating for a more sustainable planet.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We exist to support collaboration between researchers and stakeholders from all different regions, backgrounds, and sectors who are working to generate actionable, solutions-oriented knowledge to help transform toward societies that provide good and fair lives for all within a stable and resilient Earth system.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/>
              <a:t>Our mission is to advance research in support of transformations to global sustainability.</a:t>
            </a:r>
            <a:endParaRPr sz="1100" dirty="0"/>
          </a:p>
        </p:txBody>
      </p:sp>
      <p:sp>
        <p:nvSpPr>
          <p:cNvPr id="67" name="Google Shape;67;g1158993776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243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58993776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Future Earth is a global network of scientists, researchers, and innovators collaborating for a more sustainable planet.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We exist to support collaboration between researchers and stakeholders from all different regions, backgrounds, and sectors who are working to generate actionable, solutions-oriented knowledge to help transform toward societies that provide good and fair lives for all within a stable and resilient Earth system.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Our mission is to advance research in support of transformations to global sustainability.</a:t>
            </a:r>
            <a:endParaRPr sz="1100"/>
          </a:p>
        </p:txBody>
      </p:sp>
      <p:sp>
        <p:nvSpPr>
          <p:cNvPr id="67" name="Google Shape;67;g1158993776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755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2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415600" y="2717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2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8349" y="212443"/>
            <a:ext cx="11290104" cy="69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458349" y="1170567"/>
            <a:ext cx="11290104" cy="4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EFF"/>
              </a:buClr>
              <a:buSzPts val="1800"/>
              <a:buChar char="●"/>
              <a:defRPr sz="3900"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1523524" y="6356125"/>
            <a:ext cx="1220344" cy="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251138" y="6356125"/>
            <a:ext cx="3861244" cy="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sldNum" idx="3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415600" y="2717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sldNum" idx="2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sldNum" idx="3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3140" y="6117277"/>
            <a:ext cx="635833" cy="63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sldNum" idx="2"/>
          </p:nvPr>
        </p:nvSpPr>
        <p:spPr>
          <a:xfrm>
            <a:off x="10711511" y="62014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f2030235a_0_48"/>
          <p:cNvSpPr txBox="1"/>
          <p:nvPr/>
        </p:nvSpPr>
        <p:spPr>
          <a:xfrm>
            <a:off x="412375" y="3203325"/>
            <a:ext cx="4959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 introduction</a:t>
            </a:r>
            <a:endParaRPr sz="5000" b="0" i="0" u="none" strike="noStrike" cap="non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3" name="Google Shape;63;gff2030235a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6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64" name="Google Shape;64;gff2030235a_0_48"/>
          <p:cNvSpPr txBox="1"/>
          <p:nvPr/>
        </p:nvSpPr>
        <p:spPr>
          <a:xfrm>
            <a:off x="1378975" y="5454175"/>
            <a:ext cx="4542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Dr Chika Felicitas Nnadozie/Institute for Water Research, Rhodes University</a:t>
            </a:r>
            <a:endParaRPr sz="20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477EF-DF2B-43B7-98F2-F666CB98D3B2}"/>
              </a:ext>
            </a:extLst>
          </p:cNvPr>
          <p:cNvSpPr txBox="1"/>
          <p:nvPr/>
        </p:nvSpPr>
        <p:spPr>
          <a:xfrm>
            <a:off x="1828799" y="4638675"/>
            <a:ext cx="6877051" cy="7054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How can we support and conduct Sustainability Science in Africa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158993776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1589937763_0_91"/>
          <p:cNvSpPr txBox="1"/>
          <p:nvPr/>
        </p:nvSpPr>
        <p:spPr>
          <a:xfrm>
            <a:off x="576824" y="453538"/>
            <a:ext cx="116151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ZA" sz="24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Leveraging Sustainability Science Clusters (SSCs)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1" name="Google Shape;71;g11589937763_0_91"/>
          <p:cNvSpPr/>
          <p:nvPr/>
        </p:nvSpPr>
        <p:spPr>
          <a:xfrm>
            <a:off x="964800" y="20246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1589937763_0_91"/>
          <p:cNvSpPr/>
          <p:nvPr/>
        </p:nvSpPr>
        <p:spPr>
          <a:xfrm>
            <a:off x="964800" y="3039338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1589937763_0_91"/>
          <p:cNvSpPr/>
          <p:nvPr/>
        </p:nvSpPr>
        <p:spPr>
          <a:xfrm>
            <a:off x="964800" y="40541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1589937763_0_91"/>
          <p:cNvSpPr txBox="1"/>
          <p:nvPr/>
        </p:nvSpPr>
        <p:spPr>
          <a:xfrm>
            <a:off x="1457674" y="1776947"/>
            <a:ext cx="9934225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to promote disciplinary excellence, and multi-,inter- and transdisciplinary knowledge (co-) production in identified priority sustainability thematic fields relevant to Africa’s sustainability challenges.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SSCs will serve as the science, intellectual base and the scientific exchange networks of the Future Earth Africa Hub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bringing together membership from the academic, practice and policy communities to develop and advance an African-centred, people-oriented sustainability science-policy-practice scholarship and engagement.</a:t>
            </a:r>
            <a:endParaRPr lang="en-ZA" sz="21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158993776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1589937763_0_91"/>
          <p:cNvSpPr txBox="1"/>
          <p:nvPr/>
        </p:nvSpPr>
        <p:spPr>
          <a:xfrm>
            <a:off x="576824" y="453538"/>
            <a:ext cx="1161517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ZA" sz="20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Developing and strengthening Early Career Programs</a:t>
            </a:r>
            <a:endParaRPr sz="20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1" name="Google Shape;71;g11589937763_0_91"/>
          <p:cNvSpPr/>
          <p:nvPr/>
        </p:nvSpPr>
        <p:spPr>
          <a:xfrm>
            <a:off x="964800" y="20246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1589937763_0_91"/>
          <p:cNvSpPr/>
          <p:nvPr/>
        </p:nvSpPr>
        <p:spPr>
          <a:xfrm>
            <a:off x="964800" y="3039338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1589937763_0_91"/>
          <p:cNvSpPr/>
          <p:nvPr/>
        </p:nvSpPr>
        <p:spPr>
          <a:xfrm>
            <a:off x="964800" y="40541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1589937763_0_91"/>
          <p:cNvSpPr txBox="1"/>
          <p:nvPr/>
        </p:nvSpPr>
        <p:spPr>
          <a:xfrm>
            <a:off x="1457674" y="1776947"/>
            <a:ext cx="9934225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Dedicated Support for Early Career Researchers (ECRs)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Establishing Platforms for Postgraduate and Postdoctoral Collaboration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Facilitating Co-supervision to Enhance Holistic Development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Establish exchange programme for </a:t>
            </a:r>
            <a:r>
              <a:rPr lang="en-ZA" sz="2100" dirty="0" err="1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sustainaibilty</a:t>
            </a: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science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ZA" sz="2100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731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89937763_0_91"/>
          <p:cNvSpPr txBox="1"/>
          <p:nvPr/>
        </p:nvSpPr>
        <p:spPr>
          <a:xfrm>
            <a:off x="576824" y="453538"/>
            <a:ext cx="11615175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ZA" sz="37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Support and Resources</a:t>
            </a:r>
            <a:endParaRPr sz="37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1" name="Google Shape;71;g11589937763_0_91"/>
          <p:cNvSpPr/>
          <p:nvPr/>
        </p:nvSpPr>
        <p:spPr>
          <a:xfrm>
            <a:off x="964800" y="20246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1589937763_0_91"/>
          <p:cNvSpPr/>
          <p:nvPr/>
        </p:nvSpPr>
        <p:spPr>
          <a:xfrm>
            <a:off x="964800" y="3039338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1589937763_0_91"/>
          <p:cNvSpPr/>
          <p:nvPr/>
        </p:nvSpPr>
        <p:spPr>
          <a:xfrm>
            <a:off x="964800" y="4054100"/>
            <a:ext cx="325200" cy="314700"/>
          </a:xfrm>
          <a:prstGeom prst="diamond">
            <a:avLst/>
          </a:prstGeom>
          <a:solidFill>
            <a:srgbClr val="009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E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1589937763_0_91"/>
          <p:cNvSpPr txBox="1"/>
          <p:nvPr/>
        </p:nvSpPr>
        <p:spPr>
          <a:xfrm>
            <a:off x="1457675" y="2704864"/>
            <a:ext cx="10101898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2100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Provide grants and resources for local researchers.</a:t>
            </a:r>
            <a:endParaRPr sz="21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6" name="Google Shape;76;g11589937763_0_91"/>
          <p:cNvSpPr txBox="1"/>
          <p:nvPr/>
        </p:nvSpPr>
        <p:spPr>
          <a:xfrm>
            <a:off x="1457674" y="1776947"/>
            <a:ext cx="9934225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</a:t>
            </a:r>
            <a:r>
              <a:rPr lang="en-ZA" sz="2100" b="0" i="0" u="none" strike="noStrike" cap="none" dirty="0" err="1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reating</a:t>
            </a:r>
            <a:r>
              <a:rPr lang="en-ZA" sz="2100" b="0" i="0" u="none" strike="noStrike" cap="none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enabling environment for innovations</a:t>
            </a:r>
            <a:endParaRPr sz="21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" name="Google Shape;75;g11589937763_0_91">
            <a:extLst>
              <a:ext uri="{FF2B5EF4-FFF2-40B4-BE49-F238E27FC236}">
                <a16:creationId xmlns:a16="http://schemas.microsoft.com/office/drawing/2014/main" id="{DC4F167B-27F2-40F0-A77F-955E3B478143}"/>
              </a:ext>
            </a:extLst>
          </p:cNvPr>
          <p:cNvSpPr txBox="1"/>
          <p:nvPr/>
        </p:nvSpPr>
        <p:spPr>
          <a:xfrm>
            <a:off x="1290000" y="3933312"/>
            <a:ext cx="10101898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</a:t>
            </a:r>
            <a:r>
              <a:rPr lang="en-ZA" sz="2100" b="0" i="0" u="none" strike="noStrike" cap="none" dirty="0" err="1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esearch</a:t>
            </a:r>
            <a:r>
              <a:rPr lang="en-ZA" sz="2100" b="0" i="0" u="none" strike="noStrike" cap="none" dirty="0">
                <a:solidFill>
                  <a:srgbClr val="009EE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capacity strengthening</a:t>
            </a:r>
            <a:endParaRPr sz="2100" b="0" i="0" u="none" strike="noStrike" cap="none" dirty="0">
              <a:solidFill>
                <a:srgbClr val="009EE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8089787"/>
      </p:ext>
    </p:extLst>
  </p:cSld>
  <p:clrMapOvr>
    <a:masterClrMapping/>
  </p:clrMapOvr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68A331D49A24FB9CA94A3440378AF" ma:contentTypeVersion="15" ma:contentTypeDescription="Create a new document." ma:contentTypeScope="" ma:versionID="37aa25e80786a23b7d05c2f0b3f40389">
  <xsd:schema xmlns:xsd="http://www.w3.org/2001/XMLSchema" xmlns:xs="http://www.w3.org/2001/XMLSchema" xmlns:p="http://schemas.microsoft.com/office/2006/metadata/properties" xmlns:ns2="6d20126c-12d2-4206-b71d-bfece948a188" xmlns:ns3="e348609b-cf0d-4c64-9b81-cd63cb792257" targetNamespace="http://schemas.microsoft.com/office/2006/metadata/properties" ma:root="true" ma:fieldsID="bcb1367184666dc7d8ba29d71b749f71" ns2:_="" ns3:_="">
    <xsd:import namespace="6d20126c-12d2-4206-b71d-bfece948a188"/>
    <xsd:import namespace="e348609b-cf0d-4c64-9b81-cd63cb79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126c-12d2-4206-b71d-bfece948a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b709bf-7f1d-4956-a2c1-1997d8c65e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609b-cf0d-4c64-9b81-cd63cb79225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3e3f4c2-16f9-4e15-8c2a-bbda68f8e261}" ma:internalName="TaxCatchAll" ma:showField="CatchAllData" ma:web="e348609b-cf0d-4c64-9b81-cd63cb7922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8609b-cf0d-4c64-9b81-cd63cb792257" xsi:nil="true"/>
    <lcf76f155ced4ddcb4097134ff3c332f xmlns="6d20126c-12d2-4206-b71d-bfece948a1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F08E13-944D-495E-BFC7-C21A73289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126c-12d2-4206-b71d-bfece948a188"/>
    <ds:schemaRef ds:uri="e348609b-cf0d-4c64-9b81-cd63cb792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692C13-D4AD-41EE-9EFA-0F00A43801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5673E-59D3-43F9-89A4-72EC44383D7B}">
  <ds:schemaRefs>
    <ds:schemaRef ds:uri="http://schemas.microsoft.com/office/2006/metadata/properties"/>
    <ds:schemaRef ds:uri="http://schemas.microsoft.com/office/infopath/2007/PartnerControls"/>
    <ds:schemaRef ds:uri="e348609b-cf0d-4c64-9b81-cd63cb792257"/>
    <ds:schemaRef ds:uri="6d20126c-12d2-4206-b71d-bfece948a1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410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Libre Franklin Medium</vt:lpstr>
      <vt:lpstr>2_Simple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Monroy</dc:creator>
  <cp:lastModifiedBy>Chika Nnadozie</cp:lastModifiedBy>
  <cp:revision>34</cp:revision>
  <dcterms:created xsi:type="dcterms:W3CDTF">2019-03-26T14:17:57Z</dcterms:created>
  <dcterms:modified xsi:type="dcterms:W3CDTF">2024-02-14T05:29:14Z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0x0101006BF68A331D49A24FB9CA94A3440378AF</vt:lpwstr>
  </property>
</Properties>
</file>