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03" r:id="rId2"/>
    <p:sldId id="331" r:id="rId3"/>
    <p:sldId id="400" r:id="rId4"/>
    <p:sldId id="404" r:id="rId5"/>
    <p:sldId id="378" r:id="rId6"/>
    <p:sldId id="389" r:id="rId7"/>
    <p:sldId id="409" r:id="rId8"/>
    <p:sldId id="391" r:id="rId9"/>
    <p:sldId id="410" r:id="rId10"/>
    <p:sldId id="416" r:id="rId11"/>
    <p:sldId id="418" r:id="rId12"/>
    <p:sldId id="419" r:id="rId13"/>
    <p:sldId id="420" r:id="rId14"/>
    <p:sldId id="421" r:id="rId15"/>
    <p:sldId id="422" r:id="rId16"/>
    <p:sldId id="423" r:id="rId17"/>
    <p:sldId id="424" r:id="rId18"/>
    <p:sldId id="425" r:id="rId19"/>
    <p:sldId id="426" r:id="rId20"/>
    <p:sldId id="417" r:id="rId21"/>
    <p:sldId id="413" r:id="rId22"/>
    <p:sldId id="433" r:id="rId23"/>
    <p:sldId id="434" r:id="rId24"/>
    <p:sldId id="435" r:id="rId25"/>
    <p:sldId id="414" r:id="rId26"/>
    <p:sldId id="428" r:id="rId27"/>
    <p:sldId id="430" r:id="rId28"/>
    <p:sldId id="415" r:id="rId29"/>
    <p:sldId id="431" r:id="rId30"/>
    <p:sldId id="432" r:id="rId31"/>
    <p:sldId id="437" r:id="rId32"/>
    <p:sldId id="407" r:id="rId33"/>
    <p:sldId id="43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3E"/>
    <a:srgbClr val="005392"/>
    <a:srgbClr val="009999"/>
    <a:srgbClr val="005DA2"/>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444" autoAdjust="0"/>
  </p:normalViewPr>
  <p:slideViewPr>
    <p:cSldViewPr>
      <p:cViewPr varScale="1">
        <p:scale>
          <a:sx n="88" d="100"/>
          <a:sy n="88" d="100"/>
        </p:scale>
        <p:origin x="1795" y="62"/>
      </p:cViewPr>
      <p:guideLst>
        <p:guide orient="horz" pos="2160"/>
        <p:guide pos="2880"/>
      </p:guideLst>
    </p:cSldViewPr>
  </p:slideViewPr>
  <p:outlineViewPr>
    <p:cViewPr>
      <p:scale>
        <a:sx n="33" d="100"/>
        <a:sy n="33" d="100"/>
      </p:scale>
      <p:origin x="0" y="104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1C4FE3-0B28-439B-B2A3-9D3F3A0D4895}" type="datetimeFigureOut">
              <a:rPr lang="en-ZA" smtClean="0"/>
              <a:pPr/>
              <a:t>2019/03/05</a:t>
            </a:fld>
            <a:endParaRPr lang="en-Z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0E3AE6-0CA3-49C5-BF7B-C3B1D2CA772E}" type="slidenum">
              <a:rPr lang="en-ZA" smtClean="0"/>
              <a:pPr/>
              <a:t>‹#›</a:t>
            </a:fld>
            <a:endParaRPr lang="en-ZA"/>
          </a:p>
        </p:txBody>
      </p:sp>
    </p:spTree>
    <p:extLst>
      <p:ext uri="{BB962C8B-B14F-4D97-AF65-F5344CB8AC3E}">
        <p14:creationId xmlns:p14="http://schemas.microsoft.com/office/powerpoint/2010/main" val="1045961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41ADE4-A0F8-4753-B36F-B07377848514}" type="datetimeFigureOut">
              <a:rPr lang="en-ZA" smtClean="0"/>
              <a:pPr/>
              <a:t>2019/03/05</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FB816C-A7EF-4883-A286-1F3086AB5B59}" type="slidenum">
              <a:rPr lang="en-ZA" smtClean="0"/>
              <a:pPr/>
              <a:t>‹#›</a:t>
            </a:fld>
            <a:endParaRPr lang="en-ZA"/>
          </a:p>
        </p:txBody>
      </p:sp>
    </p:spTree>
    <p:extLst>
      <p:ext uri="{BB962C8B-B14F-4D97-AF65-F5344CB8AC3E}">
        <p14:creationId xmlns:p14="http://schemas.microsoft.com/office/powerpoint/2010/main" val="184524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start</a:t>
            </a:r>
            <a:r>
              <a:rPr lang="en-ZA" baseline="0" dirty="0"/>
              <a:t> the tale with a brief explanation of water governance in SA</a:t>
            </a:r>
            <a:endParaRPr lang="en-ZA" dirty="0"/>
          </a:p>
          <a:p>
            <a:endParaRPr lang="en-ZA" dirty="0"/>
          </a:p>
          <a:p>
            <a:r>
              <a:rPr lang="en-ZA" dirty="0"/>
              <a:t>Address</a:t>
            </a:r>
            <a:r>
              <a:rPr lang="en-ZA" baseline="0" dirty="0"/>
              <a:t> past inequalities, sustainable water for all, look after </a:t>
            </a:r>
            <a:r>
              <a:rPr lang="en-ZA" baseline="0"/>
              <a:t>eco system</a:t>
            </a:r>
            <a:endParaRPr lang="en-ZA"/>
          </a:p>
          <a:p>
            <a:endParaRPr lang="en-ZA" dirty="0"/>
          </a:p>
          <a:p>
            <a:r>
              <a:rPr lang="en-ZA" dirty="0"/>
              <a:t>NWA and WSA</a:t>
            </a:r>
          </a:p>
          <a:p>
            <a:r>
              <a:rPr lang="en-ZA" dirty="0"/>
              <a:t>9 WMA</a:t>
            </a:r>
          </a:p>
        </p:txBody>
      </p:sp>
      <p:sp>
        <p:nvSpPr>
          <p:cNvPr id="4" name="Slide Number Placeholder 3"/>
          <p:cNvSpPr>
            <a:spLocks noGrp="1"/>
          </p:cNvSpPr>
          <p:nvPr>
            <p:ph type="sldNum" sz="quarter" idx="10"/>
          </p:nvPr>
        </p:nvSpPr>
        <p:spPr/>
        <p:txBody>
          <a:bodyPr/>
          <a:lstStyle/>
          <a:p>
            <a:fld id="{4DE67558-240C-4611-89BF-20A1446B0F9D}" type="slidenum">
              <a:rPr lang="en-ZA" smtClean="0"/>
              <a:t>6</a:t>
            </a:fld>
            <a:endParaRPr lang="en-ZA"/>
          </a:p>
        </p:txBody>
      </p:sp>
    </p:spTree>
    <p:extLst>
      <p:ext uri="{BB962C8B-B14F-4D97-AF65-F5344CB8AC3E}">
        <p14:creationId xmlns:p14="http://schemas.microsoft.com/office/powerpoint/2010/main" val="2325446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18</a:t>
            </a:fld>
            <a:endParaRPr lang="en-US"/>
          </a:p>
        </p:txBody>
      </p:sp>
    </p:spTree>
    <p:extLst>
      <p:ext uri="{BB962C8B-B14F-4D97-AF65-F5344CB8AC3E}">
        <p14:creationId xmlns:p14="http://schemas.microsoft.com/office/powerpoint/2010/main" val="1746056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19</a:t>
            </a:fld>
            <a:endParaRPr lang="en-US"/>
          </a:p>
        </p:txBody>
      </p:sp>
    </p:spTree>
    <p:extLst>
      <p:ext uri="{BB962C8B-B14F-4D97-AF65-F5344CB8AC3E}">
        <p14:creationId xmlns:p14="http://schemas.microsoft.com/office/powerpoint/2010/main" val="2137655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20</a:t>
            </a:fld>
            <a:endParaRPr lang="en-US"/>
          </a:p>
        </p:txBody>
      </p:sp>
    </p:spTree>
    <p:extLst>
      <p:ext uri="{BB962C8B-B14F-4D97-AF65-F5344CB8AC3E}">
        <p14:creationId xmlns:p14="http://schemas.microsoft.com/office/powerpoint/2010/main" val="300519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Platform for bringing diverse stakeholders together to engage in water related issues. </a:t>
            </a:r>
          </a:p>
          <a:p>
            <a:r>
              <a:rPr lang="en-US" dirty="0" smtClean="0"/>
              <a:t>Stakeholder capacity development workshops.</a:t>
            </a:r>
          </a:p>
          <a:p>
            <a:r>
              <a:rPr lang="en-US" dirty="0" smtClean="0"/>
              <a:t>Platform for key</a:t>
            </a:r>
            <a:r>
              <a:rPr lang="en-US" baseline="0" dirty="0" smtClean="0"/>
              <a:t> decision makers and actors </a:t>
            </a:r>
            <a:r>
              <a:rPr lang="mr-IN" baseline="0" dirty="0" smtClean="0"/>
              <a:t>–</a:t>
            </a:r>
            <a:r>
              <a:rPr lang="en-US" baseline="0" dirty="0" smtClean="0"/>
              <a:t> government officials from the Municipality and the DWS to engage, report with citizens about water services and water resource management.</a:t>
            </a:r>
          </a:p>
          <a:p>
            <a:r>
              <a:rPr lang="en-US" baseline="0" dirty="0" smtClean="0"/>
              <a:t>Facilitate the development of a sub-Catchment management strategy or Makana Water Plan</a:t>
            </a:r>
            <a:endParaRPr lang="en-US" dirty="0"/>
          </a:p>
        </p:txBody>
      </p:sp>
      <p:sp>
        <p:nvSpPr>
          <p:cNvPr id="4" name="Slide Number Placeholder 3"/>
          <p:cNvSpPr>
            <a:spLocks noGrp="1"/>
          </p:cNvSpPr>
          <p:nvPr>
            <p:ph type="sldNum" sz="quarter" idx="10"/>
          </p:nvPr>
        </p:nvSpPr>
        <p:spPr/>
        <p:txBody>
          <a:bodyPr/>
          <a:lstStyle/>
          <a:p>
            <a:fld id="{3D7EEFE6-D4A9-4707-897C-615FFC8928DA}" type="slidenum">
              <a:rPr lang="en-ZA" smtClean="0"/>
              <a:t>22</a:t>
            </a:fld>
            <a:endParaRPr lang="en-ZA"/>
          </a:p>
        </p:txBody>
      </p:sp>
    </p:spTree>
    <p:extLst>
      <p:ext uri="{BB962C8B-B14F-4D97-AF65-F5344CB8AC3E}">
        <p14:creationId xmlns:p14="http://schemas.microsoft.com/office/powerpoint/2010/main" val="3115880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Interventionist research to understand the challenges that the forum faces and model solutions to get around them (TD discussion points, case study points, citation points) - </a:t>
            </a:r>
          </a:p>
          <a:p>
            <a:r>
              <a:rPr lang="en-US" dirty="0" smtClean="0">
                <a:effectLst/>
              </a:rPr>
              <a:t>Learning and reflection slots during Forum meetings and Forum committee meetings - interviews, observations.</a:t>
            </a:r>
          </a:p>
          <a:p>
            <a:r>
              <a:rPr lang="en-US" dirty="0" smtClean="0">
                <a:effectLst/>
              </a:rPr>
              <a:t>Expansive learning cycle</a:t>
            </a:r>
          </a:p>
          <a:p>
            <a:r>
              <a:rPr lang="en-US" dirty="0" smtClean="0">
                <a:effectLst/>
              </a:rPr>
              <a:t>Problem constellation developed - can be interpreted as contradictions and important points of focus to promote expansive learning.</a:t>
            </a:r>
          </a:p>
          <a:p>
            <a:endParaRPr lang="en-US" dirty="0"/>
          </a:p>
        </p:txBody>
      </p:sp>
      <p:sp>
        <p:nvSpPr>
          <p:cNvPr id="4" name="Slide Number Placeholder 3"/>
          <p:cNvSpPr>
            <a:spLocks noGrp="1"/>
          </p:cNvSpPr>
          <p:nvPr>
            <p:ph type="sldNum" sz="quarter" idx="10"/>
          </p:nvPr>
        </p:nvSpPr>
        <p:spPr/>
        <p:txBody>
          <a:bodyPr/>
          <a:lstStyle/>
          <a:p>
            <a:fld id="{3D7EEFE6-D4A9-4707-897C-615FFC8928DA}" type="slidenum">
              <a:rPr lang="en-ZA" smtClean="0"/>
              <a:t>23</a:t>
            </a:fld>
            <a:endParaRPr lang="en-ZA"/>
          </a:p>
        </p:txBody>
      </p:sp>
    </p:spTree>
    <p:extLst>
      <p:ext uri="{BB962C8B-B14F-4D97-AF65-F5344CB8AC3E}">
        <p14:creationId xmlns:p14="http://schemas.microsoft.com/office/powerpoint/2010/main" val="1129492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Forum</a:t>
            </a:r>
            <a:r>
              <a:rPr lang="en-US" sz="1200" kern="1200" baseline="0" dirty="0" smtClean="0">
                <a:solidFill>
                  <a:schemeClr val="tx1"/>
                </a:solidFill>
                <a:effectLst/>
                <a:latin typeface="+mn-lt"/>
                <a:ea typeface="+mn-ea"/>
                <a:cs typeface="+mn-cs"/>
              </a:rPr>
              <a:t> actors facilitating a</a:t>
            </a:r>
            <a:r>
              <a:rPr lang="en-US" sz="1200" kern="1200" dirty="0" smtClean="0">
                <a:solidFill>
                  <a:schemeClr val="tx1"/>
                </a:solidFill>
                <a:effectLst/>
                <a:latin typeface="+mn-lt"/>
                <a:ea typeface="+mn-ea"/>
                <a:cs typeface="+mn-cs"/>
              </a:rPr>
              <a:t> learning journey of </a:t>
            </a:r>
            <a:r>
              <a:rPr lang="en-US" sz="1200" kern="1200" dirty="0" err="1" smtClean="0">
                <a:solidFill>
                  <a:schemeClr val="tx1"/>
                </a:solidFill>
                <a:effectLst/>
                <a:latin typeface="+mn-lt"/>
                <a:ea typeface="+mn-ea"/>
                <a:cs typeface="+mn-cs"/>
              </a:rPr>
              <a:t>Makana’s</a:t>
            </a:r>
            <a:r>
              <a:rPr lang="en-US" sz="1200" kern="1200" dirty="0" smtClean="0">
                <a:solidFill>
                  <a:schemeClr val="tx1"/>
                </a:solidFill>
                <a:effectLst/>
                <a:latin typeface="+mn-lt"/>
                <a:ea typeface="+mn-ea"/>
                <a:cs typeface="+mn-cs"/>
              </a:rPr>
              <a:t> water resources and infrastructure to see first-hand how water management takes place and what infrastructure upgrades are underway.</a:t>
            </a:r>
          </a:p>
          <a:p>
            <a:endParaRPr lang="en-US" sz="1200" kern="1200" dirty="0" smtClean="0">
              <a:solidFill>
                <a:schemeClr val="tx1"/>
              </a:solidFill>
              <a:effectLst/>
              <a:latin typeface="+mn-lt"/>
              <a:ea typeface="+mn-ea"/>
              <a:cs typeface="+mn-cs"/>
            </a:endParaRPr>
          </a:p>
          <a:p>
            <a:r>
              <a:rPr lang="en-US" dirty="0" smtClean="0"/>
              <a:t>The water tour provided a valuable space for relationships to be built between government officials and water stakeholders. The MLM and DWS shared critical challenges they faced in maintaining the systems. e.g. theft and vandalism (telemetry equipment providing early warning to MLM of potential pipe breakages) theft of this now results in delayed response and longer periods of water outages. </a:t>
            </a:r>
            <a:endParaRPr lang="en-ZA" dirty="0"/>
          </a:p>
        </p:txBody>
      </p:sp>
      <p:sp>
        <p:nvSpPr>
          <p:cNvPr id="4" name="Slide Number Placeholder 3"/>
          <p:cNvSpPr>
            <a:spLocks noGrp="1"/>
          </p:cNvSpPr>
          <p:nvPr>
            <p:ph type="sldNum" sz="quarter" idx="10"/>
          </p:nvPr>
        </p:nvSpPr>
        <p:spPr/>
        <p:txBody>
          <a:bodyPr/>
          <a:lstStyle/>
          <a:p>
            <a:fld id="{3D7EEFE6-D4A9-4707-897C-615FFC8928DA}" type="slidenum">
              <a:rPr lang="en-ZA" smtClean="0"/>
              <a:t>24</a:t>
            </a:fld>
            <a:endParaRPr lang="en-ZA"/>
          </a:p>
        </p:txBody>
      </p:sp>
    </p:spTree>
    <p:extLst>
      <p:ext uri="{BB962C8B-B14F-4D97-AF65-F5344CB8AC3E}">
        <p14:creationId xmlns:p14="http://schemas.microsoft.com/office/powerpoint/2010/main" val="786464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ZA" dirty="0"/>
              <a:t>During the CMF workshops the team (Tally, Notiswa and I) asked participants to form</a:t>
            </a:r>
            <a:r>
              <a:rPr lang="en-ZA" baseline="0" dirty="0"/>
              <a:t> groups with other people at the workshop that lived in the space area as them.</a:t>
            </a:r>
          </a:p>
          <a:p>
            <a:pPr marL="171450" indent="-171450">
              <a:buFont typeface="Arial" pitchFamily="34" charset="0"/>
              <a:buChar char="•"/>
            </a:pPr>
            <a:r>
              <a:rPr lang="en-ZA" baseline="0" dirty="0"/>
              <a:t>We asked each group, to discuss their concerns for their area and then rank the top 5 concerns and the ACTIONS they felt could be taken to start the process of improving the area – concerns ranged from Sand mining to ………</a:t>
            </a:r>
          </a:p>
          <a:p>
            <a:pPr marL="171450" indent="-171450">
              <a:buFont typeface="Arial" pitchFamily="34" charset="0"/>
              <a:buChar char="•"/>
            </a:pPr>
            <a:r>
              <a:rPr lang="en-ZA" baseline="0" dirty="0"/>
              <a:t>One of the possible motivators for involvement in landscape rehabilitation and restoration as a group or community is the positive impact that this has on the landscape.</a:t>
            </a:r>
          </a:p>
          <a:p>
            <a:pPr marL="171450" indent="-171450">
              <a:buFont typeface="Arial" pitchFamily="34" charset="0"/>
              <a:buChar char="•"/>
            </a:pPr>
            <a:endParaRPr lang="en-ZA" baseline="0" dirty="0"/>
          </a:p>
          <a:p>
            <a:pPr marL="171450" indent="-171450">
              <a:buFont typeface="Arial" pitchFamily="34" charset="0"/>
              <a:buChar char="•"/>
            </a:pPr>
            <a:r>
              <a:rPr lang="en-ZA" b="1" baseline="0" dirty="0"/>
              <a:t>LEARNING for researchers – dynamics and building relationships </a:t>
            </a:r>
            <a:endParaRPr lang="en-ZA" b="1" dirty="0"/>
          </a:p>
        </p:txBody>
      </p:sp>
      <p:sp>
        <p:nvSpPr>
          <p:cNvPr id="4" name="Slide Number Placeholder 3"/>
          <p:cNvSpPr>
            <a:spLocks noGrp="1"/>
          </p:cNvSpPr>
          <p:nvPr>
            <p:ph type="sldNum" sz="quarter" idx="10"/>
          </p:nvPr>
        </p:nvSpPr>
        <p:spPr/>
        <p:txBody>
          <a:bodyPr/>
          <a:lstStyle/>
          <a:p>
            <a:fld id="{4DE67558-240C-4611-89BF-20A1446B0F9D}" type="slidenum">
              <a:rPr lang="en-ZA" smtClean="0"/>
              <a:t>29</a:t>
            </a:fld>
            <a:endParaRPr lang="en-ZA"/>
          </a:p>
        </p:txBody>
      </p:sp>
    </p:spTree>
    <p:extLst>
      <p:ext uri="{BB962C8B-B14F-4D97-AF65-F5344CB8AC3E}">
        <p14:creationId xmlns:p14="http://schemas.microsoft.com/office/powerpoint/2010/main" val="1085133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ZA" dirty="0"/>
              <a:t>During the CMF workshops the team (Tally, Notiswa and I) asked participants to form</a:t>
            </a:r>
            <a:r>
              <a:rPr lang="en-ZA" baseline="0" dirty="0"/>
              <a:t> groups with other people at the workshop that lived in the space area as them.</a:t>
            </a:r>
          </a:p>
          <a:p>
            <a:pPr marL="171450" indent="-171450">
              <a:buFont typeface="Arial" pitchFamily="34" charset="0"/>
              <a:buChar char="•"/>
            </a:pPr>
            <a:r>
              <a:rPr lang="en-ZA" baseline="0" dirty="0"/>
              <a:t>We asked each group, to discuss their concerns for their area and then rank the top 5 concerns and the ACTIONS they felt could be taken to start the process of improving the area – concerns ranged from Sand mining to ………</a:t>
            </a:r>
          </a:p>
          <a:p>
            <a:pPr marL="171450" indent="-171450">
              <a:buFont typeface="Arial" pitchFamily="34" charset="0"/>
              <a:buChar char="•"/>
            </a:pPr>
            <a:r>
              <a:rPr lang="en-ZA" baseline="0" dirty="0"/>
              <a:t>One of the possible motivators for involvement in landscape rehabilitation and restoration as a group or community is the positive impact that this has on the landscape.</a:t>
            </a:r>
          </a:p>
          <a:p>
            <a:pPr marL="171450" indent="-171450">
              <a:buFont typeface="Arial" pitchFamily="34" charset="0"/>
              <a:buChar char="•"/>
            </a:pPr>
            <a:endParaRPr lang="en-ZA" baseline="0" dirty="0"/>
          </a:p>
          <a:p>
            <a:pPr marL="171450" indent="-171450">
              <a:buFont typeface="Arial" pitchFamily="34" charset="0"/>
              <a:buChar char="•"/>
            </a:pPr>
            <a:r>
              <a:rPr lang="en-ZA" b="1" baseline="0" dirty="0"/>
              <a:t>LEARNING for researchers – dynamics and building relationships </a:t>
            </a:r>
            <a:endParaRPr lang="en-ZA" b="1" dirty="0"/>
          </a:p>
        </p:txBody>
      </p:sp>
      <p:sp>
        <p:nvSpPr>
          <p:cNvPr id="4" name="Slide Number Placeholder 3"/>
          <p:cNvSpPr>
            <a:spLocks noGrp="1"/>
          </p:cNvSpPr>
          <p:nvPr>
            <p:ph type="sldNum" sz="quarter" idx="10"/>
          </p:nvPr>
        </p:nvSpPr>
        <p:spPr/>
        <p:txBody>
          <a:bodyPr/>
          <a:lstStyle/>
          <a:p>
            <a:fld id="{4DE67558-240C-4611-89BF-20A1446B0F9D}" type="slidenum">
              <a:rPr lang="en-ZA" smtClean="0"/>
              <a:t>31</a:t>
            </a:fld>
            <a:endParaRPr lang="en-ZA"/>
          </a:p>
        </p:txBody>
      </p:sp>
    </p:spTree>
    <p:extLst>
      <p:ext uri="{BB962C8B-B14F-4D97-AF65-F5344CB8AC3E}">
        <p14:creationId xmlns:p14="http://schemas.microsoft.com/office/powerpoint/2010/main" val="2762065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aseline="0" dirty="0" smtClean="0"/>
              <a:t>Since </a:t>
            </a:r>
            <a:r>
              <a:rPr lang="en-ZA" baseline="0" dirty="0"/>
              <a:t>NWA, challenges in engaging communities – </a:t>
            </a:r>
            <a:r>
              <a:rPr lang="en-ZA" b="1" baseline="0" dirty="0"/>
              <a:t>research is challenged to engaged in a more co-planned and co-created knowledge process and the benefits and responsibilities of all parties need to be clear</a:t>
            </a:r>
            <a:r>
              <a:rPr lang="en-ZA" baseline="0" dirty="0"/>
              <a:t>.</a:t>
            </a:r>
          </a:p>
          <a:p>
            <a:endParaRPr lang="en-ZA" baseline="0" dirty="0" smtClean="0"/>
          </a:p>
          <a:p>
            <a:r>
              <a:rPr lang="en-ZA" baseline="0" dirty="0" smtClean="0"/>
              <a:t>In this institutionally complex space, a CMF is the enabling space in which all stakeholders can contribute to the writing of the CMS. It provides a forum for participation and representation across scale as it includes DM, LM, WUAs, education, NGOs and all water users. </a:t>
            </a:r>
          </a:p>
          <a:p>
            <a:endParaRPr lang="en-ZA" baseline="0" dirty="0"/>
          </a:p>
          <a:p>
            <a:r>
              <a:rPr lang="en-ZA" baseline="0" dirty="0" smtClean="0"/>
              <a:t>My research looks into meaningful stakeholder participation in the emerging CMF giving feedback to the CMA and </a:t>
            </a:r>
            <a:r>
              <a:rPr lang="en-ZA" baseline="0" dirty="0"/>
              <a:t>CMF, </a:t>
            </a:r>
            <a:r>
              <a:rPr lang="en-ZA" baseline="0" dirty="0" smtClean="0"/>
              <a:t>providing a forum for discussion and debate about best practices in the landscape and leveraging the restoration work currently taking place in the area. </a:t>
            </a:r>
          </a:p>
          <a:p>
            <a:endParaRPr lang="en-ZA" baseline="0" dirty="0" smtClean="0"/>
          </a:p>
          <a:p>
            <a:endParaRPr lang="en-ZA" baseline="0" dirty="0" smtClean="0"/>
          </a:p>
          <a:p>
            <a:endParaRPr lang="en-ZA" baseline="0" dirty="0" smtClean="0"/>
          </a:p>
          <a:p>
            <a:r>
              <a:rPr lang="en-ZA" baseline="0" dirty="0" smtClean="0"/>
              <a:t>Opportunities </a:t>
            </a:r>
            <a:r>
              <a:rPr lang="en-ZA" baseline="0" dirty="0"/>
              <a:t>for continued catchment rehabilitation beyond the lifespan of the restoration work DEA is doing.</a:t>
            </a:r>
          </a:p>
          <a:p>
            <a:endParaRPr lang="en-ZA" dirty="0" smtClean="0"/>
          </a:p>
          <a:p>
            <a:endParaRPr lang="en-ZA" dirty="0"/>
          </a:p>
        </p:txBody>
      </p:sp>
      <p:sp>
        <p:nvSpPr>
          <p:cNvPr id="4" name="Slide Number Placeholder 3"/>
          <p:cNvSpPr>
            <a:spLocks noGrp="1"/>
          </p:cNvSpPr>
          <p:nvPr>
            <p:ph type="sldNum" sz="quarter" idx="10"/>
          </p:nvPr>
        </p:nvSpPr>
        <p:spPr/>
        <p:txBody>
          <a:bodyPr/>
          <a:lstStyle/>
          <a:p>
            <a:fld id="{4DE67558-240C-4611-89BF-20A1446B0F9D}" type="slidenum">
              <a:rPr lang="en-ZA" smtClean="0"/>
              <a:t>8</a:t>
            </a:fld>
            <a:endParaRPr lang="en-ZA"/>
          </a:p>
        </p:txBody>
      </p:sp>
    </p:spTree>
    <p:extLst>
      <p:ext uri="{BB962C8B-B14F-4D97-AF65-F5344CB8AC3E}">
        <p14:creationId xmlns:p14="http://schemas.microsoft.com/office/powerpoint/2010/main" val="363644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11</a:t>
            </a:fld>
            <a:endParaRPr lang="en-US"/>
          </a:p>
        </p:txBody>
      </p:sp>
    </p:spTree>
    <p:extLst>
      <p:ext uri="{BB962C8B-B14F-4D97-AF65-F5344CB8AC3E}">
        <p14:creationId xmlns:p14="http://schemas.microsoft.com/office/powerpoint/2010/main" val="400008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12</a:t>
            </a:fld>
            <a:endParaRPr lang="en-US"/>
          </a:p>
        </p:txBody>
      </p:sp>
    </p:spTree>
    <p:extLst>
      <p:ext uri="{BB962C8B-B14F-4D97-AF65-F5344CB8AC3E}">
        <p14:creationId xmlns:p14="http://schemas.microsoft.com/office/powerpoint/2010/main" val="399424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13</a:t>
            </a:fld>
            <a:endParaRPr lang="en-US"/>
          </a:p>
        </p:txBody>
      </p:sp>
    </p:spTree>
    <p:extLst>
      <p:ext uri="{BB962C8B-B14F-4D97-AF65-F5344CB8AC3E}">
        <p14:creationId xmlns:p14="http://schemas.microsoft.com/office/powerpoint/2010/main" val="209101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14</a:t>
            </a:fld>
            <a:endParaRPr lang="en-US"/>
          </a:p>
        </p:txBody>
      </p:sp>
    </p:spTree>
    <p:extLst>
      <p:ext uri="{BB962C8B-B14F-4D97-AF65-F5344CB8AC3E}">
        <p14:creationId xmlns:p14="http://schemas.microsoft.com/office/powerpoint/2010/main" val="62013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15</a:t>
            </a:fld>
            <a:endParaRPr lang="en-US"/>
          </a:p>
        </p:txBody>
      </p:sp>
    </p:spTree>
    <p:extLst>
      <p:ext uri="{BB962C8B-B14F-4D97-AF65-F5344CB8AC3E}">
        <p14:creationId xmlns:p14="http://schemas.microsoft.com/office/powerpoint/2010/main" val="265846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16</a:t>
            </a:fld>
            <a:endParaRPr lang="en-US"/>
          </a:p>
        </p:txBody>
      </p:sp>
    </p:spTree>
    <p:extLst>
      <p:ext uri="{BB962C8B-B14F-4D97-AF65-F5344CB8AC3E}">
        <p14:creationId xmlns:p14="http://schemas.microsoft.com/office/powerpoint/2010/main" val="400054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CC282-0332-014A-8E8D-B68D163085BE}" type="slidenum">
              <a:rPr lang="en-US" smtClean="0"/>
              <a:pPr/>
              <a:t>17</a:t>
            </a:fld>
            <a:endParaRPr lang="en-US"/>
          </a:p>
        </p:txBody>
      </p:sp>
    </p:spTree>
    <p:extLst>
      <p:ext uri="{BB962C8B-B14F-4D97-AF65-F5344CB8AC3E}">
        <p14:creationId xmlns:p14="http://schemas.microsoft.com/office/powerpoint/2010/main" val="1967656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6"/>
            <a:ext cx="7886700" cy="1325563"/>
          </a:xfrm>
        </p:spPr>
        <p:txBody>
          <a:bodyPr/>
          <a:lstStyle/>
          <a:p>
            <a:r>
              <a:rPr lang="en-US" dirty="0"/>
              <a:t>CLICK TO</a:t>
            </a:r>
            <a:br>
              <a:rPr lang="en-US" dirty="0"/>
            </a:br>
            <a:r>
              <a:rPr lang="en-US" dirty="0"/>
              <a:t>EDIT TITLE</a:t>
            </a:r>
            <a:endParaRPr lang="en-ZA" dirty="0"/>
          </a:p>
        </p:txBody>
      </p:sp>
      <p:sp>
        <p:nvSpPr>
          <p:cNvPr id="3" name="Content Placeholder 2"/>
          <p:cNvSpPr>
            <a:spLocks noGrp="1"/>
          </p:cNvSpPr>
          <p:nvPr>
            <p:ph idx="1"/>
          </p:nvPr>
        </p:nvSpPr>
        <p:spPr>
          <a:xfrm>
            <a:off x="628650" y="1825625"/>
            <a:ext cx="7886700" cy="3752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9" name="Text Placeholder 7"/>
          <p:cNvSpPr>
            <a:spLocks noGrp="1"/>
          </p:cNvSpPr>
          <p:nvPr>
            <p:ph type="body" sz="quarter" idx="10" hasCustomPrompt="1"/>
          </p:nvPr>
        </p:nvSpPr>
        <p:spPr>
          <a:xfrm>
            <a:off x="2110979" y="6177599"/>
            <a:ext cx="5112544" cy="395922"/>
          </a:xfrm>
        </p:spPr>
        <p:txBody>
          <a:bodyPr>
            <a:normAutofit/>
          </a:bodyPr>
          <a:lstStyle>
            <a:lvl1pPr marL="0" indent="0">
              <a:buNone/>
              <a:defRPr sz="1800" baseline="0">
                <a:solidFill>
                  <a:schemeClr val="bg1"/>
                </a:solidFill>
                <a:latin typeface="Unilever DIN Offc Pro" panose="020B0504020101020102" pitchFamily="34" charset="0"/>
                <a:cs typeface="Unilever DIN Offc Pro" panose="020B0504020101020102" pitchFamily="34" charset="0"/>
              </a:defRPr>
            </a:lvl1pPr>
          </a:lstStyle>
          <a:p>
            <a:pPr lvl="0"/>
            <a:r>
              <a:rPr lang="en-US" dirty="0"/>
              <a:t>Click to edit footer</a:t>
            </a:r>
            <a:endParaRPr lang="en-ZA" dirty="0"/>
          </a:p>
        </p:txBody>
      </p:sp>
    </p:spTree>
    <p:extLst>
      <p:ext uri="{BB962C8B-B14F-4D97-AF65-F5344CB8AC3E}">
        <p14:creationId xmlns:p14="http://schemas.microsoft.com/office/powerpoint/2010/main" val="2171060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EC8F3-4F7B-4533-BE46-4A3D0AE12112}" type="datetimeFigureOut">
              <a:rPr lang="en-ZA" smtClean="0"/>
              <a:pPr/>
              <a:t>2019/03/05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567DCA5-ABE7-47E2-8916-68E6C2A93663}" type="slidenum">
              <a:rPr lang="en-ZA" smtClean="0"/>
              <a:pPr/>
              <a:t>‹#›</a:t>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EC8F3-4F7B-4533-BE46-4A3D0AE12112}" type="datetimeFigureOut">
              <a:rPr lang="en-ZA" smtClean="0"/>
              <a:pPr/>
              <a:t>2019/03/05</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7DCA5-ABE7-47E2-8916-68E6C2A93663}" type="slidenum">
              <a:rPr lang="en-ZA" smtClean="0"/>
              <a:pPr/>
              <a:t>‹#›</a:t>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gif"/><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332656"/>
            <a:ext cx="7776864" cy="273630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p:cNvSpPr>
            <a:spLocks noGrp="1"/>
          </p:cNvSpPr>
          <p:nvPr>
            <p:ph type="ctrTitle"/>
          </p:nvPr>
        </p:nvSpPr>
        <p:spPr>
          <a:xfrm>
            <a:off x="469776" y="662831"/>
            <a:ext cx="7772400" cy="1470025"/>
          </a:xfrm>
        </p:spPr>
        <p:txBody>
          <a:bodyPr>
            <a:normAutofit fontScale="90000"/>
          </a:bodyPr>
          <a:lstStyle/>
          <a:p>
            <a:r>
              <a:rPr lang="en-ZA" dirty="0" smtClean="0"/>
              <a:t/>
            </a:r>
            <a:br>
              <a:rPr lang="en-ZA" dirty="0" smtClean="0"/>
            </a:br>
            <a:r>
              <a:rPr lang="en-GB" dirty="0"/>
              <a:t/>
            </a:r>
            <a:br>
              <a:rPr lang="en-GB" dirty="0"/>
            </a:br>
            <a:r>
              <a:rPr lang="en-ZA" dirty="0"/>
              <a:t> </a:t>
            </a:r>
            <a:r>
              <a:rPr lang="en-ZA" dirty="0" smtClean="0"/>
              <a:t/>
            </a:r>
            <a:br>
              <a:rPr lang="en-ZA" dirty="0" smtClean="0"/>
            </a:br>
            <a:r>
              <a:rPr lang="en-US" b="1" dirty="0">
                <a:solidFill>
                  <a:schemeClr val="bg1"/>
                </a:solidFill>
              </a:rPr>
              <a:t>Too slow and too difficult</a:t>
            </a:r>
            <a:r>
              <a:rPr lang="en-US" b="1" dirty="0" smtClean="0">
                <a:solidFill>
                  <a:schemeClr val="bg1"/>
                </a:solidFill>
              </a:rPr>
              <a:t>?</a:t>
            </a:r>
            <a:br>
              <a:rPr lang="en-US" b="1" dirty="0" smtClean="0">
                <a:solidFill>
                  <a:schemeClr val="bg1"/>
                </a:solidFill>
              </a:rPr>
            </a:br>
            <a:r>
              <a:rPr lang="en-US" b="1" dirty="0" smtClean="0">
                <a:solidFill>
                  <a:schemeClr val="bg1"/>
                </a:solidFill>
              </a:rPr>
              <a:t> </a:t>
            </a:r>
            <a:r>
              <a:rPr lang="en-US" sz="4000" b="1" dirty="0" smtClean="0">
                <a:solidFill>
                  <a:schemeClr val="bg1"/>
                </a:solidFill>
              </a:rPr>
              <a:t>Participatory </a:t>
            </a:r>
            <a:r>
              <a:rPr lang="en-US" sz="4000" b="1" dirty="0">
                <a:solidFill>
                  <a:schemeClr val="bg1"/>
                </a:solidFill>
              </a:rPr>
              <a:t>G</a:t>
            </a:r>
            <a:r>
              <a:rPr lang="en-US" sz="4000" b="1" dirty="0" smtClean="0">
                <a:solidFill>
                  <a:schemeClr val="bg1"/>
                </a:solidFill>
              </a:rPr>
              <a:t>overnance </a:t>
            </a:r>
            <a:r>
              <a:rPr lang="en-US" sz="4000" b="1" dirty="0">
                <a:solidFill>
                  <a:schemeClr val="bg1"/>
                </a:solidFill>
              </a:rPr>
              <a:t>as a </a:t>
            </a:r>
            <a:r>
              <a:rPr lang="en-US" sz="4000" b="1" dirty="0" smtClean="0">
                <a:solidFill>
                  <a:schemeClr val="bg1"/>
                </a:solidFill>
              </a:rPr>
              <a:t>lever f</a:t>
            </a:r>
            <a:r>
              <a:rPr lang="en-ZA" b="1" dirty="0" smtClean="0">
                <a:solidFill>
                  <a:schemeClr val="bg1"/>
                </a:solidFill>
              </a:rPr>
              <a:t>or </a:t>
            </a:r>
            <a:r>
              <a:rPr lang="en-ZA" b="1" dirty="0">
                <a:solidFill>
                  <a:schemeClr val="bg1"/>
                </a:solidFill>
              </a:rPr>
              <a:t>Sustainable </a:t>
            </a:r>
            <a:r>
              <a:rPr lang="en-ZA" b="1" dirty="0" smtClean="0">
                <a:solidFill>
                  <a:schemeClr val="bg1"/>
                </a:solidFill>
              </a:rPr>
              <a:t/>
            </a:r>
            <a:br>
              <a:rPr lang="en-ZA" b="1" dirty="0" smtClean="0">
                <a:solidFill>
                  <a:schemeClr val="bg1"/>
                </a:solidFill>
              </a:rPr>
            </a:br>
            <a:r>
              <a:rPr lang="en-ZA" b="1" dirty="0" smtClean="0">
                <a:solidFill>
                  <a:schemeClr val="bg1"/>
                </a:solidFill>
              </a:rPr>
              <a:t>Research-Based Interventions</a:t>
            </a:r>
            <a:br>
              <a:rPr lang="en-ZA" b="1" dirty="0" smtClean="0">
                <a:solidFill>
                  <a:schemeClr val="bg1"/>
                </a:solidFill>
              </a:rPr>
            </a:br>
            <a:r>
              <a:rPr lang="en-ZA" b="1" dirty="0" smtClean="0">
                <a:solidFill>
                  <a:schemeClr val="bg1"/>
                </a:solidFill>
              </a:rPr>
              <a:t> </a:t>
            </a:r>
            <a:r>
              <a:rPr lang="en-ZA" sz="4000" b="1" dirty="0">
                <a:solidFill>
                  <a:schemeClr val="bg1"/>
                </a:solidFill>
              </a:rPr>
              <a:t/>
            </a:r>
            <a:br>
              <a:rPr lang="en-ZA" sz="4000" b="1" dirty="0">
                <a:solidFill>
                  <a:schemeClr val="bg1"/>
                </a:solidFill>
              </a:rPr>
            </a:br>
            <a:endParaRPr lang="en-ZA" sz="4000" b="1" dirty="0">
              <a:solidFill>
                <a:schemeClr val="bg1"/>
              </a:solidFill>
            </a:endParaRPr>
          </a:p>
        </p:txBody>
      </p:sp>
      <p:sp>
        <p:nvSpPr>
          <p:cNvPr id="7" name="Rectangle 6"/>
          <p:cNvSpPr/>
          <p:nvPr/>
        </p:nvSpPr>
        <p:spPr>
          <a:xfrm>
            <a:off x="251520" y="3217039"/>
            <a:ext cx="8208912" cy="1508105"/>
          </a:xfrm>
          <a:prstGeom prst="rect">
            <a:avLst/>
          </a:prstGeom>
        </p:spPr>
        <p:txBody>
          <a:bodyPr wrap="square">
            <a:spAutoFit/>
          </a:bodyPr>
          <a:lstStyle/>
          <a:p>
            <a:pPr algn="ctr"/>
            <a:endParaRPr lang="en-US" sz="3600" b="1" dirty="0" smtClean="0">
              <a:solidFill>
                <a:schemeClr val="tx2">
                  <a:lumMod val="75000"/>
                </a:schemeClr>
              </a:solidFill>
            </a:endParaRPr>
          </a:p>
          <a:p>
            <a:pPr algn="ctr"/>
            <a:r>
              <a:rPr lang="en-US" sz="2800" b="1" dirty="0" smtClean="0">
                <a:solidFill>
                  <a:schemeClr val="tx2">
                    <a:lumMod val="75000"/>
                  </a:schemeClr>
                </a:solidFill>
              </a:rPr>
              <a:t>Tally Palmer </a:t>
            </a:r>
          </a:p>
          <a:p>
            <a:pPr algn="ctr"/>
            <a:r>
              <a:rPr lang="en-US" sz="2800" b="1" dirty="0" smtClean="0">
                <a:solidFill>
                  <a:schemeClr val="tx2">
                    <a:lumMod val="75000"/>
                  </a:schemeClr>
                </a:solidFill>
              </a:rPr>
              <a:t>Institute for Water Research</a:t>
            </a:r>
          </a:p>
        </p:txBody>
      </p:sp>
      <p:pic>
        <p:nvPicPr>
          <p:cNvPr id="9" name="Picture 2"/>
          <p:cNvPicPr>
            <a:picLocks noChangeAspect="1" noChangeArrowheads="1"/>
          </p:cNvPicPr>
          <p:nvPr/>
        </p:nvPicPr>
        <p:blipFill>
          <a:blip r:embed="rId2" cstate="print"/>
          <a:srcRect/>
          <a:stretch>
            <a:fillRect/>
          </a:stretch>
        </p:blipFill>
        <p:spPr>
          <a:xfrm>
            <a:off x="6768752" y="5301208"/>
            <a:ext cx="2267744" cy="1310697"/>
          </a:xfrm>
          <a:prstGeom prst="rect">
            <a:avLst/>
          </a:prstGeom>
        </p:spPr>
      </p:pic>
      <p:pic>
        <p:nvPicPr>
          <p:cNvPr id="10" name="Picture 6" descr="prelims_i"/>
          <p:cNvPicPr>
            <a:picLocks noChangeAspect="1" noChangeArrowheads="1"/>
          </p:cNvPicPr>
          <p:nvPr/>
        </p:nvPicPr>
        <p:blipFill>
          <a:blip r:embed="rId3" cstate="print"/>
          <a:srcRect/>
          <a:stretch>
            <a:fillRect/>
          </a:stretch>
        </p:blipFill>
        <p:spPr bwMode="auto">
          <a:xfrm>
            <a:off x="3342125" y="5490293"/>
            <a:ext cx="2603766" cy="1107059"/>
          </a:xfrm>
          <a:prstGeom prst="rect">
            <a:avLst/>
          </a:prstGeom>
          <a:noFill/>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477803"/>
            <a:ext cx="1132304" cy="1218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056" y="476672"/>
            <a:ext cx="7556376" cy="1037977"/>
          </a:xfrm>
        </p:spPr>
        <p:txBody>
          <a:bodyPr>
            <a:normAutofit fontScale="90000"/>
          </a:bodyPr>
          <a:lstStyle/>
          <a:p>
            <a:r>
              <a:rPr lang="en-ZA" dirty="0" smtClean="0"/>
              <a:t/>
            </a:r>
            <a:br>
              <a:rPr lang="en-ZA" dirty="0" smtClean="0"/>
            </a:br>
            <a:r>
              <a:rPr lang="en-ZA" b="1" dirty="0" smtClean="0">
                <a:solidFill>
                  <a:schemeClr val="bg1"/>
                </a:solidFill>
              </a:rPr>
              <a:t/>
            </a:r>
            <a:br>
              <a:rPr lang="en-ZA" b="1" dirty="0" smtClean="0">
                <a:solidFill>
                  <a:schemeClr val="bg1"/>
                </a:solidFill>
              </a:rPr>
            </a:br>
            <a:endParaRPr lang="en-ZA" b="1" dirty="0" smtClean="0">
              <a:solidFill>
                <a:schemeClr val="bg1"/>
              </a:solidFill>
            </a:endParaRP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302582"/>
            <a:ext cx="1647206" cy="2232248"/>
          </a:xfrm>
          <a:prstGeom prst="rect">
            <a:avLst/>
          </a:prstGeom>
          <a:ln w="88900" cap="sq" cmpd="thickThin">
            <a:solidFill>
              <a:schemeClr val="tx2">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323528" y="243230"/>
            <a:ext cx="8568952" cy="95352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3200" b="1" dirty="0" smtClean="0"/>
          </a:p>
          <a:p>
            <a:pPr algn="ctr"/>
            <a:r>
              <a:rPr lang="en-ZA" sz="3200" b="1" dirty="0" smtClean="0"/>
              <a:t>A snapshot of case studies:</a:t>
            </a:r>
          </a:p>
          <a:p>
            <a:pPr algn="ctr"/>
            <a:r>
              <a:rPr lang="en-ZA" sz="3200" b="1" dirty="0" smtClean="0"/>
              <a:t>1.  Sundays River Valley Municipality </a:t>
            </a:r>
            <a:br>
              <a:rPr lang="en-ZA" sz="3200" b="1" dirty="0" smtClean="0"/>
            </a:br>
            <a:endParaRPr lang="en-ZA" sz="3200" b="1" dirty="0"/>
          </a:p>
        </p:txBody>
      </p:sp>
      <p:sp>
        <p:nvSpPr>
          <p:cNvPr id="6" name="TextBox 5"/>
          <p:cNvSpPr txBox="1"/>
          <p:nvPr/>
        </p:nvSpPr>
        <p:spPr>
          <a:xfrm>
            <a:off x="1474378" y="1141365"/>
            <a:ext cx="6550961" cy="461665"/>
          </a:xfrm>
          <a:prstGeom prst="rect">
            <a:avLst/>
          </a:prstGeom>
          <a:noFill/>
        </p:spPr>
        <p:txBody>
          <a:bodyPr wrap="none" rtlCol="0">
            <a:spAutoFit/>
          </a:bodyPr>
          <a:lstStyle/>
          <a:p>
            <a:r>
              <a:rPr lang="en-ZA" sz="2400" b="1" dirty="0" smtClean="0"/>
              <a:t>A land of happy orange trees and unhappy people</a:t>
            </a:r>
            <a:endParaRPr lang="en-ZA" sz="2400" b="1" dirty="0"/>
          </a:p>
        </p:txBody>
      </p:sp>
      <p:pic>
        <p:nvPicPr>
          <p:cNvPr id="7" name="Picture 6" descr="SRVM5_coops and Jai.JPG"/>
          <p:cNvPicPr>
            <a:picLocks noChangeAspect="1"/>
          </p:cNvPicPr>
          <p:nvPr/>
        </p:nvPicPr>
        <p:blipFill>
          <a:blip r:embed="rId3" cstate="print"/>
          <a:stretch>
            <a:fillRect/>
          </a:stretch>
        </p:blipFill>
        <p:spPr>
          <a:xfrm>
            <a:off x="3311221" y="5193395"/>
            <a:ext cx="2340260" cy="1573928"/>
          </a:xfrm>
          <a:prstGeom prst="rect">
            <a:avLst/>
          </a:prstGeom>
        </p:spPr>
      </p:pic>
      <p:pic>
        <p:nvPicPr>
          <p:cNvPr id="75" name="Picture 6"/>
          <p:cNvPicPr>
            <a:picLocks noChangeAspect="1" noChangeArrowheads="1"/>
          </p:cNvPicPr>
          <p:nvPr/>
        </p:nvPicPr>
        <p:blipFill>
          <a:blip r:embed="rId4" cstate="print"/>
          <a:srcRect/>
          <a:stretch>
            <a:fillRect/>
          </a:stretch>
        </p:blipFill>
        <p:spPr bwMode="auto">
          <a:xfrm>
            <a:off x="6156176" y="5193395"/>
            <a:ext cx="2160241" cy="1600870"/>
          </a:xfrm>
          <a:prstGeom prst="rect">
            <a:avLst/>
          </a:prstGeom>
          <a:noFill/>
          <a:ln w="9525">
            <a:noFill/>
            <a:miter lim="800000"/>
            <a:headEnd/>
            <a:tailEnd/>
          </a:ln>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30" y="5183280"/>
            <a:ext cx="2664296" cy="1610985"/>
          </a:xfrm>
          <a:prstGeom prst="rect">
            <a:avLst/>
          </a:prstGeom>
        </p:spPr>
      </p:pic>
      <p:pic>
        <p:nvPicPr>
          <p:cNvPr id="12" name="Picture 2"/>
          <p:cNvPicPr>
            <a:picLocks noChangeAspect="1" noChangeArrowheads="1"/>
          </p:cNvPicPr>
          <p:nvPr/>
        </p:nvPicPr>
        <p:blipFill>
          <a:blip r:embed="rId6" cstate="print"/>
          <a:srcRect/>
          <a:stretch>
            <a:fillRect/>
          </a:stretch>
        </p:blipFill>
        <p:spPr bwMode="auto">
          <a:xfrm>
            <a:off x="2546989" y="1571754"/>
            <a:ext cx="6048672" cy="3476155"/>
          </a:xfrm>
          <a:prstGeom prst="rect">
            <a:avLst/>
          </a:prstGeom>
          <a:noFill/>
          <a:ln w="9525">
            <a:noFill/>
            <a:miter lim="800000"/>
            <a:headEnd/>
            <a:tailEnd/>
          </a:ln>
          <a:effectLst/>
        </p:spPr>
      </p:pic>
    </p:spTree>
    <p:extLst>
      <p:ext uri="{BB962C8B-B14F-4D97-AF65-F5344CB8AC3E}">
        <p14:creationId xmlns:p14="http://schemas.microsoft.com/office/powerpoint/2010/main" val="1281545593"/>
      </p:ext>
    </p:extLst>
  </p:cSld>
  <p:clrMapOvr>
    <a:masterClrMapping/>
  </p:clrMapOvr>
  <p:transition advTm="6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8641" y="137301"/>
            <a:ext cx="8229600" cy="658347"/>
          </a:xfrm>
          <a:prstGeom prst="rect">
            <a:avLst/>
          </a:prstGeom>
          <a:solidFill>
            <a:schemeClr val="tx2">
              <a:lumMod val="75000"/>
            </a:schemeClr>
          </a:solidFill>
        </p:spPr>
        <p:txBody>
          <a:bodyPr vert="horz" lIns="91440" tIns="45720" rIns="91440" bIns="45720" rtlCol="0" anchor="ctr">
            <a:normAutofit lnSpcReduction="10000"/>
          </a:bodyPr>
          <a:lstStyle>
            <a:lvl1pPr>
              <a:defRPr>
                <a:solidFill>
                  <a:schemeClr val="bg1"/>
                </a:solidFill>
              </a:defRPr>
            </a:lvl1pPr>
          </a:lstStyle>
          <a:p>
            <a:pPr lvl="0" algn="ctr">
              <a:spcBef>
                <a:spcPct val="0"/>
              </a:spcBef>
              <a:defRPr/>
            </a:pPr>
            <a:r>
              <a:rPr kumimoji="0" lang="en-US" sz="3800" b="1" i="0" u="none" strike="noStrike" kern="1200" cap="none" spc="0" normalizeH="0" baseline="0" noProof="0" dirty="0" smtClean="0">
                <a:ln>
                  <a:noFill/>
                </a:ln>
                <a:solidFill>
                  <a:schemeClr val="bg1"/>
                </a:solidFill>
                <a:effectLst/>
                <a:uLnTx/>
                <a:uFillTx/>
                <a:latin typeface="+mj-lt"/>
                <a:ea typeface="+mj-ea"/>
                <a:cs typeface="+mj-cs"/>
              </a:rPr>
              <a:t>Multiple drivers of municipal failure </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grpSp>
        <p:nvGrpSpPr>
          <p:cNvPr id="4" name="Group 3"/>
          <p:cNvGrpSpPr/>
          <p:nvPr/>
        </p:nvGrpSpPr>
        <p:grpSpPr>
          <a:xfrm>
            <a:off x="1371600" y="1625601"/>
            <a:ext cx="6577858" cy="3657599"/>
            <a:chOff x="1371600" y="1625601"/>
            <a:chExt cx="6577858" cy="3657599"/>
          </a:xfrm>
        </p:grpSpPr>
        <p:pic>
          <p:nvPicPr>
            <p:cNvPr id="2" name="Picture 1"/>
            <p:cNvPicPr>
              <a:picLocks noChangeAspect="1"/>
            </p:cNvPicPr>
            <p:nvPr/>
          </p:nvPicPr>
          <p:blipFill>
            <a:blip r:embed="rId3"/>
            <a:stretch>
              <a:fillRect/>
            </a:stretch>
          </p:blipFill>
          <p:spPr>
            <a:xfrm>
              <a:off x="1371600" y="1625601"/>
              <a:ext cx="6577858" cy="3657599"/>
            </a:xfrm>
            <a:prstGeom prst="rect">
              <a:avLst/>
            </a:prstGeom>
          </p:spPr>
        </p:pic>
        <p:sp>
          <p:nvSpPr>
            <p:cNvPr id="3" name="TextBox 2"/>
            <p:cNvSpPr txBox="1"/>
            <p:nvPr/>
          </p:nvSpPr>
          <p:spPr>
            <a:xfrm rot="2508746">
              <a:off x="6750544" y="4587075"/>
              <a:ext cx="513697" cy="248402"/>
            </a:xfrm>
            <a:prstGeom prst="rect">
              <a:avLst/>
            </a:prstGeom>
            <a:solidFill>
              <a:schemeClr val="bg1"/>
            </a:solidFill>
            <a:ln>
              <a:solidFill>
                <a:schemeClr val="tx1"/>
              </a:solidFill>
            </a:ln>
          </p:spPr>
          <p:txBody>
            <a:bodyPr wrap="square" lIns="36000" tIns="46800" rIns="36000" bIns="46800" rtlCol="0">
              <a:spAutoFit/>
            </a:bodyPr>
            <a:lstStyle/>
            <a:p>
              <a:pPr algn="ctr"/>
              <a:r>
                <a:rPr lang="en-US" sz="1000" b="1" dirty="0" smtClean="0">
                  <a:latin typeface="Times"/>
                  <a:cs typeface="Times"/>
                </a:rPr>
                <a:t>DELAY</a:t>
              </a:r>
              <a:endParaRPr lang="en-US" sz="1000" b="1" dirty="0">
                <a:latin typeface="Times"/>
                <a:cs typeface="Times"/>
              </a:endParaRPr>
            </a:p>
          </p:txBody>
        </p:sp>
      </p:grpSp>
    </p:spTree>
    <p:extLst>
      <p:ext uri="{BB962C8B-B14F-4D97-AF65-F5344CB8AC3E}">
        <p14:creationId xmlns:p14="http://schemas.microsoft.com/office/powerpoint/2010/main" val="372310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3500" y="1253852"/>
            <a:ext cx="6620599" cy="5439047"/>
            <a:chOff x="1333500" y="1253852"/>
            <a:chExt cx="6620599" cy="5439047"/>
          </a:xfrm>
        </p:grpSpPr>
        <p:pic>
          <p:nvPicPr>
            <p:cNvPr id="3" name="Picture 2"/>
            <p:cNvPicPr>
              <a:picLocks noChangeAspect="1"/>
            </p:cNvPicPr>
            <p:nvPr/>
          </p:nvPicPr>
          <p:blipFill>
            <a:blip r:embed="rId3"/>
            <a:stretch>
              <a:fillRect/>
            </a:stretch>
          </p:blipFill>
          <p:spPr>
            <a:xfrm>
              <a:off x="1333500" y="1253852"/>
              <a:ext cx="6620599" cy="5439047"/>
            </a:xfrm>
            <a:prstGeom prst="rect">
              <a:avLst/>
            </a:prstGeom>
          </p:spPr>
        </p:pic>
        <p:sp>
          <p:nvSpPr>
            <p:cNvPr id="4" name="TextBox 3"/>
            <p:cNvSpPr txBox="1"/>
            <p:nvPr/>
          </p:nvSpPr>
          <p:spPr>
            <a:xfrm rot="2508746">
              <a:off x="6765937" y="4267034"/>
              <a:ext cx="513697" cy="248402"/>
            </a:xfrm>
            <a:prstGeom prst="rect">
              <a:avLst/>
            </a:prstGeom>
            <a:solidFill>
              <a:schemeClr val="bg1"/>
            </a:solidFill>
            <a:ln>
              <a:solidFill>
                <a:schemeClr val="tx1"/>
              </a:solidFill>
            </a:ln>
          </p:spPr>
          <p:txBody>
            <a:bodyPr wrap="square" lIns="36000" tIns="46800" rIns="36000" bIns="46800" rtlCol="0">
              <a:spAutoFit/>
            </a:bodyPr>
            <a:lstStyle/>
            <a:p>
              <a:pPr algn="ctr"/>
              <a:r>
                <a:rPr lang="en-US" sz="1000" b="1" dirty="0" smtClean="0">
                  <a:latin typeface="Times"/>
                  <a:cs typeface="Times"/>
                </a:rPr>
                <a:t>DELAY</a:t>
              </a:r>
              <a:endParaRPr lang="en-US" sz="1000" b="1" dirty="0">
                <a:latin typeface="Times"/>
                <a:cs typeface="Times"/>
              </a:endParaRPr>
            </a:p>
          </p:txBody>
        </p:sp>
      </p:grpSp>
      <p:sp>
        <p:nvSpPr>
          <p:cNvPr id="7" name="Title 1"/>
          <p:cNvSpPr txBox="1">
            <a:spLocks/>
          </p:cNvSpPr>
          <p:nvPr/>
        </p:nvSpPr>
        <p:spPr>
          <a:xfrm>
            <a:off x="468641" y="178365"/>
            <a:ext cx="8229600" cy="658347"/>
          </a:xfrm>
          <a:prstGeom prst="rect">
            <a:avLst/>
          </a:prstGeom>
          <a:solidFill>
            <a:schemeClr val="tx2">
              <a:lumMod val="75000"/>
            </a:schemeClr>
          </a:solidFill>
        </p:spPr>
        <p:txBody>
          <a:bodyPr vert="horz" lIns="91440" tIns="45720" rIns="91440" bIns="45720" rtlCol="0" anchor="ctr">
            <a:normAutofit lnSpcReduction="10000"/>
          </a:bodyPr>
          <a:lstStyle>
            <a:lvl1pPr>
              <a:defRPr>
                <a:solidFill>
                  <a:schemeClr val="bg1"/>
                </a:solidFill>
              </a:defRPr>
            </a:lvl1pPr>
          </a:lstStyle>
          <a:p>
            <a:pPr lvl="0" algn="ctr">
              <a:spcBef>
                <a:spcPct val="0"/>
              </a:spcBef>
              <a:defRPr/>
            </a:pPr>
            <a:r>
              <a:rPr lang="en-US" sz="3800" b="1" noProof="0" dirty="0" smtClean="0">
                <a:latin typeface="+mj-lt"/>
                <a:ea typeface="+mj-ea"/>
                <a:cs typeface="+mj-cs"/>
              </a:rPr>
              <a:t>Interconnected ‘modes of failures’</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160519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8200" y="795648"/>
            <a:ext cx="7950200" cy="5875803"/>
            <a:chOff x="838200" y="795648"/>
            <a:chExt cx="7950200" cy="5875803"/>
          </a:xfrm>
        </p:grpSpPr>
        <p:pic>
          <p:nvPicPr>
            <p:cNvPr id="2" name="Picture 1"/>
            <p:cNvPicPr>
              <a:picLocks noChangeAspect="1"/>
            </p:cNvPicPr>
            <p:nvPr/>
          </p:nvPicPr>
          <p:blipFill>
            <a:blip r:embed="rId3"/>
            <a:stretch>
              <a:fillRect/>
            </a:stretch>
          </p:blipFill>
          <p:spPr>
            <a:xfrm>
              <a:off x="838200" y="795648"/>
              <a:ext cx="7950200" cy="5875803"/>
            </a:xfrm>
            <a:prstGeom prst="rect">
              <a:avLst/>
            </a:prstGeom>
          </p:spPr>
        </p:pic>
        <p:sp>
          <p:nvSpPr>
            <p:cNvPr id="5" name="TextBox 4"/>
            <p:cNvSpPr txBox="1"/>
            <p:nvPr/>
          </p:nvSpPr>
          <p:spPr>
            <a:xfrm rot="2508746">
              <a:off x="6319639" y="3940682"/>
              <a:ext cx="513697" cy="248402"/>
            </a:xfrm>
            <a:prstGeom prst="rect">
              <a:avLst/>
            </a:prstGeom>
            <a:solidFill>
              <a:schemeClr val="bg1"/>
            </a:solidFill>
            <a:ln>
              <a:solidFill>
                <a:schemeClr val="tx1"/>
              </a:solidFill>
            </a:ln>
          </p:spPr>
          <p:txBody>
            <a:bodyPr wrap="square" lIns="36000" tIns="46800" rIns="36000" bIns="46800" rtlCol="0">
              <a:spAutoFit/>
            </a:bodyPr>
            <a:lstStyle/>
            <a:p>
              <a:pPr algn="ctr"/>
              <a:r>
                <a:rPr lang="en-US" sz="1000" b="1" dirty="0" smtClean="0">
                  <a:latin typeface="Times"/>
                  <a:cs typeface="Times"/>
                </a:rPr>
                <a:t>DELAY</a:t>
              </a:r>
              <a:endParaRPr lang="en-US" sz="1000" b="1" dirty="0">
                <a:latin typeface="Times"/>
                <a:cs typeface="Times"/>
              </a:endParaRPr>
            </a:p>
          </p:txBody>
        </p:sp>
      </p:grpSp>
      <p:sp>
        <p:nvSpPr>
          <p:cNvPr id="6" name="Title 1"/>
          <p:cNvSpPr txBox="1">
            <a:spLocks/>
          </p:cNvSpPr>
          <p:nvPr/>
        </p:nvSpPr>
        <p:spPr>
          <a:xfrm>
            <a:off x="468641" y="137301"/>
            <a:ext cx="8229600" cy="658347"/>
          </a:xfrm>
          <a:prstGeom prst="rect">
            <a:avLst/>
          </a:prstGeom>
          <a:solidFill>
            <a:schemeClr val="tx2">
              <a:lumMod val="75000"/>
            </a:schemeClr>
          </a:solidFill>
        </p:spPr>
        <p:txBody>
          <a:bodyPr vert="horz" lIns="91440" tIns="45720" rIns="91440" bIns="45720" rtlCol="0" anchor="ctr">
            <a:normAutofit lnSpcReduction="10000"/>
          </a:bodyPr>
          <a:lstStyle>
            <a:lvl1pPr>
              <a:defRPr>
                <a:solidFill>
                  <a:schemeClr val="bg1"/>
                </a:solidFill>
              </a:defRPr>
            </a:lvl1pPr>
          </a:lstStyle>
          <a:p>
            <a:pPr lvl="0" algn="ctr">
              <a:spcBef>
                <a:spcPct val="0"/>
              </a:spcBef>
              <a:defRPr/>
            </a:pPr>
            <a:r>
              <a:rPr lang="en-US" sz="3800" b="1" noProof="0" dirty="0" smtClean="0">
                <a:latin typeface="+mj-lt"/>
                <a:ea typeface="+mj-ea"/>
                <a:cs typeface="+mj-cs"/>
              </a:rPr>
              <a:t>Interconnected ‘modes of failures’</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3368826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2300" y="872531"/>
            <a:ext cx="8216900" cy="6044852"/>
            <a:chOff x="622300" y="872531"/>
            <a:chExt cx="8216900" cy="6044852"/>
          </a:xfrm>
        </p:grpSpPr>
        <p:pic>
          <p:nvPicPr>
            <p:cNvPr id="6" name="Picture 5"/>
            <p:cNvPicPr>
              <a:picLocks noChangeAspect="1"/>
            </p:cNvPicPr>
            <p:nvPr/>
          </p:nvPicPr>
          <p:blipFill>
            <a:blip r:embed="rId3"/>
            <a:stretch>
              <a:fillRect/>
            </a:stretch>
          </p:blipFill>
          <p:spPr>
            <a:xfrm>
              <a:off x="622300" y="872531"/>
              <a:ext cx="8216900" cy="6044852"/>
            </a:xfrm>
            <a:prstGeom prst="rect">
              <a:avLst/>
            </a:prstGeom>
          </p:spPr>
        </p:pic>
        <p:sp>
          <p:nvSpPr>
            <p:cNvPr id="5" name="TextBox 4"/>
            <p:cNvSpPr txBox="1"/>
            <p:nvPr/>
          </p:nvSpPr>
          <p:spPr>
            <a:xfrm rot="1937222">
              <a:off x="6304121" y="4059454"/>
              <a:ext cx="513697" cy="248402"/>
            </a:xfrm>
            <a:prstGeom prst="rect">
              <a:avLst/>
            </a:prstGeom>
            <a:solidFill>
              <a:schemeClr val="bg1"/>
            </a:solidFill>
            <a:ln>
              <a:solidFill>
                <a:schemeClr val="tx1"/>
              </a:solidFill>
            </a:ln>
          </p:spPr>
          <p:txBody>
            <a:bodyPr wrap="square" lIns="36000" tIns="46800" rIns="36000" bIns="46800" rtlCol="0">
              <a:spAutoFit/>
            </a:bodyPr>
            <a:lstStyle/>
            <a:p>
              <a:pPr algn="ctr"/>
              <a:r>
                <a:rPr lang="en-US" sz="1000" b="1" dirty="0" smtClean="0">
                  <a:latin typeface="Times"/>
                  <a:cs typeface="Times"/>
                </a:rPr>
                <a:t>DELAY</a:t>
              </a:r>
              <a:endParaRPr lang="en-US" sz="1000" b="1" dirty="0">
                <a:latin typeface="Times"/>
                <a:cs typeface="Times"/>
              </a:endParaRPr>
            </a:p>
          </p:txBody>
        </p:sp>
      </p:grpSp>
      <p:sp>
        <p:nvSpPr>
          <p:cNvPr id="7" name="Title 1"/>
          <p:cNvSpPr txBox="1">
            <a:spLocks/>
          </p:cNvSpPr>
          <p:nvPr/>
        </p:nvSpPr>
        <p:spPr>
          <a:xfrm>
            <a:off x="468641" y="116632"/>
            <a:ext cx="8229600" cy="658347"/>
          </a:xfrm>
          <a:prstGeom prst="rect">
            <a:avLst/>
          </a:prstGeom>
          <a:solidFill>
            <a:schemeClr val="tx2">
              <a:lumMod val="75000"/>
            </a:schemeClr>
          </a:solidFill>
        </p:spPr>
        <p:txBody>
          <a:bodyPr vert="horz" lIns="91440" tIns="45720" rIns="91440" bIns="45720" rtlCol="0" anchor="ctr">
            <a:normAutofit lnSpcReduction="10000"/>
          </a:bodyPr>
          <a:lstStyle>
            <a:lvl1pPr>
              <a:defRPr>
                <a:solidFill>
                  <a:schemeClr val="bg1"/>
                </a:solidFill>
              </a:defRPr>
            </a:lvl1pPr>
          </a:lstStyle>
          <a:p>
            <a:pPr lvl="0" algn="ctr">
              <a:spcBef>
                <a:spcPct val="0"/>
              </a:spcBef>
              <a:defRPr/>
            </a:pPr>
            <a:r>
              <a:rPr lang="en-US" sz="3800" b="1" noProof="0" dirty="0" smtClean="0">
                <a:latin typeface="+mj-lt"/>
                <a:ea typeface="+mj-ea"/>
                <a:cs typeface="+mj-cs"/>
              </a:rPr>
              <a:t>Interconnected ‘modes of failures’</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71205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04900" y="879388"/>
            <a:ext cx="7318419" cy="5940512"/>
            <a:chOff x="1104900" y="879388"/>
            <a:chExt cx="7318419" cy="5940512"/>
          </a:xfrm>
        </p:grpSpPr>
        <p:pic>
          <p:nvPicPr>
            <p:cNvPr id="2" name="Picture 1"/>
            <p:cNvPicPr>
              <a:picLocks noChangeAspect="1"/>
            </p:cNvPicPr>
            <p:nvPr/>
          </p:nvPicPr>
          <p:blipFill>
            <a:blip r:embed="rId3"/>
            <a:stretch>
              <a:fillRect/>
            </a:stretch>
          </p:blipFill>
          <p:spPr>
            <a:xfrm>
              <a:off x="1104900" y="879388"/>
              <a:ext cx="7318419" cy="5940512"/>
            </a:xfrm>
            <a:prstGeom prst="rect">
              <a:avLst/>
            </a:prstGeom>
          </p:spPr>
        </p:pic>
        <p:sp>
          <p:nvSpPr>
            <p:cNvPr id="5" name="TextBox 4"/>
            <p:cNvSpPr txBox="1"/>
            <p:nvPr/>
          </p:nvSpPr>
          <p:spPr>
            <a:xfrm rot="2508746">
              <a:off x="6132446" y="3676211"/>
              <a:ext cx="479992" cy="233014"/>
            </a:xfrm>
            <a:prstGeom prst="rect">
              <a:avLst/>
            </a:prstGeom>
            <a:solidFill>
              <a:schemeClr val="bg1"/>
            </a:solidFill>
            <a:ln>
              <a:solidFill>
                <a:schemeClr val="tx1"/>
              </a:solidFill>
            </a:ln>
          </p:spPr>
          <p:txBody>
            <a:bodyPr wrap="square" lIns="36000" tIns="46800" rIns="36000" bIns="46800" rtlCol="0">
              <a:spAutoFit/>
            </a:bodyPr>
            <a:lstStyle/>
            <a:p>
              <a:pPr algn="ctr"/>
              <a:r>
                <a:rPr lang="en-US" sz="900" b="1" dirty="0" smtClean="0">
                  <a:latin typeface="Times"/>
                  <a:cs typeface="Times"/>
                </a:rPr>
                <a:t>DELAY</a:t>
              </a:r>
              <a:endParaRPr lang="en-US" sz="900" b="1" dirty="0">
                <a:latin typeface="Times"/>
                <a:cs typeface="Times"/>
              </a:endParaRPr>
            </a:p>
          </p:txBody>
        </p:sp>
      </p:grpSp>
      <p:sp>
        <p:nvSpPr>
          <p:cNvPr id="6" name="Title 1"/>
          <p:cNvSpPr txBox="1">
            <a:spLocks/>
          </p:cNvSpPr>
          <p:nvPr/>
        </p:nvSpPr>
        <p:spPr>
          <a:xfrm>
            <a:off x="468641" y="137301"/>
            <a:ext cx="8229600" cy="658347"/>
          </a:xfrm>
          <a:prstGeom prst="rect">
            <a:avLst/>
          </a:prstGeom>
          <a:solidFill>
            <a:schemeClr val="tx2">
              <a:lumMod val="75000"/>
            </a:schemeClr>
          </a:solidFill>
        </p:spPr>
        <p:txBody>
          <a:bodyPr vert="horz" lIns="91440" tIns="45720" rIns="91440" bIns="45720" rtlCol="0" anchor="ctr">
            <a:normAutofit lnSpcReduction="10000"/>
          </a:bodyPr>
          <a:lstStyle>
            <a:lvl1pPr>
              <a:defRPr>
                <a:solidFill>
                  <a:schemeClr val="bg1"/>
                </a:solidFill>
              </a:defRPr>
            </a:lvl1pPr>
          </a:lstStyle>
          <a:p>
            <a:pPr lvl="0" algn="ctr">
              <a:spcBef>
                <a:spcPct val="0"/>
              </a:spcBef>
              <a:defRPr/>
            </a:pPr>
            <a:r>
              <a:rPr lang="en-US" sz="3800" b="1" noProof="0" dirty="0" smtClean="0">
                <a:latin typeface="+mj-lt"/>
                <a:ea typeface="+mj-ea"/>
                <a:cs typeface="+mj-cs"/>
              </a:rPr>
              <a:t>Interconnected ‘modes of failures’</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39436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62000" y="886212"/>
            <a:ext cx="7482725" cy="5984488"/>
            <a:chOff x="762000" y="886212"/>
            <a:chExt cx="7482725" cy="5984488"/>
          </a:xfrm>
        </p:grpSpPr>
        <p:grpSp>
          <p:nvGrpSpPr>
            <p:cNvPr id="2" name="Group 1"/>
            <p:cNvGrpSpPr/>
            <p:nvPr/>
          </p:nvGrpSpPr>
          <p:grpSpPr>
            <a:xfrm>
              <a:off x="762000" y="886212"/>
              <a:ext cx="7482725" cy="5984488"/>
              <a:chOff x="762000" y="886212"/>
              <a:chExt cx="7482725" cy="5984488"/>
            </a:xfrm>
          </p:grpSpPr>
          <p:pic>
            <p:nvPicPr>
              <p:cNvPr id="3" name="Picture 2"/>
              <p:cNvPicPr>
                <a:picLocks noChangeAspect="1"/>
              </p:cNvPicPr>
              <p:nvPr/>
            </p:nvPicPr>
            <p:blipFill>
              <a:blip r:embed="rId3"/>
              <a:stretch>
                <a:fillRect/>
              </a:stretch>
            </p:blipFill>
            <p:spPr>
              <a:xfrm>
                <a:off x="762000" y="886212"/>
                <a:ext cx="7482725" cy="5984488"/>
              </a:xfrm>
              <a:prstGeom prst="rect">
                <a:avLst/>
              </a:prstGeom>
            </p:spPr>
          </p:pic>
          <p:sp>
            <p:nvSpPr>
              <p:cNvPr id="6" name="TextBox 5"/>
              <p:cNvSpPr txBox="1"/>
              <p:nvPr/>
            </p:nvSpPr>
            <p:spPr>
              <a:xfrm rot="2167482">
                <a:off x="6132446" y="3454289"/>
                <a:ext cx="479992" cy="233014"/>
              </a:xfrm>
              <a:prstGeom prst="rect">
                <a:avLst/>
              </a:prstGeom>
              <a:solidFill>
                <a:schemeClr val="bg1"/>
              </a:solidFill>
              <a:ln>
                <a:solidFill>
                  <a:schemeClr val="tx1"/>
                </a:solidFill>
              </a:ln>
            </p:spPr>
            <p:txBody>
              <a:bodyPr wrap="square" lIns="36000" tIns="46800" rIns="36000" bIns="46800" rtlCol="0">
                <a:spAutoFit/>
              </a:bodyPr>
              <a:lstStyle/>
              <a:p>
                <a:pPr algn="ctr"/>
                <a:r>
                  <a:rPr lang="en-US" sz="900" b="1" dirty="0" smtClean="0">
                    <a:latin typeface="Times"/>
                    <a:cs typeface="Times"/>
                  </a:rPr>
                  <a:t>DELAY</a:t>
                </a:r>
                <a:endParaRPr lang="en-US" sz="900" b="1" dirty="0">
                  <a:latin typeface="Times"/>
                  <a:cs typeface="Times"/>
                </a:endParaRPr>
              </a:p>
            </p:txBody>
          </p:sp>
        </p:grpSp>
        <p:pic>
          <p:nvPicPr>
            <p:cNvPr id="5" name="Picture 4"/>
            <p:cNvPicPr>
              <a:picLocks noChangeAspect="1"/>
            </p:cNvPicPr>
            <p:nvPr/>
          </p:nvPicPr>
          <p:blipFill>
            <a:blip r:embed="rId4"/>
            <a:stretch>
              <a:fillRect/>
            </a:stretch>
          </p:blipFill>
          <p:spPr>
            <a:xfrm>
              <a:off x="1593779" y="3709048"/>
              <a:ext cx="1441185" cy="1441185"/>
            </a:xfrm>
            <a:prstGeom prst="rect">
              <a:avLst/>
            </a:prstGeom>
          </p:spPr>
        </p:pic>
      </p:grpSp>
      <p:sp>
        <p:nvSpPr>
          <p:cNvPr id="8" name="Title 1"/>
          <p:cNvSpPr txBox="1">
            <a:spLocks/>
          </p:cNvSpPr>
          <p:nvPr/>
        </p:nvSpPr>
        <p:spPr>
          <a:xfrm>
            <a:off x="468641" y="137301"/>
            <a:ext cx="8229600" cy="658347"/>
          </a:xfrm>
          <a:prstGeom prst="rect">
            <a:avLst/>
          </a:prstGeom>
          <a:solidFill>
            <a:schemeClr val="tx2">
              <a:lumMod val="75000"/>
            </a:schemeClr>
          </a:solidFill>
        </p:spPr>
        <p:txBody>
          <a:bodyPr vert="horz" lIns="91440" tIns="45720" rIns="91440" bIns="45720" rtlCol="0" anchor="ctr">
            <a:normAutofit lnSpcReduction="10000"/>
          </a:bodyPr>
          <a:lstStyle>
            <a:lvl1pPr>
              <a:defRPr>
                <a:solidFill>
                  <a:schemeClr val="bg1"/>
                </a:solidFill>
              </a:defRPr>
            </a:lvl1pPr>
          </a:lstStyle>
          <a:p>
            <a:pPr lvl="0" algn="ctr">
              <a:spcBef>
                <a:spcPct val="0"/>
              </a:spcBef>
              <a:defRPr/>
            </a:pPr>
            <a:r>
              <a:rPr lang="en-US" sz="3800" b="1" noProof="0" dirty="0" smtClean="0">
                <a:latin typeface="+mj-lt"/>
                <a:ea typeface="+mj-ea"/>
                <a:cs typeface="+mj-cs"/>
              </a:rPr>
              <a:t>Interconnected ‘modes of failures’</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900243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8800" y="916937"/>
            <a:ext cx="8154908" cy="5968447"/>
            <a:chOff x="558800" y="876300"/>
            <a:chExt cx="8154908" cy="5968447"/>
          </a:xfrm>
        </p:grpSpPr>
        <p:grpSp>
          <p:nvGrpSpPr>
            <p:cNvPr id="3" name="Group 2"/>
            <p:cNvGrpSpPr/>
            <p:nvPr/>
          </p:nvGrpSpPr>
          <p:grpSpPr>
            <a:xfrm>
              <a:off x="558800" y="876300"/>
              <a:ext cx="8154908" cy="5968447"/>
              <a:chOff x="558800" y="876300"/>
              <a:chExt cx="8154908" cy="5968447"/>
            </a:xfrm>
          </p:grpSpPr>
          <p:pic>
            <p:nvPicPr>
              <p:cNvPr id="2" name="Picture 1"/>
              <p:cNvPicPr>
                <a:picLocks noChangeAspect="1"/>
              </p:cNvPicPr>
              <p:nvPr/>
            </p:nvPicPr>
            <p:blipFill>
              <a:blip r:embed="rId3"/>
              <a:stretch>
                <a:fillRect/>
              </a:stretch>
            </p:blipFill>
            <p:spPr>
              <a:xfrm>
                <a:off x="558800" y="876300"/>
                <a:ext cx="8154908" cy="5968447"/>
              </a:xfrm>
              <a:prstGeom prst="rect">
                <a:avLst/>
              </a:prstGeom>
            </p:spPr>
          </p:pic>
          <p:sp>
            <p:nvSpPr>
              <p:cNvPr id="5" name="TextBox 4"/>
              <p:cNvSpPr txBox="1"/>
              <p:nvPr/>
            </p:nvSpPr>
            <p:spPr>
              <a:xfrm rot="2508746">
                <a:off x="5922836" y="3454289"/>
                <a:ext cx="479992" cy="233014"/>
              </a:xfrm>
              <a:prstGeom prst="rect">
                <a:avLst/>
              </a:prstGeom>
              <a:solidFill>
                <a:schemeClr val="bg1"/>
              </a:solidFill>
              <a:ln>
                <a:solidFill>
                  <a:schemeClr val="tx1"/>
                </a:solidFill>
              </a:ln>
            </p:spPr>
            <p:txBody>
              <a:bodyPr wrap="square" lIns="36000" tIns="46800" rIns="36000" bIns="46800" rtlCol="0">
                <a:spAutoFit/>
              </a:bodyPr>
              <a:lstStyle/>
              <a:p>
                <a:pPr algn="ctr"/>
                <a:r>
                  <a:rPr lang="en-US" sz="900" b="1" dirty="0" smtClean="0">
                    <a:latin typeface="Times"/>
                    <a:cs typeface="Times"/>
                  </a:rPr>
                  <a:t>DELAY</a:t>
                </a:r>
                <a:endParaRPr lang="en-US" sz="900" b="1" dirty="0">
                  <a:latin typeface="Times"/>
                  <a:cs typeface="Times"/>
                </a:endParaRPr>
              </a:p>
            </p:txBody>
          </p:sp>
        </p:grpSp>
        <p:pic>
          <p:nvPicPr>
            <p:cNvPr id="6" name="Picture 5"/>
            <p:cNvPicPr>
              <a:picLocks noChangeAspect="1"/>
            </p:cNvPicPr>
            <p:nvPr/>
          </p:nvPicPr>
          <p:blipFill>
            <a:blip r:embed="rId4"/>
            <a:stretch>
              <a:fillRect/>
            </a:stretch>
          </p:blipFill>
          <p:spPr>
            <a:xfrm>
              <a:off x="1431911" y="3646788"/>
              <a:ext cx="1441185" cy="1441185"/>
            </a:xfrm>
            <a:prstGeom prst="rect">
              <a:avLst/>
            </a:prstGeom>
          </p:spPr>
        </p:pic>
      </p:grpSp>
      <p:sp>
        <p:nvSpPr>
          <p:cNvPr id="8" name="Title 1"/>
          <p:cNvSpPr txBox="1">
            <a:spLocks/>
          </p:cNvSpPr>
          <p:nvPr/>
        </p:nvSpPr>
        <p:spPr>
          <a:xfrm>
            <a:off x="468641" y="137301"/>
            <a:ext cx="8229600" cy="658347"/>
          </a:xfrm>
          <a:prstGeom prst="rect">
            <a:avLst/>
          </a:prstGeom>
          <a:solidFill>
            <a:schemeClr val="tx2">
              <a:lumMod val="75000"/>
            </a:schemeClr>
          </a:solidFill>
        </p:spPr>
        <p:txBody>
          <a:bodyPr vert="horz" lIns="91440" tIns="45720" rIns="91440" bIns="45720" rtlCol="0" anchor="ctr">
            <a:normAutofit lnSpcReduction="10000"/>
          </a:bodyPr>
          <a:lstStyle>
            <a:lvl1pPr>
              <a:defRPr>
                <a:solidFill>
                  <a:schemeClr val="bg1"/>
                </a:solidFill>
              </a:defRPr>
            </a:lvl1pPr>
          </a:lstStyle>
          <a:p>
            <a:pPr lvl="0" algn="ctr">
              <a:spcBef>
                <a:spcPct val="0"/>
              </a:spcBef>
              <a:defRPr/>
            </a:pPr>
            <a:r>
              <a:rPr lang="en-US" sz="3800" b="1" noProof="0" dirty="0" smtClean="0">
                <a:latin typeface="+mj-lt"/>
                <a:ea typeface="+mj-ea"/>
                <a:cs typeface="+mj-cs"/>
              </a:rPr>
              <a:t>Interconnected ‘modes of failures’</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31743183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81000" y="904657"/>
            <a:ext cx="8318499" cy="5980727"/>
            <a:chOff x="381000" y="847508"/>
            <a:chExt cx="8318499" cy="5980727"/>
          </a:xfrm>
        </p:grpSpPr>
        <p:grpSp>
          <p:nvGrpSpPr>
            <p:cNvPr id="2" name="Group 1"/>
            <p:cNvGrpSpPr/>
            <p:nvPr/>
          </p:nvGrpSpPr>
          <p:grpSpPr>
            <a:xfrm>
              <a:off x="381000" y="847508"/>
              <a:ext cx="8318499" cy="5980727"/>
              <a:chOff x="381000" y="847508"/>
              <a:chExt cx="8318499" cy="5980727"/>
            </a:xfrm>
          </p:grpSpPr>
          <p:pic>
            <p:nvPicPr>
              <p:cNvPr id="3" name="Picture 2"/>
              <p:cNvPicPr>
                <a:picLocks noChangeAspect="1"/>
              </p:cNvPicPr>
              <p:nvPr/>
            </p:nvPicPr>
            <p:blipFill>
              <a:blip r:embed="rId3"/>
              <a:stretch>
                <a:fillRect/>
              </a:stretch>
            </p:blipFill>
            <p:spPr>
              <a:xfrm>
                <a:off x="381000" y="847508"/>
                <a:ext cx="8318499" cy="5980727"/>
              </a:xfrm>
              <a:prstGeom prst="rect">
                <a:avLst/>
              </a:prstGeom>
            </p:spPr>
          </p:pic>
          <p:sp>
            <p:nvSpPr>
              <p:cNvPr id="5" name="TextBox 4"/>
              <p:cNvSpPr txBox="1"/>
              <p:nvPr/>
            </p:nvSpPr>
            <p:spPr>
              <a:xfrm rot="1753905">
                <a:off x="5644002" y="3392383"/>
                <a:ext cx="479992" cy="233014"/>
              </a:xfrm>
              <a:prstGeom prst="rect">
                <a:avLst/>
              </a:prstGeom>
              <a:solidFill>
                <a:schemeClr val="bg1"/>
              </a:solidFill>
              <a:ln>
                <a:solidFill>
                  <a:schemeClr val="tx1"/>
                </a:solidFill>
              </a:ln>
            </p:spPr>
            <p:txBody>
              <a:bodyPr wrap="square" lIns="36000" tIns="46800" rIns="36000" bIns="46800" rtlCol="0">
                <a:spAutoFit/>
              </a:bodyPr>
              <a:lstStyle/>
              <a:p>
                <a:pPr algn="ctr"/>
                <a:r>
                  <a:rPr lang="en-US" sz="900" b="1" dirty="0" smtClean="0">
                    <a:latin typeface="Times"/>
                    <a:cs typeface="Times"/>
                  </a:rPr>
                  <a:t>DELAY</a:t>
                </a:r>
                <a:endParaRPr lang="en-US" sz="900" b="1" dirty="0">
                  <a:latin typeface="Times"/>
                  <a:cs typeface="Times"/>
                </a:endParaRPr>
              </a:p>
            </p:txBody>
          </p:sp>
          <p:sp>
            <p:nvSpPr>
              <p:cNvPr id="6" name="TextBox 5"/>
              <p:cNvSpPr txBox="1"/>
              <p:nvPr/>
            </p:nvSpPr>
            <p:spPr>
              <a:xfrm rot="1753905">
                <a:off x="7756822" y="5899619"/>
                <a:ext cx="479992" cy="233014"/>
              </a:xfrm>
              <a:prstGeom prst="rect">
                <a:avLst/>
              </a:prstGeom>
              <a:solidFill>
                <a:schemeClr val="bg1"/>
              </a:solidFill>
              <a:ln>
                <a:solidFill>
                  <a:schemeClr val="tx1"/>
                </a:solidFill>
              </a:ln>
            </p:spPr>
            <p:txBody>
              <a:bodyPr wrap="square" lIns="36000" tIns="46800" rIns="36000" bIns="46800" rtlCol="0">
                <a:spAutoFit/>
              </a:bodyPr>
              <a:lstStyle/>
              <a:p>
                <a:pPr algn="ctr"/>
                <a:r>
                  <a:rPr lang="en-US" sz="900" b="1" dirty="0" smtClean="0">
                    <a:latin typeface="Times"/>
                    <a:cs typeface="Times"/>
                  </a:rPr>
                  <a:t>DELAY</a:t>
                </a:r>
                <a:endParaRPr lang="en-US" sz="900" b="1" dirty="0">
                  <a:latin typeface="Times"/>
                  <a:cs typeface="Times"/>
                </a:endParaRPr>
              </a:p>
            </p:txBody>
          </p:sp>
        </p:grpSp>
        <p:pic>
          <p:nvPicPr>
            <p:cNvPr id="7" name="Picture 6"/>
            <p:cNvPicPr>
              <a:picLocks noChangeAspect="1"/>
            </p:cNvPicPr>
            <p:nvPr/>
          </p:nvPicPr>
          <p:blipFill>
            <a:blip r:embed="rId4"/>
            <a:stretch>
              <a:fillRect/>
            </a:stretch>
          </p:blipFill>
          <p:spPr>
            <a:xfrm>
              <a:off x="1232688" y="3572074"/>
              <a:ext cx="1441185" cy="1441185"/>
            </a:xfrm>
            <a:prstGeom prst="rect">
              <a:avLst/>
            </a:prstGeom>
          </p:spPr>
        </p:pic>
      </p:grpSp>
      <p:sp>
        <p:nvSpPr>
          <p:cNvPr id="9" name="Title 1"/>
          <p:cNvSpPr txBox="1">
            <a:spLocks/>
          </p:cNvSpPr>
          <p:nvPr/>
        </p:nvSpPr>
        <p:spPr>
          <a:xfrm>
            <a:off x="468641" y="137301"/>
            <a:ext cx="8229600" cy="658347"/>
          </a:xfrm>
          <a:prstGeom prst="rect">
            <a:avLst/>
          </a:prstGeom>
          <a:solidFill>
            <a:schemeClr val="tx2">
              <a:lumMod val="75000"/>
            </a:schemeClr>
          </a:solidFill>
        </p:spPr>
        <p:txBody>
          <a:bodyPr vert="horz" lIns="91440" tIns="45720" rIns="91440" bIns="45720" rtlCol="0" anchor="ctr">
            <a:normAutofit lnSpcReduction="10000"/>
          </a:bodyPr>
          <a:lstStyle>
            <a:lvl1pPr>
              <a:defRPr>
                <a:solidFill>
                  <a:schemeClr val="bg1"/>
                </a:solidFill>
              </a:defRPr>
            </a:lvl1pPr>
          </a:lstStyle>
          <a:p>
            <a:pPr lvl="0" algn="ctr">
              <a:spcBef>
                <a:spcPct val="0"/>
              </a:spcBef>
              <a:defRPr/>
            </a:pPr>
            <a:r>
              <a:rPr lang="en-US" sz="3800" b="1" noProof="0" dirty="0" smtClean="0">
                <a:latin typeface="+mj-lt"/>
                <a:ea typeface="+mj-ea"/>
                <a:cs typeface="+mj-cs"/>
              </a:rPr>
              <a:t>Interconnected ‘modes of failures’</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331314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8641" y="116632"/>
            <a:ext cx="8229600" cy="658347"/>
          </a:xfrm>
          <a:prstGeom prst="rect">
            <a:avLst/>
          </a:prstGeom>
          <a:solidFill>
            <a:schemeClr val="tx2">
              <a:lumMod val="75000"/>
            </a:schemeClr>
          </a:solidFill>
        </p:spPr>
        <p:txBody>
          <a:bodyPr vert="horz" lIns="91440" tIns="45720" rIns="91440" bIns="45720" rtlCol="0" anchor="ctr">
            <a:normAutofit lnSpcReduction="10000"/>
          </a:bodyPr>
          <a:lstStyle>
            <a:lvl1pPr>
              <a:defRPr>
                <a:solidFill>
                  <a:schemeClr val="bg1"/>
                </a:solidFill>
              </a:defRPr>
            </a:lvl1pPr>
          </a:lstStyle>
          <a:p>
            <a:pPr lvl="0" algn="ctr">
              <a:spcBef>
                <a:spcPct val="0"/>
              </a:spcBef>
              <a:defRPr/>
            </a:pPr>
            <a:r>
              <a:rPr lang="en-US" sz="3800" b="1" noProof="0" dirty="0" smtClean="0">
                <a:latin typeface="+mj-lt"/>
                <a:ea typeface="+mj-ea"/>
                <a:cs typeface="+mj-cs"/>
              </a:rPr>
              <a:t>Interconnected ‘modes of failures’</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grpSp>
        <p:nvGrpSpPr>
          <p:cNvPr id="8" name="Group 7"/>
          <p:cNvGrpSpPr/>
          <p:nvPr/>
        </p:nvGrpSpPr>
        <p:grpSpPr>
          <a:xfrm>
            <a:off x="495300" y="844451"/>
            <a:ext cx="8265686" cy="6040933"/>
            <a:chOff x="495300" y="833748"/>
            <a:chExt cx="8265686" cy="6040933"/>
          </a:xfrm>
        </p:grpSpPr>
        <p:pic>
          <p:nvPicPr>
            <p:cNvPr id="2" name="Picture 1"/>
            <p:cNvPicPr>
              <a:picLocks noChangeAspect="1"/>
            </p:cNvPicPr>
            <p:nvPr/>
          </p:nvPicPr>
          <p:blipFill>
            <a:blip r:embed="rId3"/>
            <a:stretch>
              <a:fillRect/>
            </a:stretch>
          </p:blipFill>
          <p:spPr>
            <a:xfrm>
              <a:off x="495300" y="833748"/>
              <a:ext cx="8265686" cy="6040933"/>
            </a:xfrm>
            <a:prstGeom prst="rect">
              <a:avLst/>
            </a:prstGeom>
          </p:spPr>
        </p:pic>
        <p:sp>
          <p:nvSpPr>
            <p:cNvPr id="5" name="TextBox 4"/>
            <p:cNvSpPr txBox="1"/>
            <p:nvPr/>
          </p:nvSpPr>
          <p:spPr>
            <a:xfrm rot="1753905">
              <a:off x="5717982" y="3417041"/>
              <a:ext cx="479992" cy="233014"/>
            </a:xfrm>
            <a:prstGeom prst="rect">
              <a:avLst/>
            </a:prstGeom>
            <a:solidFill>
              <a:schemeClr val="bg1"/>
            </a:solidFill>
            <a:ln>
              <a:solidFill>
                <a:schemeClr val="tx1"/>
              </a:solidFill>
            </a:ln>
          </p:spPr>
          <p:txBody>
            <a:bodyPr wrap="square" lIns="36000" tIns="46800" rIns="36000" bIns="46800" rtlCol="0">
              <a:spAutoFit/>
            </a:bodyPr>
            <a:lstStyle/>
            <a:p>
              <a:pPr algn="ctr"/>
              <a:r>
                <a:rPr lang="en-US" sz="900" b="1" dirty="0" smtClean="0">
                  <a:latin typeface="Times"/>
                  <a:cs typeface="Times"/>
                </a:rPr>
                <a:t>DELAY</a:t>
              </a:r>
              <a:endParaRPr lang="en-US" sz="900" b="1" dirty="0">
                <a:latin typeface="Times"/>
                <a:cs typeface="Times"/>
              </a:endParaRPr>
            </a:p>
          </p:txBody>
        </p:sp>
        <p:sp>
          <p:nvSpPr>
            <p:cNvPr id="6" name="TextBox 5"/>
            <p:cNvSpPr txBox="1"/>
            <p:nvPr/>
          </p:nvSpPr>
          <p:spPr>
            <a:xfrm rot="1753905">
              <a:off x="7855461" y="5862633"/>
              <a:ext cx="479992" cy="233014"/>
            </a:xfrm>
            <a:prstGeom prst="rect">
              <a:avLst/>
            </a:prstGeom>
            <a:solidFill>
              <a:schemeClr val="bg1"/>
            </a:solidFill>
            <a:ln>
              <a:solidFill>
                <a:schemeClr val="tx1"/>
              </a:solidFill>
            </a:ln>
          </p:spPr>
          <p:txBody>
            <a:bodyPr wrap="square" lIns="36000" tIns="46800" rIns="36000" bIns="46800" rtlCol="0">
              <a:spAutoFit/>
            </a:bodyPr>
            <a:lstStyle/>
            <a:p>
              <a:pPr algn="ctr"/>
              <a:r>
                <a:rPr lang="en-US" sz="900" b="1" dirty="0" smtClean="0">
                  <a:latin typeface="Times"/>
                  <a:cs typeface="Times"/>
                </a:rPr>
                <a:t>DELAY</a:t>
              </a:r>
              <a:endParaRPr lang="en-US" sz="900" b="1" dirty="0">
                <a:latin typeface="Times"/>
                <a:cs typeface="Times"/>
              </a:endParaRPr>
            </a:p>
          </p:txBody>
        </p:sp>
        <p:pic>
          <p:nvPicPr>
            <p:cNvPr id="7" name="Picture 6"/>
            <p:cNvPicPr>
              <a:picLocks noChangeAspect="1"/>
            </p:cNvPicPr>
            <p:nvPr/>
          </p:nvPicPr>
          <p:blipFill>
            <a:blip r:embed="rId4"/>
            <a:stretch>
              <a:fillRect/>
            </a:stretch>
          </p:blipFill>
          <p:spPr>
            <a:xfrm>
              <a:off x="1332300" y="3659240"/>
              <a:ext cx="1441185" cy="1441185"/>
            </a:xfrm>
            <a:prstGeom prst="rect">
              <a:avLst/>
            </a:prstGeom>
          </p:spPr>
        </p:pic>
      </p:grpSp>
    </p:spTree>
    <p:extLst>
      <p:ext uri="{BB962C8B-B14F-4D97-AF65-F5344CB8AC3E}">
        <p14:creationId xmlns:p14="http://schemas.microsoft.com/office/powerpoint/2010/main" val="561584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mages\toni\cover_new.tif"/>
          <p:cNvPicPr>
            <a:picLocks noChangeAspect="1" noChangeArrowheads="1"/>
          </p:cNvPicPr>
          <p:nvPr/>
        </p:nvPicPr>
        <p:blipFill>
          <a:blip r:embed="rId2" cstate="print"/>
          <a:srcRect/>
          <a:stretch>
            <a:fillRect/>
          </a:stretch>
        </p:blipFill>
        <p:spPr bwMode="auto">
          <a:xfrm>
            <a:off x="1979712" y="1386571"/>
            <a:ext cx="4896544" cy="5545308"/>
          </a:xfrm>
          <a:prstGeom prst="rect">
            <a:avLst/>
          </a:prstGeom>
          <a:noFill/>
          <a:ln w="9525">
            <a:noFill/>
            <a:miter lim="800000"/>
            <a:headEnd/>
            <a:tailEnd/>
          </a:ln>
        </p:spPr>
      </p:pic>
      <p:sp>
        <p:nvSpPr>
          <p:cNvPr id="5" name="Title 1"/>
          <p:cNvSpPr txBox="1">
            <a:spLocks/>
          </p:cNvSpPr>
          <p:nvPr/>
        </p:nvSpPr>
        <p:spPr>
          <a:xfrm>
            <a:off x="467544" y="224563"/>
            <a:ext cx="8229600" cy="1188214"/>
          </a:xfrm>
          <a:prstGeom prst="rect">
            <a:avLst/>
          </a:prstGeom>
          <a:solidFill>
            <a:schemeClr val="tx2">
              <a:lumMod val="75000"/>
            </a:schemeClr>
          </a:solidFill>
        </p:spPr>
        <p:txBody>
          <a:bodyPr vert="horz" lIns="91440" tIns="45720" rIns="91440" bIns="45720" rtlCol="0" anchor="ctr">
            <a:normAutofit fontScale="85000" lnSpcReduction="10000"/>
          </a:bodyPr>
          <a:lstStyle>
            <a:lvl1pPr>
              <a:defRPr>
                <a:solidFill>
                  <a:schemeClr val="bg1"/>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We all live on this planet, in a catchment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4400" b="1" dirty="0">
              <a:latin typeface="+mj-lt"/>
              <a:ea typeface="+mj-ea"/>
              <a:cs typeface="+mj-cs"/>
            </a:endParaRPr>
          </a:p>
        </p:txBody>
      </p:sp>
      <p:sp>
        <p:nvSpPr>
          <p:cNvPr id="2" name="TextBox 1"/>
          <p:cNvSpPr txBox="1"/>
          <p:nvPr/>
        </p:nvSpPr>
        <p:spPr>
          <a:xfrm>
            <a:off x="-108520" y="3011468"/>
            <a:ext cx="1722591" cy="1569660"/>
          </a:xfrm>
          <a:prstGeom prst="rect">
            <a:avLst/>
          </a:prstGeom>
          <a:noFill/>
        </p:spPr>
        <p:txBody>
          <a:bodyPr wrap="square" rtlCol="0">
            <a:spAutoFit/>
          </a:bodyPr>
          <a:lstStyle/>
          <a:p>
            <a:pPr algn="ctr"/>
            <a:r>
              <a:rPr lang="en-US" sz="2400" b="1" dirty="0" smtClean="0">
                <a:solidFill>
                  <a:srgbClr val="00B050"/>
                </a:solidFill>
              </a:rPr>
              <a:t>Human </a:t>
            </a:r>
          </a:p>
          <a:p>
            <a:pPr algn="ctr"/>
            <a:r>
              <a:rPr lang="en-US" sz="2400" b="1" dirty="0" smtClean="0">
                <a:solidFill>
                  <a:srgbClr val="00B050"/>
                </a:solidFill>
              </a:rPr>
              <a:t>&amp;</a:t>
            </a:r>
          </a:p>
          <a:p>
            <a:pPr algn="ctr"/>
            <a:r>
              <a:rPr lang="en-US" sz="2400" b="1" dirty="0" smtClean="0">
                <a:solidFill>
                  <a:srgbClr val="00B050"/>
                </a:solidFill>
              </a:rPr>
              <a:t> Planetary Well-being </a:t>
            </a:r>
            <a:endParaRPr lang="en-ZA" sz="2400" b="1" dirty="0">
              <a:solidFill>
                <a:srgbClr val="00B050"/>
              </a:solidFill>
            </a:endParaRPr>
          </a:p>
        </p:txBody>
      </p:sp>
      <p:sp>
        <p:nvSpPr>
          <p:cNvPr id="7" name="TextBox 6"/>
          <p:cNvSpPr txBox="1"/>
          <p:nvPr/>
        </p:nvSpPr>
        <p:spPr>
          <a:xfrm>
            <a:off x="7740352" y="3250211"/>
            <a:ext cx="1485879" cy="1200329"/>
          </a:xfrm>
          <a:prstGeom prst="rect">
            <a:avLst/>
          </a:prstGeom>
          <a:noFill/>
        </p:spPr>
        <p:txBody>
          <a:bodyPr wrap="square" rtlCol="0">
            <a:spAutoFit/>
          </a:bodyPr>
          <a:lstStyle/>
          <a:p>
            <a:pPr algn="ctr"/>
            <a:r>
              <a:rPr lang="en-US" sz="2400" b="1" dirty="0" smtClean="0">
                <a:solidFill>
                  <a:srgbClr val="00B050"/>
                </a:solidFill>
              </a:rPr>
              <a:t>Social –</a:t>
            </a:r>
          </a:p>
          <a:p>
            <a:pPr algn="ctr"/>
            <a:r>
              <a:rPr lang="en-US" sz="2400" b="1" dirty="0" smtClean="0">
                <a:solidFill>
                  <a:srgbClr val="00B050"/>
                </a:solidFill>
              </a:rPr>
              <a:t>Ecological </a:t>
            </a:r>
          </a:p>
          <a:p>
            <a:pPr algn="ctr"/>
            <a:r>
              <a:rPr lang="en-US" sz="2400" b="1" dirty="0" smtClean="0">
                <a:solidFill>
                  <a:srgbClr val="00B050"/>
                </a:solidFill>
              </a:rPr>
              <a:t>Justice </a:t>
            </a:r>
            <a:endParaRPr lang="en-ZA" sz="2400" b="1" dirty="0">
              <a:solidFill>
                <a:srgbClr val="00B050"/>
              </a:solidFill>
            </a:endParaRPr>
          </a:p>
        </p:txBody>
      </p:sp>
      <p:sp>
        <p:nvSpPr>
          <p:cNvPr id="3" name="Curved Up Arrow 2"/>
          <p:cNvSpPr/>
          <p:nvPr/>
        </p:nvSpPr>
        <p:spPr>
          <a:xfrm>
            <a:off x="395536" y="4581129"/>
            <a:ext cx="8568952" cy="2276872"/>
          </a:xfrm>
          <a:prstGeom prst="curved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8" name="Curved Up Arrow 7"/>
          <p:cNvSpPr/>
          <p:nvPr/>
        </p:nvSpPr>
        <p:spPr>
          <a:xfrm flipH="1" flipV="1">
            <a:off x="158824" y="1427290"/>
            <a:ext cx="8635358" cy="1713675"/>
          </a:xfrm>
          <a:prstGeom prst="curved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Tree>
    <p:extLst>
      <p:ext uri="{BB962C8B-B14F-4D97-AF65-F5344CB8AC3E}">
        <p14:creationId xmlns:p14="http://schemas.microsoft.com/office/powerpoint/2010/main" val="3591066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8566"/>
            <a:ext cx="8229600" cy="941931"/>
          </a:xfrm>
          <a:prstGeom prst="rect">
            <a:avLst/>
          </a:prstGeom>
          <a:solidFill>
            <a:schemeClr val="tx2">
              <a:lumMod val="75000"/>
            </a:schemeClr>
          </a:solidFill>
        </p:spPr>
        <p:txBody>
          <a:bodyPr vert="horz" lIns="91440" tIns="45720" rIns="91440" bIns="45720" rtlCol="0" anchor="ctr">
            <a:normAutofit fontScale="85000" lnSpcReduction="10000"/>
          </a:bodyPr>
          <a:lstStyle>
            <a:lvl1pPr>
              <a:defRPr>
                <a:solidFill>
                  <a:schemeClr val="bg1"/>
                </a:solidFill>
              </a:defRPr>
            </a:lvl1pPr>
          </a:lstStyle>
          <a:p>
            <a:pPr lvl="0" algn="ctr">
              <a:spcBef>
                <a:spcPct val="0"/>
              </a:spcBef>
              <a:defRPr/>
            </a:pPr>
            <a:r>
              <a:rPr lang="en-US" sz="3800" b="1" noProof="0" dirty="0" smtClean="0">
                <a:latin typeface="+mj-lt"/>
                <a:ea typeface="+mj-ea"/>
                <a:cs typeface="+mj-cs"/>
              </a:rPr>
              <a:t>23</a:t>
            </a:r>
            <a:r>
              <a:rPr lang="en-US" sz="3800" b="1" baseline="30000" noProof="0" dirty="0" smtClean="0">
                <a:latin typeface="+mj-lt"/>
                <a:ea typeface="+mj-ea"/>
                <a:cs typeface="+mj-cs"/>
              </a:rPr>
              <a:t>rd</a:t>
            </a:r>
            <a:r>
              <a:rPr lang="en-US" sz="3800" b="1" noProof="0" dirty="0" smtClean="0">
                <a:latin typeface="+mj-lt"/>
                <a:ea typeface="+mj-ea"/>
                <a:cs typeface="+mj-cs"/>
              </a:rPr>
              <a:t> September 2014: service delivery protests</a:t>
            </a:r>
            <a:endParaRPr kumimoji="0" lang="en-ZA" sz="3800" b="1" i="0" u="none" strike="noStrike" kern="1200" cap="none" spc="0" normalizeH="0" baseline="0" noProof="0" dirty="0">
              <a:ln>
                <a:noFill/>
              </a:ln>
              <a:solidFill>
                <a:schemeClr val="bg1"/>
              </a:solidFill>
              <a:effectLst/>
              <a:uLnTx/>
              <a:uFillTx/>
              <a:latin typeface="+mj-lt"/>
              <a:ea typeface="+mj-ea"/>
              <a:cs typeface="+mj-cs"/>
            </a:endParaRPr>
          </a:p>
        </p:txBody>
      </p:sp>
      <p:pic>
        <p:nvPicPr>
          <p:cNvPr id="4" name="Picture 3" descr="SRVM council chambers on f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19" y="1477524"/>
            <a:ext cx="8263063" cy="4957838"/>
          </a:xfrm>
          <a:prstGeom prst="rect">
            <a:avLst/>
          </a:prstGeom>
        </p:spPr>
      </p:pic>
    </p:spTree>
    <p:extLst>
      <p:ext uri="{BB962C8B-B14F-4D97-AF65-F5344CB8AC3E}">
        <p14:creationId xmlns:p14="http://schemas.microsoft.com/office/powerpoint/2010/main" val="1724215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723" y="5879013"/>
            <a:ext cx="6768752" cy="646331"/>
          </a:xfrm>
          <a:prstGeom prst="rect">
            <a:avLst/>
          </a:prstGeom>
          <a:noFill/>
        </p:spPr>
        <p:txBody>
          <a:bodyPr wrap="square" rtlCol="0">
            <a:spAutoFit/>
          </a:bodyPr>
          <a:lstStyle/>
          <a:p>
            <a:pPr marL="285750" indent="-285750">
              <a:buFont typeface="Arial" panose="020B0604020202020204" pitchFamily="34" charset="0"/>
              <a:buChar char="•"/>
            </a:pPr>
            <a:endParaRPr lang="en-ZA" dirty="0"/>
          </a:p>
          <a:p>
            <a:pPr marL="285750" indent="-285750">
              <a:buFont typeface="Arial" panose="020B0604020202020204" pitchFamily="34" charset="0"/>
              <a:buChar char="•"/>
            </a:pPr>
            <a:endParaRPr lang="en-GB" dirty="0"/>
          </a:p>
        </p:txBody>
      </p:sp>
      <p:sp>
        <p:nvSpPr>
          <p:cNvPr id="5" name="Title 1"/>
          <p:cNvSpPr txBox="1">
            <a:spLocks/>
          </p:cNvSpPr>
          <p:nvPr/>
        </p:nvSpPr>
        <p:spPr>
          <a:xfrm>
            <a:off x="611560" y="332656"/>
            <a:ext cx="8229600" cy="864096"/>
          </a:xfrm>
          <a:prstGeom prst="rect">
            <a:avLst/>
          </a:prstGeom>
          <a:solidFill>
            <a:schemeClr val="tx2">
              <a:lumMod val="75000"/>
            </a:schemeClr>
          </a:solidFill>
        </p:spPr>
        <p:txBody>
          <a:bodyPr vert="horz" lIns="91440" tIns="45720" rIns="91440" bIns="45720" rtlCol="0" anchor="ctr">
            <a:noAutofit/>
          </a:bodyPr>
          <a:lstStyle>
            <a:lvl1pPr>
              <a:defRPr>
                <a:solidFill>
                  <a:schemeClr val="bg1"/>
                </a:solidFill>
              </a:defRPr>
            </a:lvl1pPr>
          </a:lstStyle>
          <a:p>
            <a:pPr lvl="0" algn="ctr">
              <a:spcBef>
                <a:spcPct val="0"/>
              </a:spcBef>
              <a:defRPr/>
            </a:pPr>
            <a:r>
              <a:rPr lang="en-US" sz="3600" b="1" dirty="0" smtClean="0"/>
              <a:t>2. </a:t>
            </a:r>
            <a:r>
              <a:rPr lang="en-US" sz="3600" b="1" dirty="0" err="1" smtClean="0"/>
              <a:t>Makana</a:t>
            </a:r>
            <a:r>
              <a:rPr lang="en-US" sz="3600" b="1" dirty="0" smtClean="0"/>
              <a:t> </a:t>
            </a:r>
            <a:r>
              <a:rPr lang="en-US" sz="3600" b="1" dirty="0"/>
              <a:t>Municipality</a:t>
            </a:r>
            <a:endParaRPr kumimoji="0" lang="en-ZA" sz="3600" b="1" i="0" u="none" strike="noStrike" kern="1200" cap="none" spc="0" normalizeH="0" baseline="0" noProof="0" dirty="0">
              <a:ln>
                <a:noFill/>
              </a:ln>
              <a:solidFill>
                <a:schemeClr val="bg1"/>
              </a:solidFill>
              <a:effectLst/>
              <a:uLnTx/>
              <a:uFillTx/>
              <a:latin typeface="+mj-lt"/>
              <a:ea typeface="+mj-ea"/>
              <a:cs typeface="+mj-cs"/>
            </a:endParaRPr>
          </a:p>
        </p:txBody>
      </p:sp>
      <p:sp>
        <p:nvSpPr>
          <p:cNvPr id="16" name="Rectangle 15"/>
          <p:cNvSpPr/>
          <p:nvPr/>
        </p:nvSpPr>
        <p:spPr>
          <a:xfrm>
            <a:off x="6660232" y="1291523"/>
            <a:ext cx="2154645" cy="62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descr="_MG_1479.JPG"/>
          <p:cNvPicPr>
            <a:picLocks noChangeAspect="1"/>
          </p:cNvPicPr>
          <p:nvPr/>
        </p:nvPicPr>
        <p:blipFill>
          <a:blip r:embed="rId2" cstate="print"/>
          <a:stretch>
            <a:fillRect/>
          </a:stretch>
        </p:blipFill>
        <p:spPr>
          <a:xfrm>
            <a:off x="76148" y="2152674"/>
            <a:ext cx="2627784" cy="1751856"/>
          </a:xfrm>
          <a:prstGeom prst="rect">
            <a:avLst/>
          </a:prstGeom>
        </p:spPr>
      </p:pic>
      <p:pic>
        <p:nvPicPr>
          <p:cNvPr id="8" name="Picture 7" descr="_MG_1750.JPG"/>
          <p:cNvPicPr>
            <a:picLocks noChangeAspect="1"/>
          </p:cNvPicPr>
          <p:nvPr/>
        </p:nvPicPr>
        <p:blipFill>
          <a:blip r:embed="rId3" cstate="print"/>
          <a:stretch>
            <a:fillRect/>
          </a:stretch>
        </p:blipFill>
        <p:spPr>
          <a:xfrm>
            <a:off x="0" y="3884712"/>
            <a:ext cx="1871700" cy="1247800"/>
          </a:xfrm>
          <a:prstGeom prst="rect">
            <a:avLst/>
          </a:prstGeom>
        </p:spPr>
      </p:pic>
      <p:grpSp>
        <p:nvGrpSpPr>
          <p:cNvPr id="9" name="Group 22"/>
          <p:cNvGrpSpPr/>
          <p:nvPr/>
        </p:nvGrpSpPr>
        <p:grpSpPr>
          <a:xfrm>
            <a:off x="251520" y="2132856"/>
            <a:ext cx="8770964" cy="4078904"/>
            <a:chOff x="179512" y="1844824"/>
            <a:chExt cx="8770964" cy="4078904"/>
          </a:xfrm>
        </p:grpSpPr>
        <p:pic>
          <p:nvPicPr>
            <p:cNvPr id="10" name="Picture 9" descr="_MG_1546.JPG"/>
            <p:cNvPicPr>
              <a:picLocks noChangeAspect="1"/>
            </p:cNvPicPr>
            <p:nvPr/>
          </p:nvPicPr>
          <p:blipFill>
            <a:blip r:embed="rId4" cstate="print"/>
            <a:stretch>
              <a:fillRect/>
            </a:stretch>
          </p:blipFill>
          <p:spPr>
            <a:xfrm>
              <a:off x="179512" y="4509120"/>
              <a:ext cx="1691680" cy="1127787"/>
            </a:xfrm>
            <a:prstGeom prst="rect">
              <a:avLst/>
            </a:prstGeom>
          </p:spPr>
        </p:pic>
        <p:pic>
          <p:nvPicPr>
            <p:cNvPr id="12" name="Picture 11" descr="_MG_1800.JPG"/>
            <p:cNvPicPr>
              <a:picLocks noChangeAspect="1"/>
            </p:cNvPicPr>
            <p:nvPr/>
          </p:nvPicPr>
          <p:blipFill>
            <a:blip r:embed="rId5" cstate="print"/>
            <a:stretch>
              <a:fillRect/>
            </a:stretch>
          </p:blipFill>
          <p:spPr>
            <a:xfrm>
              <a:off x="1835696" y="3429000"/>
              <a:ext cx="3491880" cy="2327920"/>
            </a:xfrm>
            <a:prstGeom prst="rect">
              <a:avLst/>
            </a:prstGeom>
          </p:spPr>
        </p:pic>
        <p:pic>
          <p:nvPicPr>
            <p:cNvPr id="13" name="Picture 12" descr="IMG_0542.JPG"/>
            <p:cNvPicPr>
              <a:picLocks noChangeAspect="1"/>
            </p:cNvPicPr>
            <p:nvPr/>
          </p:nvPicPr>
          <p:blipFill>
            <a:blip r:embed="rId6" cstate="print"/>
            <a:stretch>
              <a:fillRect/>
            </a:stretch>
          </p:blipFill>
          <p:spPr>
            <a:xfrm>
              <a:off x="5292080" y="1844824"/>
              <a:ext cx="3563888" cy="2000779"/>
            </a:xfrm>
            <a:prstGeom prst="rect">
              <a:avLst/>
            </a:prstGeom>
          </p:spPr>
        </p:pic>
        <p:pic>
          <p:nvPicPr>
            <p:cNvPr id="14" name="Picture 13" descr="IMG_0522.JPG"/>
            <p:cNvPicPr>
              <a:picLocks noChangeAspect="1"/>
            </p:cNvPicPr>
            <p:nvPr/>
          </p:nvPicPr>
          <p:blipFill>
            <a:blip r:embed="rId7" cstate="print"/>
            <a:stretch>
              <a:fillRect/>
            </a:stretch>
          </p:blipFill>
          <p:spPr>
            <a:xfrm>
              <a:off x="2555776" y="1844824"/>
              <a:ext cx="2821812" cy="1584176"/>
            </a:xfrm>
            <a:prstGeom prst="rect">
              <a:avLst/>
            </a:prstGeom>
          </p:spPr>
        </p:pic>
        <p:pic>
          <p:nvPicPr>
            <p:cNvPr id="15" name="Picture 14" descr="IMG_0555.JPG"/>
            <p:cNvPicPr>
              <a:picLocks noChangeAspect="1"/>
            </p:cNvPicPr>
            <p:nvPr/>
          </p:nvPicPr>
          <p:blipFill>
            <a:blip r:embed="rId8" cstate="print"/>
            <a:stretch>
              <a:fillRect/>
            </a:stretch>
          </p:blipFill>
          <p:spPr>
            <a:xfrm>
              <a:off x="5148064" y="3789040"/>
              <a:ext cx="3802412" cy="2134688"/>
            </a:xfrm>
            <a:prstGeom prst="rect">
              <a:avLst/>
            </a:prstGeom>
          </p:spPr>
        </p:pic>
      </p:grpSp>
      <p:sp>
        <p:nvSpPr>
          <p:cNvPr id="3" name="TextBox 2"/>
          <p:cNvSpPr txBox="1"/>
          <p:nvPr/>
        </p:nvSpPr>
        <p:spPr>
          <a:xfrm>
            <a:off x="1069268" y="1417530"/>
            <a:ext cx="8301608" cy="523220"/>
          </a:xfrm>
          <a:prstGeom prst="rect">
            <a:avLst/>
          </a:prstGeom>
          <a:noFill/>
        </p:spPr>
        <p:txBody>
          <a:bodyPr wrap="square" rtlCol="0">
            <a:spAutoFit/>
          </a:bodyPr>
          <a:lstStyle/>
          <a:p>
            <a:r>
              <a:rPr lang="en-US" sz="2800" b="1" dirty="0" smtClean="0">
                <a:solidFill>
                  <a:schemeClr val="accent1">
                    <a:lumMod val="50000"/>
                  </a:schemeClr>
                </a:solidFill>
              </a:rPr>
              <a:t>From community activists to a Water Forum</a:t>
            </a:r>
            <a:endParaRPr lang="en-ZA" sz="2800" b="1" dirty="0">
              <a:solidFill>
                <a:schemeClr val="accent1">
                  <a:lumMod val="50000"/>
                </a:schemeClr>
              </a:solidFill>
            </a:endParaRPr>
          </a:p>
        </p:txBody>
      </p:sp>
    </p:spTree>
    <p:extLst>
      <p:ext uri="{BB962C8B-B14F-4D97-AF65-F5344CB8AC3E}">
        <p14:creationId xmlns:p14="http://schemas.microsoft.com/office/powerpoint/2010/main" val="3957847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rotWithShape="1">
          <a:blip r:embed="rId3">
            <a:extLst>
              <a:ext uri="{28A0092B-C50C-407E-A947-70E740481C1C}">
                <a14:useLocalDpi xmlns:a14="http://schemas.microsoft.com/office/drawing/2010/main" val="0"/>
              </a:ext>
            </a:extLst>
          </a:blip>
          <a:srcRect t="1361" b="4856"/>
          <a:stretch/>
        </p:blipFill>
        <p:spPr>
          <a:xfrm>
            <a:off x="486425" y="1283261"/>
            <a:ext cx="4263082" cy="2666655"/>
          </a:xfrm>
        </p:spPr>
      </p:pic>
      <p:sp>
        <p:nvSpPr>
          <p:cNvPr id="3" name="Title 2"/>
          <p:cNvSpPr>
            <a:spLocks noGrp="1"/>
          </p:cNvSpPr>
          <p:nvPr>
            <p:ph type="title"/>
          </p:nvPr>
        </p:nvSpPr>
        <p:spPr>
          <a:xfrm>
            <a:off x="539552" y="-127984"/>
            <a:ext cx="8229600" cy="1252728"/>
          </a:xfrm>
        </p:spPr>
        <p:txBody>
          <a:bodyPr>
            <a:normAutofit/>
          </a:bodyPr>
          <a:lstStyle/>
          <a:p>
            <a:r>
              <a:rPr lang="en-US" sz="3200" dirty="0" smtClean="0"/>
              <a:t>The Makana Water Forum</a:t>
            </a:r>
            <a:endParaRPr lang="en-US" sz="3200" dirty="0"/>
          </a:p>
        </p:txBody>
      </p:sp>
      <p:grpSp>
        <p:nvGrpSpPr>
          <p:cNvPr id="14" name="Group 13"/>
          <p:cNvGrpSpPr/>
          <p:nvPr/>
        </p:nvGrpSpPr>
        <p:grpSpPr>
          <a:xfrm>
            <a:off x="419113" y="1343128"/>
            <a:ext cx="8624078" cy="5184576"/>
            <a:chOff x="187170" y="836712"/>
            <a:chExt cx="8849326" cy="5431443"/>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7359"/>
            <a:stretch/>
          </p:blipFill>
          <p:spPr>
            <a:xfrm>
              <a:off x="187170" y="3543200"/>
              <a:ext cx="4412096" cy="272495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8339"/>
            <a:stretch/>
          </p:blipFill>
          <p:spPr>
            <a:xfrm>
              <a:off x="4583741" y="836712"/>
              <a:ext cx="4452755" cy="272094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4529" t="12437"/>
            <a:stretch/>
          </p:blipFill>
          <p:spPr>
            <a:xfrm>
              <a:off x="4579915" y="3543201"/>
              <a:ext cx="4456581" cy="2724954"/>
            </a:xfrm>
            <a:prstGeom prst="rect">
              <a:avLst/>
            </a:prstGeom>
          </p:spPr>
        </p:pic>
        <p:sp>
          <p:nvSpPr>
            <p:cNvPr id="9" name="Oval 8"/>
            <p:cNvSpPr/>
            <p:nvPr/>
          </p:nvSpPr>
          <p:spPr>
            <a:xfrm>
              <a:off x="2771800" y="2531450"/>
              <a:ext cx="3456384" cy="16176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Enable and facilitate collaborative stakeholder engagement </a:t>
              </a:r>
              <a:r>
                <a:rPr lang="en-US" sz="1600" dirty="0" smtClean="0"/>
                <a:t>to improve </a:t>
              </a:r>
              <a:r>
                <a:rPr lang="en-US" sz="1600" dirty="0"/>
                <a:t>water, sanitation and catchment </a:t>
              </a:r>
              <a:r>
                <a:rPr lang="en-US" sz="1600" dirty="0" smtClean="0"/>
                <a:t>management.</a:t>
              </a:r>
              <a:endParaRPr lang="en-ZA" sz="1600" dirty="0"/>
            </a:p>
          </p:txBody>
        </p:sp>
      </p:grpSp>
      <p:sp>
        <p:nvSpPr>
          <p:cNvPr id="15" name="Title 1"/>
          <p:cNvSpPr txBox="1">
            <a:spLocks/>
          </p:cNvSpPr>
          <p:nvPr/>
        </p:nvSpPr>
        <p:spPr>
          <a:xfrm>
            <a:off x="585859" y="66332"/>
            <a:ext cx="8229600" cy="864096"/>
          </a:xfrm>
          <a:prstGeom prst="rect">
            <a:avLst/>
          </a:prstGeom>
          <a:solidFill>
            <a:schemeClr val="tx2">
              <a:lumMod val="75000"/>
            </a:schemeClr>
          </a:solidFill>
        </p:spPr>
        <p:txBody>
          <a:bodyPr vert="horz" lIns="91440" tIns="45720" rIns="91440" bIns="45720" rtlCol="0" anchor="ctr">
            <a:noAutofit/>
          </a:bodyPr>
          <a:lstStyle>
            <a:lvl1pPr>
              <a:defRPr>
                <a:solidFill>
                  <a:schemeClr val="bg1"/>
                </a:solidFill>
              </a:defRPr>
            </a:lvl1pPr>
          </a:lstStyle>
          <a:p>
            <a:pPr lvl="0" algn="ctr">
              <a:spcBef>
                <a:spcPct val="0"/>
              </a:spcBef>
              <a:defRPr/>
            </a:pPr>
            <a:r>
              <a:rPr lang="en-US" sz="3600" b="1" dirty="0" err="1"/>
              <a:t>Makana</a:t>
            </a:r>
            <a:r>
              <a:rPr lang="en-US" sz="3600" b="1" dirty="0"/>
              <a:t> </a:t>
            </a:r>
            <a:r>
              <a:rPr lang="en-US" sz="3600" b="1" dirty="0" smtClean="0"/>
              <a:t>Water Forum</a:t>
            </a:r>
            <a:endParaRPr kumimoji="0" lang="en-ZA" sz="36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962423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24"/>
            <a:ext cx="8229600" cy="1252728"/>
          </a:xfrm>
        </p:spPr>
        <p:txBody>
          <a:bodyPr/>
          <a:lstStyle/>
          <a:p>
            <a:r>
              <a:rPr lang="en-US" dirty="0" smtClean="0"/>
              <a:t>Teething problems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555"/>
          <a:stretch/>
        </p:blipFill>
        <p:spPr>
          <a:xfrm>
            <a:off x="2233688" y="2996952"/>
            <a:ext cx="4426544" cy="2758936"/>
          </a:xfrm>
          <a:prstGeom prst="rect">
            <a:avLst/>
          </a:prstGeom>
          <a:ln w="31750">
            <a:solidFill>
              <a:schemeClr val="tx1"/>
            </a:solidFill>
          </a:ln>
        </p:spPr>
      </p:pic>
      <p:sp>
        <p:nvSpPr>
          <p:cNvPr id="9" name="Oval Callout 8"/>
          <p:cNvSpPr/>
          <p:nvPr/>
        </p:nvSpPr>
        <p:spPr>
          <a:xfrm>
            <a:off x="683568" y="1141876"/>
            <a:ext cx="1800200" cy="1368152"/>
          </a:xfrm>
          <a:prstGeom prst="wedgeEllipseCallout">
            <a:avLst>
              <a:gd name="adj1" fmla="val 37016"/>
              <a:gd name="adj2" fmla="val 801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Lack of by-in from the MLM</a:t>
            </a:r>
            <a:endParaRPr lang="en-US" dirty="0"/>
          </a:p>
        </p:txBody>
      </p:sp>
      <p:sp>
        <p:nvSpPr>
          <p:cNvPr id="10" name="Oval Callout 9"/>
          <p:cNvSpPr/>
          <p:nvPr/>
        </p:nvSpPr>
        <p:spPr>
          <a:xfrm>
            <a:off x="3068216" y="1241140"/>
            <a:ext cx="1800200" cy="1368152"/>
          </a:xfrm>
          <a:prstGeom prst="wedgeEllipseCallout">
            <a:avLst>
              <a:gd name="adj1" fmla="val -15895"/>
              <a:gd name="adj2" fmla="val 717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People do not know about the Forum</a:t>
            </a:r>
            <a:endParaRPr lang="en-US" dirty="0"/>
          </a:p>
        </p:txBody>
      </p:sp>
      <p:sp>
        <p:nvSpPr>
          <p:cNvPr id="11" name="Oval Callout 10"/>
          <p:cNvSpPr/>
          <p:nvPr/>
        </p:nvSpPr>
        <p:spPr>
          <a:xfrm>
            <a:off x="5108854" y="1213884"/>
            <a:ext cx="2597460" cy="1368152"/>
          </a:xfrm>
          <a:prstGeom prst="wedgeEllipseCallout">
            <a:avLst>
              <a:gd name="adj1" fmla="val -26700"/>
              <a:gd name="adj2" fmla="val 754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Forum lost credibility in the eyes of skeptical stakeholders</a:t>
            </a:r>
            <a:endParaRPr lang="en-US" dirty="0"/>
          </a:p>
        </p:txBody>
      </p:sp>
      <p:sp>
        <p:nvSpPr>
          <p:cNvPr id="12" name="Oval Callout 11"/>
          <p:cNvSpPr/>
          <p:nvPr/>
        </p:nvSpPr>
        <p:spPr>
          <a:xfrm>
            <a:off x="6994240" y="2510028"/>
            <a:ext cx="2026568" cy="1368152"/>
          </a:xfrm>
          <a:prstGeom prst="wedgeEllipseCallout">
            <a:avLst>
              <a:gd name="adj1" fmla="val -64700"/>
              <a:gd name="adj2" fmla="val 45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Not </a:t>
            </a:r>
            <a:r>
              <a:rPr lang="en-US" dirty="0" smtClean="0"/>
              <a:t>all stakeholders and sectors represented</a:t>
            </a:r>
            <a:endParaRPr lang="en-US" dirty="0"/>
          </a:p>
        </p:txBody>
      </p:sp>
      <p:sp>
        <p:nvSpPr>
          <p:cNvPr id="13" name="Oval Callout 12"/>
          <p:cNvSpPr/>
          <p:nvPr/>
        </p:nvSpPr>
        <p:spPr>
          <a:xfrm>
            <a:off x="6891400" y="3950932"/>
            <a:ext cx="2129408" cy="1804956"/>
          </a:xfrm>
          <a:prstGeom prst="wedgeEllipseCallout">
            <a:avLst>
              <a:gd name="adj1" fmla="val -58383"/>
              <a:gd name="adj2" fmla="val 298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Lack of water-related </a:t>
            </a:r>
            <a:r>
              <a:rPr lang="en-US" sz="1600" dirty="0" smtClean="0"/>
              <a:t>knowledge competence of Committee members</a:t>
            </a:r>
            <a:endParaRPr lang="en-US" sz="1600" dirty="0"/>
          </a:p>
        </p:txBody>
      </p:sp>
      <p:sp>
        <p:nvSpPr>
          <p:cNvPr id="14" name="Oval Callout 13"/>
          <p:cNvSpPr/>
          <p:nvPr/>
        </p:nvSpPr>
        <p:spPr>
          <a:xfrm>
            <a:off x="99480" y="3429000"/>
            <a:ext cx="1800200" cy="1368152"/>
          </a:xfrm>
          <a:prstGeom prst="wedgeEllipseCallout">
            <a:avLst>
              <a:gd name="adj1" fmla="val 64530"/>
              <a:gd name="adj2" fmla="val 355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Forum lacks clear focus</a:t>
            </a:r>
            <a:endParaRPr lang="en-US" dirty="0"/>
          </a:p>
        </p:txBody>
      </p:sp>
      <p:sp>
        <p:nvSpPr>
          <p:cNvPr id="15" name="TextBox 14"/>
          <p:cNvSpPr txBox="1"/>
          <p:nvPr/>
        </p:nvSpPr>
        <p:spPr>
          <a:xfrm>
            <a:off x="251520" y="6093296"/>
            <a:ext cx="8686800" cy="461665"/>
          </a:xfrm>
          <a:prstGeom prst="rect">
            <a:avLst/>
          </a:prstGeom>
          <a:noFill/>
        </p:spPr>
        <p:txBody>
          <a:bodyPr wrap="square" rtlCol="0">
            <a:spAutoFit/>
          </a:bodyPr>
          <a:lstStyle/>
          <a:p>
            <a:r>
              <a:rPr lang="en-US" sz="2400" dirty="0" smtClean="0"/>
              <a:t>Conscious collective decision to improve</a:t>
            </a:r>
            <a:endParaRPr lang="en-US" sz="2400" dirty="0"/>
          </a:p>
        </p:txBody>
      </p:sp>
      <p:sp>
        <p:nvSpPr>
          <p:cNvPr id="16" name="Title 1"/>
          <p:cNvSpPr txBox="1">
            <a:spLocks/>
          </p:cNvSpPr>
          <p:nvPr/>
        </p:nvSpPr>
        <p:spPr>
          <a:xfrm>
            <a:off x="611560" y="188640"/>
            <a:ext cx="8229600" cy="864096"/>
          </a:xfrm>
          <a:prstGeom prst="rect">
            <a:avLst/>
          </a:prstGeom>
          <a:solidFill>
            <a:schemeClr val="tx2">
              <a:lumMod val="75000"/>
            </a:schemeClr>
          </a:solidFill>
        </p:spPr>
        <p:txBody>
          <a:bodyPr vert="horz" lIns="91440" tIns="45720" rIns="91440" bIns="45720" rtlCol="0" anchor="ctr">
            <a:noAutofit/>
          </a:bodyPr>
          <a:lstStyle>
            <a:lvl1pPr>
              <a:defRPr>
                <a:solidFill>
                  <a:schemeClr val="bg1"/>
                </a:solidFill>
              </a:defRPr>
            </a:lvl1pPr>
          </a:lstStyle>
          <a:p>
            <a:pPr lvl="0" algn="ctr">
              <a:spcBef>
                <a:spcPct val="0"/>
              </a:spcBef>
              <a:defRPr/>
            </a:pPr>
            <a:r>
              <a:rPr lang="en-US" sz="3600" b="1" dirty="0" smtClean="0"/>
              <a:t>Early problems</a:t>
            </a:r>
            <a:endParaRPr kumimoji="0" lang="en-ZA" sz="36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78434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8932" y="1412776"/>
            <a:ext cx="3506964" cy="3259582"/>
            <a:chOff x="6012161" y="4016178"/>
            <a:chExt cx="2726938" cy="2455608"/>
          </a:xfrm>
        </p:grpSpPr>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861" y="4016178"/>
              <a:ext cx="2661238" cy="2455608"/>
            </a:xfrm>
            <a:prstGeom prst="rect">
              <a:avLst/>
            </a:prstGeom>
          </p:spPr>
        </p:pic>
        <p:sp>
          <p:nvSpPr>
            <p:cNvPr id="75" name="Oval 74"/>
            <p:cNvSpPr/>
            <p:nvPr/>
          </p:nvSpPr>
          <p:spPr>
            <a:xfrm>
              <a:off x="6012161" y="5085184"/>
              <a:ext cx="1368151" cy="13866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itle 2"/>
          <p:cNvSpPr txBox="1">
            <a:spLocks/>
          </p:cNvSpPr>
          <p:nvPr/>
        </p:nvSpPr>
        <p:spPr>
          <a:xfrm>
            <a:off x="484223" y="-58899"/>
            <a:ext cx="82296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Implementing the new model</a:t>
            </a:r>
            <a:endParaRPr lang="en-US" dirty="0"/>
          </a:p>
        </p:txBody>
      </p:sp>
      <p:grpSp>
        <p:nvGrpSpPr>
          <p:cNvPr id="2" name="Group 1"/>
          <p:cNvGrpSpPr/>
          <p:nvPr/>
        </p:nvGrpSpPr>
        <p:grpSpPr>
          <a:xfrm>
            <a:off x="3635896" y="1268760"/>
            <a:ext cx="4968552" cy="4424072"/>
            <a:chOff x="3491880" y="1316372"/>
            <a:chExt cx="5328592" cy="471252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552" y="1316372"/>
              <a:ext cx="2792640" cy="1861760"/>
            </a:xfrm>
            <a:prstGeom prst="rect">
              <a:avLst/>
            </a:prstGeom>
          </p:spPr>
        </p:pic>
        <p:pic>
          <p:nvPicPr>
            <p:cNvPr id="79" name="Picture 78"/>
            <p:cNvPicPr>
              <a:picLocks noChangeAspect="1"/>
            </p:cNvPicPr>
            <p:nvPr/>
          </p:nvPicPr>
          <p:blipFill rotWithShape="1">
            <a:blip r:embed="rId6" cstate="print">
              <a:extLst>
                <a:ext uri="{28A0092B-C50C-407E-A947-70E740481C1C}">
                  <a14:useLocalDpi xmlns:a14="http://schemas.microsoft.com/office/drawing/2010/main" val="0"/>
                </a:ext>
              </a:extLst>
            </a:blip>
            <a:srcRect l="13610"/>
            <a:stretch/>
          </p:blipFill>
          <p:spPr>
            <a:xfrm>
              <a:off x="3491880" y="3140968"/>
              <a:ext cx="3742321" cy="2887930"/>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1206" y="1532180"/>
              <a:ext cx="3169266" cy="2112844"/>
            </a:xfrm>
            <a:prstGeom prst="rect">
              <a:avLst/>
            </a:prstGeom>
          </p:spPr>
        </p:pic>
      </p:grpSp>
      <p:sp>
        <p:nvSpPr>
          <p:cNvPr id="11" name="Title 1"/>
          <p:cNvSpPr txBox="1">
            <a:spLocks/>
          </p:cNvSpPr>
          <p:nvPr/>
        </p:nvSpPr>
        <p:spPr>
          <a:xfrm>
            <a:off x="611560" y="260648"/>
            <a:ext cx="8229600" cy="864096"/>
          </a:xfrm>
          <a:prstGeom prst="rect">
            <a:avLst/>
          </a:prstGeom>
          <a:solidFill>
            <a:schemeClr val="tx2">
              <a:lumMod val="75000"/>
            </a:schemeClr>
          </a:solidFill>
        </p:spPr>
        <p:txBody>
          <a:bodyPr vert="horz" lIns="91440" tIns="45720" rIns="91440" bIns="45720" rtlCol="0" anchor="ctr">
            <a:noAutofit/>
          </a:bodyPr>
          <a:lstStyle>
            <a:lvl1pPr>
              <a:defRPr>
                <a:solidFill>
                  <a:schemeClr val="bg1"/>
                </a:solidFill>
              </a:defRPr>
            </a:lvl1pPr>
          </a:lstStyle>
          <a:p>
            <a:pPr lvl="0" algn="ctr">
              <a:spcBef>
                <a:spcPct val="0"/>
              </a:spcBef>
              <a:defRPr/>
            </a:pPr>
            <a:r>
              <a:rPr kumimoji="0" lang="en-US" sz="3600" b="1" i="0" u="none" strike="noStrike" kern="1200" cap="none" spc="0" normalizeH="0" baseline="0" noProof="0" dirty="0" smtClean="0">
                <a:ln>
                  <a:noFill/>
                </a:ln>
                <a:solidFill>
                  <a:schemeClr val="bg1"/>
                </a:solidFill>
                <a:effectLst/>
                <a:uLnTx/>
                <a:uFillTx/>
                <a:latin typeface="+mj-lt"/>
                <a:ea typeface="+mj-ea"/>
                <a:cs typeface="+mj-cs"/>
              </a:rPr>
              <a:t>New tool: Water Tour </a:t>
            </a:r>
            <a:endParaRPr kumimoji="0" lang="en-ZA" sz="36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TextBox 2"/>
          <p:cNvSpPr txBox="1"/>
          <p:nvPr/>
        </p:nvSpPr>
        <p:spPr>
          <a:xfrm>
            <a:off x="790217" y="5664150"/>
            <a:ext cx="8246279" cy="1077218"/>
          </a:xfrm>
          <a:prstGeom prst="rect">
            <a:avLst/>
          </a:prstGeom>
          <a:noFill/>
        </p:spPr>
        <p:txBody>
          <a:bodyPr wrap="square" rtlCol="0">
            <a:spAutoFit/>
          </a:bodyPr>
          <a:lstStyle/>
          <a:p>
            <a:r>
              <a:rPr lang="en-US" sz="3200" b="1" dirty="0" smtClean="0">
                <a:solidFill>
                  <a:srgbClr val="FF0000"/>
                </a:solidFill>
              </a:rPr>
              <a:t>SUNDAY :</a:t>
            </a:r>
          </a:p>
          <a:p>
            <a:r>
              <a:rPr lang="en-US" sz="3200" b="1" dirty="0" err="1" smtClean="0">
                <a:solidFill>
                  <a:srgbClr val="FF0000"/>
                </a:solidFill>
              </a:rPr>
              <a:t>Makhanda</a:t>
            </a:r>
            <a:r>
              <a:rPr lang="en-US" sz="3200" b="1" dirty="0" smtClean="0">
                <a:solidFill>
                  <a:srgbClr val="FF0000"/>
                </a:solidFill>
              </a:rPr>
              <a:t> DECLARED A DISASTER AREA</a:t>
            </a:r>
            <a:r>
              <a:rPr lang="en-US" sz="3200" dirty="0" smtClean="0">
                <a:solidFill>
                  <a:schemeClr val="accent2"/>
                </a:solidFill>
              </a:rPr>
              <a:t> </a:t>
            </a:r>
            <a:endParaRPr lang="en-ZA" sz="3200" dirty="0">
              <a:solidFill>
                <a:schemeClr val="accent2"/>
              </a:solidFill>
            </a:endParaRPr>
          </a:p>
        </p:txBody>
      </p:sp>
    </p:spTree>
    <p:custDataLst>
      <p:tags r:id="rId1"/>
    </p:custDataLst>
    <p:extLst>
      <p:ext uri="{BB962C8B-B14F-4D97-AF65-F5344CB8AC3E}">
        <p14:creationId xmlns:p14="http://schemas.microsoft.com/office/powerpoint/2010/main" val="2557671661"/>
      </p:ext>
    </p:extLst>
  </p:cSld>
  <p:clrMapOvr>
    <a:masterClrMapping/>
  </p:clrMapOvr>
  <mc:AlternateContent xmlns:mc="http://schemas.openxmlformats.org/markup-compatibility/2006" xmlns:p14="http://schemas.microsoft.com/office/powerpoint/2010/main">
    <mc:Choice Requires="p14">
      <p:transition spd="slow" p14:dur="2000" advTm="40274"/>
    </mc:Choice>
    <mc:Fallback xmlns="">
      <p:transition xmlns:p14="http://schemas.microsoft.com/office/powerpoint/2010/main" spd="slow" advTm="402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723" y="5879013"/>
            <a:ext cx="6768752" cy="646331"/>
          </a:xfrm>
          <a:prstGeom prst="rect">
            <a:avLst/>
          </a:prstGeom>
          <a:noFill/>
        </p:spPr>
        <p:txBody>
          <a:bodyPr wrap="square" rtlCol="0">
            <a:spAutoFit/>
          </a:bodyPr>
          <a:lstStyle/>
          <a:p>
            <a:pPr marL="285750" indent="-285750">
              <a:buFont typeface="Arial" panose="020B0604020202020204" pitchFamily="34" charset="0"/>
              <a:buChar char="•"/>
            </a:pPr>
            <a:endParaRPr lang="en-ZA" dirty="0"/>
          </a:p>
          <a:p>
            <a:pPr marL="285750" indent="-285750">
              <a:buFont typeface="Arial" panose="020B0604020202020204" pitchFamily="34" charset="0"/>
              <a:buChar char="•"/>
            </a:pPr>
            <a:endParaRPr lang="en-GB" dirty="0"/>
          </a:p>
        </p:txBody>
      </p:sp>
      <p:sp>
        <p:nvSpPr>
          <p:cNvPr id="5" name="Title 1"/>
          <p:cNvSpPr txBox="1">
            <a:spLocks/>
          </p:cNvSpPr>
          <p:nvPr/>
        </p:nvSpPr>
        <p:spPr>
          <a:xfrm>
            <a:off x="611560" y="260648"/>
            <a:ext cx="8229600" cy="864096"/>
          </a:xfrm>
          <a:prstGeom prst="rect">
            <a:avLst/>
          </a:prstGeom>
          <a:solidFill>
            <a:schemeClr val="tx2">
              <a:lumMod val="75000"/>
            </a:schemeClr>
          </a:solidFill>
        </p:spPr>
        <p:txBody>
          <a:bodyPr vert="horz" lIns="91440" tIns="45720" rIns="91440" bIns="45720" rtlCol="0" anchor="ctr">
            <a:noAutofit/>
          </a:bodyPr>
          <a:lstStyle>
            <a:lvl1pPr>
              <a:defRPr>
                <a:solidFill>
                  <a:schemeClr val="bg1"/>
                </a:solidFill>
              </a:defRPr>
            </a:lvl1pPr>
          </a:lstStyle>
          <a:p>
            <a:pPr lvl="0" algn="ctr">
              <a:spcBef>
                <a:spcPct val="0"/>
              </a:spcBef>
              <a:defRPr/>
            </a:pPr>
            <a:r>
              <a:rPr lang="en-US" sz="3600" b="1" dirty="0" smtClean="0"/>
              <a:t>3. Crocodile </a:t>
            </a:r>
            <a:r>
              <a:rPr lang="en-US" sz="3600" b="1" dirty="0"/>
              <a:t>River Catchment</a:t>
            </a:r>
            <a:endParaRPr kumimoji="0" lang="en-ZA" sz="3600" b="1" i="0" u="none" strike="noStrike" kern="1200" cap="none" spc="0" normalizeH="0" baseline="0" noProof="0" dirty="0">
              <a:ln>
                <a:noFill/>
              </a:ln>
              <a:solidFill>
                <a:schemeClr val="bg1"/>
              </a:solidFill>
              <a:effectLst/>
              <a:uLnTx/>
              <a:uFillTx/>
              <a:latin typeface="+mj-lt"/>
              <a:ea typeface="+mj-ea"/>
              <a:cs typeface="+mj-cs"/>
            </a:endParaRPr>
          </a:p>
        </p:txBody>
      </p:sp>
      <p:sp>
        <p:nvSpPr>
          <p:cNvPr id="16" name="Rectangle 15"/>
          <p:cNvSpPr/>
          <p:nvPr/>
        </p:nvSpPr>
        <p:spPr>
          <a:xfrm>
            <a:off x="6660232" y="1291523"/>
            <a:ext cx="2154645" cy="62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Content Placeholder 3"/>
          <p:cNvPicPr>
            <a:picLocks noChangeAspect="1"/>
          </p:cNvPicPr>
          <p:nvPr/>
        </p:nvPicPr>
        <p:blipFill>
          <a:blip r:embed="rId2" cstate="print"/>
          <a:srcRect/>
          <a:stretch>
            <a:fillRect/>
          </a:stretch>
        </p:blipFill>
        <p:spPr>
          <a:xfrm>
            <a:off x="-26302" y="1142754"/>
            <a:ext cx="9020307" cy="5814638"/>
          </a:xfrm>
          <a:prstGeom prst="rect">
            <a:avLst/>
          </a:prstGeom>
        </p:spPr>
      </p:pic>
      <p:pic>
        <p:nvPicPr>
          <p:cNvPr id="8" name="Picture 7" descr="DSCN0482.JPG"/>
          <p:cNvPicPr>
            <a:picLocks noChangeAspect="1"/>
          </p:cNvPicPr>
          <p:nvPr/>
        </p:nvPicPr>
        <p:blipFill>
          <a:blip r:embed="rId3" cstate="print"/>
          <a:stretch>
            <a:fillRect/>
          </a:stretch>
        </p:blipFill>
        <p:spPr>
          <a:xfrm>
            <a:off x="5292080" y="4945933"/>
            <a:ext cx="3488193" cy="1579411"/>
          </a:xfrm>
          <a:prstGeom prst="rect">
            <a:avLst/>
          </a:prstGeom>
        </p:spPr>
      </p:pic>
      <p:sp>
        <p:nvSpPr>
          <p:cNvPr id="9" name="TextBox 8"/>
          <p:cNvSpPr txBox="1"/>
          <p:nvPr/>
        </p:nvSpPr>
        <p:spPr>
          <a:xfrm>
            <a:off x="5547520" y="4945932"/>
            <a:ext cx="3128936" cy="461665"/>
          </a:xfrm>
          <a:prstGeom prst="rect">
            <a:avLst/>
          </a:prstGeom>
          <a:noFill/>
        </p:spPr>
        <p:txBody>
          <a:bodyPr wrap="square" rtlCol="0">
            <a:spAutoFit/>
          </a:bodyPr>
          <a:lstStyle/>
          <a:p>
            <a:r>
              <a:rPr lang="en-ZA" sz="2400" b="1" dirty="0" smtClean="0">
                <a:solidFill>
                  <a:schemeClr val="bg1"/>
                </a:solidFill>
              </a:rPr>
              <a:t>Industry stakeholders</a:t>
            </a:r>
            <a:r>
              <a:rPr lang="en-ZA" b="1" dirty="0" smtClean="0">
                <a:solidFill>
                  <a:schemeClr val="bg1"/>
                </a:solidFill>
              </a:rPr>
              <a:t> </a:t>
            </a:r>
            <a:endParaRPr lang="en-ZA" b="1" dirty="0">
              <a:solidFill>
                <a:schemeClr val="bg1"/>
              </a:solidFill>
            </a:endParaRPr>
          </a:p>
        </p:txBody>
      </p:sp>
    </p:spTree>
    <p:extLst>
      <p:ext uri="{BB962C8B-B14F-4D97-AF65-F5344CB8AC3E}">
        <p14:creationId xmlns:p14="http://schemas.microsoft.com/office/powerpoint/2010/main" val="3695932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6206" y="122287"/>
            <a:ext cx="8838281" cy="849312"/>
          </a:xfrm>
          <a:prstGeom prst="rect">
            <a:avLst/>
          </a:prstGeom>
          <a:solidFill>
            <a:schemeClr val="tx2">
              <a:lumMod val="75000"/>
            </a:schemeClr>
          </a:solidFill>
        </p:spPr>
        <p:txBody>
          <a:bodyPr anchor="ctr">
            <a:normAutofit/>
          </a:bodyPr>
          <a:lstStyle>
            <a:lvl1pPr>
              <a:defRPr>
                <a:solidFill>
                  <a:schemeClr val="bg1"/>
                </a:solidFill>
              </a:defRPr>
            </a:lvl1pPr>
          </a:lstStyle>
          <a:p>
            <a:pPr algn="ctr" eaLnBrk="1" fontAlgn="auto" hangingPunct="1">
              <a:spcAft>
                <a:spcPts val="0"/>
              </a:spcAft>
              <a:defRPr/>
            </a:pPr>
            <a:endParaRPr lang="en-ZA" sz="4400" b="1" dirty="0">
              <a:latin typeface="+mj-lt"/>
              <a:ea typeface="+mj-ea"/>
              <a:cs typeface="+mj-cs"/>
            </a:endParaRPr>
          </a:p>
        </p:txBody>
      </p:sp>
      <p:sp>
        <p:nvSpPr>
          <p:cNvPr id="7171" name="Title 1"/>
          <p:cNvSpPr>
            <a:spLocks noGrp="1"/>
          </p:cNvSpPr>
          <p:nvPr>
            <p:ph type="title"/>
          </p:nvPr>
        </p:nvSpPr>
        <p:spPr>
          <a:xfrm>
            <a:off x="152400" y="-171400"/>
            <a:ext cx="7886700" cy="1325563"/>
          </a:xfrm>
        </p:spPr>
        <p:txBody>
          <a:bodyPr>
            <a:normAutofit/>
          </a:bodyPr>
          <a:lstStyle/>
          <a:p>
            <a:r>
              <a:rPr lang="en-ZA" sz="3600" b="1" dirty="0" smtClean="0">
                <a:solidFill>
                  <a:schemeClr val="bg1"/>
                </a:solidFill>
              </a:rPr>
              <a:t>WWTW in the Crocodile R Catchment</a:t>
            </a:r>
          </a:p>
        </p:txBody>
      </p:sp>
      <p:pic>
        <p:nvPicPr>
          <p:cNvPr id="7172" name="Content Placeholder 3"/>
          <p:cNvPicPr>
            <a:picLocks noGrp="1" noChangeAspect="1"/>
          </p:cNvPicPr>
          <p:nvPr>
            <p:ph idx="1"/>
          </p:nvPr>
        </p:nvPicPr>
        <p:blipFill>
          <a:blip r:embed="rId2" cstate="print"/>
          <a:srcRect/>
          <a:stretch>
            <a:fillRect/>
          </a:stretch>
        </p:blipFill>
        <p:spPr>
          <a:xfrm>
            <a:off x="179512" y="908720"/>
            <a:ext cx="9217024" cy="5753100"/>
          </a:xfrm>
        </p:spPr>
      </p:pic>
    </p:spTree>
    <p:extLst>
      <p:ext uri="{BB962C8B-B14F-4D97-AF65-F5344CB8AC3E}">
        <p14:creationId xmlns:p14="http://schemas.microsoft.com/office/powerpoint/2010/main" val="24906386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2" cstate="print"/>
          <a:srcRect l="9579" t="56685" r="61050" b="36665"/>
          <a:stretch>
            <a:fillRect/>
          </a:stretch>
        </p:blipFill>
        <p:spPr bwMode="auto">
          <a:xfrm>
            <a:off x="371475" y="3861048"/>
            <a:ext cx="8096250" cy="1727200"/>
          </a:xfrm>
          <a:prstGeom prst="rect">
            <a:avLst/>
          </a:prstGeom>
          <a:noFill/>
          <a:ln w="9525">
            <a:noFill/>
            <a:miter lim="800000"/>
            <a:headEnd/>
            <a:tailEnd/>
          </a:ln>
        </p:spPr>
      </p:pic>
      <p:cxnSp>
        <p:nvCxnSpPr>
          <p:cNvPr id="7" name="Straight Arrow Connector 6"/>
          <p:cNvCxnSpPr/>
          <p:nvPr/>
        </p:nvCxnSpPr>
        <p:spPr>
          <a:xfrm flipH="1">
            <a:off x="7733110" y="3933056"/>
            <a:ext cx="7242" cy="157874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pic>
        <p:nvPicPr>
          <p:cNvPr id="9223" name="Picture 9"/>
          <p:cNvPicPr>
            <a:picLocks noChangeAspect="1"/>
          </p:cNvPicPr>
          <p:nvPr/>
        </p:nvPicPr>
        <p:blipFill>
          <a:blip r:embed="rId3" cstate="print"/>
          <a:srcRect/>
          <a:stretch>
            <a:fillRect/>
          </a:stretch>
        </p:blipFill>
        <p:spPr bwMode="auto">
          <a:xfrm>
            <a:off x="5442348" y="480566"/>
            <a:ext cx="3468290" cy="3092450"/>
          </a:xfrm>
          <a:prstGeom prst="rect">
            <a:avLst/>
          </a:prstGeom>
          <a:noFill/>
          <a:ln w="9525">
            <a:noFill/>
            <a:miter lim="800000"/>
            <a:headEnd/>
            <a:tailEnd/>
          </a:ln>
        </p:spPr>
      </p:pic>
      <p:graphicFrame>
        <p:nvGraphicFramePr>
          <p:cNvPr id="9" name="Table 8"/>
          <p:cNvGraphicFramePr>
            <a:graphicFrameLocks noGrp="1"/>
          </p:cNvGraphicFramePr>
          <p:nvPr/>
        </p:nvGraphicFramePr>
        <p:xfrm>
          <a:off x="3406031" y="548382"/>
          <a:ext cx="2174081" cy="3168650"/>
        </p:xfrm>
        <a:graphic>
          <a:graphicData uri="http://schemas.openxmlformats.org/drawingml/2006/table">
            <a:tbl>
              <a:tblPr firstRow="1" bandRow="1">
                <a:tableStyleId>{5C22544A-7EE6-4342-B048-85BDC9FD1C3A}</a:tableStyleId>
              </a:tblPr>
              <a:tblGrid>
                <a:gridCol w="2174081">
                  <a:extLst>
                    <a:ext uri="{9D8B030D-6E8A-4147-A177-3AD203B41FA5}">
                      <a16:colId xmlns:a16="http://schemas.microsoft.com/office/drawing/2014/main" val="20000"/>
                    </a:ext>
                  </a:extLst>
                </a:gridCol>
              </a:tblGrid>
              <a:tr h="608540">
                <a:tc>
                  <a:txBody>
                    <a:bodyPr/>
                    <a:lstStyle/>
                    <a:p>
                      <a:r>
                        <a:rPr lang="en-ZA" sz="1800" dirty="0" smtClean="0"/>
                        <a:t>Stakeholders</a:t>
                      </a:r>
                      <a:endParaRPr lang="en-ZA" sz="1800" dirty="0"/>
                    </a:p>
                  </a:txBody>
                  <a:tcPr marL="68579" marR="68579" marT="45713" marB="45713"/>
                </a:tc>
                <a:extLst>
                  <a:ext uri="{0D108BD9-81ED-4DB2-BD59-A6C34878D82A}">
                    <a16:rowId xmlns:a16="http://schemas.microsoft.com/office/drawing/2014/main" val="10000"/>
                  </a:ext>
                </a:extLst>
              </a:tr>
              <a:tr h="365730">
                <a:tc>
                  <a:txBody>
                    <a:bodyPr/>
                    <a:lstStyle/>
                    <a:p>
                      <a:r>
                        <a:rPr lang="en-ZA" sz="1600" dirty="0" smtClean="0"/>
                        <a:t>Asmang Chrome</a:t>
                      </a:r>
                      <a:endParaRPr lang="en-ZA" sz="1600" dirty="0"/>
                    </a:p>
                  </a:txBody>
                  <a:tcPr marL="68579" marR="68579" marT="45713" marB="45713"/>
                </a:tc>
                <a:extLst>
                  <a:ext uri="{0D108BD9-81ED-4DB2-BD59-A6C34878D82A}">
                    <a16:rowId xmlns:a16="http://schemas.microsoft.com/office/drawing/2014/main" val="10001"/>
                  </a:ext>
                </a:extLst>
              </a:tr>
              <a:tr h="365730">
                <a:tc>
                  <a:txBody>
                    <a:bodyPr/>
                    <a:lstStyle/>
                    <a:p>
                      <a:r>
                        <a:rPr lang="en-ZA" sz="1600" dirty="0" smtClean="0"/>
                        <a:t>Elands WUA</a:t>
                      </a:r>
                      <a:endParaRPr lang="en-ZA" sz="1600" dirty="0"/>
                    </a:p>
                  </a:txBody>
                  <a:tcPr marL="68579" marR="68579" marT="45713" marB="45713"/>
                </a:tc>
                <a:extLst>
                  <a:ext uri="{0D108BD9-81ED-4DB2-BD59-A6C34878D82A}">
                    <a16:rowId xmlns:a16="http://schemas.microsoft.com/office/drawing/2014/main" val="10002"/>
                  </a:ext>
                </a:extLst>
              </a:tr>
              <a:tr h="365730">
                <a:tc>
                  <a:txBody>
                    <a:bodyPr/>
                    <a:lstStyle/>
                    <a:p>
                      <a:r>
                        <a:rPr lang="en-ZA" sz="1600" dirty="0" smtClean="0"/>
                        <a:t>Millys Sewage</a:t>
                      </a:r>
                      <a:endParaRPr lang="en-ZA" sz="1600" dirty="0"/>
                    </a:p>
                  </a:txBody>
                  <a:tcPr marL="68579" marR="68579" marT="45713" marB="45713"/>
                </a:tc>
                <a:extLst>
                  <a:ext uri="{0D108BD9-81ED-4DB2-BD59-A6C34878D82A}">
                    <a16:rowId xmlns:a16="http://schemas.microsoft.com/office/drawing/2014/main" val="10003"/>
                  </a:ext>
                </a:extLst>
              </a:tr>
              <a:tr h="365730">
                <a:tc>
                  <a:txBody>
                    <a:bodyPr/>
                    <a:lstStyle/>
                    <a:p>
                      <a:r>
                        <a:rPr lang="en-ZA" sz="1600" dirty="0" smtClean="0"/>
                        <a:t>Emnthonjeni Sewage</a:t>
                      </a:r>
                      <a:endParaRPr lang="en-ZA" sz="1600" dirty="0"/>
                    </a:p>
                  </a:txBody>
                  <a:tcPr marL="68579" marR="68579" marT="45713" marB="45713"/>
                </a:tc>
                <a:extLst>
                  <a:ext uri="{0D108BD9-81ED-4DB2-BD59-A6C34878D82A}">
                    <a16:rowId xmlns:a16="http://schemas.microsoft.com/office/drawing/2014/main" val="10004"/>
                  </a:ext>
                </a:extLst>
              </a:tr>
              <a:tr h="365730">
                <a:tc>
                  <a:txBody>
                    <a:bodyPr/>
                    <a:lstStyle/>
                    <a:p>
                      <a:r>
                        <a:rPr lang="en-ZA" sz="1600" dirty="0" smtClean="0"/>
                        <a:t>Machadodorp</a:t>
                      </a:r>
                      <a:r>
                        <a:rPr lang="en-ZA" sz="1600" baseline="0" dirty="0" smtClean="0"/>
                        <a:t> Sewage</a:t>
                      </a:r>
                      <a:endParaRPr lang="en-ZA" sz="1600" dirty="0"/>
                    </a:p>
                  </a:txBody>
                  <a:tcPr marL="68579" marR="68579" marT="45713" marB="45713"/>
                </a:tc>
                <a:extLst>
                  <a:ext uri="{0D108BD9-81ED-4DB2-BD59-A6C34878D82A}">
                    <a16:rowId xmlns:a16="http://schemas.microsoft.com/office/drawing/2014/main" val="10005"/>
                  </a:ext>
                </a:extLst>
              </a:tr>
              <a:tr h="365730">
                <a:tc>
                  <a:txBody>
                    <a:bodyPr/>
                    <a:lstStyle/>
                    <a:p>
                      <a:r>
                        <a:rPr lang="en-ZA" sz="1600" dirty="0" smtClean="0"/>
                        <a:t>Waterval Boven Sewage</a:t>
                      </a:r>
                      <a:endParaRPr lang="en-ZA" sz="1600" dirty="0"/>
                    </a:p>
                  </a:txBody>
                  <a:tcPr marL="68579" marR="68579" marT="45713" marB="45713"/>
                </a:tc>
                <a:extLst>
                  <a:ext uri="{0D108BD9-81ED-4DB2-BD59-A6C34878D82A}">
                    <a16:rowId xmlns:a16="http://schemas.microsoft.com/office/drawing/2014/main" val="10006"/>
                  </a:ext>
                </a:extLst>
              </a:tr>
              <a:tr h="365730">
                <a:tc>
                  <a:txBody>
                    <a:bodyPr/>
                    <a:lstStyle/>
                    <a:p>
                      <a:r>
                        <a:rPr lang="en-ZA" sz="1600" dirty="0" smtClean="0"/>
                        <a:t>SAPPI Ngondwana</a:t>
                      </a:r>
                      <a:endParaRPr lang="en-ZA" sz="1600" dirty="0"/>
                    </a:p>
                  </a:txBody>
                  <a:tcPr marL="68579" marR="68579" marT="45713" marB="45713"/>
                </a:tc>
                <a:extLst>
                  <a:ext uri="{0D108BD9-81ED-4DB2-BD59-A6C34878D82A}">
                    <a16:rowId xmlns:a16="http://schemas.microsoft.com/office/drawing/2014/main" val="10007"/>
                  </a:ext>
                </a:extLst>
              </a:tr>
            </a:tbl>
          </a:graphicData>
        </a:graphic>
      </p:graphicFrame>
      <p:pic>
        <p:nvPicPr>
          <p:cNvPr id="12" name="Picture 3"/>
          <p:cNvPicPr>
            <a:picLocks noChangeAspect="1"/>
          </p:cNvPicPr>
          <p:nvPr/>
        </p:nvPicPr>
        <p:blipFill>
          <a:blip r:embed="rId4" cstate="print"/>
          <a:srcRect/>
          <a:stretch>
            <a:fillRect/>
          </a:stretch>
        </p:blipFill>
        <p:spPr bwMode="auto">
          <a:xfrm>
            <a:off x="50403" y="430783"/>
            <a:ext cx="3369469" cy="3070225"/>
          </a:xfrm>
          <a:prstGeom prst="rect">
            <a:avLst/>
          </a:prstGeom>
          <a:noFill/>
          <a:ln w="9525">
            <a:noFill/>
            <a:miter lim="800000"/>
            <a:headEnd/>
            <a:tailEnd/>
          </a:ln>
        </p:spPr>
      </p:pic>
      <p:sp>
        <p:nvSpPr>
          <p:cNvPr id="14" name="Title 1"/>
          <p:cNvSpPr txBox="1">
            <a:spLocks/>
          </p:cNvSpPr>
          <p:nvPr/>
        </p:nvSpPr>
        <p:spPr>
          <a:xfrm>
            <a:off x="323528" y="44624"/>
            <a:ext cx="7992888" cy="360040"/>
          </a:xfrm>
          <a:prstGeom prst="rect">
            <a:avLst/>
          </a:prstGeom>
          <a:solidFill>
            <a:schemeClr val="tx2">
              <a:lumMod val="75000"/>
            </a:schemeClr>
          </a:solidFill>
        </p:spPr>
        <p:txBody>
          <a:bodyPr anchor="ctr">
            <a:normAutofit fontScale="47500" lnSpcReduction="20000"/>
          </a:bodyPr>
          <a:lstStyle>
            <a:lvl1pPr>
              <a:defRPr>
                <a:solidFill>
                  <a:schemeClr val="bg1"/>
                </a:solidFill>
              </a:defRPr>
            </a:lvl1pPr>
          </a:lstStyle>
          <a:p>
            <a:pPr algn="ctr" eaLnBrk="1" fontAlgn="auto" hangingPunct="1">
              <a:spcAft>
                <a:spcPts val="0"/>
              </a:spcAft>
              <a:defRPr/>
            </a:pPr>
            <a:r>
              <a:rPr lang="en-ZA" sz="4400" b="1" dirty="0" smtClean="0">
                <a:latin typeface="+mj-lt"/>
                <a:ea typeface="+mj-ea"/>
                <a:cs typeface="+mj-cs"/>
              </a:rPr>
              <a:t>Phosphate                    &amp;                                Salts</a:t>
            </a:r>
            <a:endParaRPr lang="en-ZA" sz="4400" b="1" dirty="0">
              <a:latin typeface="+mj-lt"/>
              <a:ea typeface="+mj-ea"/>
              <a:cs typeface="+mj-cs"/>
            </a:endParaRPr>
          </a:p>
        </p:txBody>
      </p:sp>
      <p:sp>
        <p:nvSpPr>
          <p:cNvPr id="3" name="TextBox 2"/>
          <p:cNvSpPr txBox="1"/>
          <p:nvPr/>
        </p:nvSpPr>
        <p:spPr>
          <a:xfrm flipH="1">
            <a:off x="198958" y="5661248"/>
            <a:ext cx="8621513" cy="1200329"/>
          </a:xfrm>
          <a:prstGeom prst="rect">
            <a:avLst/>
          </a:prstGeom>
          <a:solidFill>
            <a:srgbClr val="008A3E"/>
          </a:solidFill>
          <a:ln>
            <a:solidFill>
              <a:schemeClr val="tx2">
                <a:lumMod val="75000"/>
              </a:schemeClr>
            </a:solidFill>
          </a:ln>
        </p:spPr>
        <p:txBody>
          <a:bodyPr wrap="square" rtlCol="0">
            <a:spAutoFit/>
          </a:bodyPr>
          <a:lstStyle/>
          <a:p>
            <a:pPr marL="342900" indent="-342900">
              <a:buFont typeface="Arial" panose="020B0604020202020204" pitchFamily="34" charset="0"/>
              <a:buChar char="•"/>
            </a:pPr>
            <a:r>
              <a:rPr lang="en-US" sz="2400" b="1" dirty="0" smtClean="0">
                <a:solidFill>
                  <a:schemeClr val="bg1"/>
                </a:solidFill>
              </a:rPr>
              <a:t>Systemic basis to National WQ Policy and Strategy 2017</a:t>
            </a:r>
          </a:p>
          <a:p>
            <a:pPr marL="342900" indent="-342900">
              <a:buFont typeface="Arial" panose="020B0604020202020204" pitchFamily="34" charset="0"/>
              <a:buChar char="•"/>
            </a:pPr>
            <a:r>
              <a:rPr lang="en-US" sz="2400" b="1" dirty="0" smtClean="0">
                <a:solidFill>
                  <a:schemeClr val="bg1"/>
                </a:solidFill>
              </a:rPr>
              <a:t>Since 2014 </a:t>
            </a:r>
            <a:r>
              <a:rPr lang="en-US" sz="2400" b="1" dirty="0">
                <a:solidFill>
                  <a:schemeClr val="bg1"/>
                </a:solidFill>
              </a:rPr>
              <a:t>Crocodile </a:t>
            </a:r>
            <a:r>
              <a:rPr lang="en-US" sz="2400" b="1" dirty="0" smtClean="0">
                <a:solidFill>
                  <a:schemeClr val="bg1"/>
                </a:solidFill>
              </a:rPr>
              <a:t>River </a:t>
            </a:r>
            <a:r>
              <a:rPr lang="en-US" sz="2400" b="1" dirty="0" smtClean="0">
                <a:solidFill>
                  <a:schemeClr val="bg1"/>
                </a:solidFill>
              </a:rPr>
              <a:t>in </a:t>
            </a:r>
            <a:r>
              <a:rPr lang="en-US" sz="2400" b="1" dirty="0">
                <a:solidFill>
                  <a:schemeClr val="bg1"/>
                </a:solidFill>
              </a:rPr>
              <a:t>Kruger –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mainly </a:t>
            </a:r>
            <a:r>
              <a:rPr lang="en-US" sz="2400" b="1" dirty="0" smtClean="0">
                <a:solidFill>
                  <a:schemeClr val="bg1"/>
                </a:solidFill>
              </a:rPr>
              <a:t>meets </a:t>
            </a:r>
            <a:r>
              <a:rPr lang="en-US" sz="2400" b="1" dirty="0" smtClean="0">
                <a:solidFill>
                  <a:schemeClr val="bg1"/>
                </a:solidFill>
              </a:rPr>
              <a:t>Resource Quality Objectives</a:t>
            </a:r>
            <a:endParaRPr lang="en-ZA" sz="2400" b="1" dirty="0">
              <a:solidFill>
                <a:schemeClr val="bg1"/>
              </a:solidFill>
            </a:endParaRPr>
          </a:p>
        </p:txBody>
      </p:sp>
    </p:spTree>
    <p:extLst>
      <p:ext uri="{BB962C8B-B14F-4D97-AF65-F5344CB8AC3E}">
        <p14:creationId xmlns:p14="http://schemas.microsoft.com/office/powerpoint/2010/main" val="34061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723" y="5879013"/>
            <a:ext cx="6768752" cy="646331"/>
          </a:xfrm>
          <a:prstGeom prst="rect">
            <a:avLst/>
          </a:prstGeom>
          <a:noFill/>
        </p:spPr>
        <p:txBody>
          <a:bodyPr wrap="square" rtlCol="0">
            <a:spAutoFit/>
          </a:bodyPr>
          <a:lstStyle/>
          <a:p>
            <a:pPr marL="285750" indent="-285750">
              <a:buFont typeface="Arial" panose="020B0604020202020204" pitchFamily="34" charset="0"/>
              <a:buChar char="•"/>
            </a:pPr>
            <a:endParaRPr lang="en-ZA" dirty="0"/>
          </a:p>
          <a:p>
            <a:pPr marL="285750" indent="-285750">
              <a:buFont typeface="Arial" panose="020B0604020202020204" pitchFamily="34" charset="0"/>
              <a:buChar char="•"/>
            </a:pPr>
            <a:endParaRPr lang="en-GB" dirty="0"/>
          </a:p>
        </p:txBody>
      </p:sp>
      <p:sp>
        <p:nvSpPr>
          <p:cNvPr id="5" name="Title 1"/>
          <p:cNvSpPr txBox="1">
            <a:spLocks/>
          </p:cNvSpPr>
          <p:nvPr/>
        </p:nvSpPr>
        <p:spPr>
          <a:xfrm>
            <a:off x="611560" y="260648"/>
            <a:ext cx="8229600" cy="864096"/>
          </a:xfrm>
          <a:prstGeom prst="rect">
            <a:avLst/>
          </a:prstGeom>
          <a:solidFill>
            <a:schemeClr val="tx2">
              <a:lumMod val="75000"/>
            </a:schemeClr>
          </a:solidFill>
        </p:spPr>
        <p:txBody>
          <a:bodyPr vert="horz" lIns="91440" tIns="45720" rIns="91440" bIns="45720" rtlCol="0" anchor="ctr">
            <a:noAutofit/>
          </a:bodyPr>
          <a:lstStyle>
            <a:lvl1pPr>
              <a:defRPr>
                <a:solidFill>
                  <a:schemeClr val="bg1"/>
                </a:solidFill>
              </a:defRPr>
            </a:lvl1pPr>
          </a:lstStyle>
          <a:p>
            <a:pPr lvl="0" algn="ctr">
              <a:spcBef>
                <a:spcPct val="0"/>
              </a:spcBef>
              <a:defRPr/>
            </a:pPr>
            <a:r>
              <a:rPr lang="en-US" sz="3600" b="1" dirty="0" smtClean="0"/>
              <a:t>4. </a:t>
            </a:r>
            <a:r>
              <a:rPr lang="en-US" sz="3600" b="1" dirty="0" err="1" smtClean="0"/>
              <a:t>Tsitsa</a:t>
            </a:r>
            <a:r>
              <a:rPr lang="en-US" sz="3600" b="1" dirty="0" smtClean="0"/>
              <a:t> </a:t>
            </a:r>
            <a:r>
              <a:rPr lang="en-US" sz="3600" b="1" dirty="0"/>
              <a:t>River </a:t>
            </a:r>
            <a:r>
              <a:rPr lang="en-US" sz="3600" b="1" dirty="0" smtClean="0"/>
              <a:t>Catchment</a:t>
            </a:r>
            <a:endParaRPr kumimoji="0" lang="en-ZA" sz="3600" b="1" i="0" u="none" strike="noStrike" kern="1200" cap="none" spc="0" normalizeH="0" baseline="0" noProof="0" dirty="0">
              <a:ln>
                <a:noFill/>
              </a:ln>
              <a:solidFill>
                <a:schemeClr val="bg1"/>
              </a:solidFill>
              <a:effectLst/>
              <a:uLnTx/>
              <a:uFillTx/>
              <a:latin typeface="+mj-lt"/>
              <a:ea typeface="+mj-ea"/>
              <a:cs typeface="+mj-cs"/>
            </a:endParaRPr>
          </a:p>
        </p:txBody>
      </p:sp>
      <p:sp>
        <p:nvSpPr>
          <p:cNvPr id="16" name="Rectangle 15"/>
          <p:cNvSpPr/>
          <p:nvPr/>
        </p:nvSpPr>
        <p:spPr>
          <a:xfrm>
            <a:off x="6660232" y="1291523"/>
            <a:ext cx="2154645" cy="62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8920" r="13775" b="14382"/>
          <a:stretch/>
        </p:blipFill>
        <p:spPr>
          <a:xfrm>
            <a:off x="462605" y="1255204"/>
            <a:ext cx="4063587" cy="209553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726" t="19303" r="19029" b="34097"/>
          <a:stretch/>
        </p:blipFill>
        <p:spPr>
          <a:xfrm>
            <a:off x="4781660" y="2691567"/>
            <a:ext cx="4203865" cy="191371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088" t="34180" r="14193" b="15879"/>
          <a:stretch/>
        </p:blipFill>
        <p:spPr>
          <a:xfrm>
            <a:off x="4790685" y="4611480"/>
            <a:ext cx="4203865" cy="2080360"/>
          </a:xfrm>
          <a:prstGeom prst="rect">
            <a:avLst/>
          </a:prstGeom>
        </p:spPr>
      </p:pic>
      <p:sp>
        <p:nvSpPr>
          <p:cNvPr id="12" name="Right Arrow 11"/>
          <p:cNvSpPr/>
          <p:nvPr/>
        </p:nvSpPr>
        <p:spPr>
          <a:xfrm rot="482443">
            <a:off x="1311133" y="1709582"/>
            <a:ext cx="785315" cy="22456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3" name="Right Arrow 12"/>
          <p:cNvSpPr/>
          <p:nvPr/>
        </p:nvSpPr>
        <p:spPr>
          <a:xfrm rot="8736425">
            <a:off x="8307131" y="3809930"/>
            <a:ext cx="757802" cy="23392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4" name="TextBox 13"/>
          <p:cNvSpPr txBox="1"/>
          <p:nvPr/>
        </p:nvSpPr>
        <p:spPr>
          <a:xfrm>
            <a:off x="1415073" y="1416306"/>
            <a:ext cx="809006" cy="276999"/>
          </a:xfrm>
          <a:prstGeom prst="rect">
            <a:avLst/>
          </a:prstGeom>
          <a:solidFill>
            <a:schemeClr val="bg1"/>
          </a:solidFill>
        </p:spPr>
        <p:txBody>
          <a:bodyPr wrap="square" rtlCol="0">
            <a:spAutoFit/>
          </a:bodyPr>
          <a:lstStyle/>
          <a:p>
            <a:pPr algn="ctr"/>
            <a:r>
              <a:rPr lang="en-ZA" sz="1200" dirty="0"/>
              <a:t>Silt trap</a:t>
            </a:r>
          </a:p>
        </p:txBody>
      </p:sp>
      <p:sp>
        <p:nvSpPr>
          <p:cNvPr id="15" name="Right Arrow 14"/>
          <p:cNvSpPr/>
          <p:nvPr/>
        </p:nvSpPr>
        <p:spPr>
          <a:xfrm rot="10800000">
            <a:off x="6814571" y="6224773"/>
            <a:ext cx="906593" cy="2747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7" name="TextBox 16"/>
          <p:cNvSpPr txBox="1"/>
          <p:nvPr/>
        </p:nvSpPr>
        <p:spPr>
          <a:xfrm>
            <a:off x="8397707" y="3444552"/>
            <a:ext cx="746292" cy="300082"/>
          </a:xfrm>
          <a:prstGeom prst="rect">
            <a:avLst/>
          </a:prstGeom>
          <a:solidFill>
            <a:schemeClr val="bg1"/>
          </a:solidFill>
        </p:spPr>
        <p:txBody>
          <a:bodyPr wrap="square" rtlCol="0">
            <a:spAutoFit/>
          </a:bodyPr>
          <a:lstStyle/>
          <a:p>
            <a:r>
              <a:rPr lang="en-ZA" sz="1350" dirty="0"/>
              <a:t>Pod</a:t>
            </a:r>
          </a:p>
        </p:txBody>
      </p:sp>
      <p:pic>
        <p:nvPicPr>
          <p:cNvPr id="19"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20626" y="3339991"/>
            <a:ext cx="5090502" cy="3393668"/>
          </a:xfrm>
        </p:spPr>
      </p:pic>
      <p:sp>
        <p:nvSpPr>
          <p:cNvPr id="21" name="TextBox 20"/>
          <p:cNvSpPr txBox="1"/>
          <p:nvPr/>
        </p:nvSpPr>
        <p:spPr>
          <a:xfrm>
            <a:off x="3447743" y="3857359"/>
            <a:ext cx="1805352" cy="715581"/>
          </a:xfrm>
          <a:prstGeom prst="rect">
            <a:avLst/>
          </a:prstGeom>
          <a:solidFill>
            <a:schemeClr val="bg1"/>
          </a:solidFill>
        </p:spPr>
        <p:txBody>
          <a:bodyPr wrap="square" rtlCol="0">
            <a:spAutoFit/>
          </a:bodyPr>
          <a:lstStyle/>
          <a:p>
            <a:r>
              <a:rPr lang="en-ZA" sz="1350" dirty="0"/>
              <a:t>Holding back silt, allowing water to seep through</a:t>
            </a:r>
          </a:p>
        </p:txBody>
      </p:sp>
      <p:sp>
        <p:nvSpPr>
          <p:cNvPr id="22" name="Right Arrow 21"/>
          <p:cNvSpPr/>
          <p:nvPr/>
        </p:nvSpPr>
        <p:spPr>
          <a:xfrm rot="9265023">
            <a:off x="3168580" y="4719115"/>
            <a:ext cx="651111" cy="25718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t="36517"/>
          <a:stretch/>
        </p:blipFill>
        <p:spPr>
          <a:xfrm>
            <a:off x="4526193" y="1265951"/>
            <a:ext cx="4617808" cy="2104636"/>
          </a:xfrm>
          <a:prstGeom prst="rect">
            <a:avLst/>
          </a:prstGeom>
        </p:spPr>
      </p:pic>
    </p:spTree>
    <p:extLst>
      <p:ext uri="{BB962C8B-B14F-4D97-AF65-F5344CB8AC3E}">
        <p14:creationId xmlns:p14="http://schemas.microsoft.com/office/powerpoint/2010/main" val="1566259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62" y="1493944"/>
            <a:ext cx="9156162" cy="5031400"/>
            <a:chOff x="-12162" y="1493944"/>
            <a:chExt cx="9156162" cy="4524011"/>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2" y="1493944"/>
              <a:ext cx="2845286" cy="158102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62" y="2821546"/>
              <a:ext cx="2961263" cy="160498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876" y="1493944"/>
              <a:ext cx="2928906" cy="1953557"/>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18710" b="13790"/>
            <a:stretch/>
          </p:blipFill>
          <p:spPr>
            <a:xfrm>
              <a:off x="2505133" y="3277805"/>
              <a:ext cx="1816183" cy="183800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19638"/>
            <a:stretch/>
          </p:blipFill>
          <p:spPr>
            <a:xfrm>
              <a:off x="-12162" y="4426527"/>
              <a:ext cx="2936939" cy="1574223"/>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3633"/>
            <a:stretch/>
          </p:blipFill>
          <p:spPr>
            <a:xfrm>
              <a:off x="2936939" y="4198852"/>
              <a:ext cx="2727591" cy="180189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1314" y="2108455"/>
              <a:ext cx="1592905" cy="210520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t="11209"/>
            <a:stretch/>
          </p:blipFill>
          <p:spPr>
            <a:xfrm>
              <a:off x="5735782" y="1493945"/>
              <a:ext cx="3408218" cy="201845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48597" y="3277805"/>
              <a:ext cx="3295403" cy="1679883"/>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4529" y="4213660"/>
              <a:ext cx="3479471" cy="1804295"/>
            </a:xfrm>
            <a:prstGeom prst="rect">
              <a:avLst/>
            </a:prstGeom>
          </p:spPr>
        </p:pic>
      </p:grpSp>
      <p:sp>
        <p:nvSpPr>
          <p:cNvPr id="15" name="Title 1"/>
          <p:cNvSpPr txBox="1">
            <a:spLocks/>
          </p:cNvSpPr>
          <p:nvPr/>
        </p:nvSpPr>
        <p:spPr>
          <a:xfrm>
            <a:off x="126206" y="122287"/>
            <a:ext cx="8838281" cy="849312"/>
          </a:xfrm>
          <a:prstGeom prst="rect">
            <a:avLst/>
          </a:prstGeom>
          <a:solidFill>
            <a:schemeClr val="tx2">
              <a:lumMod val="75000"/>
            </a:schemeClr>
          </a:solidFill>
        </p:spPr>
        <p:txBody>
          <a:bodyPr anchor="ctr">
            <a:normAutofit/>
          </a:bodyPr>
          <a:lstStyle>
            <a:lvl1pPr>
              <a:defRPr>
                <a:solidFill>
                  <a:schemeClr val="bg1"/>
                </a:solidFill>
              </a:defRPr>
            </a:lvl1pPr>
          </a:lstStyle>
          <a:p>
            <a:pPr algn="ctr" eaLnBrk="1" fontAlgn="auto" hangingPunct="1">
              <a:spcAft>
                <a:spcPts val="0"/>
              </a:spcAft>
              <a:defRPr/>
            </a:pPr>
            <a:endParaRPr lang="en-ZA" sz="4400" b="1" dirty="0">
              <a:latin typeface="+mj-lt"/>
              <a:ea typeface="+mj-ea"/>
              <a:cs typeface="+mj-cs"/>
            </a:endParaRPr>
          </a:p>
        </p:txBody>
      </p:sp>
      <p:sp>
        <p:nvSpPr>
          <p:cNvPr id="16" name="Title 15"/>
          <p:cNvSpPr>
            <a:spLocks noGrp="1"/>
          </p:cNvSpPr>
          <p:nvPr>
            <p:ph type="title"/>
          </p:nvPr>
        </p:nvSpPr>
        <p:spPr>
          <a:xfrm>
            <a:off x="601996" y="-85334"/>
            <a:ext cx="7886700" cy="1325563"/>
          </a:xfrm>
        </p:spPr>
        <p:txBody>
          <a:bodyPr>
            <a:normAutofit/>
          </a:bodyPr>
          <a:lstStyle/>
          <a:p>
            <a:r>
              <a:rPr lang="en-US" sz="3600" b="1" dirty="0" smtClean="0">
                <a:solidFill>
                  <a:schemeClr val="bg1"/>
                </a:solidFill>
              </a:rPr>
              <a:t>Forum / Network formation</a:t>
            </a:r>
            <a:r>
              <a:rPr lang="en-US" sz="3600" dirty="0" smtClean="0"/>
              <a:t> </a:t>
            </a:r>
            <a:endParaRPr lang="en-ZA" sz="3600" dirty="0"/>
          </a:p>
        </p:txBody>
      </p:sp>
    </p:spTree>
    <p:extLst>
      <p:ext uri="{BB962C8B-B14F-4D97-AF65-F5344CB8AC3E}">
        <p14:creationId xmlns:p14="http://schemas.microsoft.com/office/powerpoint/2010/main" val="658459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76539" y="274638"/>
            <a:ext cx="8229600" cy="850106"/>
          </a:xfrm>
          <a:prstGeom prst="rect">
            <a:avLst/>
          </a:prstGeom>
          <a:solidFill>
            <a:schemeClr val="tx2">
              <a:lumMod val="75000"/>
            </a:schemeClr>
          </a:solidFill>
        </p:spPr>
        <p:txBody>
          <a:bodyPr vert="horz" lIns="91440" tIns="45720" rIns="91440" bIns="45720" rtlCol="0" anchor="ctr">
            <a:normAutofit fontScale="85000" lnSpcReduction="10000"/>
          </a:bodyPr>
          <a:lstStyle>
            <a:lvl1pPr>
              <a:defRPr>
                <a:solidFill>
                  <a:schemeClr val="bg1"/>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Research/Development Interventions</a:t>
            </a:r>
            <a:endParaRPr kumimoji="0" lang="en-ZA"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4" name="TextBox 3"/>
          <p:cNvSpPr txBox="1"/>
          <p:nvPr/>
        </p:nvSpPr>
        <p:spPr>
          <a:xfrm>
            <a:off x="2411760" y="1052736"/>
            <a:ext cx="6589992" cy="5878532"/>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t>Funders increasingly want social impacts</a:t>
            </a:r>
          </a:p>
          <a:p>
            <a:pPr marL="342900" indent="-342900">
              <a:buFont typeface="Arial" panose="020B0604020202020204" pitchFamily="34" charset="0"/>
              <a:buChar char="•"/>
            </a:pPr>
            <a:endParaRPr lang="en-US" sz="2400" b="1" dirty="0" smtClean="0"/>
          </a:p>
          <a:p>
            <a:pPr marL="342900" indent="-342900">
              <a:buFont typeface="Arial" panose="020B0604020202020204" pitchFamily="34" charset="0"/>
              <a:buChar char="•"/>
            </a:pPr>
            <a:r>
              <a:rPr lang="en-US" sz="2400" b="1" dirty="0" smtClean="0"/>
              <a:t>Interventions </a:t>
            </a:r>
            <a:r>
              <a:rPr lang="en-US" sz="2400" b="1" dirty="0" smtClean="0"/>
              <a:t>have </a:t>
            </a:r>
            <a:r>
              <a:rPr lang="en-US" sz="2400" b="1" dirty="0"/>
              <a:t>a history of ambiguous outcomes </a:t>
            </a:r>
            <a:r>
              <a:rPr lang="en-US" sz="2400" b="1" dirty="0" smtClean="0"/>
              <a:t>&amp; </a:t>
            </a:r>
            <a:r>
              <a:rPr lang="en-US" sz="2400" b="1" dirty="0"/>
              <a:t>outright </a:t>
            </a:r>
            <a:r>
              <a:rPr lang="en-US" sz="2400" b="1" dirty="0" smtClean="0"/>
              <a:t>failures. </a:t>
            </a:r>
          </a:p>
          <a:p>
            <a:endParaRPr lang="en-US" sz="2400" b="1" dirty="0" smtClean="0"/>
          </a:p>
          <a:p>
            <a:pPr marL="342900" indent="-342900" algn="just">
              <a:buFont typeface="Arial" panose="020B0604020202020204" pitchFamily="34" charset="0"/>
              <a:buChar char="•"/>
            </a:pPr>
            <a:r>
              <a:rPr lang="en-US" sz="2400" b="1" dirty="0" smtClean="0"/>
              <a:t>How can research-based interventions</a:t>
            </a:r>
          </a:p>
          <a:p>
            <a:pPr lvl="1" algn="just"/>
            <a:r>
              <a:rPr lang="en-US" sz="2400" b="1" dirty="0" smtClean="0"/>
              <a:t>with stakeholders: </a:t>
            </a:r>
          </a:p>
          <a:p>
            <a:pPr marL="800100" lvl="1" indent="-342900">
              <a:buFontTx/>
              <a:buChar char="-"/>
            </a:pPr>
            <a:r>
              <a:rPr lang="en-US" sz="2000" b="1" dirty="0" smtClean="0">
                <a:solidFill>
                  <a:schemeClr val="tx2">
                    <a:lumMod val="75000"/>
                  </a:schemeClr>
                </a:solidFill>
              </a:rPr>
              <a:t>government, industry, agriculture, 	researchers,  &amp; </a:t>
            </a:r>
          </a:p>
          <a:p>
            <a:pPr lvl="1"/>
            <a:r>
              <a:rPr lang="en-US" sz="2000" b="1" dirty="0">
                <a:solidFill>
                  <a:schemeClr val="tx2">
                    <a:lumMod val="75000"/>
                  </a:schemeClr>
                </a:solidFill>
              </a:rPr>
              <a:t>	</a:t>
            </a:r>
            <a:r>
              <a:rPr lang="en-US" sz="2000" b="1" dirty="0" smtClean="0">
                <a:solidFill>
                  <a:schemeClr val="tx2">
                    <a:lumMod val="75000"/>
                  </a:schemeClr>
                </a:solidFill>
              </a:rPr>
              <a:t>civil society / residents  / “communities”</a:t>
            </a:r>
          </a:p>
          <a:p>
            <a:pPr lvl="1"/>
            <a:endParaRPr lang="en-US" sz="2000" b="1" dirty="0" smtClean="0">
              <a:solidFill>
                <a:schemeClr val="tx2">
                  <a:lumMod val="75000"/>
                </a:schemeClr>
              </a:solidFill>
            </a:endParaRPr>
          </a:p>
          <a:p>
            <a:pPr marL="800100" lvl="1" indent="-342900">
              <a:buFontTx/>
              <a:buChar char="-"/>
            </a:pPr>
            <a:r>
              <a:rPr lang="en-US" sz="2000" b="1" dirty="0" smtClean="0"/>
              <a:t>result in sustainable  outcomes that persist beyond the </a:t>
            </a:r>
            <a:r>
              <a:rPr lang="en-US" sz="2000" b="1" dirty="0" smtClean="0"/>
              <a:t>intervention</a:t>
            </a:r>
            <a:endParaRPr lang="en-US" sz="2000" b="1" dirty="0" smtClean="0"/>
          </a:p>
          <a:p>
            <a:pPr lvl="1"/>
            <a:endParaRPr lang="en-US" sz="2000" b="1" dirty="0" smtClean="0"/>
          </a:p>
          <a:p>
            <a:pPr lvl="1" algn="just"/>
            <a:r>
              <a:rPr lang="en-US" sz="2000" b="1" dirty="0" smtClean="0"/>
              <a:t> -   	move </a:t>
            </a:r>
            <a:r>
              <a:rPr lang="en-US" sz="2000" b="1" dirty="0"/>
              <a:t>towards </a:t>
            </a:r>
            <a:r>
              <a:rPr lang="en-US" sz="2000" b="1" dirty="0" smtClean="0"/>
              <a:t>behavior-change, &amp; </a:t>
            </a:r>
          </a:p>
          <a:p>
            <a:pPr lvl="1" algn="just"/>
            <a:r>
              <a:rPr lang="en-US" sz="2000" b="1" dirty="0" smtClean="0"/>
              <a:t> 	social-ecological justice in a system?</a:t>
            </a:r>
          </a:p>
          <a:p>
            <a:pPr lvl="1" algn="just"/>
            <a:endParaRPr lang="en-US" sz="2400" b="1" dirty="0" smtClean="0"/>
          </a:p>
          <a:p>
            <a:pPr marL="342900" indent="-342900" algn="just">
              <a:buFont typeface="Arial" panose="020B0604020202020204" pitchFamily="34" charset="0"/>
              <a:buChar char="•"/>
            </a:pPr>
            <a:r>
              <a:rPr lang="en-US" sz="2400" b="1" dirty="0" smtClean="0"/>
              <a:t>Engaged</a:t>
            </a:r>
            <a:r>
              <a:rPr lang="en-US" sz="2400" b="1" dirty="0"/>
              <a:t>, transdisciplinary </a:t>
            </a:r>
            <a:r>
              <a:rPr lang="en-US" sz="2400" b="1" dirty="0" smtClean="0"/>
              <a:t>action-research</a:t>
            </a:r>
            <a:endParaRPr lang="en-GB" b="1" dirty="0">
              <a:solidFill>
                <a:srgbClr val="005DA2"/>
              </a:solidFill>
            </a:endParaRPr>
          </a:p>
        </p:txBody>
      </p:sp>
      <p:grpSp>
        <p:nvGrpSpPr>
          <p:cNvPr id="5" name="Group 4"/>
          <p:cNvGrpSpPr/>
          <p:nvPr/>
        </p:nvGrpSpPr>
        <p:grpSpPr>
          <a:xfrm>
            <a:off x="467544" y="1412776"/>
            <a:ext cx="1872208" cy="4968552"/>
            <a:chOff x="467544" y="2204864"/>
            <a:chExt cx="1368152" cy="3888432"/>
          </a:xfrm>
        </p:grpSpPr>
        <p:pic>
          <p:nvPicPr>
            <p:cNvPr id="6" name="Picture 1034" descr="C:\images\toni\03a.tif"/>
            <p:cNvPicPr>
              <a:picLocks noChangeAspect="1" noChangeArrowheads="1"/>
            </p:cNvPicPr>
            <p:nvPr/>
          </p:nvPicPr>
          <p:blipFill>
            <a:blip r:embed="rId2" cstate="print"/>
            <a:srcRect/>
            <a:stretch>
              <a:fillRect/>
            </a:stretch>
          </p:blipFill>
          <p:spPr bwMode="auto">
            <a:xfrm rot="16200000">
              <a:off x="-648580" y="3609019"/>
              <a:ext cx="3672410" cy="1008112"/>
            </a:xfrm>
            <a:prstGeom prst="rect">
              <a:avLst/>
            </a:prstGeom>
            <a:noFill/>
            <a:ln w="9525">
              <a:noFill/>
              <a:miter lim="800000"/>
              <a:headEnd/>
              <a:tailEnd/>
            </a:ln>
          </p:spPr>
        </p:pic>
        <p:sp>
          <p:nvSpPr>
            <p:cNvPr id="7" name="Rectangle 6"/>
            <p:cNvSpPr/>
            <p:nvPr/>
          </p:nvSpPr>
          <p:spPr>
            <a:xfrm>
              <a:off x="467544" y="2204864"/>
              <a:ext cx="1368152" cy="3888432"/>
            </a:xfrm>
            <a:prstGeom prst="rect">
              <a:avLst/>
            </a:prstGeom>
            <a:noFill/>
            <a:ln w="412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24738339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49894"/>
            <a:ext cx="8229600" cy="803252"/>
          </a:xfrm>
          <a:prstGeom prst="rect">
            <a:avLst/>
          </a:prstGeom>
          <a:solidFill>
            <a:schemeClr val="tx2">
              <a:lumMod val="75000"/>
            </a:schemeClr>
          </a:solidFill>
        </p:spPr>
        <p:txBody>
          <a:bodyPr vert="horz" lIns="91440" tIns="45720" rIns="91440" bIns="45720" rtlCol="0" anchor="ctr">
            <a:normAutofit/>
          </a:bodyPr>
          <a:lstStyle>
            <a:lvl1pPr>
              <a:defRPr>
                <a:solidFill>
                  <a:schemeClr val="bg1"/>
                </a:solidFill>
              </a:defRPr>
            </a:lvl1pPr>
          </a:lstStyle>
          <a:p>
            <a:pPr lvl="0" algn="ctr">
              <a:spcBef>
                <a:spcPct val="0"/>
              </a:spcBef>
              <a:defRPr/>
            </a:pPr>
            <a:endParaRPr lang="en-ZA" sz="4400" b="1" dirty="0"/>
          </a:p>
        </p:txBody>
      </p:sp>
      <p:sp>
        <p:nvSpPr>
          <p:cNvPr id="2" name="Title 1"/>
          <p:cNvSpPr>
            <a:spLocks noGrp="1"/>
          </p:cNvSpPr>
          <p:nvPr>
            <p:ph type="title"/>
          </p:nvPr>
        </p:nvSpPr>
        <p:spPr>
          <a:xfrm>
            <a:off x="457200" y="0"/>
            <a:ext cx="8229600" cy="1119653"/>
          </a:xfrm>
        </p:spPr>
        <p:txBody>
          <a:bodyPr>
            <a:normAutofit/>
          </a:bodyPr>
          <a:lstStyle/>
          <a:p>
            <a:r>
              <a:rPr lang="en-GB" sz="3200" b="1" dirty="0">
                <a:solidFill>
                  <a:schemeClr val="bg1"/>
                </a:solidFill>
              </a:rPr>
              <a:t>A shared future</a:t>
            </a:r>
            <a:r>
              <a:rPr lang="en-GB" sz="3200" b="1" dirty="0" smtClean="0">
                <a:solidFill>
                  <a:schemeClr val="bg1"/>
                </a:solidFill>
              </a:rPr>
              <a:t>: </a:t>
            </a:r>
            <a:r>
              <a:rPr lang="en-GB" sz="3200" b="1" dirty="0" err="1" smtClean="0">
                <a:solidFill>
                  <a:schemeClr val="bg1"/>
                </a:solidFill>
              </a:rPr>
              <a:t>Tsitsa</a:t>
            </a:r>
            <a:r>
              <a:rPr lang="en-GB" sz="3200" b="1" dirty="0" smtClean="0">
                <a:solidFill>
                  <a:schemeClr val="bg1"/>
                </a:solidFill>
              </a:rPr>
              <a:t> </a:t>
            </a:r>
            <a:r>
              <a:rPr lang="en-GB" sz="3200" b="1" dirty="0">
                <a:solidFill>
                  <a:schemeClr val="bg1"/>
                </a:solidFill>
              </a:rPr>
              <a:t>River Catchment  </a:t>
            </a:r>
            <a:r>
              <a:rPr lang="en-GB" sz="3200" b="1" dirty="0" smtClean="0">
                <a:solidFill>
                  <a:schemeClr val="bg1"/>
                </a:solidFill>
              </a:rPr>
              <a:t>Vision</a:t>
            </a:r>
            <a:endParaRPr lang="en-GB" sz="3200" dirty="0">
              <a:solidFill>
                <a:schemeClr val="bg1"/>
              </a:solidFill>
            </a:endParaRPr>
          </a:p>
        </p:txBody>
      </p:sp>
      <p:sp>
        <p:nvSpPr>
          <p:cNvPr id="3" name="Content Placeholder 2"/>
          <p:cNvSpPr>
            <a:spLocks noGrp="1"/>
          </p:cNvSpPr>
          <p:nvPr>
            <p:ph idx="1"/>
          </p:nvPr>
        </p:nvSpPr>
        <p:spPr>
          <a:xfrm>
            <a:off x="179512" y="1052737"/>
            <a:ext cx="4608512" cy="5616623"/>
          </a:xfrm>
        </p:spPr>
        <p:txBody>
          <a:bodyPr>
            <a:normAutofit fontScale="85000" lnSpcReduction="20000"/>
          </a:bodyPr>
          <a:lstStyle/>
          <a:p>
            <a:pPr marL="0" indent="0">
              <a:buNone/>
            </a:pPr>
            <a:r>
              <a:rPr lang="en-GB" sz="2900" b="1" dirty="0" smtClean="0"/>
              <a:t>The </a:t>
            </a:r>
            <a:r>
              <a:rPr lang="en-GB" sz="2900" b="1" dirty="0"/>
              <a:t>Tsitsa River Catchment will be </a:t>
            </a:r>
            <a:r>
              <a:rPr lang="en-GB" sz="2900" b="1" dirty="0">
                <a:solidFill>
                  <a:srgbClr val="FF0000"/>
                </a:solidFill>
              </a:rPr>
              <a:t>sustainably and adaptively managed</a:t>
            </a:r>
            <a:r>
              <a:rPr lang="en-GB" sz="2900" b="1" dirty="0"/>
              <a:t> to improve the </a:t>
            </a:r>
            <a:r>
              <a:rPr lang="en-GB" sz="2900" b="1" dirty="0">
                <a:solidFill>
                  <a:srgbClr val="005392"/>
                </a:solidFill>
              </a:rPr>
              <a:t>health of the veld and the rivers </a:t>
            </a:r>
            <a:r>
              <a:rPr lang="en-GB" sz="2900" b="1" dirty="0"/>
              <a:t>and therefore </a:t>
            </a:r>
            <a:r>
              <a:rPr lang="en-GB" sz="2900" b="1" dirty="0">
                <a:solidFill>
                  <a:srgbClr val="00B050"/>
                </a:solidFill>
              </a:rPr>
              <a:t>better livestock production, less erosion,</a:t>
            </a:r>
            <a:r>
              <a:rPr lang="en-GB" sz="2900" b="1" dirty="0"/>
              <a:t> and </a:t>
            </a:r>
            <a:r>
              <a:rPr lang="en-GB" sz="2900" b="1" dirty="0">
                <a:solidFill>
                  <a:srgbClr val="FF0000"/>
                </a:solidFill>
              </a:rPr>
              <a:t>healthy people</a:t>
            </a:r>
            <a:r>
              <a:rPr lang="en-GB" sz="2900" b="1" dirty="0"/>
              <a:t>. </a:t>
            </a:r>
            <a:r>
              <a:rPr lang="en-GB" sz="2900" b="1" dirty="0">
                <a:solidFill>
                  <a:srgbClr val="005392"/>
                </a:solidFill>
              </a:rPr>
              <a:t>Good political leadership</a:t>
            </a:r>
            <a:r>
              <a:rPr lang="en-GB" sz="2900" b="1" dirty="0"/>
              <a:t> </a:t>
            </a:r>
            <a:r>
              <a:rPr lang="en-GB" sz="2900" b="1" dirty="0" smtClean="0"/>
              <a:t>will </a:t>
            </a:r>
            <a:r>
              <a:rPr lang="en-GB" sz="2900" b="1" dirty="0"/>
              <a:t>ensure transparent communication to all the people. Natural and financial resources will be used </a:t>
            </a:r>
            <a:r>
              <a:rPr lang="en-GB" sz="2900" b="1" dirty="0">
                <a:solidFill>
                  <a:srgbClr val="00B050"/>
                </a:solidFill>
              </a:rPr>
              <a:t>honestly to the benefit of all the people</a:t>
            </a:r>
            <a:r>
              <a:rPr lang="en-GB" sz="2900" b="1" dirty="0"/>
              <a:t>. </a:t>
            </a:r>
            <a:endParaRPr lang="en-GB" sz="2900" b="1" dirty="0" smtClean="0"/>
          </a:p>
          <a:p>
            <a:pPr marL="0" indent="0">
              <a:buNone/>
            </a:pPr>
            <a:endParaRPr lang="en-GB" sz="2900" b="1" dirty="0"/>
          </a:p>
          <a:p>
            <a:pPr marL="0" indent="0">
              <a:buNone/>
            </a:pPr>
            <a:r>
              <a:rPr lang="en-GB" sz="2900" b="1" dirty="0" smtClean="0"/>
              <a:t>Empowered</a:t>
            </a:r>
            <a:r>
              <a:rPr lang="en-GB" sz="2900" b="1" dirty="0"/>
              <a:t>, </a:t>
            </a:r>
            <a:r>
              <a:rPr lang="en-GB" sz="2900" b="1" dirty="0" smtClean="0"/>
              <a:t>knowledgeable </a:t>
            </a:r>
            <a:r>
              <a:rPr lang="en-GB" sz="2900" b="1" dirty="0"/>
              <a:t>people will live </a:t>
            </a:r>
            <a:r>
              <a:rPr lang="en-GB" sz="2900" b="1" dirty="0" smtClean="0"/>
              <a:t>in a </a:t>
            </a:r>
            <a:r>
              <a:rPr lang="en-GB" sz="2900" b="1" dirty="0"/>
              <a:t>safe, low </a:t>
            </a:r>
            <a:r>
              <a:rPr lang="en-GB" sz="2900" b="1" dirty="0" smtClean="0"/>
              <a:t>conflict,  </a:t>
            </a:r>
            <a:r>
              <a:rPr lang="en-GB" sz="2900" b="1" dirty="0"/>
              <a:t>well </a:t>
            </a:r>
            <a:r>
              <a:rPr lang="en-GB" sz="2900" b="1" dirty="0" smtClean="0"/>
              <a:t>serviced,  </a:t>
            </a:r>
            <a:r>
              <a:rPr lang="en-GB" sz="2900" b="1" dirty="0"/>
              <a:t>catchment.  </a:t>
            </a:r>
            <a:endParaRPr lang="en-GB" sz="2900" dirty="0"/>
          </a:p>
          <a:p>
            <a:endParaRPr lang="en-GB" dirty="0"/>
          </a:p>
        </p:txBody>
      </p:sp>
      <p:sp>
        <p:nvSpPr>
          <p:cNvPr id="5" name="TextBox 4"/>
          <p:cNvSpPr txBox="1"/>
          <p:nvPr/>
        </p:nvSpPr>
        <p:spPr>
          <a:xfrm>
            <a:off x="5148064" y="2564904"/>
            <a:ext cx="184731" cy="369332"/>
          </a:xfrm>
          <a:prstGeom prst="rect">
            <a:avLst/>
          </a:prstGeom>
          <a:noFill/>
        </p:spPr>
        <p:txBody>
          <a:bodyPr wrap="none" rtlCol="0">
            <a:spAutoFit/>
          </a:bodyPr>
          <a:lstStyle/>
          <a:p>
            <a:endParaRPr lang="en-GB" dirty="0"/>
          </a:p>
        </p:txBody>
      </p:sp>
      <p:sp>
        <p:nvSpPr>
          <p:cNvPr id="6" name="Content Placeholder 2"/>
          <p:cNvSpPr txBox="1">
            <a:spLocks/>
          </p:cNvSpPr>
          <p:nvPr/>
        </p:nvSpPr>
        <p:spPr>
          <a:xfrm>
            <a:off x="4283968" y="1700808"/>
            <a:ext cx="4680520" cy="50405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2000" dirty="0"/>
          </a:p>
        </p:txBody>
      </p:sp>
      <p:sp>
        <p:nvSpPr>
          <p:cNvPr id="7" name="TextBox 6"/>
          <p:cNvSpPr txBox="1"/>
          <p:nvPr/>
        </p:nvSpPr>
        <p:spPr>
          <a:xfrm>
            <a:off x="4843968" y="980729"/>
            <a:ext cx="4264536" cy="5909310"/>
          </a:xfrm>
          <a:prstGeom prst="rect">
            <a:avLst/>
          </a:prstGeom>
          <a:noFill/>
        </p:spPr>
        <p:txBody>
          <a:bodyPr wrap="square" rtlCol="0">
            <a:spAutoFit/>
          </a:bodyPr>
          <a:lstStyle/>
          <a:p>
            <a:r>
              <a:rPr lang="en-ZA" b="1" dirty="0" err="1" smtClean="0"/>
              <a:t>iTsitsa</a:t>
            </a:r>
            <a:r>
              <a:rPr lang="en-ZA" b="1" dirty="0" smtClean="0"/>
              <a:t> River catchment  </a:t>
            </a:r>
            <a:r>
              <a:rPr lang="en-ZA" b="1" dirty="0" err="1" smtClean="0"/>
              <a:t>izakuba</a:t>
            </a:r>
            <a:r>
              <a:rPr lang="en-ZA" b="1" dirty="0" smtClean="0"/>
              <a:t> </a:t>
            </a:r>
            <a:r>
              <a:rPr lang="en-ZA" b="1" dirty="0" err="1" smtClean="0"/>
              <a:t>yindawo</a:t>
            </a:r>
            <a:r>
              <a:rPr lang="en-ZA" b="1" dirty="0" smtClean="0"/>
              <a:t> </a:t>
            </a:r>
            <a:r>
              <a:rPr lang="en-ZA" b="1" dirty="0" err="1" smtClean="0"/>
              <a:t>ephetheke</a:t>
            </a:r>
            <a:r>
              <a:rPr lang="en-ZA" b="1" dirty="0" smtClean="0"/>
              <a:t> </a:t>
            </a:r>
            <a:r>
              <a:rPr lang="en-ZA" b="1" dirty="0" err="1" smtClean="0"/>
              <a:t>kakuhle</a:t>
            </a:r>
            <a:r>
              <a:rPr lang="en-ZA" b="1" dirty="0" smtClean="0"/>
              <a:t> </a:t>
            </a:r>
            <a:r>
              <a:rPr lang="en-ZA" b="1" dirty="0" err="1" smtClean="0"/>
              <a:t>okanye</a:t>
            </a:r>
            <a:r>
              <a:rPr lang="en-ZA" b="1" dirty="0" smtClean="0"/>
              <a:t> </a:t>
            </a:r>
            <a:r>
              <a:rPr lang="en-ZA" b="1" dirty="0" err="1" smtClean="0"/>
              <a:t>ekhathalelekileyo</a:t>
            </a:r>
            <a:r>
              <a:rPr lang="en-ZA" b="1" dirty="0" smtClean="0"/>
              <a:t>  </a:t>
            </a:r>
            <a:r>
              <a:rPr lang="en-ZA" b="1" dirty="0" err="1" smtClean="0"/>
              <a:t>kwaye</a:t>
            </a:r>
            <a:r>
              <a:rPr lang="en-ZA" b="1" dirty="0" smtClean="0"/>
              <a:t> </a:t>
            </a:r>
            <a:r>
              <a:rPr lang="en-ZA" b="1" dirty="0" err="1" smtClean="0"/>
              <a:t>iphathwe</a:t>
            </a:r>
            <a:r>
              <a:rPr lang="en-ZA" b="1" dirty="0" smtClean="0"/>
              <a:t> </a:t>
            </a:r>
            <a:r>
              <a:rPr lang="en-ZA" b="1" dirty="0" err="1" smtClean="0"/>
              <a:t>ngendlela</a:t>
            </a:r>
            <a:r>
              <a:rPr lang="en-ZA" b="1" dirty="0" smtClean="0"/>
              <a:t> </a:t>
            </a:r>
            <a:r>
              <a:rPr lang="en-ZA" b="1" dirty="0" err="1" smtClean="0"/>
              <a:t>ezisebenzisa</a:t>
            </a:r>
            <a:r>
              <a:rPr lang="en-ZA" b="1" dirty="0" smtClean="0"/>
              <a:t> </a:t>
            </a:r>
            <a:r>
              <a:rPr lang="en-ZA" b="1" dirty="0" err="1" smtClean="0"/>
              <a:t>amacebo</a:t>
            </a:r>
            <a:r>
              <a:rPr lang="en-ZA" b="1" dirty="0" smtClean="0"/>
              <a:t> </a:t>
            </a:r>
            <a:r>
              <a:rPr lang="en-ZA" b="1" dirty="0" err="1" smtClean="0"/>
              <a:t>angcono</a:t>
            </a:r>
            <a:r>
              <a:rPr lang="en-ZA" b="1" dirty="0" smtClean="0"/>
              <a:t> </a:t>
            </a:r>
            <a:r>
              <a:rPr lang="en-ZA" b="1" dirty="0" err="1" smtClean="0"/>
              <a:t>ukuphucula</a:t>
            </a:r>
            <a:r>
              <a:rPr lang="en-ZA" b="1" dirty="0" smtClean="0"/>
              <a:t> </a:t>
            </a:r>
            <a:r>
              <a:rPr lang="en-ZA" b="1" dirty="0" err="1" smtClean="0"/>
              <a:t>ubume</a:t>
            </a:r>
            <a:r>
              <a:rPr lang="en-ZA" b="1" dirty="0" smtClean="0"/>
              <a:t> </a:t>
            </a:r>
            <a:r>
              <a:rPr lang="en-ZA" b="1" dirty="0" err="1" smtClean="0"/>
              <a:t>bamadlelo</a:t>
            </a:r>
            <a:r>
              <a:rPr lang="en-ZA" b="1" dirty="0" smtClean="0"/>
              <a:t> </a:t>
            </a:r>
            <a:r>
              <a:rPr lang="en-ZA" b="1" dirty="0" err="1" smtClean="0"/>
              <a:t>kunye</a:t>
            </a:r>
            <a:r>
              <a:rPr lang="en-ZA" b="1" dirty="0" smtClean="0"/>
              <a:t> </a:t>
            </a:r>
            <a:r>
              <a:rPr lang="en-ZA" b="1" dirty="0" err="1" smtClean="0"/>
              <a:t>nemilambo</a:t>
            </a:r>
            <a:r>
              <a:rPr lang="en-ZA" b="1" dirty="0" smtClean="0"/>
              <a:t> </a:t>
            </a:r>
            <a:r>
              <a:rPr lang="en-ZA" b="1" dirty="0" err="1" smtClean="0"/>
              <a:t>yonke</a:t>
            </a:r>
            <a:r>
              <a:rPr lang="en-ZA" b="1" dirty="0"/>
              <a:t>.</a:t>
            </a:r>
            <a:r>
              <a:rPr lang="en-ZA" b="1" dirty="0" smtClean="0"/>
              <a:t> </a:t>
            </a:r>
            <a:r>
              <a:rPr lang="en-ZA" b="1" dirty="0" err="1"/>
              <a:t>L</a:t>
            </a:r>
            <a:r>
              <a:rPr lang="en-ZA" b="1" dirty="0" err="1" smtClean="0"/>
              <a:t>onto</a:t>
            </a:r>
            <a:r>
              <a:rPr lang="en-ZA" b="1" dirty="0" smtClean="0"/>
              <a:t> </a:t>
            </a:r>
            <a:r>
              <a:rPr lang="en-ZA" b="1" dirty="0" err="1" smtClean="0"/>
              <a:t>ke</a:t>
            </a:r>
            <a:r>
              <a:rPr lang="en-ZA" b="1" dirty="0" smtClean="0"/>
              <a:t> </a:t>
            </a:r>
            <a:r>
              <a:rPr lang="en-ZA" b="1" dirty="0" err="1" smtClean="0"/>
              <a:t>izakuthi</a:t>
            </a:r>
            <a:r>
              <a:rPr lang="en-ZA" b="1" dirty="0" smtClean="0"/>
              <a:t> </a:t>
            </a:r>
            <a:r>
              <a:rPr lang="en-ZA" b="1" dirty="0" err="1" smtClean="0"/>
              <a:t>ikhokhelele</a:t>
            </a:r>
            <a:r>
              <a:rPr lang="en-ZA" b="1" dirty="0" smtClean="0"/>
              <a:t> </a:t>
            </a:r>
            <a:r>
              <a:rPr lang="en-ZA" b="1" dirty="0" err="1" smtClean="0"/>
              <a:t>ekubeni</a:t>
            </a:r>
            <a:r>
              <a:rPr lang="en-ZA" b="1" dirty="0" smtClean="0"/>
              <a:t> </a:t>
            </a:r>
            <a:r>
              <a:rPr lang="en-ZA" b="1" dirty="0" err="1" smtClean="0"/>
              <a:t>nemfuyo</a:t>
            </a:r>
            <a:r>
              <a:rPr lang="en-ZA" b="1" dirty="0" smtClean="0"/>
              <a:t> </a:t>
            </a:r>
            <a:r>
              <a:rPr lang="en-ZA" b="1" dirty="0" err="1" smtClean="0"/>
              <a:t>eyondlekileyo</a:t>
            </a:r>
            <a:r>
              <a:rPr lang="en-ZA" b="1" dirty="0" smtClean="0"/>
              <a:t>, </a:t>
            </a:r>
            <a:r>
              <a:rPr lang="en-ZA" b="1" dirty="0" err="1" smtClean="0"/>
              <a:t>kunciphe</a:t>
            </a:r>
            <a:r>
              <a:rPr lang="en-ZA" b="1" dirty="0" smtClean="0"/>
              <a:t> </a:t>
            </a:r>
            <a:r>
              <a:rPr lang="en-ZA" b="1" dirty="0" err="1" smtClean="0"/>
              <a:t>nokhukhuseliseko</a:t>
            </a:r>
            <a:r>
              <a:rPr lang="en-ZA" b="1" dirty="0" smtClean="0"/>
              <a:t> </a:t>
            </a:r>
            <a:r>
              <a:rPr lang="en-ZA" b="1" dirty="0" err="1" smtClean="0"/>
              <a:t>lomhlaba</a:t>
            </a:r>
            <a:r>
              <a:rPr lang="en-ZA" b="1" dirty="0" smtClean="0"/>
              <a:t>, </a:t>
            </a:r>
            <a:r>
              <a:rPr lang="en-ZA" b="1" dirty="0" err="1" smtClean="0"/>
              <a:t>kunye</a:t>
            </a:r>
            <a:r>
              <a:rPr lang="en-ZA" b="1" dirty="0" smtClean="0"/>
              <a:t> </a:t>
            </a:r>
            <a:r>
              <a:rPr lang="en-ZA" b="1" dirty="0" err="1" smtClean="0"/>
              <a:t>nabantu</a:t>
            </a:r>
            <a:r>
              <a:rPr lang="en-ZA" b="1" dirty="0" smtClean="0"/>
              <a:t> </a:t>
            </a:r>
            <a:r>
              <a:rPr lang="en-ZA" b="1" dirty="0" err="1" smtClean="0"/>
              <a:t>abasempilweni</a:t>
            </a:r>
            <a:r>
              <a:rPr lang="en-ZA" b="1" dirty="0" smtClean="0"/>
              <a:t>.</a:t>
            </a:r>
          </a:p>
          <a:p>
            <a:r>
              <a:rPr lang="en-ZA" b="1" dirty="0" err="1" smtClean="0"/>
              <a:t>Iinkokheli</a:t>
            </a:r>
            <a:r>
              <a:rPr lang="en-ZA" b="1" dirty="0" smtClean="0"/>
              <a:t> </a:t>
            </a:r>
            <a:r>
              <a:rPr lang="en-ZA" b="1" dirty="0" err="1" smtClean="0"/>
              <a:t>zopolitiko</a:t>
            </a:r>
            <a:r>
              <a:rPr lang="en-ZA" b="1" dirty="0" smtClean="0"/>
              <a:t> </a:t>
            </a:r>
            <a:r>
              <a:rPr lang="en-ZA" b="1" dirty="0" err="1" smtClean="0"/>
              <a:t>ezihlakaniphieyo</a:t>
            </a:r>
            <a:r>
              <a:rPr lang="en-ZA" b="1" dirty="0" smtClean="0"/>
              <a:t> </a:t>
            </a:r>
            <a:r>
              <a:rPr lang="en-ZA" b="1" dirty="0" err="1" smtClean="0"/>
              <a:t>zizakuqinisekisa</a:t>
            </a:r>
            <a:r>
              <a:rPr lang="en-ZA" b="1" dirty="0" smtClean="0"/>
              <a:t> </a:t>
            </a:r>
            <a:r>
              <a:rPr lang="en-ZA" b="1" dirty="0" err="1" smtClean="0"/>
              <a:t>ukunyaniseka</a:t>
            </a:r>
            <a:r>
              <a:rPr lang="en-ZA" b="1" dirty="0" smtClean="0"/>
              <a:t> </a:t>
            </a:r>
            <a:r>
              <a:rPr lang="en-ZA" b="1" dirty="0" err="1" smtClean="0"/>
              <a:t>kunxibelelwano</a:t>
            </a:r>
            <a:r>
              <a:rPr lang="en-ZA" b="1" dirty="0" smtClean="0"/>
              <a:t> </a:t>
            </a:r>
            <a:r>
              <a:rPr lang="en-ZA" b="1" dirty="0" err="1" smtClean="0"/>
              <a:t>nabo</a:t>
            </a:r>
            <a:r>
              <a:rPr lang="en-ZA" b="1" dirty="0" smtClean="0"/>
              <a:t> </a:t>
            </a:r>
            <a:r>
              <a:rPr lang="en-ZA" b="1" dirty="0" err="1" smtClean="0"/>
              <a:t>bonke</a:t>
            </a:r>
            <a:r>
              <a:rPr lang="en-ZA" b="1" dirty="0" smtClean="0"/>
              <a:t> </a:t>
            </a:r>
            <a:r>
              <a:rPr lang="en-ZA" b="1" dirty="0" err="1" smtClean="0"/>
              <a:t>abantu</a:t>
            </a:r>
            <a:r>
              <a:rPr lang="en-ZA" b="1" dirty="0" smtClean="0"/>
              <a:t>.</a:t>
            </a:r>
          </a:p>
          <a:p>
            <a:r>
              <a:rPr lang="en-ZA" b="1" dirty="0" err="1" smtClean="0"/>
              <a:t>Imithombo</a:t>
            </a:r>
            <a:r>
              <a:rPr lang="en-ZA" b="1" dirty="0" smtClean="0"/>
              <a:t> </a:t>
            </a:r>
            <a:r>
              <a:rPr lang="en-ZA" b="1" dirty="0" err="1" smtClean="0"/>
              <a:t>yendalo</a:t>
            </a:r>
            <a:r>
              <a:rPr lang="en-ZA" b="1" dirty="0" smtClean="0"/>
              <a:t> (</a:t>
            </a:r>
            <a:r>
              <a:rPr lang="en-ZA" b="1" dirty="0" err="1" smtClean="0"/>
              <a:t>umhlaba</a:t>
            </a:r>
            <a:r>
              <a:rPr lang="en-ZA" b="1" dirty="0" smtClean="0"/>
              <a:t>, </a:t>
            </a:r>
            <a:r>
              <a:rPr lang="en-ZA" b="1" dirty="0" err="1" smtClean="0"/>
              <a:t>amanzi</a:t>
            </a:r>
            <a:r>
              <a:rPr lang="en-ZA" b="1" dirty="0" smtClean="0"/>
              <a:t>, </a:t>
            </a:r>
            <a:r>
              <a:rPr lang="en-ZA" b="1" dirty="0" err="1" smtClean="0"/>
              <a:t>nazo</a:t>
            </a:r>
            <a:r>
              <a:rPr lang="en-ZA" b="1" dirty="0" smtClean="0"/>
              <a:t> </a:t>
            </a:r>
            <a:r>
              <a:rPr lang="en-ZA" b="1" dirty="0" err="1" smtClean="0"/>
              <a:t>zonke</a:t>
            </a:r>
            <a:r>
              <a:rPr lang="en-ZA" b="1" dirty="0" smtClean="0"/>
              <a:t> </a:t>
            </a:r>
            <a:r>
              <a:rPr lang="en-ZA" b="1" dirty="0" err="1" smtClean="0"/>
              <a:t>izinto</a:t>
            </a:r>
            <a:r>
              <a:rPr lang="en-ZA" b="1" dirty="0" smtClean="0"/>
              <a:t> </a:t>
            </a:r>
            <a:r>
              <a:rPr lang="en-ZA" b="1" dirty="0" err="1" smtClean="0"/>
              <a:t>eziphilayo</a:t>
            </a:r>
            <a:r>
              <a:rPr lang="en-ZA" b="1" dirty="0" smtClean="0"/>
              <a:t>) </a:t>
            </a:r>
            <a:r>
              <a:rPr lang="en-ZA" b="1" dirty="0" err="1" smtClean="0"/>
              <a:t>kunye</a:t>
            </a:r>
            <a:r>
              <a:rPr lang="en-ZA" b="1" dirty="0" smtClean="0"/>
              <a:t> </a:t>
            </a:r>
            <a:r>
              <a:rPr lang="en-ZA" b="1" dirty="0" err="1" smtClean="0"/>
              <a:t>neyemali</a:t>
            </a:r>
            <a:r>
              <a:rPr lang="en-ZA" b="1" dirty="0" smtClean="0"/>
              <a:t> </a:t>
            </a:r>
            <a:r>
              <a:rPr lang="en-ZA" b="1" dirty="0" err="1" smtClean="0"/>
              <a:t>iyakusetyenziswa</a:t>
            </a:r>
            <a:r>
              <a:rPr lang="en-ZA" b="1" dirty="0" smtClean="0"/>
              <a:t> </a:t>
            </a:r>
            <a:r>
              <a:rPr lang="en-ZA" b="1" dirty="0" err="1" smtClean="0"/>
              <a:t>ngendlela</a:t>
            </a:r>
            <a:r>
              <a:rPr lang="en-ZA" b="1" dirty="0" smtClean="0"/>
              <a:t> </a:t>
            </a:r>
            <a:r>
              <a:rPr lang="en-ZA" b="1" dirty="0" err="1" smtClean="0"/>
              <a:t>enyanisekileyo</a:t>
            </a:r>
            <a:r>
              <a:rPr lang="en-ZA" b="1" dirty="0" smtClean="0"/>
              <a:t> </a:t>
            </a:r>
            <a:r>
              <a:rPr lang="en-ZA" b="1" dirty="0" err="1" smtClean="0"/>
              <a:t>ukuze</a:t>
            </a:r>
            <a:r>
              <a:rPr lang="en-ZA" b="1" dirty="0" smtClean="0"/>
              <a:t> </a:t>
            </a:r>
            <a:r>
              <a:rPr lang="en-ZA" b="1" dirty="0" err="1" smtClean="0"/>
              <a:t>wonke</a:t>
            </a:r>
            <a:r>
              <a:rPr lang="en-ZA" b="1" dirty="0" smtClean="0"/>
              <a:t> </a:t>
            </a:r>
            <a:r>
              <a:rPr lang="en-ZA" b="1" dirty="0" err="1" smtClean="0"/>
              <a:t>umntu</a:t>
            </a:r>
            <a:r>
              <a:rPr lang="en-ZA" b="1" dirty="0" smtClean="0"/>
              <a:t> </a:t>
            </a:r>
            <a:r>
              <a:rPr lang="en-ZA" b="1" dirty="0" err="1" smtClean="0"/>
              <a:t>axhamle</a:t>
            </a:r>
            <a:r>
              <a:rPr lang="en-ZA" b="1" dirty="0" smtClean="0"/>
              <a:t>.</a:t>
            </a:r>
          </a:p>
          <a:p>
            <a:r>
              <a:rPr lang="en-ZA" b="1" dirty="0" err="1" smtClean="0"/>
              <a:t>Abantu</a:t>
            </a:r>
            <a:r>
              <a:rPr lang="en-ZA" b="1" dirty="0" smtClean="0"/>
              <a:t> </a:t>
            </a:r>
            <a:r>
              <a:rPr lang="en-ZA" b="1" dirty="0" err="1" smtClean="0"/>
              <a:t>abanikezelwe</a:t>
            </a:r>
            <a:r>
              <a:rPr lang="en-ZA" b="1" dirty="0" smtClean="0"/>
              <a:t> </a:t>
            </a:r>
            <a:r>
              <a:rPr lang="en-ZA" b="1" dirty="0" err="1" smtClean="0"/>
              <a:t>ngamandla</a:t>
            </a:r>
            <a:r>
              <a:rPr lang="en-ZA" b="1" dirty="0" smtClean="0"/>
              <a:t> </a:t>
            </a:r>
            <a:r>
              <a:rPr lang="en-ZA" b="1" dirty="0" err="1" smtClean="0"/>
              <a:t>kwaye</a:t>
            </a:r>
            <a:r>
              <a:rPr lang="en-ZA" b="1" dirty="0" smtClean="0"/>
              <a:t> </a:t>
            </a:r>
            <a:r>
              <a:rPr lang="en-ZA" b="1" dirty="0" err="1" smtClean="0"/>
              <a:t>abanolwazi</a:t>
            </a:r>
            <a:r>
              <a:rPr lang="en-ZA" b="1" dirty="0" smtClean="0"/>
              <a:t> </a:t>
            </a:r>
            <a:r>
              <a:rPr lang="en-ZA" b="1" dirty="0" err="1" smtClean="0"/>
              <a:t>bayakuhlala</a:t>
            </a:r>
            <a:r>
              <a:rPr lang="en-ZA" b="1" dirty="0" smtClean="0"/>
              <a:t> </a:t>
            </a:r>
            <a:r>
              <a:rPr lang="en-ZA" b="1" dirty="0" err="1" smtClean="0"/>
              <a:t>kwindawo</a:t>
            </a:r>
            <a:r>
              <a:rPr lang="en-ZA" b="1" dirty="0" smtClean="0"/>
              <a:t> </a:t>
            </a:r>
            <a:r>
              <a:rPr lang="en-ZA" b="1" dirty="0" err="1" smtClean="0"/>
              <a:t>ekhuselekileyo</a:t>
            </a:r>
            <a:r>
              <a:rPr lang="en-ZA" b="1" dirty="0" smtClean="0"/>
              <a:t>, </a:t>
            </a:r>
            <a:r>
              <a:rPr lang="en-ZA" b="1" dirty="0" err="1" smtClean="0"/>
              <a:t>engenangxwaba-ngxwaba</a:t>
            </a:r>
            <a:r>
              <a:rPr lang="en-ZA" b="1" dirty="0" smtClean="0"/>
              <a:t> </a:t>
            </a:r>
            <a:r>
              <a:rPr lang="en-ZA" b="1" dirty="0" err="1" smtClean="0"/>
              <a:t>enenkonzo</a:t>
            </a:r>
            <a:r>
              <a:rPr lang="en-ZA" b="1" dirty="0" smtClean="0"/>
              <a:t> </a:t>
            </a:r>
            <a:r>
              <a:rPr lang="en-ZA" b="1" dirty="0" err="1" smtClean="0"/>
              <a:t>ezaneleyo</a:t>
            </a:r>
            <a:r>
              <a:rPr lang="en-ZA" b="1" dirty="0" smtClean="0"/>
              <a:t>. </a:t>
            </a:r>
            <a:endParaRPr lang="en-GB" b="1" dirty="0"/>
          </a:p>
        </p:txBody>
      </p:sp>
    </p:spTree>
    <p:extLst>
      <p:ext uri="{BB962C8B-B14F-4D97-AF65-F5344CB8AC3E}">
        <p14:creationId xmlns:p14="http://schemas.microsoft.com/office/powerpoint/2010/main" val="296696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26206" y="122287"/>
            <a:ext cx="8838281" cy="849312"/>
          </a:xfrm>
          <a:prstGeom prst="rect">
            <a:avLst/>
          </a:prstGeom>
          <a:solidFill>
            <a:schemeClr val="tx2">
              <a:lumMod val="75000"/>
            </a:schemeClr>
          </a:solidFill>
        </p:spPr>
        <p:txBody>
          <a:bodyPr anchor="ctr">
            <a:normAutofit/>
          </a:bodyPr>
          <a:lstStyle>
            <a:lvl1pPr>
              <a:defRPr>
                <a:solidFill>
                  <a:schemeClr val="bg1"/>
                </a:solidFill>
              </a:defRPr>
            </a:lvl1pPr>
          </a:lstStyle>
          <a:p>
            <a:pPr algn="ctr" eaLnBrk="1" fontAlgn="auto" hangingPunct="1">
              <a:spcAft>
                <a:spcPts val="0"/>
              </a:spcAft>
              <a:defRPr/>
            </a:pPr>
            <a:endParaRPr lang="en-ZA" sz="4400" b="1" dirty="0">
              <a:latin typeface="+mj-lt"/>
              <a:ea typeface="+mj-ea"/>
              <a:cs typeface="+mj-cs"/>
            </a:endParaRPr>
          </a:p>
        </p:txBody>
      </p:sp>
      <p:sp>
        <p:nvSpPr>
          <p:cNvPr id="16" name="Title 15"/>
          <p:cNvSpPr>
            <a:spLocks noGrp="1"/>
          </p:cNvSpPr>
          <p:nvPr>
            <p:ph type="title"/>
          </p:nvPr>
        </p:nvSpPr>
        <p:spPr>
          <a:xfrm>
            <a:off x="601996" y="-85334"/>
            <a:ext cx="7886700" cy="1325563"/>
          </a:xfrm>
        </p:spPr>
        <p:txBody>
          <a:bodyPr>
            <a:normAutofit/>
          </a:bodyPr>
          <a:lstStyle/>
          <a:p>
            <a:r>
              <a:rPr lang="en-US" sz="3600" b="1" dirty="0" smtClean="0">
                <a:solidFill>
                  <a:schemeClr val="bg1"/>
                </a:solidFill>
              </a:rPr>
              <a:t>Research outcomes 2015-18</a:t>
            </a:r>
            <a:endParaRPr lang="en-ZA" sz="3600" dirty="0"/>
          </a:p>
        </p:txBody>
      </p:sp>
      <p:sp>
        <p:nvSpPr>
          <p:cNvPr id="17" name="TextBox 16"/>
          <p:cNvSpPr txBox="1"/>
          <p:nvPr/>
        </p:nvSpPr>
        <p:spPr>
          <a:xfrm>
            <a:off x="4572001" y="1856100"/>
            <a:ext cx="3970921" cy="2585323"/>
          </a:xfrm>
          <a:prstGeom prst="rect">
            <a:avLst/>
          </a:prstGeom>
          <a:noFill/>
        </p:spPr>
        <p:txBody>
          <a:bodyPr wrap="square" rtlCol="0">
            <a:spAutoFit/>
          </a:bodyPr>
          <a:lstStyle/>
          <a:p>
            <a:pPr lvl="1" algn="just"/>
            <a:r>
              <a:rPr lang="en-US" sz="2400" b="1" dirty="0" smtClean="0"/>
              <a:t>PhD		6</a:t>
            </a:r>
            <a:endParaRPr lang="en-US" sz="2400" b="1" dirty="0" smtClean="0"/>
          </a:p>
          <a:p>
            <a:pPr lvl="1" algn="just"/>
            <a:r>
              <a:rPr lang="en-US" sz="2400" b="1" dirty="0" smtClean="0"/>
              <a:t>MSc		15</a:t>
            </a:r>
            <a:endParaRPr lang="en-US" sz="2400" b="1" dirty="0" smtClean="0"/>
          </a:p>
          <a:p>
            <a:pPr lvl="1" algn="just"/>
            <a:endParaRPr lang="en-US" sz="2400" b="1" dirty="0" smtClean="0"/>
          </a:p>
          <a:p>
            <a:pPr lvl="1" algn="just"/>
            <a:endParaRPr lang="en-US" sz="2400" b="1" dirty="0"/>
          </a:p>
          <a:p>
            <a:pPr lvl="1" algn="just"/>
            <a:r>
              <a:rPr lang="en-US" sz="2400" b="1" dirty="0" smtClean="0"/>
              <a:t>ISI Papers		</a:t>
            </a:r>
            <a:r>
              <a:rPr lang="en-US" sz="2400" b="1" dirty="0" smtClean="0"/>
              <a:t>20</a:t>
            </a:r>
            <a:endParaRPr lang="en-US" sz="2400" b="1" dirty="0" smtClean="0"/>
          </a:p>
          <a:p>
            <a:pPr lvl="1" algn="just"/>
            <a:endParaRPr lang="en-ZA" sz="2400" b="1" dirty="0" smtClean="0"/>
          </a:p>
          <a:p>
            <a:pPr marL="342900" indent="-342900" algn="just">
              <a:buFont typeface="Arial" panose="020B0604020202020204" pitchFamily="34" charset="0"/>
              <a:buChar char="•"/>
            </a:pPr>
            <a:endParaRPr lang="en-GB" b="1" dirty="0">
              <a:solidFill>
                <a:srgbClr val="005DA2"/>
              </a:solidFill>
            </a:endParaRPr>
          </a:p>
        </p:txBody>
      </p:sp>
      <p:grpSp>
        <p:nvGrpSpPr>
          <p:cNvPr id="4" name="Group 3"/>
          <p:cNvGrpSpPr/>
          <p:nvPr/>
        </p:nvGrpSpPr>
        <p:grpSpPr>
          <a:xfrm>
            <a:off x="251521" y="3933056"/>
            <a:ext cx="8640960" cy="1325563"/>
            <a:chOff x="251521" y="5264464"/>
            <a:chExt cx="8640960" cy="1325563"/>
          </a:xfrm>
        </p:grpSpPr>
        <p:sp>
          <p:nvSpPr>
            <p:cNvPr id="18" name="Title 1"/>
            <p:cNvSpPr txBox="1">
              <a:spLocks/>
            </p:cNvSpPr>
            <p:nvPr/>
          </p:nvSpPr>
          <p:spPr>
            <a:xfrm>
              <a:off x="251521" y="5480488"/>
              <a:ext cx="8640960" cy="849312"/>
            </a:xfrm>
            <a:prstGeom prst="rect">
              <a:avLst/>
            </a:prstGeom>
            <a:solidFill>
              <a:srgbClr val="008A3E"/>
            </a:solidFill>
          </p:spPr>
          <p:txBody>
            <a:bodyPr anchor="ctr">
              <a:normAutofit/>
            </a:bodyPr>
            <a:lstStyle>
              <a:lvl1pPr>
                <a:defRPr>
                  <a:solidFill>
                    <a:schemeClr val="bg1"/>
                  </a:solidFill>
                </a:defRPr>
              </a:lvl1pPr>
            </a:lstStyle>
            <a:p>
              <a:pPr algn="ctr" eaLnBrk="1" fontAlgn="auto" hangingPunct="1">
                <a:spcAft>
                  <a:spcPts val="0"/>
                </a:spcAft>
                <a:defRPr/>
              </a:pPr>
              <a:endParaRPr lang="en-ZA" sz="4400" b="1" dirty="0">
                <a:latin typeface="+mj-lt"/>
                <a:ea typeface="+mj-ea"/>
                <a:cs typeface="+mj-cs"/>
              </a:endParaRPr>
            </a:p>
          </p:txBody>
        </p:sp>
        <p:sp>
          <p:nvSpPr>
            <p:cNvPr id="19" name="Title 15"/>
            <p:cNvSpPr txBox="1">
              <a:spLocks/>
            </p:cNvSpPr>
            <p:nvPr/>
          </p:nvSpPr>
          <p:spPr>
            <a:xfrm>
              <a:off x="844674" y="5264464"/>
              <a:ext cx="78867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rPr>
                <a:t>Social-Ecological Justice outcomes ?</a:t>
              </a:r>
              <a:endParaRPr lang="en-ZA" sz="3600" dirty="0"/>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74" y="1196752"/>
            <a:ext cx="4139952" cy="2749670"/>
          </a:xfrm>
          <a:prstGeom prst="rect">
            <a:avLst/>
          </a:prstGeom>
        </p:spPr>
      </p:pic>
      <p:sp>
        <p:nvSpPr>
          <p:cNvPr id="3" name="TextBox 2"/>
          <p:cNvSpPr txBox="1"/>
          <p:nvPr/>
        </p:nvSpPr>
        <p:spPr>
          <a:xfrm flipH="1">
            <a:off x="1619672" y="5301208"/>
            <a:ext cx="6751662"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solidFill>
                  <a:srgbClr val="FF0000"/>
                </a:solidFill>
              </a:rPr>
              <a:t>Intention</a:t>
            </a:r>
          </a:p>
          <a:p>
            <a:pPr marL="457200" indent="-457200">
              <a:buFont typeface="Arial" panose="020B0604020202020204" pitchFamily="34" charset="0"/>
              <a:buChar char="•"/>
            </a:pPr>
            <a:r>
              <a:rPr lang="en-US" sz="2800" b="1" dirty="0" err="1" smtClean="0">
                <a:solidFill>
                  <a:srgbClr val="FF0000"/>
                </a:solidFill>
              </a:rPr>
              <a:t>Insitutional</a:t>
            </a:r>
            <a:r>
              <a:rPr lang="en-US" sz="2800" b="1" dirty="0" smtClean="0">
                <a:solidFill>
                  <a:srgbClr val="FF0000"/>
                </a:solidFill>
              </a:rPr>
              <a:t> strength </a:t>
            </a:r>
          </a:p>
          <a:p>
            <a:pPr marL="457200" indent="-457200">
              <a:buFont typeface="Arial" panose="020B0604020202020204" pitchFamily="34" charset="0"/>
              <a:buChar char="•"/>
            </a:pPr>
            <a:r>
              <a:rPr lang="en-US" sz="2800" b="1" dirty="0" smtClean="0">
                <a:solidFill>
                  <a:srgbClr val="FF0000"/>
                </a:solidFill>
              </a:rPr>
              <a:t>NGO / Government decadal projects</a:t>
            </a:r>
            <a:r>
              <a:rPr lang="en-US" dirty="0" smtClean="0"/>
              <a:t>  </a:t>
            </a:r>
            <a:endParaRPr lang="en-ZA" dirty="0"/>
          </a:p>
        </p:txBody>
      </p:sp>
    </p:spTree>
    <p:extLst>
      <p:ext uri="{BB962C8B-B14F-4D97-AF65-F5344CB8AC3E}">
        <p14:creationId xmlns:p14="http://schemas.microsoft.com/office/powerpoint/2010/main" val="476780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34405" y="4121204"/>
            <a:ext cx="3909803" cy="1107996"/>
          </a:xfrm>
          <a:prstGeom prst="rect">
            <a:avLst/>
          </a:prstGeom>
          <a:noFill/>
        </p:spPr>
        <p:txBody>
          <a:bodyPr wrap="square" rtlCol="0">
            <a:spAutoFit/>
          </a:bodyPr>
          <a:lstStyle/>
          <a:p>
            <a:r>
              <a:rPr lang="en-ZA" sz="6600" b="1" dirty="0" smtClean="0">
                <a:solidFill>
                  <a:schemeClr val="tx2">
                    <a:lumMod val="75000"/>
                  </a:schemeClr>
                </a:solidFill>
              </a:rPr>
              <a:t>Thank you </a:t>
            </a:r>
            <a:endParaRPr lang="en-ZA" sz="6600" b="1" dirty="0">
              <a:solidFill>
                <a:schemeClr val="tx2">
                  <a:lumMod val="75000"/>
                </a:schemeClr>
              </a:solidFill>
            </a:endParaRPr>
          </a:p>
        </p:txBody>
      </p:sp>
      <p:pic>
        <p:nvPicPr>
          <p:cNvPr id="7" name="Picture 7" descr="07"/>
          <p:cNvPicPr>
            <a:picLocks noChangeAspect="1" noChangeArrowheads="1"/>
          </p:cNvPicPr>
          <p:nvPr/>
        </p:nvPicPr>
        <p:blipFill>
          <a:blip r:embed="rId2" cstate="print"/>
          <a:srcRect/>
          <a:stretch>
            <a:fillRect/>
          </a:stretch>
        </p:blipFill>
        <p:spPr bwMode="auto">
          <a:xfrm>
            <a:off x="6164023" y="327550"/>
            <a:ext cx="2800465" cy="2525386"/>
          </a:xfrm>
          <a:prstGeom prst="rect">
            <a:avLst/>
          </a:prstGeom>
          <a:noFill/>
        </p:spPr>
      </p:pic>
      <p:pic>
        <p:nvPicPr>
          <p:cNvPr id="10" name="Picture 5" descr="14c"/>
          <p:cNvPicPr>
            <a:picLocks noChangeAspect="1" noChangeArrowheads="1"/>
          </p:cNvPicPr>
          <p:nvPr/>
        </p:nvPicPr>
        <p:blipFill>
          <a:blip r:embed="rId3" cstate="print"/>
          <a:srcRect/>
          <a:stretch>
            <a:fillRect/>
          </a:stretch>
        </p:blipFill>
        <p:spPr bwMode="auto">
          <a:xfrm>
            <a:off x="107504" y="3717032"/>
            <a:ext cx="2202514" cy="1872208"/>
          </a:xfrm>
          <a:prstGeom prst="rect">
            <a:avLst/>
          </a:prstGeom>
          <a:noFill/>
          <a:ln w="9525">
            <a:noFill/>
            <a:miter lim="800000"/>
            <a:headEnd/>
            <a:tailEnd/>
          </a:ln>
        </p:spPr>
      </p:pic>
      <p:pic>
        <p:nvPicPr>
          <p:cNvPr id="12" name="Picture 9" descr="C:\images\toni\42.tif"/>
          <p:cNvPicPr>
            <a:picLocks noChangeAspect="1" noChangeArrowheads="1"/>
          </p:cNvPicPr>
          <p:nvPr/>
        </p:nvPicPr>
        <p:blipFill>
          <a:blip r:embed="rId4" cstate="print"/>
          <a:srcRect/>
          <a:stretch>
            <a:fillRect/>
          </a:stretch>
        </p:blipFill>
        <p:spPr bwMode="auto">
          <a:xfrm>
            <a:off x="2071140" y="1772816"/>
            <a:ext cx="4661100" cy="2251815"/>
          </a:xfrm>
          <a:prstGeom prst="rect">
            <a:avLst/>
          </a:prstGeom>
          <a:noFill/>
        </p:spPr>
      </p:pic>
      <p:pic>
        <p:nvPicPr>
          <p:cNvPr id="13" name="Picture 6" descr="06"/>
          <p:cNvPicPr>
            <a:picLocks noChangeAspect="1" noChangeArrowheads="1"/>
          </p:cNvPicPr>
          <p:nvPr/>
        </p:nvPicPr>
        <p:blipFill>
          <a:blip r:embed="rId5" cstate="print"/>
          <a:srcRect/>
          <a:stretch>
            <a:fillRect/>
          </a:stretch>
        </p:blipFill>
        <p:spPr bwMode="auto">
          <a:xfrm>
            <a:off x="179512" y="159837"/>
            <a:ext cx="2924633" cy="2621091"/>
          </a:xfrm>
          <a:prstGeom prst="rect">
            <a:avLst/>
          </a:prstGeom>
          <a:noFill/>
        </p:spPr>
      </p:pic>
      <p:pic>
        <p:nvPicPr>
          <p:cNvPr id="11" name="Picture 7" descr="C:\images\toni\24.tif"/>
          <p:cNvPicPr>
            <a:picLocks noChangeAspect="1" noChangeArrowheads="1"/>
          </p:cNvPicPr>
          <p:nvPr/>
        </p:nvPicPr>
        <p:blipFill>
          <a:blip r:embed="rId6" cstate="print"/>
          <a:srcRect/>
          <a:stretch>
            <a:fillRect/>
          </a:stretch>
        </p:blipFill>
        <p:spPr bwMode="auto">
          <a:xfrm>
            <a:off x="6626114" y="3573016"/>
            <a:ext cx="2482390" cy="1728192"/>
          </a:xfrm>
          <a:prstGeom prst="rect">
            <a:avLst/>
          </a:prstGeom>
          <a:noFill/>
        </p:spPr>
      </p:pic>
      <p:pic>
        <p:nvPicPr>
          <p:cNvPr id="14" name="Picture 1034" descr="C:\images\toni\03a.tif"/>
          <p:cNvPicPr>
            <a:picLocks noChangeAspect="1" noChangeArrowheads="1"/>
          </p:cNvPicPr>
          <p:nvPr/>
        </p:nvPicPr>
        <p:blipFill>
          <a:blip r:embed="rId7" cstate="print"/>
          <a:srcRect/>
          <a:stretch>
            <a:fillRect/>
          </a:stretch>
        </p:blipFill>
        <p:spPr bwMode="auto">
          <a:xfrm rot="5400000">
            <a:off x="4043048" y="4029960"/>
            <a:ext cx="1417943" cy="4248472"/>
          </a:xfrm>
          <a:prstGeom prst="rect">
            <a:avLst/>
          </a:prstGeom>
          <a:noFill/>
          <a:ln w="9525">
            <a:noFill/>
            <a:miter lim="800000"/>
            <a:headEnd/>
            <a:tailEnd/>
          </a:ln>
        </p:spPr>
      </p:pic>
    </p:spTree>
    <p:extLst>
      <p:ext uri="{BB962C8B-B14F-4D97-AF65-F5344CB8AC3E}">
        <p14:creationId xmlns:p14="http://schemas.microsoft.com/office/powerpoint/2010/main" val="1845752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045ECC-4131-437F-AC6C-7C2CB728F207}"/>
              </a:ext>
            </a:extLst>
          </p:cNvPr>
          <p:cNvSpPr>
            <a:spLocks noGrp="1"/>
          </p:cNvSpPr>
          <p:nvPr>
            <p:ph idx="1"/>
          </p:nvPr>
        </p:nvSpPr>
        <p:spPr>
          <a:xfrm>
            <a:off x="1835696" y="980728"/>
            <a:ext cx="7056784" cy="5760640"/>
          </a:xfrm>
        </p:spPr>
        <p:txBody>
          <a:bodyPr>
            <a:normAutofit/>
          </a:bodyPr>
          <a:lstStyle/>
          <a:p>
            <a:r>
              <a:rPr lang="en-ZA" sz="2000" b="1" dirty="0" smtClean="0">
                <a:solidFill>
                  <a:srgbClr val="FF0000"/>
                </a:solidFill>
              </a:rPr>
              <a:t>Government</a:t>
            </a:r>
            <a:r>
              <a:rPr lang="en-ZA" sz="2000" b="1" dirty="0" smtClean="0"/>
              <a:t> </a:t>
            </a:r>
            <a:r>
              <a:rPr lang="en-ZA" sz="2000" b="1" dirty="0"/>
              <a:t>the group of people with the authority to govern a country or </a:t>
            </a:r>
            <a:r>
              <a:rPr lang="en-ZA" sz="2000" b="1" dirty="0" smtClean="0"/>
              <a:t>state</a:t>
            </a:r>
          </a:p>
          <a:p>
            <a:pPr marL="0" indent="0">
              <a:buNone/>
            </a:pPr>
            <a:endParaRPr lang="en-ZA" sz="2000" b="1" dirty="0" smtClean="0"/>
          </a:p>
          <a:p>
            <a:r>
              <a:rPr lang="en-ZA" sz="2000" b="1" dirty="0" smtClean="0">
                <a:solidFill>
                  <a:srgbClr val="FF0000"/>
                </a:solidFill>
              </a:rPr>
              <a:t>Governance</a:t>
            </a:r>
            <a:r>
              <a:rPr lang="en-ZA" sz="2000" b="1" dirty="0" smtClean="0"/>
              <a:t> is the process by which government operates. </a:t>
            </a:r>
          </a:p>
          <a:p>
            <a:pPr marL="0" indent="0">
              <a:buNone/>
            </a:pPr>
            <a:endParaRPr lang="en-ZA" sz="2000" b="1" dirty="0" smtClean="0">
              <a:solidFill>
                <a:srgbClr val="FF0000"/>
              </a:solidFill>
            </a:endParaRPr>
          </a:p>
          <a:p>
            <a:pPr marL="0" indent="0">
              <a:buNone/>
            </a:pPr>
            <a:r>
              <a:rPr lang="en-ZA" sz="2000" b="1" dirty="0" smtClean="0">
                <a:solidFill>
                  <a:srgbClr val="FF0000"/>
                </a:solidFill>
              </a:rPr>
              <a:t>          </a:t>
            </a:r>
            <a:r>
              <a:rPr lang="en-ZA" sz="2000" b="1" dirty="0" smtClean="0"/>
              <a:t>Government answers the question:</a:t>
            </a:r>
            <a:r>
              <a:rPr lang="en-ZA" sz="2000" b="1" dirty="0" smtClean="0">
                <a:solidFill>
                  <a:srgbClr val="FF0000"/>
                </a:solidFill>
              </a:rPr>
              <a:t> What or who acts? </a:t>
            </a:r>
          </a:p>
          <a:p>
            <a:pPr marL="0" indent="0">
              <a:buNone/>
            </a:pPr>
            <a:r>
              <a:rPr lang="en-ZA" sz="2000" b="1" dirty="0">
                <a:solidFill>
                  <a:srgbClr val="FF0000"/>
                </a:solidFill>
              </a:rPr>
              <a:t> </a:t>
            </a:r>
            <a:r>
              <a:rPr lang="en-ZA" sz="2000" b="1" dirty="0" smtClean="0">
                <a:solidFill>
                  <a:srgbClr val="FF0000"/>
                </a:solidFill>
              </a:rPr>
              <a:t>          </a:t>
            </a:r>
            <a:r>
              <a:rPr lang="en-ZA" sz="2000" b="1" dirty="0" smtClean="0"/>
              <a:t>Governance answers the question:</a:t>
            </a:r>
            <a:r>
              <a:rPr lang="en-ZA" sz="2000" b="1" dirty="0" smtClean="0">
                <a:solidFill>
                  <a:srgbClr val="FF0000"/>
                </a:solidFill>
              </a:rPr>
              <a:t> How is action taken? </a:t>
            </a:r>
          </a:p>
          <a:p>
            <a:pPr marL="0" indent="0">
              <a:buNone/>
            </a:pPr>
            <a:endParaRPr lang="en-ZA" sz="2000" b="1" dirty="0" smtClean="0"/>
          </a:p>
          <a:p>
            <a:r>
              <a:rPr lang="en-ZA" sz="2000" b="1" dirty="0" smtClean="0">
                <a:solidFill>
                  <a:srgbClr val="FF0000"/>
                </a:solidFill>
              </a:rPr>
              <a:t>Institutions</a:t>
            </a:r>
            <a:r>
              <a:rPr lang="en-ZA" sz="2000" b="1" dirty="0" smtClean="0"/>
              <a:t> comprise the set of established rules and practices that characterise an organisation.  Therefore, governance is closely related to </a:t>
            </a:r>
            <a:r>
              <a:rPr lang="en-ZA" sz="2000" b="1" dirty="0" smtClean="0">
                <a:solidFill>
                  <a:srgbClr val="FF0000"/>
                </a:solidFill>
              </a:rPr>
              <a:t>institutional arrangements</a:t>
            </a:r>
            <a:r>
              <a:rPr lang="en-ZA" sz="2000" b="1" dirty="0" smtClean="0"/>
              <a:t>. </a:t>
            </a:r>
          </a:p>
          <a:p>
            <a:pPr marL="0" indent="0">
              <a:buNone/>
            </a:pPr>
            <a:endParaRPr lang="en-ZA" sz="2000" b="1" dirty="0" smtClean="0"/>
          </a:p>
          <a:p>
            <a:r>
              <a:rPr lang="en-ZA" sz="2000" b="1" dirty="0" smtClean="0"/>
              <a:t>A government will use institutional arrangements to effect governance.</a:t>
            </a:r>
            <a:endParaRPr lang="en-ZA" sz="2000" b="1" dirty="0"/>
          </a:p>
        </p:txBody>
      </p:sp>
      <p:sp>
        <p:nvSpPr>
          <p:cNvPr id="5" name="Title 1"/>
          <p:cNvSpPr txBox="1">
            <a:spLocks/>
          </p:cNvSpPr>
          <p:nvPr/>
        </p:nvSpPr>
        <p:spPr>
          <a:xfrm>
            <a:off x="611560" y="260648"/>
            <a:ext cx="8136904" cy="637580"/>
          </a:xfrm>
          <a:prstGeom prst="rect">
            <a:avLst/>
          </a:prstGeom>
          <a:solidFill>
            <a:schemeClr val="tx2">
              <a:lumMod val="75000"/>
            </a:schemeClr>
          </a:solidFill>
          <a:ln>
            <a:solidFill>
              <a:schemeClr val="accent1"/>
            </a:solidFill>
          </a:ln>
        </p:spPr>
        <p:txBody>
          <a:bodyPr vert="horz" lIns="68580" tIns="34290" rIns="68580" bIns="34290" rtlCol="0" anchor="ctr">
            <a:normAutofit/>
          </a:bodyPr>
          <a:lstStyle>
            <a:lvl1pPr>
              <a:defRPr>
                <a:solidFill>
                  <a:schemeClr val="bg1"/>
                </a:solidFill>
              </a:defRPr>
            </a:lvl1pPr>
          </a:lstStyle>
          <a:p>
            <a:pPr algn="ctr">
              <a:spcBef>
                <a:spcPct val="0"/>
              </a:spcBef>
              <a:defRPr/>
            </a:pPr>
            <a:r>
              <a:rPr lang="en-ZA" sz="3300" b="1" dirty="0">
                <a:latin typeface="+mj-lt"/>
                <a:ea typeface="+mj-ea"/>
                <a:cs typeface="+mj-cs"/>
              </a:rPr>
              <a:t>Government, governance &amp; institutions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5651430"/>
            <a:ext cx="4967467" cy="1080120"/>
          </a:xfrm>
          <a:prstGeom prst="rect">
            <a:avLst/>
          </a:prstGeom>
        </p:spPr>
      </p:pic>
      <p:grpSp>
        <p:nvGrpSpPr>
          <p:cNvPr id="10" name="Group 9"/>
          <p:cNvGrpSpPr/>
          <p:nvPr/>
        </p:nvGrpSpPr>
        <p:grpSpPr>
          <a:xfrm>
            <a:off x="251520" y="1268760"/>
            <a:ext cx="1512168" cy="4320480"/>
            <a:chOff x="628650" y="1988840"/>
            <a:chExt cx="1268730" cy="3186354"/>
          </a:xfrm>
        </p:grpSpPr>
        <p:sp>
          <p:nvSpPr>
            <p:cNvPr id="11" name="Rectangle 10"/>
            <p:cNvSpPr/>
            <p:nvPr/>
          </p:nvSpPr>
          <p:spPr>
            <a:xfrm>
              <a:off x="628650" y="1988840"/>
              <a:ext cx="1268730" cy="31863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350" dirty="0"/>
            </a:p>
          </p:txBody>
        </p:sp>
        <p:pic>
          <p:nvPicPr>
            <p:cNvPr id="12" name="Picture 4" descr="05a"/>
            <p:cNvPicPr>
              <a:picLocks noChangeAspect="1" noChangeArrowheads="1"/>
            </p:cNvPicPr>
            <p:nvPr/>
          </p:nvPicPr>
          <p:blipFill>
            <a:blip r:embed="rId3" cstate="print"/>
            <a:srcRect/>
            <a:stretch>
              <a:fillRect/>
            </a:stretch>
          </p:blipFill>
          <p:spPr bwMode="auto">
            <a:xfrm>
              <a:off x="682470" y="2235112"/>
              <a:ext cx="1153589" cy="2755106"/>
            </a:xfrm>
            <a:prstGeom prst="rect">
              <a:avLst/>
            </a:prstGeom>
            <a:noFill/>
            <a:ln w="9525">
              <a:noFill/>
              <a:miter lim="800000"/>
              <a:headEnd/>
              <a:tailEnd/>
            </a:ln>
          </p:spPr>
        </p:pic>
      </p:grpSp>
    </p:spTree>
    <p:extLst>
      <p:ext uri="{BB962C8B-B14F-4D97-AF65-F5344CB8AC3E}">
        <p14:creationId xmlns:p14="http://schemas.microsoft.com/office/powerpoint/2010/main" val="4065430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0726" y="303039"/>
            <a:ext cx="4932040" cy="461665"/>
          </a:xfrm>
          <a:prstGeom prst="rect">
            <a:avLst/>
          </a:prstGeom>
          <a:gradFill>
            <a:gsLst>
              <a:gs pos="0">
                <a:schemeClr val="accent1">
                  <a:tint val="66000"/>
                  <a:satMod val="160000"/>
                  <a:alpha val="12000"/>
                </a:schemeClr>
              </a:gs>
              <a:gs pos="50000">
                <a:schemeClr val="accent1">
                  <a:tint val="44500"/>
                  <a:satMod val="160000"/>
                </a:schemeClr>
              </a:gs>
              <a:gs pos="100000">
                <a:schemeClr val="accent1">
                  <a:tint val="23500"/>
                  <a:satMod val="160000"/>
                </a:schemeClr>
              </a:gs>
            </a:gsLst>
            <a:lin ang="5400000" scaled="0"/>
          </a:gradFill>
          <a:ln w="28575">
            <a:solidFill>
              <a:schemeClr val="tx1"/>
            </a:solidFill>
          </a:ln>
        </p:spPr>
        <p:txBody>
          <a:bodyPr wrap="square" rtlCol="0">
            <a:spAutoFit/>
          </a:bodyPr>
          <a:lstStyle/>
          <a:p>
            <a:pPr algn="ctr"/>
            <a:r>
              <a:rPr lang="en-ZA" sz="2400" b="1" dirty="0" smtClean="0">
                <a:solidFill>
                  <a:schemeClr val="tx2">
                    <a:lumMod val="75000"/>
                  </a:schemeClr>
                </a:solidFill>
              </a:rPr>
              <a:t>Towards Social-Ecological Justice</a:t>
            </a:r>
            <a:endParaRPr lang="en-ZA" b="1" dirty="0">
              <a:solidFill>
                <a:schemeClr val="tx2">
                  <a:lumMod val="75000"/>
                </a:schemeClr>
              </a:solidFill>
            </a:endParaRPr>
          </a:p>
        </p:txBody>
      </p:sp>
      <p:sp>
        <p:nvSpPr>
          <p:cNvPr id="4" name="TextBox 3"/>
          <p:cNvSpPr txBox="1"/>
          <p:nvPr/>
        </p:nvSpPr>
        <p:spPr>
          <a:xfrm rot="16200000">
            <a:off x="2026144" y="2954616"/>
            <a:ext cx="4779936" cy="400110"/>
          </a:xfrm>
          <a:prstGeom prst="rect">
            <a:avLst/>
          </a:prstGeom>
          <a:gradFill>
            <a:gsLst>
              <a:gs pos="0">
                <a:schemeClr val="accent1">
                  <a:tint val="66000"/>
                  <a:satMod val="160000"/>
                  <a:alpha val="12000"/>
                </a:schemeClr>
              </a:gs>
              <a:gs pos="50000">
                <a:schemeClr val="accent1">
                  <a:tint val="44500"/>
                  <a:satMod val="160000"/>
                </a:schemeClr>
              </a:gs>
              <a:gs pos="100000">
                <a:schemeClr val="accent1">
                  <a:tint val="23500"/>
                  <a:satMod val="160000"/>
                </a:schemeClr>
              </a:gs>
            </a:gsLst>
            <a:lin ang="5400000" scaled="0"/>
          </a:gradFill>
          <a:ln>
            <a:noFill/>
          </a:ln>
        </p:spPr>
        <p:txBody>
          <a:bodyPr wrap="square" rtlCol="0">
            <a:spAutoFit/>
          </a:bodyPr>
          <a:lstStyle/>
          <a:p>
            <a:pPr algn="ctr"/>
            <a:r>
              <a:rPr lang="en-ZA" sz="2000" b="1" dirty="0" smtClean="0">
                <a:solidFill>
                  <a:schemeClr val="tx2">
                    <a:lumMod val="75000"/>
                  </a:schemeClr>
                </a:solidFill>
              </a:rPr>
              <a:t>Integration, reflection, collaboration</a:t>
            </a:r>
            <a:endParaRPr lang="en-ZA" sz="2000" b="1" dirty="0">
              <a:solidFill>
                <a:schemeClr val="tx2">
                  <a:lumMod val="75000"/>
                </a:schemeClr>
              </a:solidFill>
            </a:endParaRPr>
          </a:p>
        </p:txBody>
      </p:sp>
      <p:cxnSp>
        <p:nvCxnSpPr>
          <p:cNvPr id="12" name="Straight Arrow Connector 11"/>
          <p:cNvCxnSpPr/>
          <p:nvPr/>
        </p:nvCxnSpPr>
        <p:spPr>
          <a:xfrm flipV="1">
            <a:off x="3544079" y="1281146"/>
            <a:ext cx="562627" cy="30679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194024" y="2355469"/>
            <a:ext cx="936104" cy="56212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080201" y="3376456"/>
            <a:ext cx="936104" cy="56212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128698" y="4331913"/>
            <a:ext cx="953166" cy="525047"/>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71344" y="968460"/>
            <a:ext cx="1659597" cy="1200329"/>
          </a:xfrm>
          <a:prstGeom prst="rect">
            <a:avLst/>
          </a:prstGeom>
          <a:noFill/>
        </p:spPr>
        <p:txBody>
          <a:bodyPr wrap="square" rtlCol="0">
            <a:spAutoFit/>
          </a:bodyPr>
          <a:lstStyle/>
          <a:p>
            <a:r>
              <a:rPr lang="en-ZA" dirty="0" smtClean="0"/>
              <a:t>National, Regional &amp;</a:t>
            </a:r>
          </a:p>
          <a:p>
            <a:r>
              <a:rPr lang="en-ZA" dirty="0" smtClean="0"/>
              <a:t>Local Government</a:t>
            </a:r>
            <a:endParaRPr lang="en-ZA" dirty="0"/>
          </a:p>
        </p:txBody>
      </p:sp>
      <p:sp>
        <p:nvSpPr>
          <p:cNvPr id="19" name="TextBox 18"/>
          <p:cNvSpPr txBox="1"/>
          <p:nvPr/>
        </p:nvSpPr>
        <p:spPr>
          <a:xfrm>
            <a:off x="1007096" y="2636530"/>
            <a:ext cx="2412776" cy="646331"/>
          </a:xfrm>
          <a:prstGeom prst="rect">
            <a:avLst/>
          </a:prstGeom>
          <a:noFill/>
        </p:spPr>
        <p:txBody>
          <a:bodyPr wrap="square" rtlCol="0">
            <a:spAutoFit/>
          </a:bodyPr>
          <a:lstStyle/>
          <a:p>
            <a:r>
              <a:rPr lang="en-ZA" dirty="0" smtClean="0"/>
              <a:t>Natural Resource Management Agencies</a:t>
            </a:r>
            <a:endParaRPr lang="en-ZA" dirty="0"/>
          </a:p>
        </p:txBody>
      </p:sp>
      <p:sp>
        <p:nvSpPr>
          <p:cNvPr id="20" name="TextBox 19"/>
          <p:cNvSpPr txBox="1"/>
          <p:nvPr/>
        </p:nvSpPr>
        <p:spPr>
          <a:xfrm>
            <a:off x="1045149" y="3673580"/>
            <a:ext cx="2104807" cy="923331"/>
          </a:xfrm>
          <a:prstGeom prst="rect">
            <a:avLst/>
          </a:prstGeom>
          <a:noFill/>
        </p:spPr>
        <p:txBody>
          <a:bodyPr wrap="square" rtlCol="0">
            <a:spAutoFit/>
          </a:bodyPr>
          <a:lstStyle/>
          <a:p>
            <a:r>
              <a:rPr lang="en-ZA" dirty="0" smtClean="0"/>
              <a:t>Resource users – industry, agriculture,</a:t>
            </a:r>
          </a:p>
          <a:p>
            <a:r>
              <a:rPr lang="en-ZA" dirty="0" smtClean="0"/>
              <a:t>domestic </a:t>
            </a:r>
            <a:endParaRPr lang="en-ZA" dirty="0"/>
          </a:p>
        </p:txBody>
      </p:sp>
      <p:sp>
        <p:nvSpPr>
          <p:cNvPr id="22" name="TextBox 21"/>
          <p:cNvSpPr txBox="1"/>
          <p:nvPr/>
        </p:nvSpPr>
        <p:spPr>
          <a:xfrm>
            <a:off x="735197" y="4570869"/>
            <a:ext cx="2880320" cy="923330"/>
          </a:xfrm>
          <a:prstGeom prst="rect">
            <a:avLst/>
          </a:prstGeom>
          <a:noFill/>
        </p:spPr>
        <p:txBody>
          <a:bodyPr wrap="square" rtlCol="0">
            <a:spAutoFit/>
          </a:bodyPr>
          <a:lstStyle/>
          <a:p>
            <a:r>
              <a:rPr lang="en-ZA" dirty="0" smtClean="0"/>
              <a:t>Stakeholders:  residents,</a:t>
            </a:r>
          </a:p>
          <a:p>
            <a:r>
              <a:rPr lang="en-ZA" dirty="0" smtClean="0"/>
              <a:t>communities, </a:t>
            </a:r>
            <a:r>
              <a:rPr lang="en-US" dirty="0" smtClean="0"/>
              <a:t>civil society</a:t>
            </a:r>
          </a:p>
          <a:p>
            <a:r>
              <a:rPr lang="en-US" dirty="0" smtClean="0"/>
              <a:t>+ all above</a:t>
            </a:r>
            <a:endParaRPr lang="en-ZA" dirty="0"/>
          </a:p>
        </p:txBody>
      </p:sp>
      <p:sp>
        <p:nvSpPr>
          <p:cNvPr id="46" name="TextBox 45"/>
          <p:cNvSpPr txBox="1"/>
          <p:nvPr/>
        </p:nvSpPr>
        <p:spPr>
          <a:xfrm>
            <a:off x="25476" y="41272"/>
            <a:ext cx="2088232" cy="2333974"/>
          </a:xfrm>
          <a:prstGeom prst="rect">
            <a:avLst/>
          </a:prstGeom>
          <a:solidFill>
            <a:schemeClr val="accent1">
              <a:alpha val="12000"/>
            </a:schemeClr>
          </a:solidFill>
          <a:ln>
            <a:solidFill>
              <a:schemeClr val="tx1"/>
            </a:solidFill>
          </a:ln>
        </p:spPr>
        <p:txBody>
          <a:bodyPr wrap="square" rtlCol="0">
            <a:spAutoFit/>
          </a:bodyPr>
          <a:lstStyle/>
          <a:p>
            <a:pPr algn="ctr"/>
            <a:r>
              <a:rPr lang="en-ZA" b="1" dirty="0" smtClean="0">
                <a:solidFill>
                  <a:schemeClr val="tx2">
                    <a:lumMod val="75000"/>
                  </a:schemeClr>
                </a:solidFill>
              </a:rPr>
              <a:t>Stakeholders</a:t>
            </a:r>
          </a:p>
          <a:p>
            <a:pPr algn="ctr"/>
            <a:r>
              <a:rPr lang="en-ZA" sz="1600" dirty="0" smtClean="0"/>
              <a:t>Mutual Learning </a:t>
            </a:r>
          </a:p>
          <a:p>
            <a:pPr algn="ctr"/>
            <a:r>
              <a:rPr lang="en-ZA" sz="1600" dirty="0" smtClean="0"/>
              <a:t>Shifting power relations </a:t>
            </a:r>
          </a:p>
          <a:p>
            <a:pPr algn="ctr"/>
            <a:r>
              <a:rPr lang="en-ZA" sz="1600" dirty="0" smtClean="0"/>
              <a:t>Improved decision making</a:t>
            </a:r>
          </a:p>
          <a:p>
            <a:pPr algn="ctr"/>
            <a:r>
              <a:rPr lang="en-ZA" sz="1600" dirty="0" smtClean="0"/>
              <a:t>Improved mandate delivery</a:t>
            </a:r>
            <a:endParaRPr lang="en-ZA" sz="1600" dirty="0"/>
          </a:p>
        </p:txBody>
      </p:sp>
      <p:sp>
        <p:nvSpPr>
          <p:cNvPr id="47" name="TextBox 46"/>
          <p:cNvSpPr txBox="1"/>
          <p:nvPr/>
        </p:nvSpPr>
        <p:spPr>
          <a:xfrm>
            <a:off x="7199784" y="46057"/>
            <a:ext cx="1944216" cy="1647511"/>
          </a:xfrm>
          <a:prstGeom prst="rect">
            <a:avLst/>
          </a:prstGeom>
          <a:solidFill>
            <a:srgbClr val="9999FF">
              <a:alpha val="12000"/>
            </a:srgbClr>
          </a:solidFill>
          <a:ln>
            <a:solidFill>
              <a:schemeClr val="tx1"/>
            </a:solidFill>
          </a:ln>
        </p:spPr>
        <p:txBody>
          <a:bodyPr wrap="square" rtlCol="0">
            <a:spAutoFit/>
          </a:bodyPr>
          <a:lstStyle/>
          <a:p>
            <a:pPr algn="ctr"/>
            <a:r>
              <a:rPr lang="en-ZA" b="1" dirty="0" smtClean="0">
                <a:solidFill>
                  <a:schemeClr val="tx2">
                    <a:lumMod val="75000"/>
                  </a:schemeClr>
                </a:solidFill>
              </a:rPr>
              <a:t>Researchers</a:t>
            </a:r>
            <a:r>
              <a:rPr lang="en-ZA" b="1" dirty="0" smtClean="0"/>
              <a:t> </a:t>
            </a:r>
          </a:p>
          <a:p>
            <a:pPr algn="ctr"/>
            <a:r>
              <a:rPr lang="en-ZA" dirty="0" smtClean="0"/>
              <a:t>New ideas,</a:t>
            </a:r>
          </a:p>
          <a:p>
            <a:pPr algn="ctr"/>
            <a:r>
              <a:rPr lang="en-ZA" dirty="0" smtClean="0"/>
              <a:t>approaches,</a:t>
            </a:r>
          </a:p>
          <a:p>
            <a:pPr algn="ctr"/>
            <a:r>
              <a:rPr lang="en-ZA" dirty="0" smtClean="0"/>
              <a:t>concepts</a:t>
            </a:r>
          </a:p>
          <a:p>
            <a:pPr algn="ctr"/>
            <a:r>
              <a:rPr lang="en-ZA" dirty="0" smtClean="0"/>
              <a:t>&amp; methods</a:t>
            </a:r>
            <a:endParaRPr lang="en-ZA" sz="1600" dirty="0" smtClean="0"/>
          </a:p>
        </p:txBody>
      </p:sp>
      <p:grpSp>
        <p:nvGrpSpPr>
          <p:cNvPr id="6" name="Group 59"/>
          <p:cNvGrpSpPr/>
          <p:nvPr/>
        </p:nvGrpSpPr>
        <p:grpSpPr>
          <a:xfrm>
            <a:off x="4788024" y="1344432"/>
            <a:ext cx="4211959" cy="4172799"/>
            <a:chOff x="4932040" y="1196752"/>
            <a:chExt cx="4211959" cy="3741760"/>
          </a:xfrm>
        </p:grpSpPr>
        <p:grpSp>
          <p:nvGrpSpPr>
            <p:cNvPr id="9" name="Group 50"/>
            <p:cNvGrpSpPr/>
            <p:nvPr/>
          </p:nvGrpSpPr>
          <p:grpSpPr>
            <a:xfrm>
              <a:off x="4932040" y="2360903"/>
              <a:ext cx="2917507" cy="2364241"/>
              <a:chOff x="4932040" y="2360903"/>
              <a:chExt cx="2917507" cy="2364241"/>
            </a:xfrm>
          </p:grpSpPr>
          <p:cxnSp>
            <p:nvCxnSpPr>
              <p:cNvPr id="40" name="Straight Arrow Connector 39"/>
              <p:cNvCxnSpPr/>
              <p:nvPr/>
            </p:nvCxnSpPr>
            <p:spPr>
              <a:xfrm>
                <a:off x="4932040" y="4221088"/>
                <a:ext cx="936104" cy="50405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905331" y="2360903"/>
                <a:ext cx="1944216" cy="369332"/>
              </a:xfrm>
              <a:prstGeom prst="rect">
                <a:avLst/>
              </a:prstGeom>
              <a:noFill/>
            </p:spPr>
            <p:txBody>
              <a:bodyPr wrap="square" rtlCol="0">
                <a:spAutoFit/>
              </a:bodyPr>
              <a:lstStyle/>
              <a:p>
                <a:r>
                  <a:rPr lang="en-ZA" dirty="0" err="1" smtClean="0"/>
                  <a:t>Transdisciplinarity</a:t>
                </a:r>
                <a:endParaRPr lang="en-ZA" dirty="0"/>
              </a:p>
            </p:txBody>
          </p:sp>
        </p:grpSp>
        <p:grpSp>
          <p:nvGrpSpPr>
            <p:cNvPr id="10" name="Group 49"/>
            <p:cNvGrpSpPr/>
            <p:nvPr/>
          </p:nvGrpSpPr>
          <p:grpSpPr>
            <a:xfrm>
              <a:off x="4932040" y="1317268"/>
              <a:ext cx="2050710" cy="2903820"/>
              <a:chOff x="4932040" y="1029236"/>
              <a:chExt cx="2050710" cy="2903820"/>
            </a:xfrm>
          </p:grpSpPr>
          <p:cxnSp>
            <p:nvCxnSpPr>
              <p:cNvPr id="39" name="Straight Arrow Connector 38"/>
              <p:cNvCxnSpPr/>
              <p:nvPr/>
            </p:nvCxnSpPr>
            <p:spPr>
              <a:xfrm>
                <a:off x="4932040" y="3429000"/>
                <a:ext cx="936104" cy="50405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686606" y="1029236"/>
                <a:ext cx="1296144" cy="369332"/>
              </a:xfrm>
              <a:prstGeom prst="rect">
                <a:avLst/>
              </a:prstGeom>
              <a:noFill/>
            </p:spPr>
            <p:txBody>
              <a:bodyPr wrap="square" rtlCol="0">
                <a:spAutoFit/>
              </a:bodyPr>
              <a:lstStyle/>
              <a:p>
                <a:r>
                  <a:rPr lang="en-ZA" dirty="0" smtClean="0"/>
                  <a:t>Complexity</a:t>
                </a:r>
                <a:endParaRPr lang="en-ZA" dirty="0"/>
              </a:p>
            </p:txBody>
          </p:sp>
        </p:grpSp>
        <p:grpSp>
          <p:nvGrpSpPr>
            <p:cNvPr id="11" name="Group 48"/>
            <p:cNvGrpSpPr/>
            <p:nvPr/>
          </p:nvGrpSpPr>
          <p:grpSpPr>
            <a:xfrm>
              <a:off x="4932040" y="3284984"/>
              <a:ext cx="2304140" cy="785106"/>
              <a:chOff x="4932040" y="2790220"/>
              <a:chExt cx="2304140" cy="785106"/>
            </a:xfrm>
          </p:grpSpPr>
          <p:cxnSp>
            <p:nvCxnSpPr>
              <p:cNvPr id="38" name="Straight Arrow Connector 37"/>
              <p:cNvCxnSpPr/>
              <p:nvPr/>
            </p:nvCxnSpPr>
            <p:spPr>
              <a:xfrm>
                <a:off x="4932040" y="2790220"/>
                <a:ext cx="936104" cy="50405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940036" y="3205994"/>
                <a:ext cx="1296144" cy="369332"/>
              </a:xfrm>
              <a:prstGeom prst="rect">
                <a:avLst/>
              </a:prstGeom>
              <a:noFill/>
            </p:spPr>
            <p:txBody>
              <a:bodyPr wrap="square" rtlCol="0">
                <a:spAutoFit/>
              </a:bodyPr>
              <a:lstStyle/>
              <a:p>
                <a:r>
                  <a:rPr lang="en-ZA" dirty="0" smtClean="0"/>
                  <a:t>Resilience</a:t>
                </a:r>
                <a:endParaRPr lang="en-ZA" dirty="0"/>
              </a:p>
            </p:txBody>
          </p:sp>
        </p:grpSp>
        <p:grpSp>
          <p:nvGrpSpPr>
            <p:cNvPr id="14" name="Group 47"/>
            <p:cNvGrpSpPr/>
            <p:nvPr/>
          </p:nvGrpSpPr>
          <p:grpSpPr>
            <a:xfrm>
              <a:off x="4932040" y="1981879"/>
              <a:ext cx="4211959" cy="1221805"/>
              <a:chOff x="4932040" y="1271091"/>
              <a:chExt cx="4211959" cy="1221805"/>
            </a:xfrm>
          </p:grpSpPr>
          <p:cxnSp>
            <p:nvCxnSpPr>
              <p:cNvPr id="37" name="Straight Arrow Connector 36"/>
              <p:cNvCxnSpPr/>
              <p:nvPr/>
            </p:nvCxnSpPr>
            <p:spPr>
              <a:xfrm>
                <a:off x="4932040" y="1988840"/>
                <a:ext cx="936104" cy="50405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966976" y="1271091"/>
                <a:ext cx="3177023" cy="331181"/>
              </a:xfrm>
              <a:prstGeom prst="rect">
                <a:avLst/>
              </a:prstGeom>
              <a:noFill/>
            </p:spPr>
            <p:txBody>
              <a:bodyPr wrap="square" rtlCol="0">
                <a:spAutoFit/>
              </a:bodyPr>
              <a:lstStyle/>
              <a:p>
                <a:r>
                  <a:rPr lang="en-ZA" dirty="0" smtClean="0"/>
                  <a:t>Systems thinking &amp; analysis</a:t>
                </a:r>
                <a:endParaRPr lang="en-ZA" dirty="0"/>
              </a:p>
            </p:txBody>
          </p:sp>
        </p:grpSp>
        <p:grpSp>
          <p:nvGrpSpPr>
            <p:cNvPr id="23" name="Group 51"/>
            <p:cNvGrpSpPr/>
            <p:nvPr/>
          </p:nvGrpSpPr>
          <p:grpSpPr>
            <a:xfrm>
              <a:off x="4932040" y="1700808"/>
              <a:ext cx="3797660" cy="3237704"/>
              <a:chOff x="4932040" y="1196752"/>
              <a:chExt cx="3797660" cy="3237705"/>
            </a:xfrm>
          </p:grpSpPr>
          <p:cxnSp>
            <p:nvCxnSpPr>
              <p:cNvPr id="30" name="Straight Arrow Connector 29"/>
              <p:cNvCxnSpPr/>
              <p:nvPr/>
            </p:nvCxnSpPr>
            <p:spPr>
              <a:xfrm>
                <a:off x="4932040" y="1196752"/>
                <a:ext cx="936104" cy="50405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957900" y="4103276"/>
                <a:ext cx="2771800" cy="331181"/>
              </a:xfrm>
              <a:prstGeom prst="rect">
                <a:avLst/>
              </a:prstGeom>
              <a:noFill/>
            </p:spPr>
            <p:txBody>
              <a:bodyPr wrap="square" rtlCol="0">
                <a:spAutoFit/>
              </a:bodyPr>
              <a:lstStyle/>
              <a:p>
                <a:r>
                  <a:rPr lang="en-ZA" dirty="0" smtClean="0"/>
                  <a:t>Citizen Activities</a:t>
                </a:r>
                <a:endParaRPr lang="en-ZA" dirty="0"/>
              </a:p>
            </p:txBody>
          </p:sp>
        </p:grpSp>
        <p:grpSp>
          <p:nvGrpSpPr>
            <p:cNvPr id="24" name="Group 52"/>
            <p:cNvGrpSpPr/>
            <p:nvPr/>
          </p:nvGrpSpPr>
          <p:grpSpPr>
            <a:xfrm>
              <a:off x="4932040" y="2341777"/>
              <a:ext cx="4172961" cy="770266"/>
              <a:chOff x="4932040" y="1333665"/>
              <a:chExt cx="4172961" cy="770266"/>
            </a:xfrm>
          </p:grpSpPr>
          <p:cxnSp>
            <p:nvCxnSpPr>
              <p:cNvPr id="54" name="Straight Arrow Connector 53"/>
              <p:cNvCxnSpPr/>
              <p:nvPr/>
            </p:nvCxnSpPr>
            <p:spPr>
              <a:xfrm>
                <a:off x="4932040" y="1333665"/>
                <a:ext cx="936104" cy="50405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901153" y="1734599"/>
                <a:ext cx="3203848" cy="369332"/>
              </a:xfrm>
              <a:prstGeom prst="rect">
                <a:avLst/>
              </a:prstGeom>
              <a:noFill/>
            </p:spPr>
            <p:txBody>
              <a:bodyPr wrap="square" rtlCol="0">
                <a:spAutoFit/>
              </a:bodyPr>
              <a:lstStyle/>
              <a:p>
                <a:r>
                  <a:rPr lang="en-ZA" dirty="0" smtClean="0"/>
                  <a:t>Learning &amp; social learning </a:t>
                </a:r>
                <a:endParaRPr lang="en-ZA" dirty="0"/>
              </a:p>
            </p:txBody>
          </p:sp>
        </p:grpSp>
        <p:grpSp>
          <p:nvGrpSpPr>
            <p:cNvPr id="25" name="Group 55"/>
            <p:cNvGrpSpPr/>
            <p:nvPr/>
          </p:nvGrpSpPr>
          <p:grpSpPr>
            <a:xfrm>
              <a:off x="4932040" y="1196752"/>
              <a:ext cx="3741816" cy="2482028"/>
              <a:chOff x="4932040" y="1196752"/>
              <a:chExt cx="3741816" cy="2482028"/>
            </a:xfrm>
          </p:grpSpPr>
          <p:cxnSp>
            <p:nvCxnSpPr>
              <p:cNvPr id="57" name="Straight Arrow Connector 56"/>
              <p:cNvCxnSpPr/>
              <p:nvPr/>
            </p:nvCxnSpPr>
            <p:spPr>
              <a:xfrm>
                <a:off x="4932040" y="1196752"/>
                <a:ext cx="611560" cy="28803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865544" y="3032449"/>
                <a:ext cx="2808312" cy="646331"/>
              </a:xfrm>
              <a:prstGeom prst="rect">
                <a:avLst/>
              </a:prstGeom>
              <a:noFill/>
            </p:spPr>
            <p:txBody>
              <a:bodyPr wrap="square" rtlCol="0">
                <a:spAutoFit/>
              </a:bodyPr>
              <a:lstStyle/>
              <a:p>
                <a:r>
                  <a:rPr lang="en-ZA" dirty="0" smtClean="0"/>
                  <a:t>Strategic Adaptive Management </a:t>
                </a:r>
                <a:endParaRPr lang="en-ZA" dirty="0"/>
              </a:p>
            </p:txBody>
          </p:sp>
        </p:grpSp>
      </p:grpSp>
      <p:grpSp>
        <p:nvGrpSpPr>
          <p:cNvPr id="26" name="Group 65"/>
          <p:cNvGrpSpPr/>
          <p:nvPr/>
        </p:nvGrpSpPr>
        <p:grpSpPr>
          <a:xfrm>
            <a:off x="-16430" y="3005294"/>
            <a:ext cx="9160430" cy="2539345"/>
            <a:chOff x="127586" y="2411596"/>
            <a:chExt cx="9160430" cy="2277038"/>
          </a:xfrm>
        </p:grpSpPr>
        <p:sp>
          <p:nvSpPr>
            <p:cNvPr id="64" name="TextBox 63"/>
            <p:cNvSpPr txBox="1"/>
            <p:nvPr/>
          </p:nvSpPr>
          <p:spPr>
            <a:xfrm rot="16200000">
              <a:off x="-446771" y="3283279"/>
              <a:ext cx="1979712" cy="830997"/>
            </a:xfrm>
            <a:prstGeom prst="rect">
              <a:avLst/>
            </a:prstGeom>
            <a:noFill/>
          </p:spPr>
          <p:txBody>
            <a:bodyPr wrap="square" rtlCol="0">
              <a:spAutoFit/>
            </a:bodyPr>
            <a:lstStyle/>
            <a:p>
              <a:pPr algn="ctr"/>
              <a:r>
                <a:rPr lang="en-ZA" sz="2400" b="1" dirty="0" smtClean="0">
                  <a:solidFill>
                    <a:srgbClr val="00682F"/>
                  </a:solidFill>
                </a:rPr>
                <a:t>New practice</a:t>
              </a:r>
            </a:p>
            <a:p>
              <a:pPr algn="ctr"/>
              <a:r>
                <a:rPr lang="en-ZA" sz="2400" b="1" dirty="0" smtClean="0">
                  <a:solidFill>
                    <a:srgbClr val="00682F"/>
                  </a:solidFill>
                </a:rPr>
                <a:t>(doing)</a:t>
              </a:r>
              <a:endParaRPr lang="en-ZA" sz="2400" b="1" dirty="0">
                <a:solidFill>
                  <a:srgbClr val="00682F"/>
                </a:solidFill>
              </a:endParaRPr>
            </a:p>
          </p:txBody>
        </p:sp>
        <p:sp>
          <p:nvSpPr>
            <p:cNvPr id="65" name="TextBox 64"/>
            <p:cNvSpPr txBox="1"/>
            <p:nvPr/>
          </p:nvSpPr>
          <p:spPr>
            <a:xfrm rot="5400000">
              <a:off x="7770003" y="3098612"/>
              <a:ext cx="2205029" cy="830997"/>
            </a:xfrm>
            <a:prstGeom prst="rect">
              <a:avLst/>
            </a:prstGeom>
            <a:noFill/>
          </p:spPr>
          <p:txBody>
            <a:bodyPr wrap="square" rtlCol="0">
              <a:spAutoFit/>
            </a:bodyPr>
            <a:lstStyle/>
            <a:p>
              <a:pPr algn="ctr"/>
              <a:r>
                <a:rPr lang="en-ZA" sz="2400" b="1" dirty="0" smtClean="0">
                  <a:solidFill>
                    <a:srgbClr val="00682F"/>
                  </a:solidFill>
                </a:rPr>
                <a:t>New discourse</a:t>
              </a:r>
            </a:p>
            <a:p>
              <a:pPr algn="ctr"/>
              <a:r>
                <a:rPr lang="en-ZA" sz="2400" b="1" dirty="0" smtClean="0">
                  <a:solidFill>
                    <a:srgbClr val="00682F"/>
                  </a:solidFill>
                </a:rPr>
                <a:t>(language)</a:t>
              </a:r>
              <a:endParaRPr lang="en-ZA" sz="2400" b="1" dirty="0">
                <a:solidFill>
                  <a:srgbClr val="00682F"/>
                </a:solidFill>
              </a:endParaRPr>
            </a:p>
          </p:txBody>
        </p:sp>
      </p:grpSp>
      <p:sp>
        <p:nvSpPr>
          <p:cNvPr id="52" name="TextBox 51"/>
          <p:cNvSpPr txBox="1"/>
          <p:nvPr/>
        </p:nvSpPr>
        <p:spPr>
          <a:xfrm>
            <a:off x="5774836" y="4531125"/>
            <a:ext cx="1689437" cy="411878"/>
          </a:xfrm>
          <a:prstGeom prst="rect">
            <a:avLst/>
          </a:prstGeom>
          <a:noFill/>
        </p:spPr>
        <p:txBody>
          <a:bodyPr wrap="none" rtlCol="0">
            <a:spAutoFit/>
          </a:bodyPr>
          <a:lstStyle/>
          <a:p>
            <a:r>
              <a:rPr lang="en-ZA" dirty="0" smtClean="0"/>
              <a:t>Political ecology</a:t>
            </a:r>
            <a:endParaRPr lang="en-ZA" dirty="0"/>
          </a:p>
        </p:txBody>
      </p:sp>
      <p:cxnSp>
        <p:nvCxnSpPr>
          <p:cNvPr id="53" name="Straight Arrow Connector 52"/>
          <p:cNvCxnSpPr/>
          <p:nvPr/>
        </p:nvCxnSpPr>
        <p:spPr>
          <a:xfrm>
            <a:off x="4751512" y="2212626"/>
            <a:ext cx="936104" cy="56212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Down Arrow 27"/>
          <p:cNvSpPr/>
          <p:nvPr/>
        </p:nvSpPr>
        <p:spPr>
          <a:xfrm>
            <a:off x="4055615" y="5517232"/>
            <a:ext cx="720080" cy="383306"/>
          </a:xfrm>
          <a:prstGeom prst="downArrow">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Down Arrow 55"/>
          <p:cNvSpPr/>
          <p:nvPr/>
        </p:nvSpPr>
        <p:spPr>
          <a:xfrm rot="16200000">
            <a:off x="4343079" y="5171925"/>
            <a:ext cx="803031" cy="345188"/>
          </a:xfrm>
          <a:prstGeom prst="downArrow">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Down Arrow 58"/>
          <p:cNvSpPr/>
          <p:nvPr/>
        </p:nvSpPr>
        <p:spPr>
          <a:xfrm rot="5400000">
            <a:off x="3654606" y="5222789"/>
            <a:ext cx="803031" cy="360040"/>
          </a:xfrm>
          <a:prstGeom prst="downArrow">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Moon 31"/>
          <p:cNvSpPr/>
          <p:nvPr/>
        </p:nvSpPr>
        <p:spPr>
          <a:xfrm rot="16200000">
            <a:off x="3696602" y="5146938"/>
            <a:ext cx="1505474" cy="1900490"/>
          </a:xfrm>
          <a:prstGeom prst="moon">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0" name="TextBox 59"/>
          <p:cNvSpPr txBox="1"/>
          <p:nvPr/>
        </p:nvSpPr>
        <p:spPr>
          <a:xfrm>
            <a:off x="3801267" y="6101643"/>
            <a:ext cx="1296144" cy="646331"/>
          </a:xfrm>
          <a:prstGeom prst="rect">
            <a:avLst/>
          </a:prstGeom>
          <a:noFill/>
        </p:spPr>
        <p:txBody>
          <a:bodyPr wrap="square" rtlCol="0">
            <a:spAutoFit/>
          </a:bodyPr>
          <a:lstStyle/>
          <a:p>
            <a:pPr algn="ctr"/>
            <a:r>
              <a:rPr lang="en-ZA" b="1" dirty="0" smtClean="0"/>
              <a:t>Case</a:t>
            </a:r>
          </a:p>
          <a:p>
            <a:pPr algn="ctr"/>
            <a:r>
              <a:rPr lang="en-ZA" b="1" dirty="0" smtClean="0"/>
              <a:t>Studies</a:t>
            </a:r>
            <a:endParaRPr lang="en-ZA" b="1" dirty="0"/>
          </a:p>
        </p:txBody>
      </p:sp>
      <p:pic>
        <p:nvPicPr>
          <p:cNvPr id="48" name="Picture 47">
            <a:extLst>
              <a:ext uri="{FF2B5EF4-FFF2-40B4-BE49-F238E27FC236}">
                <a16:creationId xmlns:a16="http://schemas.microsoft.com/office/drawing/2014/main" id="{013ACA6A-05C6-4613-BB99-12D033164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22" y="5468816"/>
            <a:ext cx="2298255" cy="11967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7889" y="5686358"/>
            <a:ext cx="2129754" cy="1205108"/>
          </a:xfrm>
          <a:prstGeom prst="rect">
            <a:avLst/>
          </a:prstGeom>
        </p:spPr>
      </p:pic>
    </p:spTree>
    <p:extLst>
      <p:ext uri="{BB962C8B-B14F-4D97-AF65-F5344CB8AC3E}">
        <p14:creationId xmlns:p14="http://schemas.microsoft.com/office/powerpoint/2010/main" val="2148223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76539" y="346646"/>
            <a:ext cx="8229600" cy="850106"/>
          </a:xfrm>
          <a:prstGeom prst="rect">
            <a:avLst/>
          </a:prstGeom>
          <a:solidFill>
            <a:schemeClr val="tx2">
              <a:lumMod val="75000"/>
            </a:schemeClr>
          </a:solidFill>
        </p:spPr>
        <p:txBody>
          <a:bodyPr vert="horz" lIns="91440" tIns="45720" rIns="91440" bIns="45720" rtlCol="0" anchor="ctr">
            <a:normAutofit/>
          </a:bodyPr>
          <a:lstStyle>
            <a:lvl1pPr>
              <a:defRPr>
                <a:solidFill>
                  <a:schemeClr val="bg1"/>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Why participatory governance ?</a:t>
            </a:r>
            <a:endParaRPr kumimoji="0" lang="en-ZA"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4" name="TextBox 3"/>
          <p:cNvSpPr txBox="1"/>
          <p:nvPr/>
        </p:nvSpPr>
        <p:spPr>
          <a:xfrm>
            <a:off x="2339752" y="1521360"/>
            <a:ext cx="6650630" cy="5940088"/>
          </a:xfrm>
          <a:prstGeom prst="rect">
            <a:avLst/>
          </a:prstGeom>
          <a:noFill/>
        </p:spPr>
        <p:txBody>
          <a:bodyPr wrap="square" rtlCol="0">
            <a:spAutoFit/>
          </a:bodyPr>
          <a:lstStyle/>
          <a:p>
            <a:pPr marL="342900" indent="-342900" algn="just">
              <a:buFont typeface="Arial" panose="020B0604020202020204" pitchFamily="34" charset="0"/>
              <a:buChar char="•"/>
            </a:pPr>
            <a:endParaRPr lang="en-ZA" sz="2000" b="1" dirty="0" smtClean="0"/>
          </a:p>
          <a:p>
            <a:pPr marL="342900" indent="-342900" algn="just">
              <a:buFont typeface="Arial" panose="020B0604020202020204" pitchFamily="34" charset="0"/>
              <a:buChar char="•"/>
            </a:pPr>
            <a:r>
              <a:rPr lang="en-US" sz="2000" b="1" dirty="0" smtClean="0"/>
              <a:t>Government: law, policy, strategy guide </a:t>
            </a:r>
            <a:r>
              <a:rPr lang="en-US" sz="2000" b="1" dirty="0" smtClean="0">
                <a:solidFill>
                  <a:srgbClr val="FF0000"/>
                </a:solidFill>
              </a:rPr>
              <a:t>governance </a:t>
            </a:r>
            <a:r>
              <a:rPr lang="en-US" sz="2000" b="1" dirty="0" smtClean="0"/>
              <a:t>-</a:t>
            </a:r>
            <a:r>
              <a:rPr lang="en-US" sz="2000" b="1" dirty="0" smtClean="0">
                <a:solidFill>
                  <a:srgbClr val="FF0000"/>
                </a:solidFill>
              </a:rPr>
              <a:t>  </a:t>
            </a:r>
            <a:r>
              <a:rPr lang="en-US" sz="2000" b="1" dirty="0" smtClean="0"/>
              <a:t> exercised through </a:t>
            </a:r>
            <a:r>
              <a:rPr lang="en-US" sz="2000" b="1" dirty="0" smtClean="0">
                <a:solidFill>
                  <a:srgbClr val="FF0000"/>
                </a:solidFill>
              </a:rPr>
              <a:t>institutions</a:t>
            </a:r>
          </a:p>
          <a:p>
            <a:pPr marL="342900" indent="-342900" algn="just">
              <a:buFont typeface="Arial" panose="020B0604020202020204" pitchFamily="34" charset="0"/>
              <a:buChar char="•"/>
            </a:pPr>
            <a:endParaRPr lang="en-ZA" sz="2000" b="1" dirty="0"/>
          </a:p>
          <a:p>
            <a:pPr marL="342900" indent="-342900" algn="just">
              <a:buFont typeface="Arial" panose="020B0604020202020204" pitchFamily="34" charset="0"/>
              <a:buChar char="•"/>
            </a:pPr>
            <a:r>
              <a:rPr lang="en-ZA" sz="2000" b="1" dirty="0" smtClean="0">
                <a:solidFill>
                  <a:srgbClr val="FF0000"/>
                </a:solidFill>
              </a:rPr>
              <a:t>Good governance</a:t>
            </a:r>
            <a:r>
              <a:rPr lang="en-ZA" sz="2000" b="1" dirty="0" smtClean="0"/>
              <a:t>: the power to allocate resources &amp; effectively manage them, for common/public good</a:t>
            </a:r>
          </a:p>
          <a:p>
            <a:pPr algn="just"/>
            <a:r>
              <a:rPr lang="en-ZA" sz="2000" b="1" dirty="0" smtClean="0"/>
              <a:t> </a:t>
            </a:r>
          </a:p>
          <a:p>
            <a:pPr marL="342900" indent="-342900" algn="just">
              <a:buFont typeface="Arial" panose="020B0604020202020204" pitchFamily="34" charset="0"/>
              <a:buChar char="•"/>
            </a:pPr>
            <a:r>
              <a:rPr lang="en-US" sz="2000" b="1" dirty="0" smtClean="0"/>
              <a:t>In South Africa we seek to </a:t>
            </a:r>
            <a:r>
              <a:rPr lang="en-US" sz="2000" b="1" dirty="0" smtClean="0">
                <a:solidFill>
                  <a:srgbClr val="FF0000"/>
                </a:solidFill>
              </a:rPr>
              <a:t>deepen democracy</a:t>
            </a:r>
            <a:r>
              <a:rPr lang="en-US" sz="2000" b="1" dirty="0" smtClean="0"/>
              <a:t> &amp; enable people to act in their own spaces, in their own interests. </a:t>
            </a:r>
          </a:p>
          <a:p>
            <a:pPr algn="just"/>
            <a:endParaRPr lang="en-US" sz="2000" b="1" dirty="0" smtClean="0"/>
          </a:p>
          <a:p>
            <a:pPr marL="342900" indent="-342900" algn="just">
              <a:buFont typeface="Arial" panose="020B0604020202020204" pitchFamily="34" charset="0"/>
              <a:buChar char="•"/>
            </a:pPr>
            <a:r>
              <a:rPr lang="en-US" sz="2000" b="1" dirty="0" smtClean="0"/>
              <a:t>When projects end, we need to leave a sustainable legacy.</a:t>
            </a:r>
          </a:p>
          <a:p>
            <a:pPr marL="342900" indent="-342900" algn="just">
              <a:buFont typeface="Arial" panose="020B0604020202020204" pitchFamily="34" charset="0"/>
              <a:buChar char="•"/>
            </a:pPr>
            <a:endParaRPr lang="en-US" sz="2000" b="1" dirty="0" smtClean="0"/>
          </a:p>
          <a:p>
            <a:pPr marL="342900" indent="-342900">
              <a:buFont typeface="Arial" panose="020B0604020202020204" pitchFamily="34" charset="0"/>
              <a:buChar char="•"/>
            </a:pPr>
            <a:r>
              <a:rPr lang="en-US" sz="2000" b="1" dirty="0" smtClean="0"/>
              <a:t>We aim to empower </a:t>
            </a:r>
            <a:r>
              <a:rPr lang="en-US" sz="2000" b="1" dirty="0"/>
              <a:t>communities </a:t>
            </a:r>
            <a:r>
              <a:rPr lang="en-US" sz="2000" b="1" dirty="0" smtClean="0"/>
              <a:t>to participate in existing governance structures, </a:t>
            </a:r>
          </a:p>
          <a:p>
            <a:r>
              <a:rPr lang="en-US" sz="2000" b="1" dirty="0" smtClean="0"/>
              <a:t>      to communicate issues and influence decisions:     	</a:t>
            </a:r>
          </a:p>
          <a:p>
            <a:r>
              <a:rPr lang="en-US" sz="2000" b="1" dirty="0" smtClean="0"/>
              <a:t>      &gt; AGENCY</a:t>
            </a:r>
          </a:p>
          <a:p>
            <a:endParaRPr lang="en-US" sz="2000" b="1" dirty="0"/>
          </a:p>
          <a:p>
            <a:endParaRPr lang="en-US" sz="2000" b="1" dirty="0" smtClean="0"/>
          </a:p>
          <a:p>
            <a:pPr algn="just"/>
            <a:endParaRPr lang="en-US" sz="2000" b="1" dirty="0" smtClean="0">
              <a:solidFill>
                <a:srgbClr val="FF0000"/>
              </a:solidFill>
            </a:endParaRPr>
          </a:p>
        </p:txBody>
      </p:sp>
      <p:grpSp>
        <p:nvGrpSpPr>
          <p:cNvPr id="5" name="Group 4"/>
          <p:cNvGrpSpPr/>
          <p:nvPr/>
        </p:nvGrpSpPr>
        <p:grpSpPr>
          <a:xfrm>
            <a:off x="395536" y="1556792"/>
            <a:ext cx="1800200" cy="4968552"/>
            <a:chOff x="467544" y="2204864"/>
            <a:chExt cx="1368152" cy="3888432"/>
          </a:xfrm>
        </p:grpSpPr>
        <p:pic>
          <p:nvPicPr>
            <p:cNvPr id="6" name="Picture 1034" descr="C:\images\toni\03a.tif"/>
            <p:cNvPicPr>
              <a:picLocks noChangeAspect="1" noChangeArrowheads="1"/>
            </p:cNvPicPr>
            <p:nvPr/>
          </p:nvPicPr>
          <p:blipFill>
            <a:blip r:embed="rId2" cstate="print"/>
            <a:srcRect/>
            <a:stretch>
              <a:fillRect/>
            </a:stretch>
          </p:blipFill>
          <p:spPr bwMode="auto">
            <a:xfrm rot="16200000">
              <a:off x="-648580" y="3609019"/>
              <a:ext cx="3672410" cy="1008112"/>
            </a:xfrm>
            <a:prstGeom prst="rect">
              <a:avLst/>
            </a:prstGeom>
            <a:noFill/>
            <a:ln w="9525">
              <a:noFill/>
              <a:miter lim="800000"/>
              <a:headEnd/>
              <a:tailEnd/>
            </a:ln>
          </p:spPr>
        </p:pic>
        <p:sp>
          <p:nvSpPr>
            <p:cNvPr id="7" name="Rectangle 6"/>
            <p:cNvSpPr/>
            <p:nvPr/>
          </p:nvSpPr>
          <p:spPr>
            <a:xfrm>
              <a:off x="467544" y="2204864"/>
              <a:ext cx="1368152" cy="3888432"/>
            </a:xfrm>
            <a:prstGeom prst="rect">
              <a:avLst/>
            </a:prstGeom>
            <a:noFill/>
            <a:ln w="412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2207641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pbs.twimg.com/media/BoUdWq8IIAAmaIg.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7883"/>
          <a:stretch/>
        </p:blipFill>
        <p:spPr bwMode="auto">
          <a:xfrm>
            <a:off x="-36512" y="-27384"/>
            <a:ext cx="9303094" cy="6950498"/>
          </a:xfrm>
          <a:prstGeom prst="rect">
            <a:avLst/>
          </a:prstGeom>
          <a:noFill/>
          <a:extLst>
            <a:ext uri="{909E8E84-426E-40DD-AFC4-6F175D3DCCD1}">
              <a14:hiddenFill xmlns:a14="http://schemas.microsoft.com/office/drawing/2010/main">
                <a:solidFill>
                  <a:srgbClr val="FFFFFF"/>
                </a:solidFill>
              </a14:hiddenFill>
            </a:ext>
          </a:extLst>
        </p:spPr>
      </p:pic>
      <p:sp>
        <p:nvSpPr>
          <p:cNvPr id="3" name="5-Point Star 2"/>
          <p:cNvSpPr/>
          <p:nvPr/>
        </p:nvSpPr>
        <p:spPr>
          <a:xfrm>
            <a:off x="5148064" y="5301208"/>
            <a:ext cx="504056" cy="50405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5-Point Star 5"/>
          <p:cNvSpPr/>
          <p:nvPr/>
        </p:nvSpPr>
        <p:spPr>
          <a:xfrm>
            <a:off x="5580112" y="5445224"/>
            <a:ext cx="504056" cy="432048"/>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5-Point Star 6"/>
          <p:cNvSpPr/>
          <p:nvPr/>
        </p:nvSpPr>
        <p:spPr>
          <a:xfrm>
            <a:off x="6329319" y="4255761"/>
            <a:ext cx="621783" cy="549775"/>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5-Point Star 7"/>
          <p:cNvSpPr/>
          <p:nvPr/>
        </p:nvSpPr>
        <p:spPr>
          <a:xfrm>
            <a:off x="7380312" y="1988840"/>
            <a:ext cx="621783" cy="549775"/>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77341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75396" y="66404"/>
            <a:ext cx="8673068" cy="6746972"/>
            <a:chOff x="271339" y="10420"/>
            <a:chExt cx="10761194" cy="5828174"/>
          </a:xfrm>
        </p:grpSpPr>
        <p:grpSp>
          <p:nvGrpSpPr>
            <p:cNvPr id="30" name="Group 29"/>
            <p:cNvGrpSpPr/>
            <p:nvPr/>
          </p:nvGrpSpPr>
          <p:grpSpPr>
            <a:xfrm>
              <a:off x="271339" y="10420"/>
              <a:ext cx="10761194" cy="5828174"/>
              <a:chOff x="111252" y="13416"/>
              <a:chExt cx="11812869" cy="6985998"/>
            </a:xfrm>
          </p:grpSpPr>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2352" y="673650"/>
                <a:ext cx="929566" cy="1004936"/>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57373" y="725369"/>
                <a:ext cx="1603389" cy="953217"/>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22591" y="3146426"/>
                <a:ext cx="1138434" cy="1334284"/>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6343" y="44772"/>
                <a:ext cx="4033384" cy="2453550"/>
              </a:xfrm>
              <a:prstGeom prst="rect">
                <a:avLst/>
              </a:prstGeom>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l="5000" t="8203" b="16016"/>
              <a:stretch/>
            </p:blipFill>
            <p:spPr>
              <a:xfrm>
                <a:off x="1325874" y="1480007"/>
                <a:ext cx="950840" cy="809048"/>
              </a:xfrm>
              <a:prstGeom prst="rect">
                <a:avLst/>
              </a:prstGeom>
              <a:solidFill>
                <a:schemeClr val="bg1">
                  <a:alpha val="0"/>
                </a:schemeClr>
              </a:solidFill>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1146" y="5084629"/>
                <a:ext cx="1361372" cy="1169195"/>
              </a:xfrm>
              <a:prstGeom prst="rect">
                <a:avLst/>
              </a:prstGeom>
              <a:solidFill>
                <a:schemeClr val="bg1">
                  <a:alpha val="0"/>
                </a:schemeClr>
              </a:solidFill>
            </p:spPr>
          </p:pic>
          <p:sp>
            <p:nvSpPr>
              <p:cNvPr id="41" name="TextBox 40"/>
              <p:cNvSpPr txBox="1"/>
              <p:nvPr/>
            </p:nvSpPr>
            <p:spPr>
              <a:xfrm>
                <a:off x="10461977" y="563633"/>
                <a:ext cx="694421" cy="369332"/>
              </a:xfrm>
              <a:prstGeom prst="rect">
                <a:avLst/>
              </a:prstGeom>
              <a:noFill/>
            </p:spPr>
            <p:txBody>
              <a:bodyPr wrap="none" rtlCol="0">
                <a:spAutoFit/>
              </a:bodyPr>
              <a:lstStyle/>
              <a:p>
                <a:r>
                  <a:rPr lang="en-ZA" b="1" dirty="0" smtClean="0"/>
                  <a:t>Pipes</a:t>
                </a:r>
                <a:endParaRPr lang="en-ZA" b="1" dirty="0"/>
              </a:p>
            </p:txBody>
          </p:sp>
          <p:sp>
            <p:nvSpPr>
              <p:cNvPr id="42" name="TextBox 41"/>
              <p:cNvSpPr txBox="1"/>
              <p:nvPr/>
            </p:nvSpPr>
            <p:spPr>
              <a:xfrm>
                <a:off x="9446776" y="1787748"/>
                <a:ext cx="2477345" cy="646331"/>
              </a:xfrm>
              <a:prstGeom prst="rect">
                <a:avLst/>
              </a:prstGeom>
              <a:noFill/>
            </p:spPr>
            <p:txBody>
              <a:bodyPr wrap="none" rtlCol="0">
                <a:spAutoFit/>
              </a:bodyPr>
              <a:lstStyle/>
              <a:p>
                <a:r>
                  <a:rPr lang="en-ZA" b="1" dirty="0" smtClean="0"/>
                  <a:t>Water Treatment Works</a:t>
                </a:r>
              </a:p>
              <a:p>
                <a:endParaRPr lang="en-ZA" b="1" dirty="0"/>
              </a:p>
            </p:txBody>
          </p:sp>
          <p:sp>
            <p:nvSpPr>
              <p:cNvPr id="43" name="TextBox 42"/>
              <p:cNvSpPr txBox="1"/>
              <p:nvPr/>
            </p:nvSpPr>
            <p:spPr>
              <a:xfrm>
                <a:off x="2916347" y="3432163"/>
                <a:ext cx="2068193" cy="956041"/>
              </a:xfrm>
              <a:prstGeom prst="rect">
                <a:avLst/>
              </a:prstGeom>
              <a:noFill/>
            </p:spPr>
            <p:txBody>
              <a:bodyPr wrap="square" rtlCol="0">
                <a:spAutoFit/>
              </a:bodyPr>
              <a:lstStyle/>
              <a:p>
                <a:r>
                  <a:rPr lang="en-ZA" b="1" dirty="0" smtClean="0"/>
                  <a:t>Waste Water Treatment Works</a:t>
                </a:r>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43095">
                <a:off x="242151" y="3544955"/>
                <a:ext cx="2591027" cy="1651780"/>
              </a:xfrm>
              <a:prstGeom prst="rect">
                <a:avLst/>
              </a:prstGeom>
            </p:spPr>
          </p:pic>
          <p:sp>
            <p:nvSpPr>
              <p:cNvPr id="45" name="Arc 44"/>
              <p:cNvSpPr/>
              <p:nvPr/>
            </p:nvSpPr>
            <p:spPr>
              <a:xfrm rot="16583826">
                <a:off x="163060" y="1364736"/>
                <a:ext cx="1999734" cy="1892324"/>
              </a:xfrm>
              <a:prstGeom prst="arc">
                <a:avLst>
                  <a:gd name="adj1" fmla="val 11120731"/>
                  <a:gd name="adj2" fmla="val 0"/>
                </a:avLst>
              </a:prstGeom>
              <a:ln w="114300">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46" name="Arc 45"/>
              <p:cNvSpPr/>
              <p:nvPr/>
            </p:nvSpPr>
            <p:spPr>
              <a:xfrm>
                <a:off x="4419490" y="153009"/>
                <a:ext cx="2260699" cy="1035614"/>
              </a:xfrm>
              <a:prstGeom prst="arc">
                <a:avLst>
                  <a:gd name="adj1" fmla="val 11120731"/>
                  <a:gd name="adj2" fmla="val 232703"/>
                </a:avLst>
              </a:prstGeom>
              <a:ln w="114300">
                <a:solidFill>
                  <a:srgbClr val="00B0F0"/>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47" name="Isosceles Triangle 46"/>
              <p:cNvSpPr/>
              <p:nvPr/>
            </p:nvSpPr>
            <p:spPr>
              <a:xfrm rot="16200000">
                <a:off x="6748565" y="131277"/>
                <a:ext cx="1634898" cy="1399175"/>
              </a:xfrm>
              <a:prstGeom prst="triangl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solidFill>
                      <a:schemeClr val="tx1"/>
                    </a:solidFill>
                  </a:rPr>
                  <a:t>raw water </a:t>
                </a:r>
                <a:endParaRPr lang="en-ZA" sz="2000" b="1" dirty="0">
                  <a:solidFill>
                    <a:schemeClr val="tx1"/>
                  </a:solidFill>
                </a:endParaRPr>
              </a:p>
            </p:txBody>
          </p:sp>
          <p:sp>
            <p:nvSpPr>
              <p:cNvPr id="48" name="Arc 47"/>
              <p:cNvSpPr/>
              <p:nvPr/>
            </p:nvSpPr>
            <p:spPr>
              <a:xfrm rot="20973799">
                <a:off x="7745350" y="415158"/>
                <a:ext cx="1902118" cy="1035614"/>
              </a:xfrm>
              <a:prstGeom prst="arc">
                <a:avLst>
                  <a:gd name="adj1" fmla="val 14421508"/>
                  <a:gd name="adj2" fmla="val 232703"/>
                </a:avLst>
              </a:prstGeom>
              <a:ln w="114300">
                <a:solidFill>
                  <a:srgbClr val="00B0F0"/>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49" name="Arc 48"/>
              <p:cNvSpPr/>
              <p:nvPr/>
            </p:nvSpPr>
            <p:spPr>
              <a:xfrm rot="5988744">
                <a:off x="10212340" y="2220937"/>
                <a:ext cx="1391505" cy="1159442"/>
              </a:xfrm>
              <a:prstGeom prst="arc">
                <a:avLst>
                  <a:gd name="adj1" fmla="val 11120731"/>
                  <a:gd name="adj2" fmla="val 232703"/>
                </a:avLst>
              </a:prstGeom>
              <a:ln w="114300">
                <a:solidFill>
                  <a:srgbClr val="00B0F0"/>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50" name="TextBox 49"/>
              <p:cNvSpPr txBox="1"/>
              <p:nvPr/>
            </p:nvSpPr>
            <p:spPr>
              <a:xfrm>
                <a:off x="5982058" y="6224683"/>
                <a:ext cx="2029533" cy="774731"/>
              </a:xfrm>
              <a:prstGeom prst="rect">
                <a:avLst/>
              </a:prstGeom>
              <a:noFill/>
            </p:spPr>
            <p:txBody>
              <a:bodyPr wrap="square" rtlCol="0">
                <a:spAutoFit/>
              </a:bodyPr>
              <a:lstStyle/>
              <a:p>
                <a:pPr algn="ctr"/>
                <a:r>
                  <a:rPr lang="en-ZA" b="1" dirty="0" smtClean="0"/>
                  <a:t>6000l/household per month</a:t>
                </a:r>
              </a:p>
            </p:txBody>
          </p:sp>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9715" y="4787485"/>
                <a:ext cx="1402262" cy="1059849"/>
              </a:xfrm>
              <a:prstGeom prst="rect">
                <a:avLst/>
              </a:prstGeom>
            </p:spPr>
          </p:pic>
          <p:sp>
            <p:nvSpPr>
              <p:cNvPr id="52" name="TextBox 51"/>
              <p:cNvSpPr txBox="1"/>
              <p:nvPr/>
            </p:nvSpPr>
            <p:spPr>
              <a:xfrm>
                <a:off x="9540786" y="5692443"/>
                <a:ext cx="1268401" cy="923330"/>
              </a:xfrm>
              <a:prstGeom prst="rect">
                <a:avLst/>
              </a:prstGeom>
              <a:noFill/>
            </p:spPr>
            <p:txBody>
              <a:bodyPr wrap="square" rtlCol="0">
                <a:spAutoFit/>
              </a:bodyPr>
              <a:lstStyle/>
              <a:p>
                <a:pPr algn="ctr"/>
                <a:r>
                  <a:rPr lang="en-ZA" b="1" dirty="0" smtClean="0"/>
                  <a:t>Potable drinking water</a:t>
                </a:r>
              </a:p>
            </p:txBody>
          </p:sp>
          <p:sp>
            <p:nvSpPr>
              <p:cNvPr id="53" name="Arc 52"/>
              <p:cNvSpPr/>
              <p:nvPr/>
            </p:nvSpPr>
            <p:spPr>
              <a:xfrm rot="5988744">
                <a:off x="9872941" y="4310405"/>
                <a:ext cx="970368" cy="1153014"/>
              </a:xfrm>
              <a:prstGeom prst="arc">
                <a:avLst>
                  <a:gd name="adj1" fmla="val 11004126"/>
                  <a:gd name="adj2" fmla="val 1609007"/>
                </a:avLst>
              </a:prstGeom>
              <a:ln w="114300">
                <a:solidFill>
                  <a:srgbClr val="00B0F0"/>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54" name="Arc 53"/>
              <p:cNvSpPr/>
              <p:nvPr/>
            </p:nvSpPr>
            <p:spPr>
              <a:xfrm rot="9455856">
                <a:off x="7879383" y="5476610"/>
                <a:ext cx="1902117" cy="1035615"/>
              </a:xfrm>
              <a:prstGeom prst="arc">
                <a:avLst>
                  <a:gd name="adj1" fmla="val 11120731"/>
                  <a:gd name="adj2" fmla="val 232703"/>
                </a:avLst>
              </a:prstGeom>
              <a:ln w="114300">
                <a:solidFill>
                  <a:srgbClr val="00B0F0"/>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1399" y="5057595"/>
                <a:ext cx="2180191" cy="1124507"/>
              </a:xfrm>
              <a:prstGeom prst="rect">
                <a:avLst/>
              </a:prstGeom>
            </p:spPr>
          </p:pic>
          <p:sp>
            <p:nvSpPr>
              <p:cNvPr id="56" name="Arc 55"/>
              <p:cNvSpPr/>
              <p:nvPr/>
            </p:nvSpPr>
            <p:spPr>
              <a:xfrm rot="10800000">
                <a:off x="3939433" y="5663516"/>
                <a:ext cx="1902117" cy="1035615"/>
              </a:xfrm>
              <a:prstGeom prst="arc">
                <a:avLst>
                  <a:gd name="adj1" fmla="val 10948104"/>
                  <a:gd name="adj2" fmla="val 232703"/>
                </a:avLst>
              </a:prstGeom>
              <a:ln w="114300">
                <a:solidFill>
                  <a:srgbClr val="00B0F0"/>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57" name="TextBox 56"/>
              <p:cNvSpPr txBox="1"/>
              <p:nvPr/>
            </p:nvSpPr>
            <p:spPr>
              <a:xfrm>
                <a:off x="4176106" y="6244202"/>
                <a:ext cx="1387014" cy="382416"/>
              </a:xfrm>
              <a:prstGeom prst="rect">
                <a:avLst/>
              </a:prstGeom>
              <a:noFill/>
            </p:spPr>
            <p:txBody>
              <a:bodyPr wrap="square" rtlCol="0">
                <a:spAutoFit/>
              </a:bodyPr>
              <a:lstStyle/>
              <a:p>
                <a:r>
                  <a:rPr lang="en-ZA" b="1" dirty="0" smtClean="0"/>
                  <a:t>Waste</a:t>
                </a:r>
              </a:p>
            </p:txBody>
          </p:sp>
          <p:sp>
            <p:nvSpPr>
              <p:cNvPr id="58" name="Arc 57"/>
              <p:cNvSpPr/>
              <p:nvPr/>
            </p:nvSpPr>
            <p:spPr>
              <a:xfrm rot="12686025">
                <a:off x="1456344" y="4997022"/>
                <a:ext cx="1902117" cy="1035615"/>
              </a:xfrm>
              <a:prstGeom prst="arc">
                <a:avLst>
                  <a:gd name="adj1" fmla="val 10948104"/>
                  <a:gd name="adj2" fmla="val 232703"/>
                </a:avLst>
              </a:prstGeom>
              <a:ln w="114300">
                <a:solidFill>
                  <a:srgbClr val="00B0F0"/>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59" name="Freeform 58"/>
              <p:cNvSpPr/>
              <p:nvPr/>
            </p:nvSpPr>
            <p:spPr>
              <a:xfrm>
                <a:off x="111252" y="44773"/>
                <a:ext cx="6801117" cy="3464194"/>
              </a:xfrm>
              <a:custGeom>
                <a:avLst/>
                <a:gdLst>
                  <a:gd name="connsiteX0" fmla="*/ 6633029 w 6633029"/>
                  <a:gd name="connsiteY0" fmla="*/ 0 h 3280229"/>
                  <a:gd name="connsiteX1" fmla="*/ 5631543 w 6633029"/>
                  <a:gd name="connsiteY1" fmla="*/ 2090057 h 3280229"/>
                  <a:gd name="connsiteX2" fmla="*/ 3018972 w 6633029"/>
                  <a:gd name="connsiteY2" fmla="*/ 2844800 h 3280229"/>
                  <a:gd name="connsiteX3" fmla="*/ 0 w 6633029"/>
                  <a:gd name="connsiteY3" fmla="*/ 3280229 h 3280229"/>
                </a:gdLst>
                <a:ahLst/>
                <a:cxnLst>
                  <a:cxn ang="0">
                    <a:pos x="connsiteX0" y="connsiteY0"/>
                  </a:cxn>
                  <a:cxn ang="0">
                    <a:pos x="connsiteX1" y="connsiteY1"/>
                  </a:cxn>
                  <a:cxn ang="0">
                    <a:pos x="connsiteX2" y="connsiteY2"/>
                  </a:cxn>
                  <a:cxn ang="0">
                    <a:pos x="connsiteX3" y="connsiteY3"/>
                  </a:cxn>
                </a:cxnLst>
                <a:rect l="l" t="t" r="r" b="b"/>
                <a:pathLst>
                  <a:path w="6633029" h="3280229">
                    <a:moveTo>
                      <a:pt x="6633029" y="0"/>
                    </a:moveTo>
                    <a:cubicBezTo>
                      <a:pt x="6433457" y="807962"/>
                      <a:pt x="6233886" y="1615924"/>
                      <a:pt x="5631543" y="2090057"/>
                    </a:cubicBezTo>
                    <a:cubicBezTo>
                      <a:pt x="5029200" y="2564190"/>
                      <a:pt x="3957562" y="2646438"/>
                      <a:pt x="3018972" y="2844800"/>
                    </a:cubicBezTo>
                    <a:cubicBezTo>
                      <a:pt x="2080382" y="3043162"/>
                      <a:pt x="1040191" y="3161695"/>
                      <a:pt x="0" y="3280229"/>
                    </a:cubicBez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0" name="TextBox 59"/>
              <p:cNvSpPr txBox="1"/>
              <p:nvPr/>
            </p:nvSpPr>
            <p:spPr>
              <a:xfrm>
                <a:off x="1801946" y="5520259"/>
                <a:ext cx="1176279" cy="382416"/>
              </a:xfrm>
              <a:prstGeom prst="rect">
                <a:avLst/>
              </a:prstGeom>
              <a:noFill/>
            </p:spPr>
            <p:txBody>
              <a:bodyPr wrap="square" rtlCol="0">
                <a:spAutoFit/>
              </a:bodyPr>
              <a:lstStyle/>
              <a:p>
                <a:r>
                  <a:rPr lang="en-ZA" b="1" dirty="0" smtClean="0"/>
                  <a:t>Waste</a:t>
                </a:r>
              </a:p>
            </p:txBody>
          </p:sp>
        </p:grpSp>
        <p:sp>
          <p:nvSpPr>
            <p:cNvPr id="31" name="TextBox 30"/>
            <p:cNvSpPr txBox="1"/>
            <p:nvPr/>
          </p:nvSpPr>
          <p:spPr>
            <a:xfrm>
              <a:off x="457181" y="2054825"/>
              <a:ext cx="2011128" cy="369332"/>
            </a:xfrm>
            <a:prstGeom prst="rect">
              <a:avLst/>
            </a:prstGeom>
            <a:noFill/>
          </p:spPr>
          <p:txBody>
            <a:bodyPr wrap="none" rtlCol="0">
              <a:spAutoFit/>
            </a:bodyPr>
            <a:lstStyle/>
            <a:p>
              <a:r>
                <a:rPr lang="en-ZA" b="1" dirty="0" smtClean="0"/>
                <a:t>National Water Act</a:t>
              </a:r>
              <a:endParaRPr lang="en-GB" b="1" dirty="0"/>
            </a:p>
          </p:txBody>
        </p:sp>
        <p:sp>
          <p:nvSpPr>
            <p:cNvPr id="32" name="TextBox 31"/>
            <p:cNvSpPr txBox="1"/>
            <p:nvPr/>
          </p:nvSpPr>
          <p:spPr>
            <a:xfrm>
              <a:off x="5754920" y="2575965"/>
              <a:ext cx="2794355" cy="923330"/>
            </a:xfrm>
            <a:prstGeom prst="rect">
              <a:avLst/>
            </a:prstGeom>
            <a:noFill/>
          </p:spPr>
          <p:txBody>
            <a:bodyPr wrap="none" rtlCol="0">
              <a:spAutoFit/>
            </a:bodyPr>
            <a:lstStyle/>
            <a:p>
              <a:r>
                <a:rPr lang="en-ZA" b="1" dirty="0" smtClean="0"/>
                <a:t>Water supply &amp; sanitation: </a:t>
              </a:r>
            </a:p>
            <a:p>
              <a:endParaRPr lang="en-ZA" b="1" dirty="0" smtClean="0"/>
            </a:p>
            <a:p>
              <a:r>
                <a:rPr lang="en-ZA" b="1" dirty="0" smtClean="0"/>
                <a:t>Water Services Act</a:t>
              </a:r>
              <a:endParaRPr lang="en-GB" b="1" dirty="0"/>
            </a:p>
          </p:txBody>
        </p:sp>
        <p:sp>
          <p:nvSpPr>
            <p:cNvPr id="33" name="TextBox 32"/>
            <p:cNvSpPr txBox="1"/>
            <p:nvPr/>
          </p:nvSpPr>
          <p:spPr>
            <a:xfrm>
              <a:off x="4322467" y="757592"/>
              <a:ext cx="1695592" cy="646331"/>
            </a:xfrm>
            <a:prstGeom prst="rect">
              <a:avLst/>
            </a:prstGeom>
            <a:noFill/>
          </p:spPr>
          <p:txBody>
            <a:bodyPr wrap="none" rtlCol="0">
              <a:spAutoFit/>
            </a:bodyPr>
            <a:lstStyle/>
            <a:p>
              <a:r>
                <a:rPr lang="en-ZA" b="1" dirty="0" smtClean="0"/>
                <a:t>Water Resource</a:t>
              </a:r>
            </a:p>
            <a:p>
              <a:r>
                <a:rPr lang="en-US" b="1" smtClean="0"/>
                <a:t>Management:</a:t>
              </a:r>
              <a:endParaRPr lang="en-GB" b="1" dirty="0"/>
            </a:p>
          </p:txBody>
        </p:sp>
        <p:sp>
          <p:nvSpPr>
            <p:cNvPr id="34" name="Curved Left Arrow 33"/>
            <p:cNvSpPr/>
            <p:nvPr/>
          </p:nvSpPr>
          <p:spPr>
            <a:xfrm flipV="1">
              <a:off x="4887833" y="1738976"/>
              <a:ext cx="633301" cy="3676665"/>
            </a:xfrm>
            <a:prstGeom prst="curvedLef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spTree>
    <p:extLst>
      <p:ext uri="{BB962C8B-B14F-4D97-AF65-F5344CB8AC3E}">
        <p14:creationId xmlns:p14="http://schemas.microsoft.com/office/powerpoint/2010/main" val="3702065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7562" y="2120282"/>
            <a:ext cx="589046" cy="253916"/>
          </a:xfrm>
          <a:prstGeom prst="rect">
            <a:avLst/>
          </a:prstGeom>
          <a:noFill/>
        </p:spPr>
        <p:txBody>
          <a:bodyPr wrap="square" rtlCol="0">
            <a:spAutoFit/>
          </a:bodyPr>
          <a:lstStyle/>
          <a:p>
            <a:r>
              <a:rPr lang="en-ZA" sz="1050" b="1" dirty="0">
                <a:solidFill>
                  <a:schemeClr val="bg1"/>
                </a:solidFill>
              </a:rPr>
              <a:t>WMA / </a:t>
            </a:r>
          </a:p>
        </p:txBody>
      </p:sp>
      <p:grpSp>
        <p:nvGrpSpPr>
          <p:cNvPr id="74" name="Group 73"/>
          <p:cNvGrpSpPr/>
          <p:nvPr/>
        </p:nvGrpSpPr>
        <p:grpSpPr>
          <a:xfrm>
            <a:off x="-72570" y="37185"/>
            <a:ext cx="9541113" cy="6200127"/>
            <a:chOff x="-72570" y="37185"/>
            <a:chExt cx="9294905" cy="6140075"/>
          </a:xfrm>
        </p:grpSpPr>
        <p:grpSp>
          <p:nvGrpSpPr>
            <p:cNvPr id="75" name="Group 74"/>
            <p:cNvGrpSpPr/>
            <p:nvPr/>
          </p:nvGrpSpPr>
          <p:grpSpPr>
            <a:xfrm>
              <a:off x="3602369" y="349611"/>
              <a:ext cx="1096685" cy="523220"/>
              <a:chOff x="3568700" y="680645"/>
              <a:chExt cx="1227241" cy="649062"/>
            </a:xfrm>
          </p:grpSpPr>
          <p:sp>
            <p:nvSpPr>
              <p:cNvPr id="157" name="Round Diagonal Corner Rectangle 156"/>
              <p:cNvSpPr/>
              <p:nvPr/>
            </p:nvSpPr>
            <p:spPr>
              <a:xfrm>
                <a:off x="3568700" y="736600"/>
                <a:ext cx="1193800" cy="584200"/>
              </a:xfrm>
              <a:prstGeom prst="round2Diag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TextBox 157"/>
              <p:cNvSpPr txBox="1"/>
              <p:nvPr/>
            </p:nvSpPr>
            <p:spPr>
              <a:xfrm>
                <a:off x="3729141" y="680645"/>
                <a:ext cx="1066800" cy="649062"/>
              </a:xfrm>
              <a:prstGeom prst="rect">
                <a:avLst/>
              </a:prstGeom>
              <a:noFill/>
            </p:spPr>
            <p:txBody>
              <a:bodyPr wrap="square" rtlCol="0">
                <a:spAutoFit/>
              </a:bodyPr>
              <a:lstStyle/>
              <a:p>
                <a:r>
                  <a:rPr lang="en-US" sz="1400" b="1" dirty="0"/>
                  <a:t>Minister </a:t>
                </a:r>
              </a:p>
              <a:p>
                <a:r>
                  <a:rPr lang="en-US" sz="1300" dirty="0"/>
                  <a:t>[Water]</a:t>
                </a:r>
              </a:p>
            </p:txBody>
          </p:sp>
        </p:grpSp>
        <p:grpSp>
          <p:nvGrpSpPr>
            <p:cNvPr id="76" name="Group 75"/>
            <p:cNvGrpSpPr/>
            <p:nvPr/>
          </p:nvGrpSpPr>
          <p:grpSpPr>
            <a:xfrm>
              <a:off x="2662213" y="864615"/>
              <a:ext cx="3862589" cy="407755"/>
              <a:chOff x="4110221" y="977900"/>
              <a:chExt cx="1965658" cy="407755"/>
            </a:xfrm>
          </p:grpSpPr>
          <p:sp>
            <p:nvSpPr>
              <p:cNvPr id="155" name="Alternate Process 8"/>
              <p:cNvSpPr/>
              <p:nvPr/>
            </p:nvSpPr>
            <p:spPr>
              <a:xfrm>
                <a:off x="4110221" y="977900"/>
                <a:ext cx="1528579" cy="407755"/>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TextBox 155"/>
              <p:cNvSpPr txBox="1"/>
              <p:nvPr/>
            </p:nvSpPr>
            <p:spPr>
              <a:xfrm>
                <a:off x="4236388" y="991895"/>
                <a:ext cx="1839491" cy="307777"/>
              </a:xfrm>
              <a:prstGeom prst="rect">
                <a:avLst/>
              </a:prstGeom>
              <a:noFill/>
            </p:spPr>
            <p:txBody>
              <a:bodyPr wrap="square" rtlCol="0">
                <a:spAutoFit/>
              </a:bodyPr>
              <a:lstStyle/>
              <a:p>
                <a:r>
                  <a:rPr lang="en-US" sz="1400" b="1" dirty="0"/>
                  <a:t>Department of  Water Affairs * </a:t>
                </a:r>
              </a:p>
            </p:txBody>
          </p:sp>
        </p:grpSp>
        <p:grpSp>
          <p:nvGrpSpPr>
            <p:cNvPr id="77" name="Group 76"/>
            <p:cNvGrpSpPr/>
            <p:nvPr/>
          </p:nvGrpSpPr>
          <p:grpSpPr>
            <a:xfrm>
              <a:off x="3256640" y="1208873"/>
              <a:ext cx="1905007" cy="635000"/>
              <a:chOff x="3954749" y="1207856"/>
              <a:chExt cx="1265481" cy="482599"/>
            </a:xfrm>
          </p:grpSpPr>
          <p:sp>
            <p:nvSpPr>
              <p:cNvPr id="153" name="Connector 11"/>
              <p:cNvSpPr/>
              <p:nvPr/>
            </p:nvSpPr>
            <p:spPr>
              <a:xfrm>
                <a:off x="4013200" y="1207856"/>
                <a:ext cx="1130300" cy="482599"/>
              </a:xfrm>
              <a:prstGeom prst="flowChartConnector">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154" name="TextBox 153"/>
              <p:cNvSpPr txBox="1"/>
              <p:nvPr/>
            </p:nvSpPr>
            <p:spPr>
              <a:xfrm>
                <a:off x="3954749" y="1347816"/>
                <a:ext cx="1265481" cy="233910"/>
              </a:xfrm>
              <a:prstGeom prst="rect">
                <a:avLst/>
              </a:prstGeom>
              <a:noFill/>
            </p:spPr>
            <p:txBody>
              <a:bodyPr wrap="square" rtlCol="0">
                <a:spAutoFit/>
              </a:bodyPr>
              <a:lstStyle/>
              <a:p>
                <a:pPr algn="ctr"/>
                <a:r>
                  <a:rPr lang="en-US" sz="1400" b="1" dirty="0" smtClean="0"/>
                  <a:t>Regional Office</a:t>
                </a:r>
                <a:endParaRPr lang="en-US" sz="1400" b="1" dirty="0"/>
              </a:p>
            </p:txBody>
          </p:sp>
        </p:grpSp>
        <p:sp>
          <p:nvSpPr>
            <p:cNvPr id="78" name="TextBox 77"/>
            <p:cNvSpPr txBox="1"/>
            <p:nvPr/>
          </p:nvSpPr>
          <p:spPr>
            <a:xfrm>
              <a:off x="461850" y="5677278"/>
              <a:ext cx="2974812" cy="492434"/>
            </a:xfrm>
            <a:prstGeom prst="rect">
              <a:avLst/>
            </a:prstGeom>
            <a:noFill/>
          </p:spPr>
          <p:txBody>
            <a:bodyPr wrap="square" lIns="91432" tIns="45716" rIns="91432" bIns="45716" rtlCol="0">
              <a:spAutoFit/>
            </a:bodyPr>
            <a:lstStyle/>
            <a:p>
              <a:pPr algn="ctr"/>
              <a:r>
                <a:rPr lang="en-US" sz="1400" b="1" i="1" dirty="0"/>
                <a:t>Water Resources Management</a:t>
              </a:r>
            </a:p>
            <a:p>
              <a:pPr algn="ctr"/>
              <a:r>
                <a:rPr lang="en-US" sz="1200" i="1" dirty="0"/>
                <a:t>(National Water Act of 1998)</a:t>
              </a:r>
            </a:p>
          </p:txBody>
        </p:sp>
        <p:sp>
          <p:nvSpPr>
            <p:cNvPr id="79" name="TextBox 78"/>
            <p:cNvSpPr txBox="1"/>
            <p:nvPr/>
          </p:nvSpPr>
          <p:spPr>
            <a:xfrm>
              <a:off x="4232454" y="5684826"/>
              <a:ext cx="2575284" cy="492434"/>
            </a:xfrm>
            <a:prstGeom prst="rect">
              <a:avLst/>
            </a:prstGeom>
            <a:noFill/>
          </p:spPr>
          <p:txBody>
            <a:bodyPr wrap="square" lIns="91432" tIns="45716" rIns="91432" bIns="45716" rtlCol="0">
              <a:spAutoFit/>
            </a:bodyPr>
            <a:lstStyle/>
            <a:p>
              <a:pPr algn="ctr"/>
              <a:r>
                <a:rPr lang="en-US" sz="1400" b="1" i="1" dirty="0"/>
                <a:t>Water Services</a:t>
              </a:r>
            </a:p>
            <a:p>
              <a:pPr algn="ctr"/>
              <a:r>
                <a:rPr lang="en-US" sz="1200" i="1" dirty="0"/>
                <a:t>(Water Services Act of 1997)</a:t>
              </a:r>
            </a:p>
          </p:txBody>
        </p:sp>
        <p:grpSp>
          <p:nvGrpSpPr>
            <p:cNvPr id="80" name="Group 79"/>
            <p:cNvGrpSpPr/>
            <p:nvPr/>
          </p:nvGrpSpPr>
          <p:grpSpPr>
            <a:xfrm>
              <a:off x="-72570" y="2053166"/>
              <a:ext cx="2286008" cy="538130"/>
              <a:chOff x="3982140" y="969585"/>
              <a:chExt cx="1913895" cy="481558"/>
            </a:xfrm>
          </p:grpSpPr>
          <p:sp>
            <p:nvSpPr>
              <p:cNvPr id="151" name="Alternate Process 16"/>
              <p:cNvSpPr/>
              <p:nvPr/>
            </p:nvSpPr>
            <p:spPr>
              <a:xfrm>
                <a:off x="4152088" y="977900"/>
                <a:ext cx="1552014" cy="473243"/>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TextBox 151"/>
              <p:cNvSpPr txBox="1"/>
              <p:nvPr/>
            </p:nvSpPr>
            <p:spPr>
              <a:xfrm>
                <a:off x="3982140" y="969585"/>
                <a:ext cx="1913895" cy="468215"/>
              </a:xfrm>
              <a:prstGeom prst="rect">
                <a:avLst/>
              </a:prstGeom>
              <a:noFill/>
            </p:spPr>
            <p:txBody>
              <a:bodyPr wrap="square" rtlCol="0">
                <a:spAutoFit/>
              </a:bodyPr>
              <a:lstStyle/>
              <a:p>
                <a:pPr algn="ctr"/>
                <a:r>
                  <a:rPr lang="en-US" sz="1400" b="1" dirty="0">
                    <a:solidFill>
                      <a:srgbClr val="005DA2"/>
                    </a:solidFill>
                  </a:rPr>
                  <a:t>Catchment </a:t>
                </a:r>
                <a:endParaRPr lang="en-US" sz="1400" b="1" dirty="0" smtClean="0">
                  <a:solidFill>
                    <a:srgbClr val="005DA2"/>
                  </a:solidFill>
                </a:endParaRPr>
              </a:p>
              <a:p>
                <a:pPr algn="ctr"/>
                <a:r>
                  <a:rPr lang="en-US" sz="1400" b="1" dirty="0" smtClean="0">
                    <a:solidFill>
                      <a:srgbClr val="005DA2"/>
                    </a:solidFill>
                  </a:rPr>
                  <a:t>Management </a:t>
                </a:r>
                <a:r>
                  <a:rPr lang="en-US" sz="1400" b="1" dirty="0">
                    <a:solidFill>
                      <a:srgbClr val="005DA2"/>
                    </a:solidFill>
                  </a:rPr>
                  <a:t>Agency</a:t>
                </a:r>
                <a:r>
                  <a:rPr lang="en-US" sz="1400" b="1" dirty="0">
                    <a:solidFill>
                      <a:srgbClr val="0070C0"/>
                    </a:solidFill>
                  </a:rPr>
                  <a:t> </a:t>
                </a:r>
              </a:p>
            </p:txBody>
          </p:sp>
        </p:grpSp>
        <p:grpSp>
          <p:nvGrpSpPr>
            <p:cNvPr id="81" name="Group 80"/>
            <p:cNvGrpSpPr/>
            <p:nvPr/>
          </p:nvGrpSpPr>
          <p:grpSpPr>
            <a:xfrm>
              <a:off x="95669" y="4934851"/>
              <a:ext cx="3324203" cy="516928"/>
              <a:chOff x="3731654" y="983024"/>
              <a:chExt cx="2224504" cy="407755"/>
            </a:xfrm>
          </p:grpSpPr>
          <p:sp>
            <p:nvSpPr>
              <p:cNvPr id="149" name="Alternate Process 19"/>
              <p:cNvSpPr/>
              <p:nvPr/>
            </p:nvSpPr>
            <p:spPr>
              <a:xfrm>
                <a:off x="4152089" y="983024"/>
                <a:ext cx="1486711" cy="407755"/>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3731654" y="1086032"/>
                <a:ext cx="2224504" cy="242776"/>
              </a:xfrm>
              <a:prstGeom prst="rect">
                <a:avLst/>
              </a:prstGeom>
              <a:noFill/>
            </p:spPr>
            <p:txBody>
              <a:bodyPr wrap="square" rtlCol="0">
                <a:spAutoFit/>
              </a:bodyPr>
              <a:lstStyle/>
              <a:p>
                <a:pPr algn="ctr"/>
                <a:r>
                  <a:rPr lang="en-US" sz="1400" b="1" dirty="0">
                    <a:solidFill>
                      <a:srgbClr val="005DA2"/>
                    </a:solidFill>
                  </a:rPr>
                  <a:t>Water User </a:t>
                </a:r>
                <a:r>
                  <a:rPr lang="en-US" sz="1400" b="1" dirty="0" smtClean="0">
                    <a:solidFill>
                      <a:srgbClr val="005DA2"/>
                    </a:solidFill>
                  </a:rPr>
                  <a:t>Association</a:t>
                </a:r>
              </a:p>
            </p:txBody>
          </p:sp>
        </p:grpSp>
        <p:grpSp>
          <p:nvGrpSpPr>
            <p:cNvPr id="82" name="Group 81"/>
            <p:cNvGrpSpPr/>
            <p:nvPr/>
          </p:nvGrpSpPr>
          <p:grpSpPr>
            <a:xfrm>
              <a:off x="1891544" y="3343122"/>
              <a:ext cx="1207311" cy="533399"/>
              <a:chOff x="3116633" y="3048001"/>
              <a:chExt cx="1207311" cy="533399"/>
            </a:xfrm>
          </p:grpSpPr>
          <p:sp>
            <p:nvSpPr>
              <p:cNvPr id="147" name="Connector 22"/>
              <p:cNvSpPr/>
              <p:nvPr/>
            </p:nvSpPr>
            <p:spPr>
              <a:xfrm>
                <a:off x="3129333" y="3048001"/>
                <a:ext cx="1169211" cy="533399"/>
              </a:xfrm>
              <a:prstGeom prst="flowChartConnector">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148" name="TextBox 147"/>
              <p:cNvSpPr txBox="1"/>
              <p:nvPr/>
            </p:nvSpPr>
            <p:spPr>
              <a:xfrm>
                <a:off x="3116633" y="3052346"/>
                <a:ext cx="1207311" cy="523220"/>
              </a:xfrm>
              <a:prstGeom prst="rect">
                <a:avLst/>
              </a:prstGeom>
              <a:noFill/>
            </p:spPr>
            <p:txBody>
              <a:bodyPr wrap="square" rtlCol="0">
                <a:spAutoFit/>
              </a:bodyPr>
              <a:lstStyle/>
              <a:p>
                <a:pPr algn="ctr"/>
                <a:r>
                  <a:rPr lang="en-US" sz="1400" b="1" dirty="0">
                    <a:solidFill>
                      <a:srgbClr val="005392"/>
                    </a:solidFill>
                  </a:rPr>
                  <a:t>Catchment forum</a:t>
                </a:r>
              </a:p>
            </p:txBody>
          </p:sp>
        </p:grpSp>
        <p:grpSp>
          <p:nvGrpSpPr>
            <p:cNvPr id="83" name="Group 82"/>
            <p:cNvGrpSpPr/>
            <p:nvPr/>
          </p:nvGrpSpPr>
          <p:grpSpPr>
            <a:xfrm>
              <a:off x="5422867" y="2302889"/>
              <a:ext cx="1500607" cy="538904"/>
              <a:chOff x="7261669" y="2430045"/>
              <a:chExt cx="888251" cy="541755"/>
            </a:xfrm>
          </p:grpSpPr>
          <p:sp>
            <p:nvSpPr>
              <p:cNvPr id="145" name="Alternate Process 25"/>
              <p:cNvSpPr/>
              <p:nvPr/>
            </p:nvSpPr>
            <p:spPr>
              <a:xfrm>
                <a:off x="7308078" y="2430045"/>
                <a:ext cx="801643" cy="541755"/>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TextBox 145"/>
              <p:cNvSpPr txBox="1"/>
              <p:nvPr/>
            </p:nvSpPr>
            <p:spPr>
              <a:xfrm>
                <a:off x="7261669" y="2601208"/>
                <a:ext cx="888251" cy="309405"/>
              </a:xfrm>
              <a:prstGeom prst="rect">
                <a:avLst/>
              </a:prstGeom>
              <a:noFill/>
            </p:spPr>
            <p:txBody>
              <a:bodyPr wrap="square" rtlCol="0">
                <a:spAutoFit/>
              </a:bodyPr>
              <a:lstStyle/>
              <a:p>
                <a:pPr algn="ctr"/>
                <a:r>
                  <a:rPr lang="en-US" sz="1400" b="1" dirty="0"/>
                  <a:t>Water </a:t>
                </a:r>
                <a:r>
                  <a:rPr lang="en-US" sz="1400" b="1" dirty="0" smtClean="0"/>
                  <a:t>board</a:t>
                </a:r>
                <a:endParaRPr lang="en-US" sz="1400" b="1" dirty="0"/>
              </a:p>
            </p:txBody>
          </p:sp>
        </p:grpSp>
        <p:grpSp>
          <p:nvGrpSpPr>
            <p:cNvPr id="84" name="Group 83"/>
            <p:cNvGrpSpPr/>
            <p:nvPr/>
          </p:nvGrpSpPr>
          <p:grpSpPr>
            <a:xfrm>
              <a:off x="7653608" y="4845021"/>
              <a:ext cx="1387767" cy="725279"/>
              <a:chOff x="6977745" y="4305300"/>
              <a:chExt cx="1427131" cy="310466"/>
            </a:xfrm>
          </p:grpSpPr>
          <p:sp>
            <p:nvSpPr>
              <p:cNvPr id="143" name="Alternate Process 28"/>
              <p:cNvSpPr/>
              <p:nvPr/>
            </p:nvSpPr>
            <p:spPr>
              <a:xfrm>
                <a:off x="7086600" y="4305300"/>
                <a:ext cx="1188221" cy="310466"/>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TextBox 143"/>
              <p:cNvSpPr txBox="1"/>
              <p:nvPr/>
            </p:nvSpPr>
            <p:spPr>
              <a:xfrm>
                <a:off x="6977745" y="4338253"/>
                <a:ext cx="1427131" cy="223972"/>
              </a:xfrm>
              <a:prstGeom prst="rect">
                <a:avLst/>
              </a:prstGeom>
              <a:noFill/>
            </p:spPr>
            <p:txBody>
              <a:bodyPr wrap="square" rtlCol="0">
                <a:spAutoFit/>
              </a:bodyPr>
              <a:lstStyle/>
              <a:p>
                <a:pPr algn="ctr"/>
                <a:r>
                  <a:rPr lang="en-US" sz="1400" b="1" dirty="0"/>
                  <a:t>Local </a:t>
                </a:r>
                <a:r>
                  <a:rPr lang="en-US" sz="1400" b="1" dirty="0" smtClean="0"/>
                  <a:t>municipality</a:t>
                </a:r>
                <a:endParaRPr lang="en-US" sz="1400" b="1" dirty="0"/>
              </a:p>
            </p:txBody>
          </p:sp>
        </p:grpSp>
        <p:grpSp>
          <p:nvGrpSpPr>
            <p:cNvPr id="85" name="Group 84"/>
            <p:cNvGrpSpPr/>
            <p:nvPr/>
          </p:nvGrpSpPr>
          <p:grpSpPr>
            <a:xfrm>
              <a:off x="4675963" y="3749825"/>
              <a:ext cx="1814158" cy="731025"/>
              <a:chOff x="3905683" y="977900"/>
              <a:chExt cx="2060461" cy="381907"/>
            </a:xfrm>
          </p:grpSpPr>
          <p:sp>
            <p:nvSpPr>
              <p:cNvPr id="141" name="Alternate Process 31"/>
              <p:cNvSpPr/>
              <p:nvPr/>
            </p:nvSpPr>
            <p:spPr>
              <a:xfrm>
                <a:off x="4152089" y="977900"/>
                <a:ext cx="1486711" cy="381907"/>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TextBox 141"/>
              <p:cNvSpPr txBox="1"/>
              <p:nvPr/>
            </p:nvSpPr>
            <p:spPr>
              <a:xfrm>
                <a:off x="3905683" y="1063613"/>
                <a:ext cx="2060461" cy="273344"/>
              </a:xfrm>
              <a:prstGeom prst="rect">
                <a:avLst/>
              </a:prstGeom>
              <a:noFill/>
            </p:spPr>
            <p:txBody>
              <a:bodyPr wrap="square" rtlCol="0">
                <a:spAutoFit/>
              </a:bodyPr>
              <a:lstStyle/>
              <a:p>
                <a:pPr algn="ctr"/>
                <a:r>
                  <a:rPr lang="en-US" sz="1400" b="1" dirty="0"/>
                  <a:t>Water Service </a:t>
                </a:r>
                <a:r>
                  <a:rPr lang="en-US" sz="1400" b="1" dirty="0" smtClean="0"/>
                  <a:t>Authority</a:t>
                </a:r>
              </a:p>
            </p:txBody>
          </p:sp>
        </p:grpSp>
        <p:grpSp>
          <p:nvGrpSpPr>
            <p:cNvPr id="86" name="Group 85"/>
            <p:cNvGrpSpPr/>
            <p:nvPr/>
          </p:nvGrpSpPr>
          <p:grpSpPr>
            <a:xfrm>
              <a:off x="4617080" y="5020153"/>
              <a:ext cx="2819310" cy="544291"/>
              <a:chOff x="4144693" y="965195"/>
              <a:chExt cx="2016747" cy="556189"/>
            </a:xfrm>
          </p:grpSpPr>
          <p:sp>
            <p:nvSpPr>
              <p:cNvPr id="139" name="Alternate Process 34"/>
              <p:cNvSpPr/>
              <p:nvPr/>
            </p:nvSpPr>
            <p:spPr>
              <a:xfrm>
                <a:off x="4144693" y="977900"/>
                <a:ext cx="1566424" cy="543484"/>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TextBox 139"/>
              <p:cNvSpPr txBox="1"/>
              <p:nvPr/>
            </p:nvSpPr>
            <p:spPr>
              <a:xfrm>
                <a:off x="4210152" y="965195"/>
                <a:ext cx="1951288" cy="550383"/>
              </a:xfrm>
              <a:prstGeom prst="rect">
                <a:avLst/>
              </a:prstGeom>
              <a:noFill/>
            </p:spPr>
            <p:txBody>
              <a:bodyPr wrap="square" rtlCol="0">
                <a:spAutoFit/>
              </a:bodyPr>
              <a:lstStyle/>
              <a:p>
                <a:r>
                  <a:rPr lang="en-US" sz="1400" b="1" dirty="0"/>
                  <a:t>Water Service Provider</a:t>
                </a:r>
              </a:p>
              <a:p>
                <a:r>
                  <a:rPr lang="en-US" sz="1500" b="1" dirty="0"/>
                  <a:t>              </a:t>
                </a:r>
                <a:r>
                  <a:rPr lang="en-US" sz="1300" dirty="0"/>
                  <a:t>[SRVM]</a:t>
                </a:r>
              </a:p>
            </p:txBody>
          </p:sp>
        </p:grpSp>
        <p:cxnSp>
          <p:nvCxnSpPr>
            <p:cNvPr id="87" name="Straight Arrow Connector 86"/>
            <p:cNvCxnSpPr/>
            <p:nvPr/>
          </p:nvCxnSpPr>
          <p:spPr>
            <a:xfrm>
              <a:off x="5402266" y="1268760"/>
              <a:ext cx="770905" cy="1030026"/>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153" idx="4"/>
            </p:cNvCxnSpPr>
            <p:nvPr/>
          </p:nvCxnSpPr>
          <p:spPr>
            <a:xfrm>
              <a:off x="4195386" y="1843873"/>
              <a:ext cx="1129539" cy="1905953"/>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153" idx="3"/>
            </p:cNvCxnSpPr>
            <p:nvPr/>
          </p:nvCxnSpPr>
          <p:spPr>
            <a:xfrm flipH="1">
              <a:off x="1992331" y="1750879"/>
              <a:ext cx="1601480" cy="397980"/>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723963" y="2591297"/>
              <a:ext cx="654893" cy="2343554"/>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6201898" y="4394200"/>
              <a:ext cx="1557564" cy="799221"/>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1732159" y="2591297"/>
              <a:ext cx="639424" cy="751824"/>
            </a:xfrm>
            <a:prstGeom prst="straightConnector1">
              <a:avLst/>
            </a:prstGeom>
            <a:ln w="22225">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1992330" y="2349369"/>
              <a:ext cx="2973905" cy="1416155"/>
            </a:xfrm>
            <a:prstGeom prst="straightConnector1">
              <a:avLst/>
            </a:prstGeom>
            <a:ln w="22225">
              <a:solidFill>
                <a:schemeClr val="tx1"/>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141" idx="1"/>
            </p:cNvCxnSpPr>
            <p:nvPr/>
          </p:nvCxnSpPr>
          <p:spPr>
            <a:xfrm flipH="1" flipV="1">
              <a:off x="3039127" y="3738433"/>
              <a:ext cx="1853778" cy="376906"/>
            </a:xfrm>
            <a:prstGeom prst="straightConnector1">
              <a:avLst/>
            </a:prstGeom>
            <a:ln w="22225">
              <a:solidFill>
                <a:schemeClr val="tx1"/>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a:off x="1991453" y="3896213"/>
              <a:ext cx="380131" cy="1038638"/>
            </a:xfrm>
            <a:prstGeom prst="straightConnector1">
              <a:avLst/>
            </a:prstGeom>
            <a:ln w="22225">
              <a:solidFill>
                <a:schemeClr val="tx1"/>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stCxn id="139" idx="0"/>
            </p:cNvCxnSpPr>
            <p:nvPr/>
          </p:nvCxnSpPr>
          <p:spPr>
            <a:xfrm flipV="1">
              <a:off x="5711964" y="4480851"/>
              <a:ext cx="16" cy="551735"/>
            </a:xfrm>
            <a:prstGeom prst="straightConnector1">
              <a:avLst/>
            </a:prstGeom>
            <a:ln w="22225">
              <a:solidFill>
                <a:schemeClr val="tx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2945635" y="4459496"/>
              <a:ext cx="1984315" cy="638647"/>
            </a:xfrm>
            <a:prstGeom prst="straightConnector1">
              <a:avLst/>
            </a:prstGeom>
            <a:ln w="22225">
              <a:solidFill>
                <a:schemeClr val="tx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endCxn id="145" idx="2"/>
            </p:cNvCxnSpPr>
            <p:nvPr/>
          </p:nvCxnSpPr>
          <p:spPr>
            <a:xfrm flipV="1">
              <a:off x="5844102" y="2841793"/>
              <a:ext cx="334314" cy="896640"/>
            </a:xfrm>
            <a:prstGeom prst="straightConnector1">
              <a:avLst/>
            </a:prstGeom>
            <a:ln w="22225">
              <a:solidFill>
                <a:schemeClr val="tx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2633704" y="1913291"/>
              <a:ext cx="1416376" cy="261602"/>
            </a:xfrm>
            <a:prstGeom prst="rect">
              <a:avLst/>
            </a:prstGeom>
            <a:noFill/>
          </p:spPr>
          <p:txBody>
            <a:bodyPr wrap="square" lIns="91432" tIns="45716" rIns="91432" bIns="45716" rtlCol="0">
              <a:spAutoFit/>
            </a:bodyPr>
            <a:lstStyle/>
            <a:p>
              <a:r>
                <a:rPr lang="en-US" sz="1100" i="1" dirty="0"/>
                <a:t>accountability</a:t>
              </a:r>
            </a:p>
          </p:txBody>
        </p:sp>
        <p:sp>
          <p:nvSpPr>
            <p:cNvPr id="100" name="TextBox 99"/>
            <p:cNvSpPr txBox="1"/>
            <p:nvPr/>
          </p:nvSpPr>
          <p:spPr>
            <a:xfrm>
              <a:off x="2905025" y="2705418"/>
              <a:ext cx="1416376" cy="430887"/>
            </a:xfrm>
            <a:prstGeom prst="rect">
              <a:avLst/>
            </a:prstGeom>
            <a:noFill/>
          </p:spPr>
          <p:txBody>
            <a:bodyPr wrap="square" lIns="91432" tIns="45716" rIns="91432" bIns="45716" rtlCol="0">
              <a:spAutoFit/>
            </a:bodyPr>
            <a:lstStyle/>
            <a:p>
              <a:pPr algn="r"/>
              <a:r>
                <a:rPr lang="en-US" sz="1100" i="1" dirty="0"/>
                <a:t>representation &amp; </a:t>
              </a:r>
            </a:p>
            <a:p>
              <a:pPr algn="r"/>
              <a:r>
                <a:rPr lang="en-US" sz="1100" i="1" dirty="0"/>
                <a:t>cooperation</a:t>
              </a:r>
            </a:p>
          </p:txBody>
        </p:sp>
        <p:sp>
          <p:nvSpPr>
            <p:cNvPr id="101" name="TextBox 100"/>
            <p:cNvSpPr txBox="1"/>
            <p:nvPr/>
          </p:nvSpPr>
          <p:spPr>
            <a:xfrm>
              <a:off x="4041327" y="2225094"/>
              <a:ext cx="1573210" cy="600156"/>
            </a:xfrm>
            <a:prstGeom prst="rect">
              <a:avLst/>
            </a:prstGeom>
            <a:noFill/>
          </p:spPr>
          <p:txBody>
            <a:bodyPr wrap="square" lIns="91432" tIns="45716" rIns="91432" bIns="45716" rtlCol="0">
              <a:spAutoFit/>
            </a:bodyPr>
            <a:lstStyle/>
            <a:p>
              <a:pPr algn="ctr"/>
              <a:r>
                <a:rPr lang="en-US" sz="1100" i="1" dirty="0" smtClean="0"/>
                <a:t>account-</a:t>
              </a:r>
            </a:p>
            <a:p>
              <a:pPr algn="ctr"/>
              <a:r>
                <a:rPr lang="en-US" sz="1100" i="1" dirty="0" smtClean="0"/>
                <a:t>       ability &amp;</a:t>
              </a:r>
              <a:endParaRPr lang="en-US" sz="1100" i="1" dirty="0"/>
            </a:p>
            <a:p>
              <a:pPr algn="ctr"/>
              <a:r>
                <a:rPr lang="en-US" sz="1100" i="1" dirty="0" smtClean="0"/>
                <a:t>              support</a:t>
              </a:r>
              <a:endParaRPr lang="en-US" sz="1100" i="1" dirty="0"/>
            </a:p>
          </p:txBody>
        </p:sp>
        <p:sp>
          <p:nvSpPr>
            <p:cNvPr id="102" name="TextBox 101"/>
            <p:cNvSpPr txBox="1"/>
            <p:nvPr/>
          </p:nvSpPr>
          <p:spPr>
            <a:xfrm>
              <a:off x="4860032" y="1772816"/>
              <a:ext cx="1731874" cy="261602"/>
            </a:xfrm>
            <a:prstGeom prst="rect">
              <a:avLst/>
            </a:prstGeom>
            <a:noFill/>
          </p:spPr>
          <p:txBody>
            <a:bodyPr wrap="square" lIns="91432" tIns="45716" rIns="91432" bIns="45716" rtlCol="0">
              <a:spAutoFit/>
            </a:bodyPr>
            <a:lstStyle/>
            <a:p>
              <a:r>
                <a:rPr lang="en-US" sz="1100" i="1" dirty="0" smtClean="0"/>
                <a:t>accountability</a:t>
              </a:r>
              <a:endParaRPr lang="en-US" sz="1100" i="1" dirty="0"/>
            </a:p>
          </p:txBody>
        </p:sp>
        <p:sp>
          <p:nvSpPr>
            <p:cNvPr id="103" name="TextBox 102"/>
            <p:cNvSpPr txBox="1"/>
            <p:nvPr/>
          </p:nvSpPr>
          <p:spPr>
            <a:xfrm>
              <a:off x="3289477" y="3562605"/>
              <a:ext cx="1416376" cy="261602"/>
            </a:xfrm>
            <a:prstGeom prst="rect">
              <a:avLst/>
            </a:prstGeom>
            <a:noFill/>
          </p:spPr>
          <p:txBody>
            <a:bodyPr wrap="square" lIns="91432" tIns="45716" rIns="91432" bIns="45716" rtlCol="0">
              <a:spAutoFit/>
            </a:bodyPr>
            <a:lstStyle/>
            <a:p>
              <a:r>
                <a:rPr lang="en-US" sz="1100" b="1" i="1" dirty="0"/>
                <a:t>representation</a:t>
              </a:r>
            </a:p>
          </p:txBody>
        </p:sp>
        <p:sp>
          <p:nvSpPr>
            <p:cNvPr id="104" name="TextBox 103"/>
            <p:cNvSpPr txBox="1"/>
            <p:nvPr/>
          </p:nvSpPr>
          <p:spPr>
            <a:xfrm>
              <a:off x="2193104" y="4197894"/>
              <a:ext cx="1232218" cy="261602"/>
            </a:xfrm>
            <a:prstGeom prst="rect">
              <a:avLst/>
            </a:prstGeom>
            <a:noFill/>
          </p:spPr>
          <p:txBody>
            <a:bodyPr wrap="square" lIns="91432" tIns="45716" rIns="91432" bIns="45716" rtlCol="0">
              <a:spAutoFit/>
            </a:bodyPr>
            <a:lstStyle/>
            <a:p>
              <a:r>
                <a:rPr lang="en-US" sz="1100" b="1" i="1" dirty="0"/>
                <a:t>representation</a:t>
              </a:r>
            </a:p>
          </p:txBody>
        </p:sp>
        <p:sp>
          <p:nvSpPr>
            <p:cNvPr id="105" name="TextBox 104"/>
            <p:cNvSpPr txBox="1"/>
            <p:nvPr/>
          </p:nvSpPr>
          <p:spPr>
            <a:xfrm>
              <a:off x="3516940" y="4841043"/>
              <a:ext cx="806962" cy="430887"/>
            </a:xfrm>
            <a:prstGeom prst="rect">
              <a:avLst/>
            </a:prstGeom>
            <a:noFill/>
          </p:spPr>
          <p:txBody>
            <a:bodyPr wrap="square" lIns="91432" tIns="45716" rIns="91432" bIns="45716" rtlCol="0">
              <a:spAutoFit/>
            </a:bodyPr>
            <a:lstStyle/>
            <a:p>
              <a:r>
                <a:rPr lang="en-US" sz="1100" i="1" dirty="0"/>
                <a:t>services </a:t>
              </a:r>
            </a:p>
            <a:p>
              <a:r>
                <a:rPr lang="en-US" sz="1100" i="1" dirty="0"/>
                <a:t>contract</a:t>
              </a:r>
            </a:p>
          </p:txBody>
        </p:sp>
        <p:sp>
          <p:nvSpPr>
            <p:cNvPr id="106" name="TextBox 105"/>
            <p:cNvSpPr txBox="1"/>
            <p:nvPr/>
          </p:nvSpPr>
          <p:spPr>
            <a:xfrm>
              <a:off x="159425" y="3866323"/>
              <a:ext cx="1804815" cy="600164"/>
            </a:xfrm>
            <a:prstGeom prst="rect">
              <a:avLst/>
            </a:prstGeom>
            <a:noFill/>
          </p:spPr>
          <p:txBody>
            <a:bodyPr wrap="square" lIns="91432" tIns="45716" rIns="91432" bIns="45716" rtlCol="0">
              <a:spAutoFit/>
            </a:bodyPr>
            <a:lstStyle/>
            <a:p>
              <a:r>
                <a:rPr lang="en-US" sz="1100" b="1" i="1" dirty="0"/>
                <a:t>accountability</a:t>
              </a:r>
            </a:p>
            <a:p>
              <a:r>
                <a:rPr lang="en-US" sz="1100" b="1" i="1" dirty="0"/>
                <a:t>          &amp;</a:t>
              </a:r>
            </a:p>
            <a:p>
              <a:r>
                <a:rPr lang="en-US" sz="1100" b="1" i="1" dirty="0"/>
                <a:t>representation</a:t>
              </a:r>
            </a:p>
          </p:txBody>
        </p:sp>
        <p:sp>
          <p:nvSpPr>
            <p:cNvPr id="107" name="TextBox 106"/>
            <p:cNvSpPr txBox="1"/>
            <p:nvPr/>
          </p:nvSpPr>
          <p:spPr>
            <a:xfrm>
              <a:off x="1034947" y="2867112"/>
              <a:ext cx="1416376" cy="430887"/>
            </a:xfrm>
            <a:prstGeom prst="rect">
              <a:avLst/>
            </a:prstGeom>
            <a:noFill/>
          </p:spPr>
          <p:txBody>
            <a:bodyPr wrap="square" lIns="91432" tIns="45716" rIns="91432" bIns="45716" rtlCol="0">
              <a:spAutoFit/>
            </a:bodyPr>
            <a:lstStyle/>
            <a:p>
              <a:r>
                <a:rPr lang="en-US" sz="1100" b="1" i="1" dirty="0"/>
                <a:t>consultation &amp;</a:t>
              </a:r>
            </a:p>
            <a:p>
              <a:r>
                <a:rPr lang="en-US" sz="1100" b="1" i="1" dirty="0"/>
                <a:t>    representation</a:t>
              </a:r>
            </a:p>
          </p:txBody>
        </p:sp>
        <p:grpSp>
          <p:nvGrpSpPr>
            <p:cNvPr id="108" name="Group 107"/>
            <p:cNvGrpSpPr/>
            <p:nvPr/>
          </p:nvGrpSpPr>
          <p:grpSpPr>
            <a:xfrm>
              <a:off x="108833" y="37185"/>
              <a:ext cx="2875868" cy="1501950"/>
              <a:chOff x="6038042" y="211416"/>
              <a:chExt cx="2875868" cy="1501950"/>
            </a:xfrm>
          </p:grpSpPr>
          <p:sp>
            <p:nvSpPr>
              <p:cNvPr id="134" name="TextBox 133"/>
              <p:cNvSpPr txBox="1"/>
              <p:nvPr/>
            </p:nvSpPr>
            <p:spPr>
              <a:xfrm>
                <a:off x="6323858" y="211416"/>
                <a:ext cx="2590052" cy="1501950"/>
              </a:xfrm>
              <a:prstGeom prst="rect">
                <a:avLst/>
              </a:prstGeom>
              <a:noFill/>
            </p:spPr>
            <p:txBody>
              <a:bodyPr wrap="square" rtlCol="0">
                <a:spAutoFit/>
              </a:bodyPr>
              <a:lstStyle/>
              <a:p>
                <a:r>
                  <a:rPr lang="en-US" sz="1400" b="1" i="1" dirty="0" smtClean="0"/>
                  <a:t>                   Key</a:t>
                </a:r>
                <a:endParaRPr lang="en-US" sz="1400" b="1" i="1" dirty="0"/>
              </a:p>
              <a:p>
                <a:pPr>
                  <a:lnSpc>
                    <a:spcPct val="120000"/>
                  </a:lnSpc>
                </a:pPr>
                <a:r>
                  <a:rPr lang="en-US" sz="1400" b="1" i="1" dirty="0"/>
                  <a:t>        </a:t>
                </a:r>
                <a:r>
                  <a:rPr lang="en-US" sz="1200" i="1" dirty="0"/>
                  <a:t>statutory accountability </a:t>
                </a:r>
              </a:p>
              <a:p>
                <a:pPr>
                  <a:lnSpc>
                    <a:spcPct val="120000"/>
                  </a:lnSpc>
                </a:pPr>
                <a:r>
                  <a:rPr lang="en-US" sz="1300" i="1" dirty="0"/>
                  <a:t>         </a:t>
                </a:r>
                <a:r>
                  <a:rPr lang="en-US" sz="1200" i="1" dirty="0"/>
                  <a:t>contract</a:t>
                </a:r>
              </a:p>
              <a:p>
                <a:pPr>
                  <a:lnSpc>
                    <a:spcPct val="120000"/>
                  </a:lnSpc>
                </a:pPr>
                <a:r>
                  <a:rPr lang="en-US" sz="1300" i="1" dirty="0"/>
                  <a:t>         </a:t>
                </a:r>
                <a:r>
                  <a:rPr lang="en-US" sz="1200" i="1" dirty="0"/>
                  <a:t>representation</a:t>
                </a:r>
              </a:p>
              <a:p>
                <a:pPr>
                  <a:lnSpc>
                    <a:spcPct val="120000"/>
                  </a:lnSpc>
                </a:pPr>
                <a:r>
                  <a:rPr lang="en-US" sz="1300" i="1" dirty="0"/>
                  <a:t>         </a:t>
                </a:r>
                <a:r>
                  <a:rPr lang="en-US" sz="1200" i="1" dirty="0"/>
                  <a:t>cooperation / </a:t>
                </a:r>
              </a:p>
              <a:p>
                <a:pPr>
                  <a:lnSpc>
                    <a:spcPct val="120000"/>
                  </a:lnSpc>
                </a:pPr>
                <a:r>
                  <a:rPr lang="en-US" sz="1200" i="1" dirty="0"/>
                  <a:t>          </a:t>
                </a:r>
                <a:r>
                  <a:rPr lang="en-US" sz="1200" i="1" dirty="0" smtClean="0"/>
                  <a:t>      consultation</a:t>
                </a:r>
              </a:p>
            </p:txBody>
          </p:sp>
          <p:cxnSp>
            <p:nvCxnSpPr>
              <p:cNvPr id="135" name="Straight Arrow Connector 134"/>
              <p:cNvCxnSpPr/>
              <p:nvPr/>
            </p:nvCxnSpPr>
            <p:spPr>
              <a:xfrm>
                <a:off x="6038042" y="641364"/>
                <a:ext cx="519071" cy="1"/>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a:off x="6050742" y="874448"/>
                <a:ext cx="519071" cy="1"/>
              </a:xfrm>
              <a:prstGeom prst="straightConnector1">
                <a:avLst/>
              </a:prstGeom>
              <a:ln w="19050">
                <a:solidFill>
                  <a:schemeClr val="tx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a:off x="6050742" y="1117245"/>
                <a:ext cx="519071" cy="1"/>
              </a:xfrm>
              <a:prstGeom prst="straightConnector1">
                <a:avLst/>
              </a:prstGeom>
              <a:ln w="22225">
                <a:solidFill>
                  <a:schemeClr val="tx1"/>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a:off x="6050742" y="1363029"/>
                <a:ext cx="519071" cy="1"/>
              </a:xfrm>
              <a:prstGeom prst="straightConnector1">
                <a:avLst/>
              </a:prstGeom>
              <a:ln w="22225">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09" name="Group 108"/>
            <p:cNvGrpSpPr/>
            <p:nvPr/>
          </p:nvGrpSpPr>
          <p:grpSpPr>
            <a:xfrm>
              <a:off x="6908536" y="3222094"/>
              <a:ext cx="1730253" cy="675438"/>
              <a:chOff x="7129034" y="2349903"/>
              <a:chExt cx="1155961" cy="621897"/>
            </a:xfrm>
          </p:grpSpPr>
          <p:sp>
            <p:nvSpPr>
              <p:cNvPr id="132" name="Alternate Process 67"/>
              <p:cNvSpPr/>
              <p:nvPr/>
            </p:nvSpPr>
            <p:spPr>
              <a:xfrm>
                <a:off x="7308078" y="2349903"/>
                <a:ext cx="801643" cy="621897"/>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p:cNvSpPr txBox="1"/>
              <p:nvPr/>
            </p:nvSpPr>
            <p:spPr>
              <a:xfrm>
                <a:off x="7129034" y="2407808"/>
                <a:ext cx="1155961" cy="481745"/>
              </a:xfrm>
              <a:prstGeom prst="rect">
                <a:avLst/>
              </a:prstGeom>
              <a:noFill/>
            </p:spPr>
            <p:txBody>
              <a:bodyPr wrap="square" rtlCol="0">
                <a:spAutoFit/>
              </a:bodyPr>
              <a:lstStyle/>
              <a:p>
                <a:pPr algn="ctr"/>
                <a:r>
                  <a:rPr lang="en-US" sz="1400" b="1" dirty="0"/>
                  <a:t>District</a:t>
                </a:r>
              </a:p>
              <a:p>
                <a:pPr algn="ctr"/>
                <a:r>
                  <a:rPr lang="en-US" sz="1400" b="1" dirty="0" smtClean="0"/>
                  <a:t>Municipality</a:t>
                </a:r>
                <a:endParaRPr lang="en-US" sz="1400" b="1" dirty="0"/>
              </a:p>
            </p:txBody>
          </p:sp>
        </p:grpSp>
        <p:cxnSp>
          <p:nvCxnSpPr>
            <p:cNvPr id="110" name="Straight Arrow Connector 109"/>
            <p:cNvCxnSpPr/>
            <p:nvPr/>
          </p:nvCxnSpPr>
          <p:spPr>
            <a:xfrm flipH="1" flipV="1">
              <a:off x="7959634" y="3909770"/>
              <a:ext cx="473669" cy="921874"/>
            </a:xfrm>
            <a:prstGeom prst="straightConnector1">
              <a:avLst/>
            </a:prstGeom>
            <a:ln w="22225">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H="1">
              <a:off x="6207372" y="3529534"/>
              <a:ext cx="969159" cy="341153"/>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7303814" y="4038768"/>
              <a:ext cx="1224509" cy="600164"/>
            </a:xfrm>
            <a:prstGeom prst="rect">
              <a:avLst/>
            </a:prstGeom>
            <a:noFill/>
          </p:spPr>
          <p:txBody>
            <a:bodyPr wrap="square" lIns="91432" tIns="45716" rIns="91432" bIns="45716" rtlCol="0">
              <a:spAutoFit/>
            </a:bodyPr>
            <a:lstStyle/>
            <a:p>
              <a:r>
                <a:rPr lang="en-US" sz="1100" i="1" dirty="0"/>
                <a:t>  support &amp; cooperation</a:t>
              </a:r>
            </a:p>
            <a:p>
              <a:r>
                <a:rPr lang="en-US" sz="1100" i="1" dirty="0"/>
                <a:t>   </a:t>
              </a:r>
            </a:p>
          </p:txBody>
        </p:sp>
        <p:grpSp>
          <p:nvGrpSpPr>
            <p:cNvPr id="113" name="Group 112"/>
            <p:cNvGrpSpPr/>
            <p:nvPr/>
          </p:nvGrpSpPr>
          <p:grpSpPr>
            <a:xfrm>
              <a:off x="7336618" y="315018"/>
              <a:ext cx="1096685" cy="523220"/>
              <a:chOff x="3568700" y="680645"/>
              <a:chExt cx="1227241" cy="649062"/>
            </a:xfrm>
          </p:grpSpPr>
          <p:sp>
            <p:nvSpPr>
              <p:cNvPr id="130" name="Round Diagonal Corner Rectangle 129"/>
              <p:cNvSpPr/>
              <p:nvPr/>
            </p:nvSpPr>
            <p:spPr>
              <a:xfrm>
                <a:off x="3568700" y="736600"/>
                <a:ext cx="1193800" cy="584200"/>
              </a:xfrm>
              <a:prstGeom prst="round2Diag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TextBox 130"/>
              <p:cNvSpPr txBox="1"/>
              <p:nvPr/>
            </p:nvSpPr>
            <p:spPr>
              <a:xfrm>
                <a:off x="3729141" y="680645"/>
                <a:ext cx="1066800" cy="649062"/>
              </a:xfrm>
              <a:prstGeom prst="rect">
                <a:avLst/>
              </a:prstGeom>
              <a:noFill/>
            </p:spPr>
            <p:txBody>
              <a:bodyPr wrap="square" rtlCol="0">
                <a:spAutoFit/>
              </a:bodyPr>
              <a:lstStyle/>
              <a:p>
                <a:r>
                  <a:rPr lang="en-US" sz="1400" b="1" dirty="0"/>
                  <a:t>Minister </a:t>
                </a:r>
              </a:p>
              <a:p>
                <a:r>
                  <a:rPr lang="en-US" sz="1300" dirty="0"/>
                  <a:t>[</a:t>
                </a:r>
                <a:r>
                  <a:rPr lang="en-US" sz="1300" dirty="0" err="1"/>
                  <a:t>CoGTA</a:t>
                </a:r>
                <a:r>
                  <a:rPr lang="en-US" sz="1300" dirty="0"/>
                  <a:t>]</a:t>
                </a:r>
              </a:p>
            </p:txBody>
          </p:sp>
        </p:grpSp>
        <p:grpSp>
          <p:nvGrpSpPr>
            <p:cNvPr id="114" name="Group 113"/>
            <p:cNvGrpSpPr/>
            <p:nvPr/>
          </p:nvGrpSpPr>
          <p:grpSpPr>
            <a:xfrm>
              <a:off x="6783934" y="830024"/>
              <a:ext cx="2174310" cy="470224"/>
              <a:chOff x="4092020" y="977900"/>
              <a:chExt cx="1574686" cy="407755"/>
            </a:xfrm>
          </p:grpSpPr>
          <p:sp>
            <p:nvSpPr>
              <p:cNvPr id="128" name="Alternate Process 204"/>
              <p:cNvSpPr/>
              <p:nvPr/>
            </p:nvSpPr>
            <p:spPr>
              <a:xfrm>
                <a:off x="4110221" y="977900"/>
                <a:ext cx="1528579" cy="407755"/>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092020" y="1018067"/>
                <a:ext cx="1574686" cy="266889"/>
              </a:xfrm>
              <a:prstGeom prst="rect">
                <a:avLst/>
              </a:prstGeom>
              <a:noFill/>
            </p:spPr>
            <p:txBody>
              <a:bodyPr wrap="square" rtlCol="0">
                <a:spAutoFit/>
              </a:bodyPr>
              <a:lstStyle/>
              <a:p>
                <a:pPr algn="ctr"/>
                <a:r>
                  <a:rPr lang="en-US" sz="1400" b="1" dirty="0"/>
                  <a:t>Department of </a:t>
                </a:r>
                <a:r>
                  <a:rPr lang="en-US" sz="1400" b="1" dirty="0" err="1"/>
                  <a:t>CoGTA</a:t>
                </a:r>
                <a:endParaRPr lang="en-US" sz="1400" b="1" dirty="0"/>
              </a:p>
            </p:txBody>
          </p:sp>
        </p:grpSp>
        <p:cxnSp>
          <p:nvCxnSpPr>
            <p:cNvPr id="115" name="Straight Arrow Connector 114"/>
            <p:cNvCxnSpPr>
              <a:stCxn id="126" idx="4"/>
            </p:cNvCxnSpPr>
            <p:nvPr/>
          </p:nvCxnSpPr>
          <p:spPr>
            <a:xfrm flipH="1">
              <a:off x="7479992" y="1857135"/>
              <a:ext cx="460508" cy="1364960"/>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8403419" y="1802194"/>
              <a:ext cx="255727" cy="3050990"/>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17" name="Group 116"/>
            <p:cNvGrpSpPr/>
            <p:nvPr/>
          </p:nvGrpSpPr>
          <p:grpSpPr>
            <a:xfrm>
              <a:off x="6744110" y="1222135"/>
              <a:ext cx="2360302" cy="635000"/>
              <a:chOff x="3885362" y="1207856"/>
              <a:chExt cx="1621776" cy="482599"/>
            </a:xfrm>
          </p:grpSpPr>
          <p:sp>
            <p:nvSpPr>
              <p:cNvPr id="126" name="Connector 208"/>
              <p:cNvSpPr/>
              <p:nvPr/>
            </p:nvSpPr>
            <p:spPr>
              <a:xfrm>
                <a:off x="4013199" y="1207856"/>
                <a:ext cx="1388417" cy="482599"/>
              </a:xfrm>
              <a:prstGeom prst="flowChartConnector">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127" name="TextBox 126"/>
              <p:cNvSpPr txBox="1"/>
              <p:nvPr/>
            </p:nvSpPr>
            <p:spPr>
              <a:xfrm>
                <a:off x="3885362" y="1337737"/>
                <a:ext cx="1621776" cy="233910"/>
              </a:xfrm>
              <a:prstGeom prst="rect">
                <a:avLst/>
              </a:prstGeom>
              <a:noFill/>
            </p:spPr>
            <p:txBody>
              <a:bodyPr wrap="square" rtlCol="0">
                <a:spAutoFit/>
              </a:bodyPr>
              <a:lstStyle/>
              <a:p>
                <a:pPr algn="ctr"/>
                <a:r>
                  <a:rPr lang="en-US" sz="1400" b="1" dirty="0" smtClean="0"/>
                  <a:t>Provincial MEC</a:t>
                </a:r>
              </a:p>
            </p:txBody>
          </p:sp>
        </p:grpSp>
        <p:sp>
          <p:nvSpPr>
            <p:cNvPr id="118" name="TextBox 117"/>
            <p:cNvSpPr txBox="1"/>
            <p:nvPr/>
          </p:nvSpPr>
          <p:spPr>
            <a:xfrm>
              <a:off x="7805959" y="2141040"/>
              <a:ext cx="1416376" cy="430887"/>
            </a:xfrm>
            <a:prstGeom prst="rect">
              <a:avLst/>
            </a:prstGeom>
            <a:noFill/>
          </p:spPr>
          <p:txBody>
            <a:bodyPr wrap="square" lIns="91432" tIns="45716" rIns="91432" bIns="45716" rtlCol="0">
              <a:spAutoFit/>
            </a:bodyPr>
            <a:lstStyle/>
            <a:p>
              <a:r>
                <a:rPr lang="en-US" sz="1100" i="1" dirty="0"/>
                <a:t>account-</a:t>
              </a:r>
            </a:p>
            <a:p>
              <a:r>
                <a:rPr lang="en-US" sz="1100" i="1" dirty="0"/>
                <a:t>ability</a:t>
              </a:r>
            </a:p>
          </p:txBody>
        </p:sp>
        <p:cxnSp>
          <p:nvCxnSpPr>
            <p:cNvPr id="119" name="Straight Arrow Connector 118"/>
            <p:cNvCxnSpPr/>
            <p:nvPr/>
          </p:nvCxnSpPr>
          <p:spPr>
            <a:xfrm>
              <a:off x="4608815" y="1802194"/>
              <a:ext cx="892455" cy="547175"/>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6439728" y="3702027"/>
              <a:ext cx="1416376" cy="430887"/>
            </a:xfrm>
            <a:prstGeom prst="rect">
              <a:avLst/>
            </a:prstGeom>
            <a:noFill/>
          </p:spPr>
          <p:txBody>
            <a:bodyPr wrap="square" lIns="91432" tIns="45716" rIns="91432" bIns="45716" rtlCol="0">
              <a:spAutoFit/>
            </a:bodyPr>
            <a:lstStyle/>
            <a:p>
              <a:r>
                <a:rPr lang="en-US" sz="1100" i="1" dirty="0"/>
                <a:t>account-</a:t>
              </a:r>
            </a:p>
            <a:p>
              <a:r>
                <a:rPr lang="en-US" sz="1100" i="1" dirty="0"/>
                <a:t>ability</a:t>
              </a:r>
            </a:p>
          </p:txBody>
        </p:sp>
        <p:sp>
          <p:nvSpPr>
            <p:cNvPr id="121" name="TextBox 120"/>
            <p:cNvSpPr txBox="1"/>
            <p:nvPr/>
          </p:nvSpPr>
          <p:spPr>
            <a:xfrm>
              <a:off x="6631351" y="4405028"/>
              <a:ext cx="1416376" cy="430887"/>
            </a:xfrm>
            <a:prstGeom prst="rect">
              <a:avLst/>
            </a:prstGeom>
            <a:noFill/>
          </p:spPr>
          <p:txBody>
            <a:bodyPr wrap="square" lIns="91432" tIns="45716" rIns="91432" bIns="45716" rtlCol="0">
              <a:spAutoFit/>
            </a:bodyPr>
            <a:lstStyle/>
            <a:p>
              <a:r>
                <a:rPr lang="en-US" sz="1100" i="1" dirty="0"/>
                <a:t>account-</a:t>
              </a:r>
            </a:p>
            <a:p>
              <a:r>
                <a:rPr lang="en-US" sz="1100" i="1" dirty="0" smtClean="0"/>
                <a:t>        ability</a:t>
              </a:r>
              <a:endParaRPr lang="en-US" sz="1100" i="1" dirty="0"/>
            </a:p>
          </p:txBody>
        </p:sp>
        <p:cxnSp>
          <p:nvCxnSpPr>
            <p:cNvPr id="122" name="Straight Arrow Connector 121"/>
            <p:cNvCxnSpPr>
              <a:stCxn id="129" idx="1"/>
            </p:cNvCxnSpPr>
            <p:nvPr/>
          </p:nvCxnSpPr>
          <p:spPr>
            <a:xfrm flipH="1">
              <a:off x="5666407" y="1030234"/>
              <a:ext cx="1117527" cy="3098"/>
            </a:xfrm>
            <a:prstGeom prst="straightConnector1">
              <a:avLst/>
            </a:prstGeom>
            <a:ln w="22225">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5844102" y="1010773"/>
              <a:ext cx="1224509" cy="430879"/>
            </a:xfrm>
            <a:prstGeom prst="rect">
              <a:avLst/>
            </a:prstGeom>
            <a:noFill/>
          </p:spPr>
          <p:txBody>
            <a:bodyPr wrap="square" lIns="91432" tIns="45716" rIns="91432" bIns="45716" rtlCol="0">
              <a:spAutoFit/>
            </a:bodyPr>
            <a:lstStyle/>
            <a:p>
              <a:r>
                <a:rPr lang="en-US" sz="1100" i="1" dirty="0" smtClean="0"/>
                <a:t>cooperation</a:t>
              </a:r>
              <a:endParaRPr lang="en-US" sz="1100" i="1" dirty="0"/>
            </a:p>
            <a:p>
              <a:r>
                <a:rPr lang="en-US" sz="1100" i="1" dirty="0"/>
                <a:t>   </a:t>
              </a:r>
            </a:p>
          </p:txBody>
        </p:sp>
        <p:sp>
          <p:nvSpPr>
            <p:cNvPr id="124" name="TextBox 123"/>
            <p:cNvSpPr txBox="1"/>
            <p:nvPr/>
          </p:nvSpPr>
          <p:spPr>
            <a:xfrm>
              <a:off x="5068078" y="4521723"/>
              <a:ext cx="806962" cy="430887"/>
            </a:xfrm>
            <a:prstGeom prst="rect">
              <a:avLst/>
            </a:prstGeom>
            <a:noFill/>
          </p:spPr>
          <p:txBody>
            <a:bodyPr wrap="square" lIns="91432" tIns="45716" rIns="91432" bIns="45716" rtlCol="0">
              <a:spAutoFit/>
            </a:bodyPr>
            <a:lstStyle/>
            <a:p>
              <a:r>
                <a:rPr lang="en-US" sz="1100" i="1" dirty="0"/>
                <a:t>services </a:t>
              </a:r>
            </a:p>
            <a:p>
              <a:r>
                <a:rPr lang="en-US" sz="1100" i="1" dirty="0"/>
                <a:t>contract</a:t>
              </a:r>
            </a:p>
          </p:txBody>
        </p:sp>
        <p:sp>
          <p:nvSpPr>
            <p:cNvPr id="125" name="TextBox 124"/>
            <p:cNvSpPr txBox="1"/>
            <p:nvPr/>
          </p:nvSpPr>
          <p:spPr>
            <a:xfrm>
              <a:off x="5988917" y="3038784"/>
              <a:ext cx="806962" cy="430887"/>
            </a:xfrm>
            <a:prstGeom prst="rect">
              <a:avLst/>
            </a:prstGeom>
            <a:noFill/>
          </p:spPr>
          <p:txBody>
            <a:bodyPr wrap="square" lIns="91432" tIns="45716" rIns="91432" bIns="45716" rtlCol="0">
              <a:spAutoFit/>
            </a:bodyPr>
            <a:lstStyle/>
            <a:p>
              <a:r>
                <a:rPr lang="en-US" sz="1100" i="1" dirty="0" smtClean="0"/>
                <a:t>  services </a:t>
              </a:r>
              <a:endParaRPr lang="en-US" sz="1100" i="1" dirty="0"/>
            </a:p>
            <a:p>
              <a:r>
                <a:rPr lang="en-US" sz="1100" i="1" dirty="0"/>
                <a:t>contract</a:t>
              </a:r>
            </a:p>
          </p:txBody>
        </p:sp>
      </p:grpSp>
      <p:sp>
        <p:nvSpPr>
          <p:cNvPr id="159" name="TextBox 158"/>
          <p:cNvSpPr txBox="1"/>
          <p:nvPr/>
        </p:nvSpPr>
        <p:spPr>
          <a:xfrm>
            <a:off x="6391988" y="5741797"/>
            <a:ext cx="3081688" cy="1046432"/>
          </a:xfrm>
          <a:prstGeom prst="rect">
            <a:avLst/>
          </a:prstGeom>
          <a:noFill/>
        </p:spPr>
        <p:txBody>
          <a:bodyPr wrap="square" lIns="91432" tIns="45716" rIns="91432" bIns="45716" rtlCol="0">
            <a:spAutoFit/>
          </a:bodyPr>
          <a:lstStyle/>
          <a:p>
            <a:pPr algn="ctr"/>
            <a:r>
              <a:rPr lang="en-US" sz="1400" b="1" i="1" dirty="0"/>
              <a:t>Local Government</a:t>
            </a:r>
          </a:p>
          <a:p>
            <a:pPr algn="ctr"/>
            <a:r>
              <a:rPr lang="en-US" sz="1200" i="1" dirty="0"/>
              <a:t>(Muni. Structures Act of 1998)</a:t>
            </a:r>
          </a:p>
          <a:p>
            <a:pPr algn="ctr"/>
            <a:r>
              <a:rPr lang="en-US" sz="1200" i="1" dirty="0"/>
              <a:t>(Muni. Demarcation Act of 1998)</a:t>
            </a:r>
          </a:p>
          <a:p>
            <a:pPr algn="ctr"/>
            <a:r>
              <a:rPr lang="en-US" sz="1200" i="1" dirty="0"/>
              <a:t>(Muni. Systems Act of 2000)</a:t>
            </a:r>
          </a:p>
          <a:p>
            <a:pPr algn="ctr"/>
            <a:r>
              <a:rPr lang="en-US" sz="1200" i="1" dirty="0"/>
              <a:t>(Muni. Finance Man. Act of 2003)</a:t>
            </a:r>
          </a:p>
        </p:txBody>
      </p:sp>
    </p:spTree>
    <p:extLst>
      <p:ext uri="{BB962C8B-B14F-4D97-AF65-F5344CB8AC3E}">
        <p14:creationId xmlns:p14="http://schemas.microsoft.com/office/powerpoint/2010/main" val="3400591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723" y="5879013"/>
            <a:ext cx="6768752" cy="646331"/>
          </a:xfrm>
          <a:prstGeom prst="rect">
            <a:avLst/>
          </a:prstGeom>
          <a:noFill/>
        </p:spPr>
        <p:txBody>
          <a:bodyPr wrap="square" rtlCol="0">
            <a:spAutoFit/>
          </a:bodyPr>
          <a:lstStyle/>
          <a:p>
            <a:pPr marL="285750" indent="-285750">
              <a:buFont typeface="Arial" panose="020B0604020202020204" pitchFamily="34" charset="0"/>
              <a:buChar char="•"/>
            </a:pPr>
            <a:endParaRPr lang="en-ZA" dirty="0"/>
          </a:p>
          <a:p>
            <a:pPr marL="285750" indent="-285750">
              <a:buFont typeface="Arial" panose="020B0604020202020204" pitchFamily="34" charset="0"/>
              <a:buChar char="•"/>
            </a:pPr>
            <a:endParaRPr lang="en-GB" dirty="0"/>
          </a:p>
        </p:txBody>
      </p:sp>
      <p:sp>
        <p:nvSpPr>
          <p:cNvPr id="5" name="Title 1"/>
          <p:cNvSpPr txBox="1">
            <a:spLocks/>
          </p:cNvSpPr>
          <p:nvPr/>
        </p:nvSpPr>
        <p:spPr>
          <a:xfrm>
            <a:off x="611560" y="260648"/>
            <a:ext cx="8229600" cy="864096"/>
          </a:xfrm>
          <a:prstGeom prst="rect">
            <a:avLst/>
          </a:prstGeom>
          <a:solidFill>
            <a:schemeClr val="tx2">
              <a:lumMod val="75000"/>
            </a:schemeClr>
          </a:solidFill>
        </p:spPr>
        <p:txBody>
          <a:bodyPr vert="horz" lIns="91440" tIns="45720" rIns="91440" bIns="45720" rtlCol="0" anchor="ctr">
            <a:noAutofit/>
          </a:bodyPr>
          <a:lstStyle>
            <a:lvl1pPr>
              <a:defRPr>
                <a:solidFill>
                  <a:schemeClr val="bg1"/>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ZA" sz="3600" b="1" dirty="0" smtClean="0">
                <a:latin typeface="+mj-lt"/>
                <a:ea typeface="+mj-ea"/>
                <a:cs typeface="+mj-cs"/>
              </a:rPr>
              <a:t>Case studies</a:t>
            </a:r>
            <a:endParaRPr kumimoji="0" lang="en-ZA" sz="3600" b="1" i="0" u="none" strike="noStrike" kern="1200" cap="none" spc="0" normalizeH="0" baseline="0" noProof="0" dirty="0">
              <a:ln>
                <a:noFill/>
              </a:ln>
              <a:solidFill>
                <a:schemeClr val="bg1"/>
              </a:solidFill>
              <a:effectLst/>
              <a:uLnTx/>
              <a:uFillTx/>
              <a:latin typeface="+mj-lt"/>
              <a:ea typeface="+mj-ea"/>
              <a:cs typeface="+mj-cs"/>
            </a:endParaRPr>
          </a:p>
        </p:txBody>
      </p:sp>
      <p:sp>
        <p:nvSpPr>
          <p:cNvPr id="16" name="Rectangle 15"/>
          <p:cNvSpPr/>
          <p:nvPr/>
        </p:nvSpPr>
        <p:spPr>
          <a:xfrm>
            <a:off x="6660232" y="1291523"/>
            <a:ext cx="2154645" cy="62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p:cNvSpPr txBox="1"/>
          <p:nvPr/>
        </p:nvSpPr>
        <p:spPr>
          <a:xfrm>
            <a:off x="107504" y="1236816"/>
            <a:ext cx="4608512" cy="3416320"/>
          </a:xfrm>
          <a:prstGeom prst="rect">
            <a:avLst/>
          </a:prstGeom>
          <a:noFill/>
        </p:spPr>
        <p:txBody>
          <a:bodyPr wrap="square" rtlCol="0">
            <a:spAutoFit/>
          </a:bodyPr>
          <a:lstStyle/>
          <a:p>
            <a:pPr marL="457200" indent="-457200">
              <a:buFont typeface="+mj-lt"/>
              <a:buAutoNum type="arabicPeriod"/>
            </a:pPr>
            <a:r>
              <a:rPr lang="en-ZA" sz="2400" b="1" dirty="0" smtClean="0"/>
              <a:t>Sundays River Valley Municipality</a:t>
            </a:r>
          </a:p>
          <a:p>
            <a:pPr marL="800100" lvl="1" indent="-342900">
              <a:buFontTx/>
              <a:buChar char="-"/>
            </a:pPr>
            <a:r>
              <a:rPr lang="en-ZA" sz="2400" b="1" dirty="0" smtClean="0"/>
              <a:t>Water supply system</a:t>
            </a:r>
          </a:p>
          <a:p>
            <a:pPr marL="800100" lvl="1" indent="-342900">
              <a:buFontTx/>
              <a:buChar char="-"/>
            </a:pPr>
            <a:r>
              <a:rPr lang="en-ZA" sz="2400" b="1" dirty="0" smtClean="0"/>
              <a:t>Domestic water supply</a:t>
            </a:r>
          </a:p>
          <a:p>
            <a:pPr marL="800100" lvl="1" indent="-342900">
              <a:buFontTx/>
              <a:buChar char="-"/>
            </a:pPr>
            <a:r>
              <a:rPr lang="en-US" sz="2400" b="1" dirty="0" smtClean="0"/>
              <a:t>Waste-water treatment works</a:t>
            </a:r>
            <a:endParaRPr lang="en-ZA" sz="2400" b="1" dirty="0" smtClean="0"/>
          </a:p>
          <a:p>
            <a:r>
              <a:rPr lang="en-US" sz="2400" b="1" dirty="0" smtClean="0"/>
              <a:t>2.  </a:t>
            </a:r>
            <a:r>
              <a:rPr lang="en-US" sz="2400" b="1" dirty="0"/>
              <a:t> </a:t>
            </a:r>
            <a:r>
              <a:rPr lang="en-US" sz="2400" b="1" dirty="0" smtClean="0"/>
              <a:t> </a:t>
            </a:r>
            <a:r>
              <a:rPr lang="en-US" sz="2400" b="1" dirty="0" err="1" smtClean="0"/>
              <a:t>Makana</a:t>
            </a:r>
            <a:r>
              <a:rPr lang="en-US" sz="2400" b="1" dirty="0" smtClean="0"/>
              <a:t> Municipality </a:t>
            </a:r>
          </a:p>
          <a:p>
            <a:r>
              <a:rPr lang="en-US" sz="2400" b="1" dirty="0" smtClean="0"/>
              <a:t>        -    Citizen activism</a:t>
            </a:r>
          </a:p>
          <a:p>
            <a:r>
              <a:rPr lang="en-US" sz="2400" b="1" dirty="0"/>
              <a:t> </a:t>
            </a:r>
            <a:r>
              <a:rPr lang="en-US" sz="2400" b="1" dirty="0" smtClean="0"/>
              <a:t>       -    A Water Forum </a:t>
            </a:r>
            <a:endParaRPr lang="en-ZA" sz="2400" b="1" dirty="0" smtClean="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8426" y="5229200"/>
            <a:ext cx="2783573" cy="1565761"/>
          </a:xfrm>
          <a:prstGeom prst="rect">
            <a:avLst/>
          </a:prstGeom>
        </p:spPr>
      </p:pic>
      <p:sp>
        <p:nvSpPr>
          <p:cNvPr id="4" name="Rectangle 3"/>
          <p:cNvSpPr/>
          <p:nvPr/>
        </p:nvSpPr>
        <p:spPr>
          <a:xfrm>
            <a:off x="4283968" y="1268760"/>
            <a:ext cx="5218115" cy="3693319"/>
          </a:xfrm>
          <a:prstGeom prst="rect">
            <a:avLst/>
          </a:prstGeom>
        </p:spPr>
        <p:txBody>
          <a:bodyPr wrap="square">
            <a:spAutoFit/>
          </a:bodyPr>
          <a:lstStyle/>
          <a:p>
            <a:r>
              <a:rPr lang="en-US" sz="2400" b="1" dirty="0"/>
              <a:t>3. Crocodile River Catchment </a:t>
            </a:r>
          </a:p>
          <a:p>
            <a:r>
              <a:rPr lang="en-US" sz="2400" b="1" dirty="0"/>
              <a:t>        -    Co-operative water quality</a:t>
            </a:r>
          </a:p>
          <a:p>
            <a:r>
              <a:rPr lang="en-US" sz="2400" b="1" dirty="0"/>
              <a:t>              management </a:t>
            </a:r>
          </a:p>
          <a:p>
            <a:r>
              <a:rPr lang="en-US" sz="2400" b="1" dirty="0"/>
              <a:t>        -    Sugar cane </a:t>
            </a:r>
          </a:p>
          <a:p>
            <a:r>
              <a:rPr lang="en-US" sz="2400" b="1" dirty="0"/>
              <a:t>        - </a:t>
            </a:r>
            <a:r>
              <a:rPr lang="en-US" sz="2400" b="1" dirty="0" smtClean="0"/>
              <a:t>   Waste-water treatment </a:t>
            </a:r>
            <a:r>
              <a:rPr lang="en-US" sz="2400" b="1" dirty="0"/>
              <a:t>works</a:t>
            </a:r>
          </a:p>
          <a:p>
            <a:r>
              <a:rPr lang="en-US" sz="2400" b="1" dirty="0"/>
              <a:t>        -   </a:t>
            </a:r>
            <a:r>
              <a:rPr lang="en-US" sz="2400" b="1" dirty="0" smtClean="0"/>
              <a:t> Coal </a:t>
            </a:r>
            <a:r>
              <a:rPr lang="en-US" sz="2400" b="1" dirty="0"/>
              <a:t>mining </a:t>
            </a:r>
          </a:p>
          <a:p>
            <a:r>
              <a:rPr lang="en-US" sz="2400" b="1" dirty="0"/>
              <a:t>4. </a:t>
            </a:r>
            <a:r>
              <a:rPr lang="en-US" sz="2400" b="1" dirty="0" err="1"/>
              <a:t>Tsitsa</a:t>
            </a:r>
            <a:r>
              <a:rPr lang="en-US" sz="2400" b="1" dirty="0"/>
              <a:t> River Catchment</a:t>
            </a:r>
          </a:p>
          <a:p>
            <a:r>
              <a:rPr lang="en-US" sz="2400" b="1" dirty="0"/>
              <a:t>        -   </a:t>
            </a:r>
            <a:r>
              <a:rPr lang="en-US" sz="2400" b="1" dirty="0" smtClean="0"/>
              <a:t>building a participatory </a:t>
            </a:r>
          </a:p>
          <a:p>
            <a:r>
              <a:rPr lang="en-US" sz="2400" b="1" dirty="0"/>
              <a:t>	</a:t>
            </a:r>
            <a:r>
              <a:rPr lang="en-US" sz="2400" b="1" dirty="0" smtClean="0"/>
              <a:t>forum / network </a:t>
            </a:r>
            <a:endParaRPr lang="en-US" sz="2400" b="1" dirty="0"/>
          </a:p>
          <a:p>
            <a:pPr algn="just"/>
            <a:endParaRPr lang="en-US" b="1"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5229200"/>
            <a:ext cx="2808312" cy="1579676"/>
          </a:xfrm>
          <a:prstGeom prst="rect">
            <a:avLst/>
          </a:prstGeom>
        </p:spPr>
      </p:pic>
    </p:spTree>
    <p:extLst>
      <p:ext uri="{BB962C8B-B14F-4D97-AF65-F5344CB8AC3E}">
        <p14:creationId xmlns:p14="http://schemas.microsoft.com/office/powerpoint/2010/main" val="15888993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1.4|2.4|5.2|3.6|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2576</TotalTime>
  <Words>1619</Words>
  <Application>Microsoft Office PowerPoint</Application>
  <PresentationFormat>On-screen Show (4:3)</PresentationFormat>
  <Paragraphs>319</Paragraphs>
  <Slides>33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Mangal</vt:lpstr>
      <vt:lpstr>Times</vt:lpstr>
      <vt:lpstr>Unilever DIN Offc Pro</vt:lpstr>
      <vt:lpstr>Office Theme</vt:lpstr>
      <vt:lpstr>    Too slow and too difficult?  Participatory Governance as a lever for Sustainable  Research-Based Interventions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Makana Water Forum</vt:lpstr>
      <vt:lpstr>Teething problems</vt:lpstr>
      <vt:lpstr>PowerPoint Presentation</vt:lpstr>
      <vt:lpstr>PowerPoint Presentation</vt:lpstr>
      <vt:lpstr>WWTW in the Crocodile R Catchment</vt:lpstr>
      <vt:lpstr>PowerPoint Presentation</vt:lpstr>
      <vt:lpstr>PowerPoint Presentation</vt:lpstr>
      <vt:lpstr>Forum / Network formation </vt:lpstr>
      <vt:lpstr>A shared future: Tsitsa River Catchment  Vision</vt:lpstr>
      <vt:lpstr>Research outcomes 2015-18</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get more complex: Water Quality  &amp;  Social Ecological Systems</dc:title>
  <dc:creator>Tally Palmer</dc:creator>
  <cp:lastModifiedBy>Tally Palmer</cp:lastModifiedBy>
  <cp:revision>318</cp:revision>
  <cp:lastPrinted>2012-01-24T12:24:50Z</cp:lastPrinted>
  <dcterms:created xsi:type="dcterms:W3CDTF">2012-01-23T08:04:54Z</dcterms:created>
  <dcterms:modified xsi:type="dcterms:W3CDTF">2019-03-05T06:13:54Z</dcterms:modified>
</cp:coreProperties>
</file>