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7" r:id="rId14"/>
    <p:sldId id="269" r:id="rId15"/>
    <p:sldId id="270" r:id="rId16"/>
    <p:sldId id="271" r:id="rId17"/>
    <p:sldId id="294" r:id="rId18"/>
    <p:sldId id="295" r:id="rId19"/>
    <p:sldId id="272" r:id="rId20"/>
    <p:sldId id="296" r:id="rId21"/>
    <p:sldId id="273" r:id="rId22"/>
    <p:sldId id="275" r:id="rId23"/>
    <p:sldId id="274" r:id="rId24"/>
    <p:sldId id="285" r:id="rId25"/>
    <p:sldId id="286" r:id="rId26"/>
    <p:sldId id="287" r:id="rId27"/>
    <p:sldId id="288" r:id="rId28"/>
    <p:sldId id="289" r:id="rId29"/>
    <p:sldId id="290" r:id="rId30"/>
    <p:sldId id="276" r:id="rId31"/>
    <p:sldId id="277" r:id="rId32"/>
    <p:sldId id="278" r:id="rId33"/>
    <p:sldId id="279" r:id="rId34"/>
    <p:sldId id="280" r:id="rId35"/>
    <p:sldId id="281" r:id="rId36"/>
    <p:sldId id="282" r:id="rId37"/>
    <p:sldId id="283" r:id="rId38"/>
    <p:sldId id="284" r:id="rId39"/>
    <p:sldId id="291" r:id="rId40"/>
    <p:sldId id="292" r:id="rId41"/>
    <p:sldId id="293" r:id="rId42"/>
  </p:sldIdLst>
  <p:sldSz cx="12801600" cy="9601200" type="A3"/>
  <p:notesSz cx="6858000" cy="9144000"/>
  <p:defaultTextStyle>
    <a:defPPr>
      <a:defRPr lang="en-US"/>
    </a:defPPr>
    <a:lvl1pPr marL="0" algn="l" defTabSz="1075334" rtl="0" eaLnBrk="1" latinLnBrk="0" hangingPunct="1">
      <a:defRPr sz="2117" kern="1200">
        <a:solidFill>
          <a:schemeClr val="tx1"/>
        </a:solidFill>
        <a:latin typeface="+mn-lt"/>
        <a:ea typeface="+mn-ea"/>
        <a:cs typeface="+mn-cs"/>
      </a:defRPr>
    </a:lvl1pPr>
    <a:lvl2pPr marL="537667" algn="l" defTabSz="1075334" rtl="0" eaLnBrk="1" latinLnBrk="0" hangingPunct="1">
      <a:defRPr sz="2117" kern="1200">
        <a:solidFill>
          <a:schemeClr val="tx1"/>
        </a:solidFill>
        <a:latin typeface="+mn-lt"/>
        <a:ea typeface="+mn-ea"/>
        <a:cs typeface="+mn-cs"/>
      </a:defRPr>
    </a:lvl2pPr>
    <a:lvl3pPr marL="1075334" algn="l" defTabSz="1075334" rtl="0" eaLnBrk="1" latinLnBrk="0" hangingPunct="1">
      <a:defRPr sz="2117" kern="1200">
        <a:solidFill>
          <a:schemeClr val="tx1"/>
        </a:solidFill>
        <a:latin typeface="+mn-lt"/>
        <a:ea typeface="+mn-ea"/>
        <a:cs typeface="+mn-cs"/>
      </a:defRPr>
    </a:lvl3pPr>
    <a:lvl4pPr marL="1613002" algn="l" defTabSz="1075334" rtl="0" eaLnBrk="1" latinLnBrk="0" hangingPunct="1">
      <a:defRPr sz="2117" kern="1200">
        <a:solidFill>
          <a:schemeClr val="tx1"/>
        </a:solidFill>
        <a:latin typeface="+mn-lt"/>
        <a:ea typeface="+mn-ea"/>
        <a:cs typeface="+mn-cs"/>
      </a:defRPr>
    </a:lvl4pPr>
    <a:lvl5pPr marL="2150669" algn="l" defTabSz="1075334" rtl="0" eaLnBrk="1" latinLnBrk="0" hangingPunct="1">
      <a:defRPr sz="2117" kern="1200">
        <a:solidFill>
          <a:schemeClr val="tx1"/>
        </a:solidFill>
        <a:latin typeface="+mn-lt"/>
        <a:ea typeface="+mn-ea"/>
        <a:cs typeface="+mn-cs"/>
      </a:defRPr>
    </a:lvl5pPr>
    <a:lvl6pPr marL="2688336" algn="l" defTabSz="1075334" rtl="0" eaLnBrk="1" latinLnBrk="0" hangingPunct="1">
      <a:defRPr sz="2117" kern="1200">
        <a:solidFill>
          <a:schemeClr val="tx1"/>
        </a:solidFill>
        <a:latin typeface="+mn-lt"/>
        <a:ea typeface="+mn-ea"/>
        <a:cs typeface="+mn-cs"/>
      </a:defRPr>
    </a:lvl6pPr>
    <a:lvl7pPr marL="3226003" algn="l" defTabSz="1075334" rtl="0" eaLnBrk="1" latinLnBrk="0" hangingPunct="1">
      <a:defRPr sz="2117" kern="1200">
        <a:solidFill>
          <a:schemeClr val="tx1"/>
        </a:solidFill>
        <a:latin typeface="+mn-lt"/>
        <a:ea typeface="+mn-ea"/>
        <a:cs typeface="+mn-cs"/>
      </a:defRPr>
    </a:lvl7pPr>
    <a:lvl8pPr marL="3763670" algn="l" defTabSz="1075334" rtl="0" eaLnBrk="1" latinLnBrk="0" hangingPunct="1">
      <a:defRPr sz="2117" kern="1200">
        <a:solidFill>
          <a:schemeClr val="tx1"/>
        </a:solidFill>
        <a:latin typeface="+mn-lt"/>
        <a:ea typeface="+mn-ea"/>
        <a:cs typeface="+mn-cs"/>
      </a:defRPr>
    </a:lvl8pPr>
    <a:lvl9pPr marL="4301338" algn="l" defTabSz="1075334" rtl="0" eaLnBrk="1" latinLnBrk="0" hangingPunct="1">
      <a:defRPr sz="2117"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08" autoAdjust="0"/>
    <p:restoredTop sz="94660"/>
  </p:normalViewPr>
  <p:slideViewPr>
    <p:cSldViewPr snapToGrid="0">
      <p:cViewPr varScale="1">
        <p:scale>
          <a:sx n="53" d="100"/>
          <a:sy n="53" d="100"/>
        </p:scale>
        <p:origin x="73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60120" y="1571308"/>
            <a:ext cx="10881360" cy="3342640"/>
          </a:xfrm>
        </p:spPr>
        <p:txBody>
          <a:bodyPr anchor="b"/>
          <a:lstStyle>
            <a:lvl1pPr algn="ctr">
              <a:defRPr sz="8400"/>
            </a:lvl1pPr>
          </a:lstStyle>
          <a:p>
            <a:r>
              <a:rPr lang="en-US" smtClean="0"/>
              <a:t>Click to edit Master title style</a:t>
            </a:r>
            <a:endParaRPr lang="en-US" dirty="0"/>
          </a:p>
        </p:txBody>
      </p:sp>
      <p:sp>
        <p:nvSpPr>
          <p:cNvPr id="3" name="Subtitle 2"/>
          <p:cNvSpPr>
            <a:spLocks noGrp="1"/>
          </p:cNvSpPr>
          <p:nvPr>
            <p:ph type="subTitle" idx="1"/>
          </p:nvPr>
        </p:nvSpPr>
        <p:spPr>
          <a:xfrm>
            <a:off x="1600200" y="5042853"/>
            <a:ext cx="9601200" cy="2318067"/>
          </a:xfrm>
        </p:spPr>
        <p:txBody>
          <a:bodyPr/>
          <a:lstStyle>
            <a:lvl1pPr marL="0" indent="0" algn="ctr">
              <a:buNone/>
              <a:defRPr sz="3360"/>
            </a:lvl1pPr>
            <a:lvl2pPr marL="640080" indent="0" algn="ctr">
              <a:buNone/>
              <a:defRPr sz="2800"/>
            </a:lvl2pPr>
            <a:lvl3pPr marL="1280160" indent="0" algn="ctr">
              <a:buNone/>
              <a:defRPr sz="2520"/>
            </a:lvl3pPr>
            <a:lvl4pPr marL="1920240" indent="0" algn="ctr">
              <a:buNone/>
              <a:defRPr sz="2240"/>
            </a:lvl4pPr>
            <a:lvl5pPr marL="2560320" indent="0" algn="ctr">
              <a:buNone/>
              <a:defRPr sz="2240"/>
            </a:lvl5pPr>
            <a:lvl6pPr marL="3200400" indent="0" algn="ctr">
              <a:buNone/>
              <a:defRPr sz="2240"/>
            </a:lvl6pPr>
            <a:lvl7pPr marL="3840480" indent="0" algn="ctr">
              <a:buNone/>
              <a:defRPr sz="2240"/>
            </a:lvl7pPr>
            <a:lvl8pPr marL="4480560" indent="0" algn="ctr">
              <a:buNone/>
              <a:defRPr sz="2240"/>
            </a:lvl8pPr>
            <a:lvl9pPr marL="5120640" indent="0" algn="ctr">
              <a:buNone/>
              <a:defRPr sz="224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3625A10-D9AF-4F73-AEB1-0EACE1A8EB66}" type="datetimeFigureOut">
              <a:rPr lang="en-ZA" smtClean="0"/>
              <a:t>12/10/2016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FD108387-0582-491C-B7B6-8F5684E91B35}" type="slidenum">
              <a:rPr lang="en-ZA" smtClean="0"/>
              <a:t>‹#›</a:t>
            </a:fld>
            <a:endParaRPr lang="en-ZA"/>
          </a:p>
        </p:txBody>
      </p:sp>
    </p:spTree>
    <p:extLst>
      <p:ext uri="{BB962C8B-B14F-4D97-AF65-F5344CB8AC3E}">
        <p14:creationId xmlns:p14="http://schemas.microsoft.com/office/powerpoint/2010/main" val="11149452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3625A10-D9AF-4F73-AEB1-0EACE1A8EB66}" type="datetimeFigureOut">
              <a:rPr lang="en-ZA" smtClean="0"/>
              <a:t>12/10/2016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FD108387-0582-491C-B7B6-8F5684E91B35}" type="slidenum">
              <a:rPr lang="en-ZA" smtClean="0"/>
              <a:t>‹#›</a:t>
            </a:fld>
            <a:endParaRPr lang="en-ZA"/>
          </a:p>
        </p:txBody>
      </p:sp>
    </p:spTree>
    <p:extLst>
      <p:ext uri="{BB962C8B-B14F-4D97-AF65-F5344CB8AC3E}">
        <p14:creationId xmlns:p14="http://schemas.microsoft.com/office/powerpoint/2010/main" val="26224107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6" y="511175"/>
            <a:ext cx="2760345" cy="813657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80111" y="511175"/>
            <a:ext cx="8121015" cy="813657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3625A10-D9AF-4F73-AEB1-0EACE1A8EB66}" type="datetimeFigureOut">
              <a:rPr lang="en-ZA" smtClean="0"/>
              <a:t>12/10/2016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FD108387-0582-491C-B7B6-8F5684E91B35}" type="slidenum">
              <a:rPr lang="en-ZA" smtClean="0"/>
              <a:t>‹#›</a:t>
            </a:fld>
            <a:endParaRPr lang="en-ZA"/>
          </a:p>
        </p:txBody>
      </p:sp>
    </p:spTree>
    <p:extLst>
      <p:ext uri="{BB962C8B-B14F-4D97-AF65-F5344CB8AC3E}">
        <p14:creationId xmlns:p14="http://schemas.microsoft.com/office/powerpoint/2010/main" val="4173076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3625A10-D9AF-4F73-AEB1-0EACE1A8EB66}" type="datetimeFigureOut">
              <a:rPr lang="en-ZA" smtClean="0"/>
              <a:t>12/10/2016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FD108387-0582-491C-B7B6-8F5684E91B35}" type="slidenum">
              <a:rPr lang="en-ZA" smtClean="0"/>
              <a:t>‹#›</a:t>
            </a:fld>
            <a:endParaRPr lang="en-ZA"/>
          </a:p>
        </p:txBody>
      </p:sp>
    </p:spTree>
    <p:extLst>
      <p:ext uri="{BB962C8B-B14F-4D97-AF65-F5344CB8AC3E}">
        <p14:creationId xmlns:p14="http://schemas.microsoft.com/office/powerpoint/2010/main" val="3388679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73443" y="2393635"/>
            <a:ext cx="11041380" cy="3993832"/>
          </a:xfrm>
        </p:spPr>
        <p:txBody>
          <a:bodyPr anchor="b"/>
          <a:lstStyle>
            <a:lvl1pPr>
              <a:defRPr sz="8400"/>
            </a:lvl1pPr>
          </a:lstStyle>
          <a:p>
            <a:r>
              <a:rPr lang="en-US" smtClean="0"/>
              <a:t>Click to edit Master title style</a:t>
            </a:r>
            <a:endParaRPr lang="en-US" dirty="0"/>
          </a:p>
        </p:txBody>
      </p:sp>
      <p:sp>
        <p:nvSpPr>
          <p:cNvPr id="3" name="Text Placeholder 2"/>
          <p:cNvSpPr>
            <a:spLocks noGrp="1"/>
          </p:cNvSpPr>
          <p:nvPr>
            <p:ph type="body" idx="1"/>
          </p:nvPr>
        </p:nvSpPr>
        <p:spPr>
          <a:xfrm>
            <a:off x="873443" y="6425250"/>
            <a:ext cx="11041380" cy="2100262"/>
          </a:xfrm>
        </p:spPr>
        <p:txBody>
          <a:bodyPr/>
          <a:lstStyle>
            <a:lvl1pPr marL="0" indent="0">
              <a:buNone/>
              <a:defRPr sz="3360">
                <a:solidFill>
                  <a:schemeClr val="tx1"/>
                </a:solidFill>
              </a:defRPr>
            </a:lvl1pPr>
            <a:lvl2pPr marL="640080" indent="0">
              <a:buNone/>
              <a:defRPr sz="2800">
                <a:solidFill>
                  <a:schemeClr val="tx1">
                    <a:tint val="75000"/>
                  </a:schemeClr>
                </a:solidFill>
              </a:defRPr>
            </a:lvl2pPr>
            <a:lvl3pPr marL="1280160" indent="0">
              <a:buNone/>
              <a:defRPr sz="2520">
                <a:solidFill>
                  <a:schemeClr val="tx1">
                    <a:tint val="75000"/>
                  </a:schemeClr>
                </a:solidFill>
              </a:defRPr>
            </a:lvl3pPr>
            <a:lvl4pPr marL="1920240" indent="0">
              <a:buNone/>
              <a:defRPr sz="2240">
                <a:solidFill>
                  <a:schemeClr val="tx1">
                    <a:tint val="75000"/>
                  </a:schemeClr>
                </a:solidFill>
              </a:defRPr>
            </a:lvl4pPr>
            <a:lvl5pPr marL="2560320" indent="0">
              <a:buNone/>
              <a:defRPr sz="2240">
                <a:solidFill>
                  <a:schemeClr val="tx1">
                    <a:tint val="75000"/>
                  </a:schemeClr>
                </a:solidFill>
              </a:defRPr>
            </a:lvl5pPr>
            <a:lvl6pPr marL="3200400" indent="0">
              <a:buNone/>
              <a:defRPr sz="2240">
                <a:solidFill>
                  <a:schemeClr val="tx1">
                    <a:tint val="75000"/>
                  </a:schemeClr>
                </a:solidFill>
              </a:defRPr>
            </a:lvl6pPr>
            <a:lvl7pPr marL="3840480" indent="0">
              <a:buNone/>
              <a:defRPr sz="2240">
                <a:solidFill>
                  <a:schemeClr val="tx1">
                    <a:tint val="75000"/>
                  </a:schemeClr>
                </a:solidFill>
              </a:defRPr>
            </a:lvl7pPr>
            <a:lvl8pPr marL="4480560" indent="0">
              <a:buNone/>
              <a:defRPr sz="2240">
                <a:solidFill>
                  <a:schemeClr val="tx1">
                    <a:tint val="75000"/>
                  </a:schemeClr>
                </a:solidFill>
              </a:defRPr>
            </a:lvl8pPr>
            <a:lvl9pPr marL="5120640" indent="0">
              <a:buNone/>
              <a:defRPr sz="224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3625A10-D9AF-4F73-AEB1-0EACE1A8EB66}" type="datetimeFigureOut">
              <a:rPr lang="en-ZA" smtClean="0"/>
              <a:t>12/10/2016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FD108387-0582-491C-B7B6-8F5684E91B35}" type="slidenum">
              <a:rPr lang="en-ZA" smtClean="0"/>
              <a:t>‹#›</a:t>
            </a:fld>
            <a:endParaRPr lang="en-ZA"/>
          </a:p>
        </p:txBody>
      </p:sp>
    </p:spTree>
    <p:extLst>
      <p:ext uri="{BB962C8B-B14F-4D97-AF65-F5344CB8AC3E}">
        <p14:creationId xmlns:p14="http://schemas.microsoft.com/office/powerpoint/2010/main" val="4019566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80110" y="2555875"/>
            <a:ext cx="5440680" cy="60918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480810" y="2555875"/>
            <a:ext cx="5440680" cy="60918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3625A10-D9AF-4F73-AEB1-0EACE1A8EB66}" type="datetimeFigureOut">
              <a:rPr lang="en-ZA" smtClean="0"/>
              <a:t>12/10/2016</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FD108387-0582-491C-B7B6-8F5684E91B35}" type="slidenum">
              <a:rPr lang="en-ZA" smtClean="0"/>
              <a:t>‹#›</a:t>
            </a:fld>
            <a:endParaRPr lang="en-ZA"/>
          </a:p>
        </p:txBody>
      </p:sp>
    </p:spTree>
    <p:extLst>
      <p:ext uri="{BB962C8B-B14F-4D97-AF65-F5344CB8AC3E}">
        <p14:creationId xmlns:p14="http://schemas.microsoft.com/office/powerpoint/2010/main" val="4189720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81777" y="511177"/>
            <a:ext cx="11041380" cy="1855788"/>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81779" y="2353628"/>
            <a:ext cx="5415676"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en-US" smtClean="0"/>
              <a:t>Click to edit Master text styles</a:t>
            </a:r>
          </a:p>
        </p:txBody>
      </p:sp>
      <p:sp>
        <p:nvSpPr>
          <p:cNvPr id="4" name="Content Placeholder 3"/>
          <p:cNvSpPr>
            <a:spLocks noGrp="1"/>
          </p:cNvSpPr>
          <p:nvPr>
            <p:ph sz="half" idx="2"/>
          </p:nvPr>
        </p:nvSpPr>
        <p:spPr>
          <a:xfrm>
            <a:off x="881779" y="3507105"/>
            <a:ext cx="5415676" cy="51584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80811" y="2353628"/>
            <a:ext cx="5442347"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en-US" smtClean="0"/>
              <a:t>Click to edit Master text styles</a:t>
            </a:r>
          </a:p>
        </p:txBody>
      </p:sp>
      <p:sp>
        <p:nvSpPr>
          <p:cNvPr id="6" name="Content Placeholder 5"/>
          <p:cNvSpPr>
            <a:spLocks noGrp="1"/>
          </p:cNvSpPr>
          <p:nvPr>
            <p:ph sz="quarter" idx="4"/>
          </p:nvPr>
        </p:nvSpPr>
        <p:spPr>
          <a:xfrm>
            <a:off x="6480811" y="3507105"/>
            <a:ext cx="5442347" cy="51584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3625A10-D9AF-4F73-AEB1-0EACE1A8EB66}" type="datetimeFigureOut">
              <a:rPr lang="en-ZA" smtClean="0"/>
              <a:t>12/10/2016</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FD108387-0582-491C-B7B6-8F5684E91B35}" type="slidenum">
              <a:rPr lang="en-ZA" smtClean="0"/>
              <a:t>‹#›</a:t>
            </a:fld>
            <a:endParaRPr lang="en-ZA"/>
          </a:p>
        </p:txBody>
      </p:sp>
    </p:spTree>
    <p:extLst>
      <p:ext uri="{BB962C8B-B14F-4D97-AF65-F5344CB8AC3E}">
        <p14:creationId xmlns:p14="http://schemas.microsoft.com/office/powerpoint/2010/main" val="4017996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80110" y="343537"/>
            <a:ext cx="11041380" cy="662303"/>
          </a:xfrm>
        </p:spPr>
        <p:txBody>
          <a:bodyPr>
            <a:normAutofit/>
          </a:bodyPr>
          <a:lstStyle>
            <a:lvl1pPr>
              <a:defRPr sz="3600" b="1"/>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33625A10-D9AF-4F73-AEB1-0EACE1A8EB66}" type="datetimeFigureOut">
              <a:rPr lang="en-ZA" smtClean="0"/>
              <a:t>12/10/2016</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FD108387-0582-491C-B7B6-8F5684E91B35}" type="slidenum">
              <a:rPr lang="en-ZA" smtClean="0"/>
              <a:t>‹#›</a:t>
            </a:fld>
            <a:endParaRPr lang="en-ZA"/>
          </a:p>
        </p:txBody>
      </p:sp>
    </p:spTree>
    <p:extLst>
      <p:ext uri="{BB962C8B-B14F-4D97-AF65-F5344CB8AC3E}">
        <p14:creationId xmlns:p14="http://schemas.microsoft.com/office/powerpoint/2010/main" val="1847872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625A10-D9AF-4F73-AEB1-0EACE1A8EB66}" type="datetimeFigureOut">
              <a:rPr lang="en-ZA" smtClean="0"/>
              <a:t>12/10/2016</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FD108387-0582-491C-B7B6-8F5684E91B35}" type="slidenum">
              <a:rPr lang="en-ZA" smtClean="0"/>
              <a:t>‹#›</a:t>
            </a:fld>
            <a:endParaRPr lang="en-ZA"/>
          </a:p>
        </p:txBody>
      </p:sp>
    </p:spTree>
    <p:extLst>
      <p:ext uri="{BB962C8B-B14F-4D97-AF65-F5344CB8AC3E}">
        <p14:creationId xmlns:p14="http://schemas.microsoft.com/office/powerpoint/2010/main" val="859346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en-US" smtClean="0"/>
              <a:t>Click to edit Master title style</a:t>
            </a:r>
            <a:endParaRPr lang="en-US" dirty="0"/>
          </a:p>
        </p:txBody>
      </p:sp>
      <p:sp>
        <p:nvSpPr>
          <p:cNvPr id="3" name="Content Placeholder 2"/>
          <p:cNvSpPr>
            <a:spLocks noGrp="1"/>
          </p:cNvSpPr>
          <p:nvPr>
            <p:ph idx="1"/>
          </p:nvPr>
        </p:nvSpPr>
        <p:spPr>
          <a:xfrm>
            <a:off x="5442347" y="1382397"/>
            <a:ext cx="6480810" cy="6823075"/>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625A10-D9AF-4F73-AEB1-0EACE1A8EB66}" type="datetimeFigureOut">
              <a:rPr lang="en-ZA" smtClean="0"/>
              <a:t>12/10/2016</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FD108387-0582-491C-B7B6-8F5684E91B35}" type="slidenum">
              <a:rPr lang="en-ZA" smtClean="0"/>
              <a:t>‹#›</a:t>
            </a:fld>
            <a:endParaRPr lang="en-ZA"/>
          </a:p>
        </p:txBody>
      </p:sp>
    </p:spTree>
    <p:extLst>
      <p:ext uri="{BB962C8B-B14F-4D97-AF65-F5344CB8AC3E}">
        <p14:creationId xmlns:p14="http://schemas.microsoft.com/office/powerpoint/2010/main" val="21946708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442347" y="1382397"/>
            <a:ext cx="6480810" cy="6823075"/>
          </a:xfrm>
        </p:spPr>
        <p:txBody>
          <a:bodyPr anchor="t"/>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r>
              <a:rPr lang="en-US" smtClean="0"/>
              <a:t>Click icon to add picture</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625A10-D9AF-4F73-AEB1-0EACE1A8EB66}" type="datetimeFigureOut">
              <a:rPr lang="en-ZA" smtClean="0"/>
              <a:t>12/10/2016</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FD108387-0582-491C-B7B6-8F5684E91B35}" type="slidenum">
              <a:rPr lang="en-ZA" smtClean="0"/>
              <a:t>‹#›</a:t>
            </a:fld>
            <a:endParaRPr lang="en-ZA"/>
          </a:p>
        </p:txBody>
      </p:sp>
    </p:spTree>
    <p:extLst>
      <p:ext uri="{BB962C8B-B14F-4D97-AF65-F5344CB8AC3E}">
        <p14:creationId xmlns:p14="http://schemas.microsoft.com/office/powerpoint/2010/main" val="3802138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0" y="511177"/>
            <a:ext cx="11041380" cy="185578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80110" y="2555875"/>
            <a:ext cx="11041380" cy="60918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80110" y="8898892"/>
            <a:ext cx="2880360" cy="511175"/>
          </a:xfrm>
          <a:prstGeom prst="rect">
            <a:avLst/>
          </a:prstGeom>
        </p:spPr>
        <p:txBody>
          <a:bodyPr vert="horz" lIns="91440" tIns="45720" rIns="91440" bIns="45720" rtlCol="0" anchor="ctr"/>
          <a:lstStyle>
            <a:lvl1pPr algn="l">
              <a:defRPr sz="1680">
                <a:solidFill>
                  <a:schemeClr val="tx1">
                    <a:tint val="75000"/>
                  </a:schemeClr>
                </a:solidFill>
              </a:defRPr>
            </a:lvl1pPr>
          </a:lstStyle>
          <a:p>
            <a:fld id="{33625A10-D9AF-4F73-AEB1-0EACE1A8EB66}" type="datetimeFigureOut">
              <a:rPr lang="en-ZA" smtClean="0"/>
              <a:t>12/10/2016</a:t>
            </a:fld>
            <a:endParaRPr lang="en-ZA"/>
          </a:p>
        </p:txBody>
      </p:sp>
      <p:sp>
        <p:nvSpPr>
          <p:cNvPr id="5" name="Footer Placeholder 4"/>
          <p:cNvSpPr>
            <a:spLocks noGrp="1"/>
          </p:cNvSpPr>
          <p:nvPr>
            <p:ph type="ftr" sz="quarter" idx="3"/>
          </p:nvPr>
        </p:nvSpPr>
        <p:spPr>
          <a:xfrm>
            <a:off x="4240530" y="8898892"/>
            <a:ext cx="4320540" cy="511175"/>
          </a:xfrm>
          <a:prstGeom prst="rect">
            <a:avLst/>
          </a:prstGeom>
        </p:spPr>
        <p:txBody>
          <a:bodyPr vert="horz" lIns="91440" tIns="45720" rIns="91440" bIns="45720" rtlCol="0" anchor="ctr"/>
          <a:lstStyle>
            <a:lvl1pPr algn="ctr">
              <a:defRPr sz="168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9041130" y="8898892"/>
            <a:ext cx="2880360" cy="511175"/>
          </a:xfrm>
          <a:prstGeom prst="rect">
            <a:avLst/>
          </a:prstGeom>
        </p:spPr>
        <p:txBody>
          <a:bodyPr vert="horz" lIns="91440" tIns="45720" rIns="91440" bIns="45720" rtlCol="0" anchor="ctr"/>
          <a:lstStyle>
            <a:lvl1pPr algn="r">
              <a:defRPr sz="1680">
                <a:solidFill>
                  <a:schemeClr val="tx1">
                    <a:tint val="75000"/>
                  </a:schemeClr>
                </a:solidFill>
              </a:defRPr>
            </a:lvl1pPr>
          </a:lstStyle>
          <a:p>
            <a:fld id="{FD108387-0582-491C-B7B6-8F5684E91B35}" type="slidenum">
              <a:rPr lang="en-ZA" smtClean="0"/>
              <a:t>‹#›</a:t>
            </a:fld>
            <a:endParaRPr lang="en-ZA"/>
          </a:p>
        </p:txBody>
      </p:sp>
    </p:spTree>
    <p:extLst>
      <p:ext uri="{BB962C8B-B14F-4D97-AF65-F5344CB8AC3E}">
        <p14:creationId xmlns:p14="http://schemas.microsoft.com/office/powerpoint/2010/main" val="21551447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280160" rtl="0" eaLnBrk="1" latinLnBrk="0" hangingPunct="1">
        <a:lnSpc>
          <a:spcPct val="90000"/>
        </a:lnSpc>
        <a:spcBef>
          <a:spcPct val="0"/>
        </a:spcBef>
        <a:buNone/>
        <a:defRPr sz="6160" kern="1200">
          <a:solidFill>
            <a:schemeClr val="tx1"/>
          </a:solidFill>
          <a:latin typeface="+mj-lt"/>
          <a:ea typeface="+mj-ea"/>
          <a:cs typeface="+mj-cs"/>
        </a:defRPr>
      </a:lvl1pPr>
    </p:titleStyle>
    <p:bodyStyle>
      <a:lvl1pPr marL="320040" indent="-320040" algn="l" defTabSz="1280160" rtl="0" eaLnBrk="1" latinLnBrk="0" hangingPunct="1">
        <a:lnSpc>
          <a:spcPct val="90000"/>
        </a:lnSpc>
        <a:spcBef>
          <a:spcPts val="1400"/>
        </a:spcBef>
        <a:buFont typeface="Arial" panose="020B0604020202020204" pitchFamily="34" charset="0"/>
        <a:buChar char="•"/>
        <a:defRPr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9pPr>
    </p:bodyStyle>
    <p:otherStyle>
      <a:defPPr>
        <a:defRPr lang="en-US"/>
      </a:defPPr>
      <a:lvl1pPr marL="0" algn="l" defTabSz="1280160" rtl="0" eaLnBrk="1" latinLnBrk="0" hangingPunct="1">
        <a:defRPr sz="2520" kern="1200">
          <a:solidFill>
            <a:schemeClr val="tx1"/>
          </a:solidFill>
          <a:latin typeface="+mn-lt"/>
          <a:ea typeface="+mn-ea"/>
          <a:cs typeface="+mn-cs"/>
        </a:defRPr>
      </a:lvl1pPr>
      <a:lvl2pPr marL="640080" algn="l" defTabSz="1280160" rtl="0" eaLnBrk="1" latinLnBrk="0" hangingPunct="1">
        <a:defRPr sz="2520" kern="1200">
          <a:solidFill>
            <a:schemeClr val="tx1"/>
          </a:solidFill>
          <a:latin typeface="+mn-lt"/>
          <a:ea typeface="+mn-ea"/>
          <a:cs typeface="+mn-cs"/>
        </a:defRPr>
      </a:lvl2pPr>
      <a:lvl3pPr marL="1280160" algn="l" defTabSz="1280160" rtl="0" eaLnBrk="1" latinLnBrk="0" hangingPunct="1">
        <a:defRPr sz="2520" kern="1200">
          <a:solidFill>
            <a:schemeClr val="tx1"/>
          </a:solidFill>
          <a:latin typeface="+mn-lt"/>
          <a:ea typeface="+mn-ea"/>
          <a:cs typeface="+mn-cs"/>
        </a:defRPr>
      </a:lvl3pPr>
      <a:lvl4pPr marL="1920240" algn="l" defTabSz="1280160" rtl="0" eaLnBrk="1" latinLnBrk="0" hangingPunct="1">
        <a:defRPr sz="2520" kern="1200">
          <a:solidFill>
            <a:schemeClr val="tx1"/>
          </a:solidFill>
          <a:latin typeface="+mn-lt"/>
          <a:ea typeface="+mn-ea"/>
          <a:cs typeface="+mn-cs"/>
        </a:defRPr>
      </a:lvl4pPr>
      <a:lvl5pPr marL="2560320" algn="l" defTabSz="1280160" rtl="0" eaLnBrk="1" latinLnBrk="0" hangingPunct="1">
        <a:defRPr sz="2520" kern="1200">
          <a:solidFill>
            <a:schemeClr val="tx1"/>
          </a:solidFill>
          <a:latin typeface="+mn-lt"/>
          <a:ea typeface="+mn-ea"/>
          <a:cs typeface="+mn-cs"/>
        </a:defRPr>
      </a:lvl5pPr>
      <a:lvl6pPr marL="3200400" algn="l" defTabSz="1280160" rtl="0" eaLnBrk="1" latinLnBrk="0" hangingPunct="1">
        <a:defRPr sz="2520" kern="1200">
          <a:solidFill>
            <a:schemeClr val="tx1"/>
          </a:solidFill>
          <a:latin typeface="+mn-lt"/>
          <a:ea typeface="+mn-ea"/>
          <a:cs typeface="+mn-cs"/>
        </a:defRPr>
      </a:lvl6pPr>
      <a:lvl7pPr marL="3840480" algn="l" defTabSz="1280160" rtl="0" eaLnBrk="1" latinLnBrk="0" hangingPunct="1">
        <a:defRPr sz="2520" kern="1200">
          <a:solidFill>
            <a:schemeClr val="tx1"/>
          </a:solidFill>
          <a:latin typeface="+mn-lt"/>
          <a:ea typeface="+mn-ea"/>
          <a:cs typeface="+mn-cs"/>
        </a:defRPr>
      </a:lvl7pPr>
      <a:lvl8pPr marL="4480560" algn="l" defTabSz="1280160" rtl="0" eaLnBrk="1" latinLnBrk="0" hangingPunct="1">
        <a:defRPr sz="2520" kern="1200">
          <a:solidFill>
            <a:schemeClr val="tx1"/>
          </a:solidFill>
          <a:latin typeface="+mn-lt"/>
          <a:ea typeface="+mn-ea"/>
          <a:cs typeface="+mn-cs"/>
        </a:defRPr>
      </a:lvl8pPr>
      <a:lvl9pPr marL="5120640" algn="l" defTabSz="1280160" rtl="0" eaLnBrk="1" latinLnBrk="0" hangingPunct="1">
        <a:defRPr sz="25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7.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8.jp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9.jp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30.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31.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6.xml"/><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880110" y="1518853"/>
            <a:ext cx="11066106" cy="7589533"/>
          </a:xfrm>
          <a:prstGeom prst="rect">
            <a:avLst/>
          </a:prstGeom>
        </p:spPr>
      </p:pic>
      <p:sp>
        <p:nvSpPr>
          <p:cNvPr id="4" name="Title 3"/>
          <p:cNvSpPr>
            <a:spLocks noGrp="1"/>
          </p:cNvSpPr>
          <p:nvPr>
            <p:ph type="title"/>
          </p:nvPr>
        </p:nvSpPr>
        <p:spPr/>
        <p:txBody>
          <a:bodyPr/>
          <a:lstStyle/>
          <a:p>
            <a:r>
              <a:rPr lang="en-US" dirty="0" smtClean="0"/>
              <a:t>SP 1: Main SPATSIM interface</a:t>
            </a:r>
            <a:endParaRPr lang="en-ZA" dirty="0"/>
          </a:p>
        </p:txBody>
      </p:sp>
      <p:sp>
        <p:nvSpPr>
          <p:cNvPr id="6" name="TextBox 5"/>
          <p:cNvSpPr txBox="1"/>
          <p:nvPr/>
        </p:nvSpPr>
        <p:spPr>
          <a:xfrm>
            <a:off x="9498563" y="4778761"/>
            <a:ext cx="1863090" cy="1069716"/>
          </a:xfrm>
          <a:prstGeom prst="rect">
            <a:avLst/>
          </a:prstGeom>
          <a:solidFill>
            <a:schemeClr val="bg1"/>
          </a:solidFill>
          <a:ln w="38100">
            <a:solidFill>
              <a:srgbClr val="FF0000"/>
            </a:solidFill>
          </a:ln>
        </p:spPr>
        <p:txBody>
          <a:bodyPr wrap="square" rtlCol="0">
            <a:spAutoFit/>
          </a:bodyPr>
          <a:lstStyle/>
          <a:p>
            <a:r>
              <a:rPr lang="en-US" dirty="0" smtClean="0"/>
              <a:t>Map display of all loaded shape files.</a:t>
            </a:r>
            <a:endParaRPr lang="en-ZA" dirty="0"/>
          </a:p>
        </p:txBody>
      </p:sp>
      <p:sp>
        <p:nvSpPr>
          <p:cNvPr id="7" name="TextBox 6"/>
          <p:cNvSpPr txBox="1"/>
          <p:nvPr/>
        </p:nvSpPr>
        <p:spPr>
          <a:xfrm>
            <a:off x="6683828" y="1688060"/>
            <a:ext cx="4979438" cy="1069716"/>
          </a:xfrm>
          <a:prstGeom prst="rect">
            <a:avLst/>
          </a:prstGeom>
          <a:solidFill>
            <a:schemeClr val="bg1"/>
          </a:solidFill>
          <a:ln w="38100">
            <a:solidFill>
              <a:srgbClr val="FF0000"/>
            </a:solidFill>
          </a:ln>
        </p:spPr>
        <p:txBody>
          <a:bodyPr wrap="square" rtlCol="0">
            <a:spAutoFit/>
          </a:bodyPr>
          <a:lstStyle/>
          <a:p>
            <a:r>
              <a:rPr lang="en-US" dirty="0" smtClean="0"/>
              <a:t>Menu options (drop down text &amp; icons) for map display,  data view, import &amp; export, data analysis &amp; model setup &amp; running.</a:t>
            </a:r>
            <a:endParaRPr lang="en-ZA" dirty="0"/>
          </a:p>
        </p:txBody>
      </p:sp>
      <p:sp>
        <p:nvSpPr>
          <p:cNvPr id="9" name="TextBox 8"/>
          <p:cNvSpPr txBox="1"/>
          <p:nvPr/>
        </p:nvSpPr>
        <p:spPr>
          <a:xfrm>
            <a:off x="2996680" y="2973468"/>
            <a:ext cx="3359021" cy="1069716"/>
          </a:xfrm>
          <a:prstGeom prst="rect">
            <a:avLst/>
          </a:prstGeom>
          <a:solidFill>
            <a:schemeClr val="bg1"/>
          </a:solidFill>
          <a:ln w="38100">
            <a:solidFill>
              <a:srgbClr val="FF0000"/>
            </a:solidFill>
          </a:ln>
        </p:spPr>
        <p:txBody>
          <a:bodyPr wrap="square" rtlCol="0">
            <a:spAutoFit/>
          </a:bodyPr>
          <a:lstStyle/>
          <a:p>
            <a:r>
              <a:rPr lang="en-US" dirty="0" smtClean="0"/>
              <a:t>List of all loaded shape files (features) &amp; highlighted one is active.</a:t>
            </a:r>
            <a:endParaRPr lang="en-ZA" dirty="0"/>
          </a:p>
        </p:txBody>
      </p:sp>
      <p:sp>
        <p:nvSpPr>
          <p:cNvPr id="10" name="Left Arrow 9"/>
          <p:cNvSpPr/>
          <p:nvPr/>
        </p:nvSpPr>
        <p:spPr>
          <a:xfrm>
            <a:off x="5705420" y="2003845"/>
            <a:ext cx="978408" cy="484632"/>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Left Arrow 10"/>
          <p:cNvSpPr/>
          <p:nvPr/>
        </p:nvSpPr>
        <p:spPr>
          <a:xfrm>
            <a:off x="2346400" y="3103113"/>
            <a:ext cx="656253" cy="484632"/>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 name="TextBox 11"/>
          <p:cNvSpPr txBox="1"/>
          <p:nvPr/>
        </p:nvSpPr>
        <p:spPr>
          <a:xfrm>
            <a:off x="2996680" y="5172005"/>
            <a:ext cx="3687148" cy="743922"/>
          </a:xfrm>
          <a:prstGeom prst="rect">
            <a:avLst/>
          </a:prstGeom>
          <a:solidFill>
            <a:schemeClr val="bg1"/>
          </a:solidFill>
          <a:ln w="38100">
            <a:solidFill>
              <a:srgbClr val="FF0000"/>
            </a:solidFill>
          </a:ln>
        </p:spPr>
        <p:txBody>
          <a:bodyPr wrap="square" rtlCol="0">
            <a:spAutoFit/>
          </a:bodyPr>
          <a:lstStyle/>
          <a:p>
            <a:r>
              <a:rPr lang="en-US" dirty="0" smtClean="0"/>
              <a:t>List of data attributes associated with active feature.</a:t>
            </a:r>
            <a:endParaRPr lang="en-ZA" dirty="0"/>
          </a:p>
        </p:txBody>
      </p:sp>
      <p:sp>
        <p:nvSpPr>
          <p:cNvPr id="13" name="Left Arrow 12"/>
          <p:cNvSpPr/>
          <p:nvPr/>
        </p:nvSpPr>
        <p:spPr>
          <a:xfrm>
            <a:off x="2412116" y="5301650"/>
            <a:ext cx="584563" cy="484632"/>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4" name="TextBox 13"/>
          <p:cNvSpPr txBox="1"/>
          <p:nvPr/>
        </p:nvSpPr>
        <p:spPr>
          <a:xfrm>
            <a:off x="8563985" y="7330405"/>
            <a:ext cx="2926780" cy="743922"/>
          </a:xfrm>
          <a:prstGeom prst="rect">
            <a:avLst/>
          </a:prstGeom>
          <a:solidFill>
            <a:schemeClr val="bg1"/>
          </a:solidFill>
          <a:ln w="38100">
            <a:solidFill>
              <a:srgbClr val="FF0000"/>
            </a:solidFill>
          </a:ln>
        </p:spPr>
        <p:txBody>
          <a:bodyPr wrap="square" rtlCol="0">
            <a:spAutoFit/>
          </a:bodyPr>
          <a:lstStyle/>
          <a:p>
            <a:r>
              <a:rPr lang="en-US" dirty="0" smtClean="0"/>
              <a:t>Geog. coordinates of mouse cursor position.</a:t>
            </a:r>
            <a:endParaRPr lang="en-ZA" dirty="0"/>
          </a:p>
        </p:txBody>
      </p:sp>
      <p:sp>
        <p:nvSpPr>
          <p:cNvPr id="15" name="Down Arrow 14"/>
          <p:cNvSpPr/>
          <p:nvPr/>
        </p:nvSpPr>
        <p:spPr>
          <a:xfrm>
            <a:off x="9785059" y="8074327"/>
            <a:ext cx="484632" cy="63448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18377252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SP </a:t>
            </a:r>
            <a:r>
              <a:rPr lang="en-US" dirty="0" smtClean="0"/>
              <a:t>10: </a:t>
            </a:r>
            <a:r>
              <a:rPr lang="en-US" dirty="0" err="1" smtClean="0"/>
              <a:t>Tsoft</a:t>
            </a:r>
            <a:r>
              <a:rPr lang="en-US" dirty="0" smtClean="0"/>
              <a:t>, generic time series display and analysis</a:t>
            </a:r>
            <a:endParaRPr lang="en-ZA"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257" y="1511868"/>
            <a:ext cx="9710640" cy="6653972"/>
          </a:xfrm>
          <a:prstGeom prst="rect">
            <a:avLst/>
          </a:prstGeom>
        </p:spPr>
      </p:pic>
      <p:pic>
        <p:nvPicPr>
          <p:cNvPr id="4" name="Picture 3"/>
          <p:cNvPicPr>
            <a:picLocks noChangeAspect="1"/>
          </p:cNvPicPr>
          <p:nvPr/>
        </p:nvPicPr>
        <p:blipFill>
          <a:blip r:embed="rId3"/>
          <a:stretch>
            <a:fillRect/>
          </a:stretch>
        </p:blipFill>
        <p:spPr>
          <a:xfrm>
            <a:off x="7381097" y="1005840"/>
            <a:ext cx="5181600" cy="3571875"/>
          </a:xfrm>
          <a:prstGeom prst="rect">
            <a:avLst/>
          </a:prstGeom>
        </p:spPr>
      </p:pic>
      <p:pic>
        <p:nvPicPr>
          <p:cNvPr id="5" name="Picture 4"/>
          <p:cNvPicPr>
            <a:picLocks noChangeAspect="1"/>
          </p:cNvPicPr>
          <p:nvPr/>
        </p:nvPicPr>
        <p:blipFill>
          <a:blip r:embed="rId4"/>
          <a:stretch>
            <a:fillRect/>
          </a:stretch>
        </p:blipFill>
        <p:spPr>
          <a:xfrm>
            <a:off x="7381097" y="5384637"/>
            <a:ext cx="5181600" cy="3571875"/>
          </a:xfrm>
          <a:prstGeom prst="rect">
            <a:avLst/>
          </a:prstGeom>
        </p:spPr>
      </p:pic>
      <p:sp>
        <p:nvSpPr>
          <p:cNvPr id="6" name="TextBox 5"/>
          <p:cNvSpPr txBox="1"/>
          <p:nvPr/>
        </p:nvSpPr>
        <p:spPr>
          <a:xfrm>
            <a:off x="9238011" y="2419816"/>
            <a:ext cx="2029286" cy="743922"/>
          </a:xfrm>
          <a:prstGeom prst="rect">
            <a:avLst/>
          </a:prstGeom>
          <a:solidFill>
            <a:schemeClr val="bg1"/>
          </a:solidFill>
          <a:ln w="38100">
            <a:solidFill>
              <a:srgbClr val="FF0000"/>
            </a:solidFill>
          </a:ln>
        </p:spPr>
        <p:txBody>
          <a:bodyPr wrap="square" rtlCol="0">
            <a:spAutoFit/>
          </a:bodyPr>
          <a:lstStyle/>
          <a:p>
            <a:r>
              <a:rPr lang="en-US" dirty="0" smtClean="0"/>
              <a:t>Flow duration curve analysis.</a:t>
            </a:r>
            <a:endParaRPr lang="en-ZA" dirty="0"/>
          </a:p>
        </p:txBody>
      </p:sp>
      <p:sp>
        <p:nvSpPr>
          <p:cNvPr id="7" name="TextBox 6"/>
          <p:cNvSpPr txBox="1"/>
          <p:nvPr/>
        </p:nvSpPr>
        <p:spPr>
          <a:xfrm>
            <a:off x="8570290" y="6443364"/>
            <a:ext cx="2926780" cy="418128"/>
          </a:xfrm>
          <a:prstGeom prst="rect">
            <a:avLst/>
          </a:prstGeom>
          <a:solidFill>
            <a:schemeClr val="bg1"/>
          </a:solidFill>
          <a:ln w="38100">
            <a:solidFill>
              <a:srgbClr val="FF0000"/>
            </a:solidFill>
          </a:ln>
        </p:spPr>
        <p:txBody>
          <a:bodyPr wrap="square" rtlCol="0">
            <a:spAutoFit/>
          </a:bodyPr>
          <a:lstStyle/>
          <a:p>
            <a:r>
              <a:rPr lang="en-US" dirty="0" smtClean="0"/>
              <a:t>Scatterplot analysis.</a:t>
            </a:r>
            <a:endParaRPr lang="en-ZA" dirty="0"/>
          </a:p>
        </p:txBody>
      </p:sp>
      <p:sp>
        <p:nvSpPr>
          <p:cNvPr id="8" name="TextBox 7"/>
          <p:cNvSpPr txBox="1"/>
          <p:nvPr/>
        </p:nvSpPr>
        <p:spPr>
          <a:xfrm>
            <a:off x="1709180" y="4510664"/>
            <a:ext cx="2926780" cy="743922"/>
          </a:xfrm>
          <a:prstGeom prst="rect">
            <a:avLst/>
          </a:prstGeom>
          <a:solidFill>
            <a:schemeClr val="bg1"/>
          </a:solidFill>
          <a:ln w="38100">
            <a:solidFill>
              <a:srgbClr val="FF0000"/>
            </a:solidFill>
          </a:ln>
        </p:spPr>
        <p:txBody>
          <a:bodyPr wrap="square" rtlCol="0">
            <a:spAutoFit/>
          </a:bodyPr>
          <a:lstStyle/>
          <a:p>
            <a:r>
              <a:rPr lang="en-US" dirty="0" smtClean="0"/>
              <a:t>Main </a:t>
            </a:r>
            <a:r>
              <a:rPr lang="en-US" dirty="0" err="1" smtClean="0"/>
              <a:t>Tsoft</a:t>
            </a:r>
            <a:r>
              <a:rPr lang="en-US" dirty="0" smtClean="0"/>
              <a:t> time series graph window.</a:t>
            </a:r>
            <a:endParaRPr lang="en-ZA" dirty="0"/>
          </a:p>
        </p:txBody>
      </p:sp>
    </p:spTree>
    <p:extLst>
      <p:ext uri="{BB962C8B-B14F-4D97-AF65-F5344CB8AC3E}">
        <p14:creationId xmlns:p14="http://schemas.microsoft.com/office/powerpoint/2010/main" val="17053011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SP </a:t>
            </a:r>
            <a:r>
              <a:rPr lang="en-US" dirty="0" smtClean="0"/>
              <a:t>11: Establishing a model application</a:t>
            </a:r>
            <a:endParaRPr lang="en-ZA" dirty="0"/>
          </a:p>
        </p:txBody>
      </p:sp>
      <p:pic>
        <p:nvPicPr>
          <p:cNvPr id="6" name="Picture 5"/>
          <p:cNvPicPr>
            <a:picLocks noChangeAspect="1"/>
          </p:cNvPicPr>
          <p:nvPr/>
        </p:nvPicPr>
        <p:blipFill>
          <a:blip r:embed="rId2"/>
          <a:stretch>
            <a:fillRect/>
          </a:stretch>
        </p:blipFill>
        <p:spPr>
          <a:xfrm>
            <a:off x="429208" y="1005840"/>
            <a:ext cx="11492281" cy="7753052"/>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21486" y="2180384"/>
            <a:ext cx="2647075" cy="2421258"/>
          </a:xfrm>
          <a:prstGeom prst="rect">
            <a:avLst/>
          </a:prstGeom>
        </p:spPr>
      </p:pic>
      <p:sp>
        <p:nvSpPr>
          <p:cNvPr id="8" name="TextBox 7"/>
          <p:cNvSpPr txBox="1"/>
          <p:nvPr/>
        </p:nvSpPr>
        <p:spPr>
          <a:xfrm>
            <a:off x="1856156" y="3070460"/>
            <a:ext cx="2234559" cy="743922"/>
          </a:xfrm>
          <a:prstGeom prst="rect">
            <a:avLst/>
          </a:prstGeom>
          <a:solidFill>
            <a:schemeClr val="bg1"/>
          </a:solidFill>
          <a:ln w="38100">
            <a:solidFill>
              <a:srgbClr val="FF0000"/>
            </a:solidFill>
          </a:ln>
        </p:spPr>
        <p:txBody>
          <a:bodyPr wrap="square" rtlCol="0">
            <a:spAutoFit/>
          </a:bodyPr>
          <a:lstStyle/>
          <a:p>
            <a:r>
              <a:rPr lang="en-US" dirty="0" smtClean="0"/>
              <a:t>Identify upstream elements icon.</a:t>
            </a:r>
            <a:endParaRPr lang="en-ZA" dirty="0"/>
          </a:p>
        </p:txBody>
      </p:sp>
      <p:cxnSp>
        <p:nvCxnSpPr>
          <p:cNvPr id="9" name="Straight Arrow Connector 8"/>
          <p:cNvCxnSpPr/>
          <p:nvPr/>
        </p:nvCxnSpPr>
        <p:spPr>
          <a:xfrm flipV="1">
            <a:off x="2973435" y="1802409"/>
            <a:ext cx="315654" cy="1268051"/>
          </a:xfrm>
          <a:prstGeom prst="straightConnector1">
            <a:avLst/>
          </a:prstGeom>
          <a:ln w="381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1719226" y="4882366"/>
            <a:ext cx="37323" cy="996634"/>
          </a:xfrm>
          <a:prstGeom prst="straightConnector1">
            <a:avLst/>
          </a:prstGeom>
          <a:ln w="381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39270" y="5914675"/>
            <a:ext cx="2234559" cy="1395510"/>
          </a:xfrm>
          <a:prstGeom prst="rect">
            <a:avLst/>
          </a:prstGeom>
          <a:solidFill>
            <a:schemeClr val="bg1"/>
          </a:solidFill>
          <a:ln w="38100">
            <a:solidFill>
              <a:srgbClr val="FF0000"/>
            </a:solidFill>
          </a:ln>
        </p:spPr>
        <p:txBody>
          <a:bodyPr wrap="square" rtlCol="0">
            <a:spAutoFit/>
          </a:bodyPr>
          <a:lstStyle/>
          <a:p>
            <a:r>
              <a:rPr lang="en-US" dirty="0" smtClean="0"/>
              <a:t>Appropriate attribute for downstream links selected.</a:t>
            </a:r>
            <a:endParaRPr lang="en-ZA" dirty="0"/>
          </a:p>
        </p:txBody>
      </p:sp>
      <p:sp>
        <p:nvSpPr>
          <p:cNvPr id="16" name="TextBox 15"/>
          <p:cNvSpPr txBox="1"/>
          <p:nvPr/>
        </p:nvSpPr>
        <p:spPr>
          <a:xfrm>
            <a:off x="6004468" y="6775327"/>
            <a:ext cx="2234559" cy="1069716"/>
          </a:xfrm>
          <a:prstGeom prst="rect">
            <a:avLst/>
          </a:prstGeom>
          <a:solidFill>
            <a:schemeClr val="bg1"/>
          </a:solidFill>
          <a:ln w="38100">
            <a:solidFill>
              <a:srgbClr val="FF0000"/>
            </a:solidFill>
          </a:ln>
        </p:spPr>
        <p:txBody>
          <a:bodyPr wrap="square" rtlCol="0">
            <a:spAutoFit/>
          </a:bodyPr>
          <a:lstStyle/>
          <a:p>
            <a:r>
              <a:rPr lang="en-US" dirty="0" smtClean="0"/>
              <a:t>Included sub-basins highlighted &amp; listed</a:t>
            </a:r>
            <a:endParaRPr lang="en-ZA" dirty="0"/>
          </a:p>
        </p:txBody>
      </p:sp>
      <p:cxnSp>
        <p:nvCxnSpPr>
          <p:cNvPr id="17" name="Straight Arrow Connector 16"/>
          <p:cNvCxnSpPr/>
          <p:nvPr/>
        </p:nvCxnSpPr>
        <p:spPr>
          <a:xfrm>
            <a:off x="8239027" y="7310185"/>
            <a:ext cx="2029190" cy="282831"/>
          </a:xfrm>
          <a:prstGeom prst="straightConnector1">
            <a:avLst/>
          </a:prstGeom>
          <a:ln w="381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517663" y="3681331"/>
            <a:ext cx="2234559" cy="1721305"/>
          </a:xfrm>
          <a:prstGeom prst="rect">
            <a:avLst/>
          </a:prstGeom>
          <a:solidFill>
            <a:schemeClr val="bg1"/>
          </a:solidFill>
          <a:ln w="38100">
            <a:solidFill>
              <a:srgbClr val="FF0000"/>
            </a:solidFill>
          </a:ln>
        </p:spPr>
        <p:txBody>
          <a:bodyPr wrap="square" rtlCol="0">
            <a:spAutoFit/>
          </a:bodyPr>
          <a:lstStyle/>
          <a:p>
            <a:r>
              <a:rPr lang="en-US" dirty="0" smtClean="0"/>
              <a:t>‘Start Process’ button activates the list of all possible models to use.</a:t>
            </a:r>
            <a:endParaRPr lang="en-ZA" dirty="0"/>
          </a:p>
        </p:txBody>
      </p:sp>
      <p:cxnSp>
        <p:nvCxnSpPr>
          <p:cNvPr id="21" name="Elbow Connector 20"/>
          <p:cNvCxnSpPr/>
          <p:nvPr/>
        </p:nvCxnSpPr>
        <p:spPr>
          <a:xfrm flipV="1">
            <a:off x="6559517" y="2805896"/>
            <a:ext cx="1994358" cy="875435"/>
          </a:xfrm>
          <a:prstGeom prst="bentConnector3">
            <a:avLst>
              <a:gd name="adj1" fmla="val 1344"/>
            </a:avLst>
          </a:prstGeom>
          <a:ln w="381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58609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6093" y="349861"/>
            <a:ext cx="11041380" cy="662303"/>
          </a:xfrm>
        </p:spPr>
        <p:txBody>
          <a:bodyPr>
            <a:normAutofit/>
          </a:bodyPr>
          <a:lstStyle/>
          <a:p>
            <a:r>
              <a:rPr lang="en-US" dirty="0"/>
              <a:t>SP </a:t>
            </a:r>
            <a:r>
              <a:rPr lang="en-US" dirty="0" smtClean="0"/>
              <a:t>12: Model format files (see SPATSIM/</a:t>
            </a:r>
            <a:r>
              <a:rPr lang="en-US" dirty="0" err="1" smtClean="0"/>
              <a:t>text_data</a:t>
            </a:r>
            <a:r>
              <a:rPr lang="en-US" dirty="0" smtClean="0"/>
              <a:t> folder)</a:t>
            </a:r>
            <a:endParaRPr lang="en-ZA" dirty="0"/>
          </a:p>
        </p:txBody>
      </p:sp>
      <p:sp>
        <p:nvSpPr>
          <p:cNvPr id="3" name="TextBox 2"/>
          <p:cNvSpPr txBox="1"/>
          <p:nvPr/>
        </p:nvSpPr>
        <p:spPr>
          <a:xfrm>
            <a:off x="437420" y="2365497"/>
            <a:ext cx="8445324" cy="6740307"/>
          </a:xfrm>
          <a:prstGeom prst="rect">
            <a:avLst/>
          </a:prstGeom>
          <a:noFill/>
          <a:ln w="38100">
            <a:solidFill>
              <a:srgbClr val="FF0000"/>
            </a:solidFill>
          </a:ln>
        </p:spPr>
        <p:txBody>
          <a:bodyPr wrap="square" rtlCol="0">
            <a:spAutoFit/>
          </a:bodyPr>
          <a:lstStyle/>
          <a:p>
            <a:r>
              <a:rPr lang="en-ZA" sz="1600" dirty="0">
                <a:latin typeface="Courier New" panose="02070309020205020404" pitchFamily="49" charset="0"/>
                <a:cs typeface="Courier New" panose="02070309020205020404" pitchFamily="49" charset="0"/>
              </a:rPr>
              <a:t>GWV3 Global Options Model</a:t>
            </a:r>
          </a:p>
          <a:p>
            <a:r>
              <a:rPr lang="en-ZA" sz="1600" dirty="0">
                <a:latin typeface="Courier New" panose="02070309020205020404" pitchFamily="49" charset="0"/>
                <a:cs typeface="Courier New" panose="02070309020205020404" pitchFamily="49" charset="0"/>
              </a:rPr>
              <a:t>1st parameter 0:Required, 1:Optional</a:t>
            </a:r>
          </a:p>
          <a:p>
            <a:r>
              <a:rPr lang="en-ZA" sz="1600" dirty="0">
                <a:latin typeface="Courier New" panose="02070309020205020404" pitchFamily="49" charset="0"/>
                <a:cs typeface="Courier New" panose="02070309020205020404" pitchFamily="49" charset="0"/>
              </a:rPr>
              <a:t>2nd parameter=Table Type (-9:Multiple Var. File, 99: Other File)</a:t>
            </a:r>
          </a:p>
          <a:p>
            <a:r>
              <a:rPr lang="en-ZA" sz="1600" dirty="0">
                <a:latin typeface="Courier New" panose="02070309020205020404" pitchFamily="49" charset="0"/>
                <a:cs typeface="Courier New" panose="02070309020205020404" pitchFamily="49" charset="0"/>
              </a:rPr>
              <a:t>1. EXE File</a:t>
            </a:r>
          </a:p>
          <a:p>
            <a:r>
              <a:rPr lang="en-ZA" sz="1600" dirty="0">
                <a:latin typeface="Courier New" panose="02070309020205020404" pitchFamily="49" charset="0"/>
                <a:cs typeface="Courier New" panose="02070309020205020404" pitchFamily="49" charset="0"/>
              </a:rPr>
              <a:t>0 99 gwv3_global.exe</a:t>
            </a:r>
          </a:p>
          <a:p>
            <a:r>
              <a:rPr lang="en-ZA" sz="1600" dirty="0">
                <a:latin typeface="Courier New" panose="02070309020205020404" pitchFamily="49" charset="0"/>
                <a:cs typeface="Courier New" panose="02070309020205020404" pitchFamily="49" charset="0"/>
              </a:rPr>
              <a:t>2. Output Requirement File</a:t>
            </a:r>
          </a:p>
          <a:p>
            <a:r>
              <a:rPr lang="en-ZA" sz="1600" dirty="0">
                <a:latin typeface="Courier New" panose="02070309020205020404" pitchFamily="49" charset="0"/>
                <a:cs typeface="Courier New" panose="02070309020205020404" pitchFamily="49" charset="0"/>
              </a:rPr>
              <a:t>0 99 gwv3_Pitman.rqo</a:t>
            </a:r>
          </a:p>
          <a:p>
            <a:r>
              <a:rPr lang="en-ZA" sz="1600" dirty="0">
                <a:latin typeface="Courier New" panose="02070309020205020404" pitchFamily="49" charset="0"/>
                <a:cs typeface="Courier New" panose="02070309020205020404" pitchFamily="49" charset="0"/>
              </a:rPr>
              <a:t>3. Not Applicable</a:t>
            </a:r>
          </a:p>
          <a:p>
            <a:r>
              <a:rPr lang="en-ZA" sz="1600" dirty="0">
                <a:latin typeface="Courier New" panose="02070309020205020404" pitchFamily="49" charset="0"/>
                <a:cs typeface="Courier New" panose="02070309020205020404" pitchFamily="49" charset="0"/>
              </a:rPr>
              <a:t>1 -9</a:t>
            </a:r>
          </a:p>
          <a:p>
            <a:r>
              <a:rPr lang="en-ZA" sz="1600" dirty="0">
                <a:latin typeface="Courier New" panose="02070309020205020404" pitchFamily="49" charset="0"/>
                <a:cs typeface="Courier New" panose="02070309020205020404" pitchFamily="49" charset="0"/>
              </a:rPr>
              <a:t>4. Catchment ID</a:t>
            </a:r>
          </a:p>
          <a:p>
            <a:r>
              <a:rPr lang="en-ZA" sz="1600" dirty="0">
                <a:latin typeface="Courier New" panose="02070309020205020404" pitchFamily="49" charset="0"/>
                <a:cs typeface="Courier New" panose="02070309020205020404" pitchFamily="49" charset="0"/>
              </a:rPr>
              <a:t>0 0</a:t>
            </a:r>
          </a:p>
          <a:p>
            <a:r>
              <a:rPr lang="en-ZA" sz="1600" dirty="0">
                <a:latin typeface="Courier New" panose="02070309020205020404" pitchFamily="49" charset="0"/>
                <a:cs typeface="Courier New" panose="02070309020205020404" pitchFamily="49" charset="0"/>
              </a:rPr>
              <a:t>5. Catchment Area</a:t>
            </a:r>
          </a:p>
          <a:p>
            <a:r>
              <a:rPr lang="en-ZA" sz="1600" dirty="0">
                <a:latin typeface="Courier New" panose="02070309020205020404" pitchFamily="49" charset="0"/>
                <a:cs typeface="Courier New" panose="02070309020205020404" pitchFamily="49" charset="0"/>
              </a:rPr>
              <a:t>0 2</a:t>
            </a:r>
          </a:p>
          <a:p>
            <a:r>
              <a:rPr lang="en-ZA" sz="1600" dirty="0">
                <a:latin typeface="Courier New" panose="02070309020205020404" pitchFamily="49" charset="0"/>
                <a:cs typeface="Courier New" panose="02070309020205020404" pitchFamily="49" charset="0"/>
              </a:rPr>
              <a:t>6. Cumulative Area</a:t>
            </a:r>
          </a:p>
          <a:p>
            <a:r>
              <a:rPr lang="en-ZA" sz="1600" dirty="0">
                <a:latin typeface="Courier New" panose="02070309020205020404" pitchFamily="49" charset="0"/>
                <a:cs typeface="Courier New" panose="02070309020205020404" pitchFamily="49" charset="0"/>
              </a:rPr>
              <a:t>1 2</a:t>
            </a:r>
          </a:p>
          <a:p>
            <a:r>
              <a:rPr lang="en-ZA" sz="1600" dirty="0">
                <a:latin typeface="Courier New" panose="02070309020205020404" pitchFamily="49" charset="0"/>
                <a:cs typeface="Courier New" panose="02070309020205020404" pitchFamily="49" charset="0"/>
              </a:rPr>
              <a:t>7. Uncertain Model Parameters</a:t>
            </a:r>
          </a:p>
          <a:p>
            <a:r>
              <a:rPr lang="en-ZA" sz="1600" dirty="0">
                <a:latin typeface="Courier New" panose="02070309020205020404" pitchFamily="49" charset="0"/>
                <a:cs typeface="Courier New" panose="02070309020205020404" pitchFamily="49" charset="0"/>
              </a:rPr>
              <a:t>0 5</a:t>
            </a:r>
          </a:p>
          <a:p>
            <a:r>
              <a:rPr lang="en-ZA" sz="1600" dirty="0">
                <a:latin typeface="Courier New" panose="02070309020205020404" pitchFamily="49" charset="0"/>
                <a:cs typeface="Courier New" panose="02070309020205020404" pitchFamily="49" charset="0"/>
              </a:rPr>
              <a:t>8. Reservoir/Wetland Parameters</a:t>
            </a:r>
          </a:p>
          <a:p>
            <a:r>
              <a:rPr lang="en-ZA" sz="1600" dirty="0">
                <a:latin typeface="Courier New" panose="02070309020205020404" pitchFamily="49" charset="0"/>
                <a:cs typeface="Courier New" panose="02070309020205020404" pitchFamily="49" charset="0"/>
              </a:rPr>
              <a:t>1 5</a:t>
            </a:r>
          </a:p>
          <a:p>
            <a:r>
              <a:rPr lang="en-ZA" sz="1600" dirty="0">
                <a:latin typeface="Courier New" panose="02070309020205020404" pitchFamily="49" charset="0"/>
                <a:cs typeface="Courier New" panose="02070309020205020404" pitchFamily="49" charset="0"/>
              </a:rPr>
              <a:t>9. Mean Monthly Evaporation</a:t>
            </a:r>
          </a:p>
          <a:p>
            <a:r>
              <a:rPr lang="en-ZA" sz="1600" dirty="0">
                <a:latin typeface="Courier New" panose="02070309020205020404" pitchFamily="49" charset="0"/>
                <a:cs typeface="Courier New" panose="02070309020205020404" pitchFamily="49" charset="0"/>
              </a:rPr>
              <a:t>0 5</a:t>
            </a:r>
          </a:p>
          <a:p>
            <a:r>
              <a:rPr lang="en-ZA" sz="1600" dirty="0">
                <a:latin typeface="Courier New" panose="02070309020205020404" pitchFamily="49" charset="0"/>
                <a:cs typeface="Courier New" panose="02070309020205020404" pitchFamily="49" charset="0"/>
              </a:rPr>
              <a:t>10. Mean Monthly Distribution Data</a:t>
            </a:r>
          </a:p>
          <a:p>
            <a:r>
              <a:rPr lang="en-ZA" sz="1600" dirty="0">
                <a:latin typeface="Courier New" panose="02070309020205020404" pitchFamily="49" charset="0"/>
                <a:cs typeface="Courier New" panose="02070309020205020404" pitchFamily="49" charset="0"/>
              </a:rPr>
              <a:t>0 </a:t>
            </a:r>
            <a:r>
              <a:rPr lang="en-ZA" sz="1600" dirty="0" smtClean="0">
                <a:latin typeface="Courier New" panose="02070309020205020404" pitchFamily="49" charset="0"/>
                <a:cs typeface="Courier New" panose="02070309020205020404" pitchFamily="49" charset="0"/>
              </a:rPr>
              <a:t>5</a:t>
            </a:r>
          </a:p>
          <a:p>
            <a:r>
              <a:rPr lang="en-US" sz="1600" dirty="0" smtClean="0">
                <a:latin typeface="Courier New" panose="02070309020205020404" pitchFamily="49" charset="0"/>
                <a:cs typeface="Courier New" panose="02070309020205020404" pitchFamily="49" charset="0"/>
              </a:rPr>
              <a:t>.</a:t>
            </a:r>
          </a:p>
          <a:p>
            <a:r>
              <a:rPr lang="en-US" sz="1600" dirty="0" smtClean="0">
                <a:latin typeface="Courier New" panose="02070309020205020404" pitchFamily="49" charset="0"/>
                <a:cs typeface="Courier New" panose="02070309020205020404" pitchFamily="49" charset="0"/>
              </a:rPr>
              <a:t>.</a:t>
            </a:r>
          </a:p>
          <a:p>
            <a:r>
              <a:rPr lang="en-US" sz="1600" dirty="0" smtClean="0">
                <a:latin typeface="Courier New" panose="02070309020205020404" pitchFamily="49" charset="0"/>
                <a:cs typeface="Courier New" panose="02070309020205020404" pitchFamily="49" charset="0"/>
              </a:rPr>
              <a:t>etc.</a:t>
            </a:r>
            <a:endParaRPr lang="en-US" sz="1600" dirty="0">
              <a:latin typeface="Courier New" panose="02070309020205020404" pitchFamily="49" charset="0"/>
              <a:cs typeface="Courier New" panose="02070309020205020404" pitchFamily="49" charset="0"/>
            </a:endParaRPr>
          </a:p>
          <a:p>
            <a:endParaRPr lang="en-ZA" sz="1600" dirty="0">
              <a:latin typeface="Courier New" panose="02070309020205020404" pitchFamily="49" charset="0"/>
              <a:cs typeface="Courier New" panose="02070309020205020404" pitchFamily="49" charset="0"/>
            </a:endParaRPr>
          </a:p>
        </p:txBody>
      </p:sp>
      <p:sp>
        <p:nvSpPr>
          <p:cNvPr id="4" name="TextBox 3"/>
          <p:cNvSpPr txBox="1"/>
          <p:nvPr/>
        </p:nvSpPr>
        <p:spPr>
          <a:xfrm>
            <a:off x="2285365" y="1250302"/>
            <a:ext cx="1708138" cy="418128"/>
          </a:xfrm>
          <a:prstGeom prst="rect">
            <a:avLst/>
          </a:prstGeom>
          <a:solidFill>
            <a:schemeClr val="bg1"/>
          </a:solidFill>
          <a:ln w="38100">
            <a:solidFill>
              <a:srgbClr val="FF0000"/>
            </a:solidFill>
          </a:ln>
        </p:spPr>
        <p:txBody>
          <a:bodyPr wrap="square" rtlCol="0">
            <a:spAutoFit/>
          </a:bodyPr>
          <a:lstStyle/>
          <a:p>
            <a:r>
              <a:rPr lang="en-US" dirty="0" smtClean="0"/>
              <a:t>Model name.</a:t>
            </a:r>
            <a:endParaRPr lang="en-ZA" dirty="0"/>
          </a:p>
        </p:txBody>
      </p:sp>
      <p:cxnSp>
        <p:nvCxnSpPr>
          <p:cNvPr id="5" name="Straight Arrow Connector 4"/>
          <p:cNvCxnSpPr>
            <a:stCxn id="4" idx="2"/>
          </p:cNvCxnSpPr>
          <p:nvPr/>
        </p:nvCxnSpPr>
        <p:spPr>
          <a:xfrm flipH="1">
            <a:off x="2285365" y="1668430"/>
            <a:ext cx="854069" cy="832174"/>
          </a:xfrm>
          <a:prstGeom prst="straightConnector1">
            <a:avLst/>
          </a:prstGeom>
          <a:ln w="381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9211788" y="3212841"/>
            <a:ext cx="3235247" cy="418128"/>
          </a:xfrm>
          <a:prstGeom prst="rect">
            <a:avLst/>
          </a:prstGeom>
          <a:solidFill>
            <a:schemeClr val="bg1"/>
          </a:solidFill>
          <a:ln w="38100">
            <a:solidFill>
              <a:srgbClr val="FF0000"/>
            </a:solidFill>
          </a:ln>
        </p:spPr>
        <p:txBody>
          <a:bodyPr wrap="square" rtlCol="0">
            <a:spAutoFit/>
          </a:bodyPr>
          <a:lstStyle/>
          <a:p>
            <a:r>
              <a:rPr lang="en-US" dirty="0" smtClean="0"/>
              <a:t>Model executable filename.</a:t>
            </a:r>
            <a:endParaRPr lang="en-ZA" dirty="0"/>
          </a:p>
        </p:txBody>
      </p:sp>
      <p:cxnSp>
        <p:nvCxnSpPr>
          <p:cNvPr id="10" name="Straight Arrow Connector 9"/>
          <p:cNvCxnSpPr>
            <a:stCxn id="9" idx="1"/>
          </p:cNvCxnSpPr>
          <p:nvPr/>
        </p:nvCxnSpPr>
        <p:spPr>
          <a:xfrm flipH="1">
            <a:off x="3284376" y="3421905"/>
            <a:ext cx="5927412" cy="9642"/>
          </a:xfrm>
          <a:prstGeom prst="straightConnector1">
            <a:avLst/>
          </a:prstGeom>
          <a:ln w="381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13" name="Right Brace 12"/>
          <p:cNvSpPr/>
          <p:nvPr/>
        </p:nvSpPr>
        <p:spPr>
          <a:xfrm>
            <a:off x="5281127" y="4487955"/>
            <a:ext cx="727787" cy="3946917"/>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p>
        </p:txBody>
      </p:sp>
      <p:sp>
        <p:nvSpPr>
          <p:cNvPr id="14" name="TextBox 13"/>
          <p:cNvSpPr txBox="1"/>
          <p:nvPr/>
        </p:nvSpPr>
        <p:spPr>
          <a:xfrm>
            <a:off x="9046947" y="5274966"/>
            <a:ext cx="3235247" cy="2372894"/>
          </a:xfrm>
          <a:prstGeom prst="rect">
            <a:avLst/>
          </a:prstGeom>
          <a:solidFill>
            <a:schemeClr val="bg1"/>
          </a:solidFill>
          <a:ln w="38100">
            <a:solidFill>
              <a:srgbClr val="FF0000"/>
            </a:solidFill>
          </a:ln>
        </p:spPr>
        <p:txBody>
          <a:bodyPr wrap="square" rtlCol="0">
            <a:spAutoFit/>
          </a:bodyPr>
          <a:lstStyle/>
          <a:p>
            <a:r>
              <a:rPr lang="en-US" dirty="0" smtClean="0"/>
              <a:t>Model input &amp; output data:</a:t>
            </a:r>
          </a:p>
          <a:p>
            <a:r>
              <a:rPr lang="en-US" dirty="0" smtClean="0"/>
              <a:t>The 2</a:t>
            </a:r>
            <a:r>
              <a:rPr lang="en-US" baseline="30000" dirty="0" smtClean="0"/>
              <a:t>nd</a:t>
            </a:r>
            <a:r>
              <a:rPr lang="en-US" dirty="0" smtClean="0"/>
              <a:t> line refers to whether required (0) or optional (1) and what attribute type of data (0=text, 1=single real, etc. – see SP 2).</a:t>
            </a:r>
            <a:endParaRPr lang="en-ZA" dirty="0"/>
          </a:p>
        </p:txBody>
      </p:sp>
      <p:cxnSp>
        <p:nvCxnSpPr>
          <p:cNvPr id="15" name="Straight Arrow Connector 14"/>
          <p:cNvCxnSpPr/>
          <p:nvPr/>
        </p:nvCxnSpPr>
        <p:spPr>
          <a:xfrm flipH="1">
            <a:off x="6456783" y="6451771"/>
            <a:ext cx="2590164" cy="9642"/>
          </a:xfrm>
          <a:prstGeom prst="straightConnector1">
            <a:avLst/>
          </a:prstGeom>
          <a:ln w="381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59497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SP </a:t>
            </a:r>
            <a:r>
              <a:rPr lang="en-US" dirty="0" smtClean="0"/>
              <a:t>13: Linking SPATSIM attributes to a </a:t>
            </a:r>
            <a:r>
              <a:rPr lang="en-US" dirty="0"/>
              <a:t>model </a:t>
            </a:r>
            <a:r>
              <a:rPr lang="en-US" dirty="0" smtClean="0"/>
              <a:t>application</a:t>
            </a:r>
            <a:endParaRPr lang="en-ZA"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5959" y="1265853"/>
            <a:ext cx="7265145" cy="5723306"/>
          </a:xfrm>
          <a:prstGeom prst="rect">
            <a:avLst/>
          </a:prstGeom>
        </p:spPr>
      </p:pic>
      <p:cxnSp>
        <p:nvCxnSpPr>
          <p:cNvPr id="4" name="Straight Arrow Connector 3"/>
          <p:cNvCxnSpPr/>
          <p:nvPr/>
        </p:nvCxnSpPr>
        <p:spPr>
          <a:xfrm flipH="1" flipV="1">
            <a:off x="8472196" y="3732245"/>
            <a:ext cx="37323" cy="4123741"/>
          </a:xfrm>
          <a:prstGeom prst="straightConnector1">
            <a:avLst/>
          </a:prstGeom>
          <a:ln w="381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3452327" y="7855986"/>
            <a:ext cx="6941976" cy="1395510"/>
          </a:xfrm>
          <a:prstGeom prst="rect">
            <a:avLst/>
          </a:prstGeom>
          <a:solidFill>
            <a:schemeClr val="bg1"/>
          </a:solidFill>
          <a:ln w="38100">
            <a:solidFill>
              <a:srgbClr val="FF0000"/>
            </a:solidFill>
          </a:ln>
        </p:spPr>
        <p:txBody>
          <a:bodyPr wrap="square" rtlCol="0">
            <a:spAutoFit/>
          </a:bodyPr>
          <a:lstStyle/>
          <a:p>
            <a:r>
              <a:rPr lang="en-US" dirty="0" smtClean="0"/>
              <a:t>Model input &amp; output data requirements (or options) are populated by highlighting </a:t>
            </a:r>
            <a:r>
              <a:rPr lang="en-US" dirty="0" smtClean="0"/>
              <a:t>the </a:t>
            </a:r>
            <a:r>
              <a:rPr lang="en-US" dirty="0" smtClean="0"/>
              <a:t>appropriate </a:t>
            </a:r>
            <a:r>
              <a:rPr lang="en-US" dirty="0"/>
              <a:t>attribute from the list at bottom left </a:t>
            </a:r>
            <a:r>
              <a:rPr lang="en-US" dirty="0" smtClean="0"/>
              <a:t>and then double clicking the </a:t>
            </a:r>
            <a:r>
              <a:rPr lang="en-US" dirty="0" smtClean="0"/>
              <a:t>cell in the model data </a:t>
            </a:r>
            <a:r>
              <a:rPr lang="en-US" dirty="0" smtClean="0"/>
              <a:t>input/output table.</a:t>
            </a:r>
            <a:endParaRPr lang="en-ZA" dirty="0"/>
          </a:p>
        </p:txBody>
      </p:sp>
      <p:cxnSp>
        <p:nvCxnSpPr>
          <p:cNvPr id="8" name="Straight Arrow Connector 7"/>
          <p:cNvCxnSpPr/>
          <p:nvPr/>
        </p:nvCxnSpPr>
        <p:spPr>
          <a:xfrm flipH="1" flipV="1">
            <a:off x="3881535" y="4945224"/>
            <a:ext cx="1548882" cy="2910762"/>
          </a:xfrm>
          <a:prstGeom prst="straightConnector1">
            <a:avLst/>
          </a:prstGeom>
          <a:ln w="381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34725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SP </a:t>
            </a:r>
            <a:r>
              <a:rPr lang="en-US" dirty="0" smtClean="0"/>
              <a:t>14: Saving a </a:t>
            </a:r>
            <a:r>
              <a:rPr lang="en-US" dirty="0"/>
              <a:t>model </a:t>
            </a:r>
            <a:r>
              <a:rPr lang="en-US" dirty="0" smtClean="0"/>
              <a:t>application for later use</a:t>
            </a:r>
            <a:endParaRPr lang="en-ZA" dirty="0"/>
          </a:p>
        </p:txBody>
      </p:sp>
      <p:pic>
        <p:nvPicPr>
          <p:cNvPr id="3" name="Picture 2"/>
          <p:cNvPicPr>
            <a:picLocks noChangeAspect="1"/>
          </p:cNvPicPr>
          <p:nvPr/>
        </p:nvPicPr>
        <p:blipFill>
          <a:blip r:embed="rId2"/>
          <a:stretch>
            <a:fillRect/>
          </a:stretch>
        </p:blipFill>
        <p:spPr>
          <a:xfrm>
            <a:off x="2407300" y="4192653"/>
            <a:ext cx="7327641" cy="5023441"/>
          </a:xfrm>
          <a:prstGeom prst="rect">
            <a:avLst/>
          </a:prstGeom>
        </p:spPr>
      </p:pic>
      <p:sp>
        <p:nvSpPr>
          <p:cNvPr id="5" name="TextBox 4"/>
          <p:cNvSpPr txBox="1"/>
          <p:nvPr/>
        </p:nvSpPr>
        <p:spPr>
          <a:xfrm>
            <a:off x="485193" y="1117632"/>
            <a:ext cx="11943184" cy="2698687"/>
          </a:xfrm>
          <a:prstGeom prst="rect">
            <a:avLst/>
          </a:prstGeom>
          <a:solidFill>
            <a:schemeClr val="bg1"/>
          </a:solidFill>
          <a:ln w="38100">
            <a:solidFill>
              <a:srgbClr val="FF0000"/>
            </a:solidFill>
          </a:ln>
        </p:spPr>
        <p:txBody>
          <a:bodyPr wrap="square" rtlCol="0">
            <a:spAutoFit/>
          </a:bodyPr>
          <a:lstStyle/>
          <a:p>
            <a:r>
              <a:rPr lang="en-US" dirty="0" smtClean="0"/>
              <a:t>Model applications are saved in a </a:t>
            </a:r>
            <a:r>
              <a:rPr lang="en-US" dirty="0" err="1" smtClean="0"/>
              <a:t>Proc_run</a:t>
            </a:r>
            <a:r>
              <a:rPr lang="en-US" dirty="0" smtClean="0"/>
              <a:t> database table that contains all of the information required to run a model. This includes the model executable file name, the spatial elements to be included in the model run and their sequence, the links to the SPATSIM attribute data to be used in running the model (or to be generated  as output), that start and end dates of the model run, etc.</a:t>
            </a:r>
          </a:p>
          <a:p>
            <a:endParaRPr lang="en-US" dirty="0"/>
          </a:p>
          <a:p>
            <a:r>
              <a:rPr lang="en-US" dirty="0" smtClean="0"/>
              <a:t>An entry in the </a:t>
            </a:r>
            <a:r>
              <a:rPr lang="en-US" dirty="0" err="1" smtClean="0"/>
              <a:t>Proc_run</a:t>
            </a:r>
            <a:r>
              <a:rPr lang="en-US" dirty="0" smtClean="0"/>
              <a:t> table is created when a model application is first established (SP 11 to SP13) and can be re-used by selecting the </a:t>
            </a:r>
            <a:r>
              <a:rPr lang="en-US" b="1" i="1" dirty="0" smtClean="0"/>
              <a:t>‘Directly’</a:t>
            </a:r>
            <a:r>
              <a:rPr lang="en-US" dirty="0" smtClean="0"/>
              <a:t> option shown in SP 9. A further option is available to </a:t>
            </a:r>
            <a:r>
              <a:rPr lang="en-US" b="1" i="1" dirty="0"/>
              <a:t>‘Edit Saved Run’</a:t>
            </a:r>
            <a:r>
              <a:rPr lang="en-US" dirty="0"/>
              <a:t> </a:t>
            </a:r>
            <a:r>
              <a:rPr lang="en-US" dirty="0" smtClean="0"/>
              <a:t>which allows the user to modify the model inputs or outputs and create a new model application.</a:t>
            </a:r>
            <a:endParaRPr lang="en-ZA" dirty="0"/>
          </a:p>
        </p:txBody>
      </p:sp>
    </p:spTree>
    <p:extLst>
      <p:ext uri="{BB962C8B-B14F-4D97-AF65-F5344CB8AC3E}">
        <p14:creationId xmlns:p14="http://schemas.microsoft.com/office/powerpoint/2010/main" val="38724668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SP </a:t>
            </a:r>
            <a:r>
              <a:rPr lang="en-US" dirty="0" smtClean="0"/>
              <a:t>15: Detailed outputs from the single run version of the model</a:t>
            </a:r>
            <a:endParaRPr lang="en-ZA" dirty="0"/>
          </a:p>
        </p:txBody>
      </p:sp>
      <p:sp>
        <p:nvSpPr>
          <p:cNvPr id="3" name="TextBox 2"/>
          <p:cNvSpPr txBox="1"/>
          <p:nvPr/>
        </p:nvSpPr>
        <p:spPr>
          <a:xfrm>
            <a:off x="1038310" y="1371600"/>
            <a:ext cx="4557818" cy="7571303"/>
          </a:xfrm>
          <a:prstGeom prst="rect">
            <a:avLst/>
          </a:prstGeom>
          <a:solidFill>
            <a:schemeClr val="bg1"/>
          </a:solidFill>
          <a:ln w="38100">
            <a:solidFill>
              <a:srgbClr val="FF0000"/>
            </a:solidFill>
          </a:ln>
        </p:spPr>
        <p:txBody>
          <a:bodyPr wrap="square" rtlCol="0">
            <a:spAutoFit/>
          </a:bodyPr>
          <a:lstStyle/>
          <a:p>
            <a:r>
              <a:rPr lang="en-US" sz="1800" dirty="0" smtClean="0"/>
              <a:t>1.  Rainfall  (mm)                   </a:t>
            </a:r>
            <a:endParaRPr lang="en-US" sz="1800" dirty="0"/>
          </a:p>
          <a:p>
            <a:r>
              <a:rPr lang="en-US" sz="1800" dirty="0" smtClean="0"/>
              <a:t>2.  Interception (mm)                 </a:t>
            </a:r>
            <a:endParaRPr lang="en-US" sz="1800" dirty="0"/>
          </a:p>
          <a:p>
            <a:r>
              <a:rPr lang="en-US" sz="1800" dirty="0" smtClean="0"/>
              <a:t>3.  Potential evapotranspiration (mm) </a:t>
            </a:r>
            <a:endParaRPr lang="en-US" sz="1800" dirty="0"/>
          </a:p>
          <a:p>
            <a:r>
              <a:rPr lang="en-US" sz="1800" dirty="0" smtClean="0"/>
              <a:t>4.  Actual evapotranspiration (mm)    </a:t>
            </a:r>
            <a:endParaRPr lang="en-US" sz="1800" dirty="0"/>
          </a:p>
          <a:p>
            <a:r>
              <a:rPr lang="en-US" sz="1800" dirty="0" smtClean="0"/>
              <a:t>5.  Soil </a:t>
            </a:r>
            <a:r>
              <a:rPr lang="en-US" sz="1800" dirty="0"/>
              <a:t>moisture </a:t>
            </a:r>
            <a:r>
              <a:rPr lang="en-US" sz="1800" dirty="0" smtClean="0"/>
              <a:t>store (mm)          </a:t>
            </a:r>
            <a:endParaRPr lang="en-US" sz="1800" dirty="0"/>
          </a:p>
          <a:p>
            <a:r>
              <a:rPr lang="en-US" sz="1800" dirty="0" smtClean="0"/>
              <a:t>6.  Potential </a:t>
            </a:r>
            <a:r>
              <a:rPr lang="en-US" sz="1800" dirty="0"/>
              <a:t>dam store </a:t>
            </a:r>
            <a:r>
              <a:rPr lang="en-US" sz="1800" dirty="0" smtClean="0"/>
              <a:t>(mm)         </a:t>
            </a:r>
            <a:endParaRPr lang="en-US" sz="1800" dirty="0"/>
          </a:p>
          <a:p>
            <a:r>
              <a:rPr lang="en-US" sz="1800" dirty="0" smtClean="0"/>
              <a:t>7.  Surface </a:t>
            </a:r>
            <a:r>
              <a:rPr lang="en-US" sz="1800" dirty="0"/>
              <a:t>runoff </a:t>
            </a:r>
            <a:r>
              <a:rPr lang="en-US" sz="1800" dirty="0" smtClean="0"/>
              <a:t> (mm)              </a:t>
            </a:r>
            <a:endParaRPr lang="en-US" sz="1800" dirty="0"/>
          </a:p>
          <a:p>
            <a:r>
              <a:rPr lang="en-US" sz="1800" dirty="0" smtClean="0"/>
              <a:t>8.  Soil </a:t>
            </a:r>
            <a:r>
              <a:rPr lang="en-US" sz="1800" dirty="0"/>
              <a:t>moisture runoff </a:t>
            </a:r>
            <a:r>
              <a:rPr lang="en-US" sz="1800" dirty="0" smtClean="0"/>
              <a:t>(mm)        </a:t>
            </a:r>
            <a:endParaRPr lang="en-US" sz="1800" dirty="0"/>
          </a:p>
          <a:p>
            <a:r>
              <a:rPr lang="en-US" sz="1800" dirty="0" smtClean="0"/>
              <a:t>9.  Recharge (mm)                     </a:t>
            </a:r>
            <a:endParaRPr lang="en-US" sz="1800" dirty="0"/>
          </a:p>
          <a:p>
            <a:r>
              <a:rPr lang="en-US" sz="1800" dirty="0" smtClean="0"/>
              <a:t>10. Groundwater </a:t>
            </a:r>
            <a:r>
              <a:rPr lang="en-US" sz="1800" dirty="0"/>
              <a:t>runoff </a:t>
            </a:r>
            <a:r>
              <a:rPr lang="en-US" sz="1800" dirty="0" smtClean="0"/>
              <a:t> (mm)          </a:t>
            </a:r>
            <a:endParaRPr lang="en-US" sz="1800" dirty="0"/>
          </a:p>
          <a:p>
            <a:r>
              <a:rPr lang="en-US" sz="1800" dirty="0" smtClean="0"/>
              <a:t>11. Ground </a:t>
            </a:r>
            <a:r>
              <a:rPr lang="en-US" sz="1800" dirty="0"/>
              <a:t>water1 </a:t>
            </a:r>
            <a:r>
              <a:rPr lang="en-US" sz="1800" dirty="0" smtClean="0"/>
              <a:t>slope (%)          </a:t>
            </a:r>
            <a:endParaRPr lang="en-US" sz="1800" dirty="0"/>
          </a:p>
          <a:p>
            <a:r>
              <a:rPr lang="en-US" sz="1800" dirty="0" smtClean="0"/>
              <a:t>12. Ground </a:t>
            </a:r>
            <a:r>
              <a:rPr lang="en-US" sz="1800" dirty="0"/>
              <a:t>water2 </a:t>
            </a:r>
            <a:r>
              <a:rPr lang="en-US" sz="1800" dirty="0" smtClean="0"/>
              <a:t>slope (%)          </a:t>
            </a:r>
            <a:endParaRPr lang="en-US" sz="1800" dirty="0"/>
          </a:p>
          <a:p>
            <a:r>
              <a:rPr lang="en-US" sz="1800" dirty="0" smtClean="0"/>
              <a:t>13. Ground </a:t>
            </a:r>
            <a:r>
              <a:rPr lang="en-US" sz="1800" dirty="0"/>
              <a:t>water outflow </a:t>
            </a:r>
            <a:r>
              <a:rPr lang="en-US" sz="1800" dirty="0" smtClean="0"/>
              <a:t>(m</a:t>
            </a:r>
            <a:r>
              <a:rPr lang="en-US" sz="1800" baseline="30000" dirty="0" smtClean="0"/>
              <a:t>3</a:t>
            </a:r>
            <a:r>
              <a:rPr lang="en-US" sz="1800" dirty="0" smtClean="0"/>
              <a:t> * 10</a:t>
            </a:r>
            <a:r>
              <a:rPr lang="en-US" sz="1800" baseline="30000" dirty="0" smtClean="0"/>
              <a:t>6</a:t>
            </a:r>
            <a:r>
              <a:rPr lang="en-US" sz="1800" dirty="0" smtClean="0"/>
              <a:t>)        </a:t>
            </a:r>
            <a:endParaRPr lang="en-US" sz="1800" dirty="0"/>
          </a:p>
          <a:p>
            <a:r>
              <a:rPr lang="en-US" sz="1800" dirty="0" smtClean="0"/>
              <a:t>14. Channel Losses </a:t>
            </a:r>
            <a:r>
              <a:rPr lang="en-US" sz="1800" dirty="0"/>
              <a:t>(m</a:t>
            </a:r>
            <a:r>
              <a:rPr lang="en-US" sz="1800" baseline="30000" dirty="0"/>
              <a:t>3</a:t>
            </a:r>
            <a:r>
              <a:rPr lang="en-US" sz="1800" dirty="0"/>
              <a:t> * 10</a:t>
            </a:r>
            <a:r>
              <a:rPr lang="en-US" sz="1800" baseline="30000" dirty="0"/>
              <a:t>6</a:t>
            </a:r>
            <a:r>
              <a:rPr lang="en-US" sz="1800" dirty="0"/>
              <a:t>)</a:t>
            </a:r>
            <a:r>
              <a:rPr lang="en-US" sz="1800" dirty="0" smtClean="0"/>
              <a:t>               </a:t>
            </a:r>
            <a:endParaRPr lang="en-US" sz="1800" dirty="0"/>
          </a:p>
          <a:p>
            <a:r>
              <a:rPr lang="en-US" sz="1800" dirty="0" smtClean="0"/>
              <a:t>15. Routed </a:t>
            </a:r>
            <a:r>
              <a:rPr lang="en-US" sz="1800" dirty="0"/>
              <a:t>runoff </a:t>
            </a:r>
            <a:r>
              <a:rPr lang="en-US" sz="1800" dirty="0" smtClean="0"/>
              <a:t>volume </a:t>
            </a:r>
            <a:r>
              <a:rPr lang="en-US" sz="1800" dirty="0"/>
              <a:t>(m</a:t>
            </a:r>
            <a:r>
              <a:rPr lang="en-US" sz="1800" baseline="30000" dirty="0"/>
              <a:t>3</a:t>
            </a:r>
            <a:r>
              <a:rPr lang="en-US" sz="1800" dirty="0"/>
              <a:t> * 10</a:t>
            </a:r>
            <a:r>
              <a:rPr lang="en-US" sz="1800" baseline="30000" dirty="0"/>
              <a:t>6</a:t>
            </a:r>
            <a:r>
              <a:rPr lang="en-US" sz="1800" dirty="0"/>
              <a:t>)</a:t>
            </a:r>
            <a:r>
              <a:rPr lang="en-US" sz="1800" dirty="0" smtClean="0"/>
              <a:t>         </a:t>
            </a:r>
            <a:endParaRPr lang="en-US" sz="1800" dirty="0"/>
          </a:p>
          <a:p>
            <a:r>
              <a:rPr lang="en-US" sz="1800" dirty="0" smtClean="0"/>
              <a:t>16. Routed </a:t>
            </a:r>
            <a:r>
              <a:rPr lang="en-US" sz="1800" dirty="0" err="1"/>
              <a:t>baseflow</a:t>
            </a:r>
            <a:r>
              <a:rPr lang="en-US" sz="1800" dirty="0"/>
              <a:t> </a:t>
            </a:r>
            <a:r>
              <a:rPr lang="en-US" sz="1800" dirty="0" smtClean="0"/>
              <a:t>volume </a:t>
            </a:r>
            <a:r>
              <a:rPr lang="en-US" sz="1800" dirty="0"/>
              <a:t>(m</a:t>
            </a:r>
            <a:r>
              <a:rPr lang="en-US" sz="1800" baseline="30000" dirty="0"/>
              <a:t>3</a:t>
            </a:r>
            <a:r>
              <a:rPr lang="en-US" sz="1800" dirty="0"/>
              <a:t> * 10</a:t>
            </a:r>
            <a:r>
              <a:rPr lang="en-US" sz="1800" baseline="30000" dirty="0"/>
              <a:t>6</a:t>
            </a:r>
            <a:r>
              <a:rPr lang="en-US" sz="1800" dirty="0"/>
              <a:t>)</a:t>
            </a:r>
            <a:r>
              <a:rPr lang="en-US" sz="1800" dirty="0" smtClean="0"/>
              <a:t>       </a:t>
            </a:r>
            <a:endParaRPr lang="en-US" sz="1800" dirty="0"/>
          </a:p>
          <a:p>
            <a:r>
              <a:rPr lang="en-US" sz="1800" dirty="0" smtClean="0"/>
              <a:t>17. Upstream inflow </a:t>
            </a:r>
            <a:r>
              <a:rPr lang="en-US" sz="1800" dirty="0"/>
              <a:t>(m</a:t>
            </a:r>
            <a:r>
              <a:rPr lang="en-US" sz="1800" baseline="30000" dirty="0"/>
              <a:t>3</a:t>
            </a:r>
            <a:r>
              <a:rPr lang="en-US" sz="1800" dirty="0"/>
              <a:t> * 10</a:t>
            </a:r>
            <a:r>
              <a:rPr lang="en-US" sz="1800" baseline="30000" dirty="0"/>
              <a:t>6</a:t>
            </a:r>
            <a:r>
              <a:rPr lang="en-US" sz="1800" dirty="0"/>
              <a:t>)</a:t>
            </a:r>
            <a:r>
              <a:rPr lang="en-US" sz="1800" dirty="0" smtClean="0"/>
              <a:t>              </a:t>
            </a:r>
            <a:endParaRPr lang="en-US" sz="1800" dirty="0"/>
          </a:p>
          <a:p>
            <a:r>
              <a:rPr lang="en-US" sz="1800" dirty="0" smtClean="0"/>
              <a:t>18. Direct Abstractions </a:t>
            </a:r>
            <a:r>
              <a:rPr lang="en-US" sz="1800" dirty="0"/>
              <a:t>(m</a:t>
            </a:r>
            <a:r>
              <a:rPr lang="en-US" sz="1800" baseline="30000" dirty="0"/>
              <a:t>3</a:t>
            </a:r>
            <a:r>
              <a:rPr lang="en-US" sz="1800" dirty="0"/>
              <a:t> * 10</a:t>
            </a:r>
            <a:r>
              <a:rPr lang="en-US" sz="1800" baseline="30000" dirty="0"/>
              <a:t>6</a:t>
            </a:r>
            <a:r>
              <a:rPr lang="en-US" sz="1800" dirty="0"/>
              <a:t>)</a:t>
            </a:r>
            <a:r>
              <a:rPr lang="en-US" sz="1800" dirty="0" smtClean="0"/>
              <a:t>          </a:t>
            </a:r>
            <a:endParaRPr lang="en-US" sz="1800" dirty="0"/>
          </a:p>
          <a:p>
            <a:r>
              <a:rPr lang="en-US" sz="1800" dirty="0" smtClean="0"/>
              <a:t>19. Total </a:t>
            </a:r>
            <a:r>
              <a:rPr lang="en-US" sz="1800" dirty="0"/>
              <a:t>sub-area </a:t>
            </a:r>
            <a:r>
              <a:rPr lang="en-US" sz="1800" dirty="0" smtClean="0"/>
              <a:t>runoff </a:t>
            </a:r>
            <a:r>
              <a:rPr lang="en-US" sz="1800" dirty="0"/>
              <a:t>(m</a:t>
            </a:r>
            <a:r>
              <a:rPr lang="en-US" sz="1800" baseline="30000" dirty="0"/>
              <a:t>3</a:t>
            </a:r>
            <a:r>
              <a:rPr lang="en-US" sz="1800" dirty="0"/>
              <a:t> * 10</a:t>
            </a:r>
            <a:r>
              <a:rPr lang="en-US" sz="1800" baseline="30000" dirty="0"/>
              <a:t>6</a:t>
            </a:r>
            <a:r>
              <a:rPr lang="en-US" sz="1800" dirty="0"/>
              <a:t>)</a:t>
            </a:r>
            <a:r>
              <a:rPr lang="en-US" sz="1800" dirty="0" smtClean="0"/>
              <a:t>        </a:t>
            </a:r>
            <a:endParaRPr lang="en-US" sz="1800" dirty="0"/>
          </a:p>
          <a:p>
            <a:r>
              <a:rPr lang="en-US" sz="1800" dirty="0" smtClean="0"/>
              <a:t>20. Reservoir storage volume </a:t>
            </a:r>
            <a:r>
              <a:rPr lang="en-US" sz="1800" dirty="0"/>
              <a:t>(m</a:t>
            </a:r>
            <a:r>
              <a:rPr lang="en-US" sz="1800" baseline="30000" dirty="0"/>
              <a:t>3</a:t>
            </a:r>
            <a:r>
              <a:rPr lang="en-US" sz="1800" dirty="0"/>
              <a:t> * 10</a:t>
            </a:r>
            <a:r>
              <a:rPr lang="en-US" sz="1800" baseline="30000" dirty="0"/>
              <a:t>6</a:t>
            </a:r>
            <a:r>
              <a:rPr lang="en-US" sz="1800" dirty="0"/>
              <a:t>)</a:t>
            </a:r>
            <a:r>
              <a:rPr lang="en-US" sz="1800" dirty="0" smtClean="0"/>
              <a:t>             </a:t>
            </a:r>
            <a:endParaRPr lang="en-US" sz="1800" dirty="0"/>
          </a:p>
          <a:p>
            <a:r>
              <a:rPr lang="en-US" sz="1800" dirty="0" smtClean="0"/>
              <a:t>21. Reservoir evaporation volume </a:t>
            </a:r>
            <a:r>
              <a:rPr lang="en-US" sz="1800" dirty="0"/>
              <a:t>(m</a:t>
            </a:r>
            <a:r>
              <a:rPr lang="en-US" sz="1800" baseline="30000" dirty="0"/>
              <a:t>3</a:t>
            </a:r>
            <a:r>
              <a:rPr lang="en-US" sz="1800" dirty="0"/>
              <a:t> * 10</a:t>
            </a:r>
            <a:r>
              <a:rPr lang="en-US" sz="1800" baseline="30000" dirty="0"/>
              <a:t>6</a:t>
            </a:r>
            <a:r>
              <a:rPr lang="en-US" sz="1800" dirty="0"/>
              <a:t>)</a:t>
            </a:r>
            <a:r>
              <a:rPr lang="en-US" sz="1800" dirty="0" smtClean="0"/>
              <a:t>           </a:t>
            </a:r>
            <a:endParaRPr lang="en-US" sz="1800" dirty="0"/>
          </a:p>
          <a:p>
            <a:r>
              <a:rPr lang="en-US" sz="1800" dirty="0" smtClean="0"/>
              <a:t>22. Required Draft </a:t>
            </a:r>
            <a:r>
              <a:rPr lang="en-US" sz="1800" dirty="0"/>
              <a:t>(m</a:t>
            </a:r>
            <a:r>
              <a:rPr lang="en-US" sz="1800" baseline="30000" dirty="0"/>
              <a:t>3</a:t>
            </a:r>
            <a:r>
              <a:rPr lang="en-US" sz="1800" dirty="0"/>
              <a:t> * 10</a:t>
            </a:r>
            <a:r>
              <a:rPr lang="en-US" sz="1800" baseline="30000" dirty="0"/>
              <a:t>6</a:t>
            </a:r>
            <a:r>
              <a:rPr lang="en-US" sz="1800" dirty="0"/>
              <a:t>)</a:t>
            </a:r>
            <a:r>
              <a:rPr lang="en-US" sz="1800" dirty="0" smtClean="0"/>
              <a:t>               </a:t>
            </a:r>
            <a:endParaRPr lang="en-US" sz="1800" dirty="0"/>
          </a:p>
          <a:p>
            <a:r>
              <a:rPr lang="en-US" sz="1800" dirty="0" smtClean="0"/>
              <a:t>23. Achieved </a:t>
            </a:r>
            <a:r>
              <a:rPr lang="en-US" sz="1800" dirty="0"/>
              <a:t>Draft (m</a:t>
            </a:r>
            <a:r>
              <a:rPr lang="en-US" sz="1800" baseline="30000" dirty="0"/>
              <a:t>3</a:t>
            </a:r>
            <a:r>
              <a:rPr lang="en-US" sz="1800" dirty="0"/>
              <a:t> * 10</a:t>
            </a:r>
            <a:r>
              <a:rPr lang="en-US" sz="1800" baseline="30000" dirty="0"/>
              <a:t>6</a:t>
            </a:r>
            <a:r>
              <a:rPr lang="en-US" sz="1800" dirty="0"/>
              <a:t>)</a:t>
            </a:r>
            <a:r>
              <a:rPr lang="en-US" sz="1800" dirty="0" smtClean="0"/>
              <a:t>              </a:t>
            </a:r>
            <a:endParaRPr lang="en-US" sz="1800" dirty="0"/>
          </a:p>
          <a:p>
            <a:r>
              <a:rPr lang="en-US" sz="1800" dirty="0" smtClean="0"/>
              <a:t>24. Regulated </a:t>
            </a:r>
            <a:r>
              <a:rPr lang="en-US" sz="1800" dirty="0"/>
              <a:t>Releases (m</a:t>
            </a:r>
            <a:r>
              <a:rPr lang="en-US" sz="1800" baseline="30000" dirty="0"/>
              <a:t>3</a:t>
            </a:r>
            <a:r>
              <a:rPr lang="en-US" sz="1800" dirty="0"/>
              <a:t> * 10</a:t>
            </a:r>
            <a:r>
              <a:rPr lang="en-US" sz="1800" baseline="30000" dirty="0"/>
              <a:t>6</a:t>
            </a:r>
            <a:r>
              <a:rPr lang="en-US" sz="1800" dirty="0"/>
              <a:t>)</a:t>
            </a:r>
            <a:r>
              <a:rPr lang="en-US" sz="1800" dirty="0" smtClean="0"/>
              <a:t>          </a:t>
            </a:r>
            <a:endParaRPr lang="en-US" sz="1800" dirty="0"/>
          </a:p>
          <a:p>
            <a:r>
              <a:rPr lang="en-US" sz="1800" dirty="0" smtClean="0"/>
              <a:t>25. Spills </a:t>
            </a:r>
            <a:r>
              <a:rPr lang="en-US" sz="1800" dirty="0"/>
              <a:t>(m</a:t>
            </a:r>
            <a:r>
              <a:rPr lang="en-US" sz="1800" baseline="30000" dirty="0"/>
              <a:t>3</a:t>
            </a:r>
            <a:r>
              <a:rPr lang="en-US" sz="1800" dirty="0"/>
              <a:t> * 10</a:t>
            </a:r>
            <a:r>
              <a:rPr lang="en-US" sz="1800" baseline="30000" dirty="0"/>
              <a:t>6</a:t>
            </a:r>
            <a:r>
              <a:rPr lang="en-US" sz="1800" dirty="0"/>
              <a:t>)</a:t>
            </a:r>
            <a:r>
              <a:rPr lang="en-US" sz="1800" dirty="0" smtClean="0"/>
              <a:t>                      </a:t>
            </a:r>
            <a:endParaRPr lang="en-US" sz="1800" dirty="0"/>
          </a:p>
          <a:p>
            <a:r>
              <a:rPr lang="en-US" sz="1800" dirty="0" smtClean="0"/>
              <a:t>26. Total </a:t>
            </a:r>
            <a:r>
              <a:rPr lang="en-US" sz="1800" dirty="0"/>
              <a:t>Downstream Flow (m</a:t>
            </a:r>
            <a:r>
              <a:rPr lang="en-US" sz="1800" baseline="30000" dirty="0"/>
              <a:t>3</a:t>
            </a:r>
            <a:r>
              <a:rPr lang="en-US" sz="1800" dirty="0"/>
              <a:t> * 10</a:t>
            </a:r>
            <a:r>
              <a:rPr lang="en-US" sz="1800" baseline="30000" dirty="0"/>
              <a:t>6</a:t>
            </a:r>
            <a:r>
              <a:rPr lang="en-US" sz="1800" dirty="0"/>
              <a:t>)</a:t>
            </a:r>
            <a:endParaRPr lang="en-ZA" sz="1800" dirty="0"/>
          </a:p>
        </p:txBody>
      </p:sp>
      <p:sp>
        <p:nvSpPr>
          <p:cNvPr id="4" name="TextBox 3"/>
          <p:cNvSpPr txBox="1"/>
          <p:nvPr/>
        </p:nvSpPr>
        <p:spPr>
          <a:xfrm>
            <a:off x="5859624" y="1894098"/>
            <a:ext cx="6247032" cy="5956631"/>
          </a:xfrm>
          <a:prstGeom prst="rect">
            <a:avLst/>
          </a:prstGeom>
          <a:solidFill>
            <a:schemeClr val="bg1"/>
          </a:solidFill>
          <a:ln w="38100">
            <a:solidFill>
              <a:srgbClr val="FF0000"/>
            </a:solidFill>
          </a:ln>
        </p:spPr>
        <p:txBody>
          <a:bodyPr wrap="square" rtlCol="0">
            <a:spAutoFit/>
          </a:bodyPr>
          <a:lstStyle/>
          <a:p>
            <a:r>
              <a:rPr lang="en-US" dirty="0" smtClean="0"/>
              <a:t>These model variables (inputs, outputs &amp; state variables) are output to a binary file for every month of the time series and these files cab accessed by TSOFT (SP 10) for plotting and further analysis. </a:t>
            </a:r>
          </a:p>
          <a:p>
            <a:endParaRPr lang="en-US" dirty="0"/>
          </a:p>
          <a:p>
            <a:r>
              <a:rPr lang="en-US" dirty="0" smtClean="0"/>
              <a:t>Typical analyses include:</a:t>
            </a:r>
          </a:p>
          <a:p>
            <a:r>
              <a:rPr lang="en-US" dirty="0" smtClean="0"/>
              <a:t>Comparison of all the contributions to stream flow </a:t>
            </a:r>
            <a:r>
              <a:rPr lang="en-US" dirty="0"/>
              <a:t>(7 to 10) </a:t>
            </a:r>
            <a:r>
              <a:rPr lang="en-US" dirty="0" smtClean="0"/>
              <a:t>to identify dominant modelled processes.</a:t>
            </a:r>
          </a:p>
          <a:p>
            <a:endParaRPr lang="en-US" dirty="0" smtClean="0"/>
          </a:p>
          <a:p>
            <a:r>
              <a:rPr lang="en-US" dirty="0" smtClean="0"/>
              <a:t>Comparison of routed surface runoff and </a:t>
            </a:r>
            <a:r>
              <a:rPr lang="en-US" dirty="0" err="1" smtClean="0"/>
              <a:t>baseflow</a:t>
            </a:r>
            <a:r>
              <a:rPr lang="en-US" dirty="0" smtClean="0"/>
              <a:t> (interflow &amp; groundwater) components (15 &amp; 16).</a:t>
            </a:r>
          </a:p>
          <a:p>
            <a:endParaRPr lang="en-US" dirty="0"/>
          </a:p>
          <a:p>
            <a:r>
              <a:rPr lang="en-US" dirty="0" smtClean="0"/>
              <a:t>Comparison of potential and actual evapotranspiration with changes in moisture storage (3 to 5).</a:t>
            </a:r>
          </a:p>
          <a:p>
            <a:endParaRPr lang="en-US" dirty="0"/>
          </a:p>
          <a:p>
            <a:r>
              <a:rPr lang="en-US" dirty="0" smtClean="0"/>
              <a:t>Changes in groundwater storage using gradients toward the channel (11 &amp; 12). </a:t>
            </a:r>
            <a:endParaRPr lang="en-US" dirty="0"/>
          </a:p>
          <a:p>
            <a:endParaRPr lang="en-ZA" dirty="0"/>
          </a:p>
        </p:txBody>
      </p:sp>
    </p:spTree>
    <p:extLst>
      <p:ext uri="{BB962C8B-B14F-4D97-AF65-F5344CB8AC3E}">
        <p14:creationId xmlns:p14="http://schemas.microsoft.com/office/powerpoint/2010/main" val="19976182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09356" y="2213138"/>
            <a:ext cx="9012785" cy="6868364"/>
          </a:xfrm>
          <a:prstGeom prst="rect">
            <a:avLst/>
          </a:prstGeom>
        </p:spPr>
      </p:pic>
      <p:sp>
        <p:nvSpPr>
          <p:cNvPr id="2" name="Title 1"/>
          <p:cNvSpPr>
            <a:spLocks noGrp="1"/>
          </p:cNvSpPr>
          <p:nvPr>
            <p:ph type="title"/>
          </p:nvPr>
        </p:nvSpPr>
        <p:spPr/>
        <p:txBody>
          <a:bodyPr>
            <a:normAutofit/>
          </a:bodyPr>
          <a:lstStyle/>
          <a:p>
            <a:r>
              <a:rPr lang="en-US" dirty="0"/>
              <a:t>SP </a:t>
            </a:r>
            <a:r>
              <a:rPr lang="en-US" dirty="0" smtClean="0"/>
              <a:t>16: Model versions available in SPATSIM</a:t>
            </a:r>
            <a:endParaRPr lang="en-ZA" dirty="0"/>
          </a:p>
        </p:txBody>
      </p:sp>
      <p:sp>
        <p:nvSpPr>
          <p:cNvPr id="4" name="TextBox 3"/>
          <p:cNvSpPr txBox="1"/>
          <p:nvPr/>
        </p:nvSpPr>
        <p:spPr>
          <a:xfrm>
            <a:off x="1147852" y="1237528"/>
            <a:ext cx="10505895" cy="743922"/>
          </a:xfrm>
          <a:prstGeom prst="rect">
            <a:avLst/>
          </a:prstGeom>
          <a:solidFill>
            <a:schemeClr val="bg1"/>
          </a:solidFill>
          <a:ln w="38100">
            <a:solidFill>
              <a:srgbClr val="FF0000"/>
            </a:solidFill>
          </a:ln>
        </p:spPr>
        <p:txBody>
          <a:bodyPr wrap="square" rtlCol="0">
            <a:spAutoFit/>
          </a:bodyPr>
          <a:lstStyle/>
          <a:p>
            <a:r>
              <a:rPr lang="en-US" dirty="0" smtClean="0"/>
              <a:t>Model options available within SPATSIM through a single executable file. The screen shot represents the opening screen after the ‘Read Data from SPATSIM’ button has been clicked.</a:t>
            </a:r>
          </a:p>
        </p:txBody>
      </p:sp>
      <p:sp>
        <p:nvSpPr>
          <p:cNvPr id="5" name="TextBox 4"/>
          <p:cNvSpPr txBox="1"/>
          <p:nvPr/>
        </p:nvSpPr>
        <p:spPr>
          <a:xfrm>
            <a:off x="7885577" y="2946198"/>
            <a:ext cx="1666760" cy="1721305"/>
          </a:xfrm>
          <a:prstGeom prst="rect">
            <a:avLst/>
          </a:prstGeom>
          <a:solidFill>
            <a:schemeClr val="bg1"/>
          </a:solidFill>
          <a:ln w="38100">
            <a:solidFill>
              <a:srgbClr val="FF0000"/>
            </a:solidFill>
          </a:ln>
        </p:spPr>
        <p:txBody>
          <a:bodyPr wrap="square" rtlCol="0">
            <a:spAutoFit/>
          </a:bodyPr>
          <a:lstStyle/>
          <a:p>
            <a:r>
              <a:rPr lang="en-US" dirty="0" smtClean="0"/>
              <a:t>List of sub-basins associated with this model run.</a:t>
            </a:r>
            <a:endParaRPr lang="en-ZA" dirty="0"/>
          </a:p>
        </p:txBody>
      </p:sp>
      <p:sp>
        <p:nvSpPr>
          <p:cNvPr id="6" name="Left Arrow 5"/>
          <p:cNvSpPr/>
          <p:nvPr/>
        </p:nvSpPr>
        <p:spPr>
          <a:xfrm>
            <a:off x="6864843" y="3564535"/>
            <a:ext cx="1020734" cy="484632"/>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 name="TextBox 6"/>
          <p:cNvSpPr txBox="1"/>
          <p:nvPr/>
        </p:nvSpPr>
        <p:spPr>
          <a:xfrm>
            <a:off x="704080" y="3430831"/>
            <a:ext cx="1928823" cy="1721305"/>
          </a:xfrm>
          <a:prstGeom prst="rect">
            <a:avLst/>
          </a:prstGeom>
          <a:solidFill>
            <a:schemeClr val="bg1"/>
          </a:solidFill>
          <a:ln w="38100">
            <a:solidFill>
              <a:srgbClr val="FF0000"/>
            </a:solidFill>
          </a:ln>
        </p:spPr>
        <p:txBody>
          <a:bodyPr wrap="square" rtlCol="0">
            <a:spAutoFit/>
          </a:bodyPr>
          <a:lstStyle/>
          <a:p>
            <a:r>
              <a:rPr lang="en-US" dirty="0" smtClean="0"/>
              <a:t>List of data attributes that have been loaded for this model run.</a:t>
            </a:r>
            <a:endParaRPr lang="en-ZA" dirty="0"/>
          </a:p>
        </p:txBody>
      </p:sp>
      <p:sp>
        <p:nvSpPr>
          <p:cNvPr id="8" name="Left Arrow 7"/>
          <p:cNvSpPr/>
          <p:nvPr/>
        </p:nvSpPr>
        <p:spPr>
          <a:xfrm rot="10800000">
            <a:off x="2632903" y="4164125"/>
            <a:ext cx="584563" cy="484632"/>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TextBox 8"/>
          <p:cNvSpPr txBox="1"/>
          <p:nvPr/>
        </p:nvSpPr>
        <p:spPr>
          <a:xfrm>
            <a:off x="519906" y="5881961"/>
            <a:ext cx="2297169" cy="2698687"/>
          </a:xfrm>
          <a:prstGeom prst="rect">
            <a:avLst/>
          </a:prstGeom>
          <a:solidFill>
            <a:schemeClr val="bg1"/>
          </a:solidFill>
          <a:ln w="38100">
            <a:solidFill>
              <a:srgbClr val="FF0000"/>
            </a:solidFill>
          </a:ln>
        </p:spPr>
        <p:txBody>
          <a:bodyPr wrap="square" rtlCol="0">
            <a:spAutoFit/>
          </a:bodyPr>
          <a:lstStyle/>
          <a:p>
            <a:r>
              <a:rPr lang="en-US" dirty="0" smtClean="0"/>
              <a:t>Model version options (Click on the Help button to get a more complete description of the selected model version).</a:t>
            </a:r>
            <a:endParaRPr lang="en-ZA" dirty="0"/>
          </a:p>
        </p:txBody>
      </p:sp>
      <p:sp>
        <p:nvSpPr>
          <p:cNvPr id="10" name="Left Arrow 9"/>
          <p:cNvSpPr/>
          <p:nvPr/>
        </p:nvSpPr>
        <p:spPr>
          <a:xfrm rot="10800000">
            <a:off x="2817075" y="6988988"/>
            <a:ext cx="584563" cy="484632"/>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 name="TextBox 11"/>
          <p:cNvSpPr txBox="1"/>
          <p:nvPr/>
        </p:nvSpPr>
        <p:spPr>
          <a:xfrm>
            <a:off x="8915801" y="6612967"/>
            <a:ext cx="1666760" cy="1721305"/>
          </a:xfrm>
          <a:prstGeom prst="rect">
            <a:avLst/>
          </a:prstGeom>
          <a:solidFill>
            <a:schemeClr val="bg1"/>
          </a:solidFill>
          <a:ln w="38100">
            <a:solidFill>
              <a:srgbClr val="FF0000"/>
            </a:solidFill>
          </a:ln>
        </p:spPr>
        <p:txBody>
          <a:bodyPr wrap="square" rtlCol="0">
            <a:spAutoFit/>
          </a:bodyPr>
          <a:lstStyle/>
          <a:p>
            <a:r>
              <a:rPr lang="en-US" dirty="0" smtClean="0"/>
              <a:t>Option to edit the parameter inputs (see SP 17).</a:t>
            </a:r>
            <a:endParaRPr lang="en-ZA" dirty="0"/>
          </a:p>
        </p:txBody>
      </p:sp>
      <p:sp>
        <p:nvSpPr>
          <p:cNvPr id="13" name="Left Arrow 12"/>
          <p:cNvSpPr/>
          <p:nvPr/>
        </p:nvSpPr>
        <p:spPr>
          <a:xfrm rot="5400000">
            <a:off x="9358867" y="5980340"/>
            <a:ext cx="780627" cy="484632"/>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32566584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SP </a:t>
            </a:r>
            <a:r>
              <a:rPr lang="en-US" dirty="0" smtClean="0"/>
              <a:t>17: </a:t>
            </a:r>
            <a:r>
              <a:rPr lang="en-US" dirty="0"/>
              <a:t>Model </a:t>
            </a:r>
            <a:r>
              <a:rPr lang="en-US" dirty="0" smtClean="0"/>
              <a:t>input/output streams</a:t>
            </a:r>
            <a:endParaRPr lang="en-ZA" dirty="0"/>
          </a:p>
        </p:txBody>
      </p:sp>
      <p:sp>
        <p:nvSpPr>
          <p:cNvPr id="3" name="TextBox 2"/>
          <p:cNvSpPr txBox="1"/>
          <p:nvPr/>
        </p:nvSpPr>
        <p:spPr>
          <a:xfrm>
            <a:off x="1147852" y="1237528"/>
            <a:ext cx="10505895" cy="1395510"/>
          </a:xfrm>
          <a:prstGeom prst="rect">
            <a:avLst/>
          </a:prstGeom>
          <a:solidFill>
            <a:schemeClr val="bg1"/>
          </a:solidFill>
          <a:ln w="38100">
            <a:solidFill>
              <a:srgbClr val="FF0000"/>
            </a:solidFill>
          </a:ln>
        </p:spPr>
        <p:txBody>
          <a:bodyPr wrap="square" rtlCol="0">
            <a:spAutoFit/>
          </a:bodyPr>
          <a:lstStyle/>
          <a:p>
            <a:r>
              <a:rPr lang="en-US" dirty="0" smtClean="0"/>
              <a:t>SP 13 illustrates the model interface with SPATSIM. This slide explains the various input and output data streams for the so-called ‘Global Options’ version of the model, the starting screen of which is shown on a previous slide (SP 16). The bold italic inputs are compulsory, all the others are optional.</a:t>
            </a:r>
          </a:p>
        </p:txBody>
      </p:sp>
      <p:sp>
        <p:nvSpPr>
          <p:cNvPr id="4" name="TextBox 3"/>
          <p:cNvSpPr txBox="1"/>
          <p:nvPr/>
        </p:nvSpPr>
        <p:spPr>
          <a:xfrm>
            <a:off x="1147852" y="2864726"/>
            <a:ext cx="10505895" cy="5630837"/>
          </a:xfrm>
          <a:prstGeom prst="rect">
            <a:avLst/>
          </a:prstGeom>
          <a:solidFill>
            <a:schemeClr val="bg1"/>
          </a:solidFill>
          <a:ln w="38100">
            <a:solidFill>
              <a:srgbClr val="FF0000"/>
            </a:solidFill>
          </a:ln>
        </p:spPr>
        <p:txBody>
          <a:bodyPr wrap="square" rtlCol="0">
            <a:spAutoFit/>
          </a:bodyPr>
          <a:lstStyle/>
          <a:p>
            <a:r>
              <a:rPr lang="en-ZA" b="1" i="1" dirty="0" smtClean="0"/>
              <a:t>* Catchment ID:</a:t>
            </a:r>
            <a:r>
              <a:rPr lang="en-ZA" dirty="0" smtClean="0"/>
              <a:t> Identification name of the sub-basin (Text type attribute).</a:t>
            </a:r>
            <a:endParaRPr lang="en-ZA" dirty="0"/>
          </a:p>
          <a:p>
            <a:r>
              <a:rPr lang="en-ZA" b="1" i="1" dirty="0" smtClean="0"/>
              <a:t>* Catchment Area:</a:t>
            </a:r>
            <a:r>
              <a:rPr lang="en-ZA" dirty="0" smtClean="0"/>
              <a:t> Incremental area (km</a:t>
            </a:r>
            <a:r>
              <a:rPr lang="en-ZA" baseline="30000" dirty="0" smtClean="0"/>
              <a:t>2</a:t>
            </a:r>
            <a:r>
              <a:rPr lang="en-ZA" dirty="0" smtClean="0"/>
              <a:t>) of the sub-basin (Single Real number).</a:t>
            </a:r>
            <a:endParaRPr lang="en-ZA" dirty="0"/>
          </a:p>
          <a:p>
            <a:r>
              <a:rPr lang="en-ZA" b="1" i="1" dirty="0" smtClean="0"/>
              <a:t>* Cumulative Area:</a:t>
            </a:r>
            <a:r>
              <a:rPr lang="en-ZA" dirty="0" smtClean="0"/>
              <a:t> Cumulative area </a:t>
            </a:r>
            <a:r>
              <a:rPr lang="en-ZA" dirty="0"/>
              <a:t>(km</a:t>
            </a:r>
            <a:r>
              <a:rPr lang="en-ZA" baseline="30000" dirty="0"/>
              <a:t>2</a:t>
            </a:r>
            <a:r>
              <a:rPr lang="en-ZA" dirty="0"/>
              <a:t>) of the sub-basin (Single Real number).</a:t>
            </a:r>
          </a:p>
          <a:p>
            <a:r>
              <a:rPr lang="en-ZA" b="1" i="1" dirty="0" smtClean="0"/>
              <a:t>* Uncertain </a:t>
            </a:r>
            <a:r>
              <a:rPr lang="en-ZA" b="1" i="1" dirty="0"/>
              <a:t>Model </a:t>
            </a:r>
            <a:r>
              <a:rPr lang="en-ZA" b="1" i="1" dirty="0" smtClean="0"/>
              <a:t>Parameters:</a:t>
            </a:r>
            <a:r>
              <a:rPr lang="en-ZA" dirty="0" smtClean="0"/>
              <a:t> Parameter inputs (2D Array type attribute – see SP 20).</a:t>
            </a:r>
            <a:endParaRPr lang="en-ZA" dirty="0"/>
          </a:p>
          <a:p>
            <a:r>
              <a:rPr lang="en-ZA" dirty="0" smtClean="0"/>
              <a:t>* Reservoir/Wetland Parameters: Reservoir or wetland parameters (1D </a:t>
            </a:r>
            <a:r>
              <a:rPr lang="en-ZA" dirty="0"/>
              <a:t>Array type </a:t>
            </a:r>
            <a:r>
              <a:rPr lang="en-ZA" dirty="0" smtClean="0"/>
              <a:t>attribute).</a:t>
            </a:r>
            <a:endParaRPr lang="en-ZA" dirty="0"/>
          </a:p>
          <a:p>
            <a:r>
              <a:rPr lang="en-ZA" b="1" i="1" dirty="0" smtClean="0"/>
              <a:t>* Mean </a:t>
            </a:r>
            <a:r>
              <a:rPr lang="en-ZA" b="1" i="1" dirty="0"/>
              <a:t>Monthly </a:t>
            </a:r>
            <a:r>
              <a:rPr lang="en-ZA" b="1" i="1" dirty="0" smtClean="0"/>
              <a:t>Evaporation:</a:t>
            </a:r>
            <a:r>
              <a:rPr lang="en-ZA" dirty="0" smtClean="0"/>
              <a:t> Mean monthly evaporation (% of annual - 1D </a:t>
            </a:r>
            <a:r>
              <a:rPr lang="en-ZA" dirty="0"/>
              <a:t>Array type </a:t>
            </a:r>
            <a:r>
              <a:rPr lang="en-ZA" dirty="0" smtClean="0"/>
              <a:t>	attribute</a:t>
            </a:r>
            <a:r>
              <a:rPr lang="en-ZA" dirty="0"/>
              <a:t>).</a:t>
            </a:r>
          </a:p>
          <a:p>
            <a:r>
              <a:rPr lang="en-ZA" b="1" i="1" dirty="0" smtClean="0"/>
              <a:t>* Mean </a:t>
            </a:r>
            <a:r>
              <a:rPr lang="en-ZA" b="1" i="1" dirty="0"/>
              <a:t>Monthly Distribution </a:t>
            </a:r>
            <a:r>
              <a:rPr lang="en-ZA" b="1" i="1" dirty="0" smtClean="0"/>
              <a:t>Data:</a:t>
            </a:r>
            <a:r>
              <a:rPr lang="en-ZA" dirty="0" smtClean="0"/>
              <a:t> Table of values to distribute annual water demands </a:t>
            </a:r>
            <a:r>
              <a:rPr lang="en-ZA" dirty="0"/>
              <a:t>(2D </a:t>
            </a:r>
            <a:r>
              <a:rPr lang="en-ZA" dirty="0" smtClean="0"/>
              <a:t>	Array </a:t>
            </a:r>
            <a:r>
              <a:rPr lang="en-ZA" dirty="0"/>
              <a:t>type </a:t>
            </a:r>
            <a:r>
              <a:rPr lang="en-ZA" dirty="0" smtClean="0"/>
              <a:t>attribute). </a:t>
            </a:r>
            <a:endParaRPr lang="en-ZA" dirty="0"/>
          </a:p>
          <a:p>
            <a:r>
              <a:rPr lang="en-ZA" dirty="0" smtClean="0"/>
              <a:t>* Reservoir </a:t>
            </a:r>
            <a:r>
              <a:rPr lang="en-ZA" dirty="0"/>
              <a:t>Monthly </a:t>
            </a:r>
            <a:r>
              <a:rPr lang="en-ZA" dirty="0" smtClean="0"/>
              <a:t>Distributions: </a:t>
            </a:r>
            <a:r>
              <a:rPr lang="en-ZA" dirty="0"/>
              <a:t>Table of values to distribute annual water </a:t>
            </a:r>
            <a:r>
              <a:rPr lang="en-ZA" dirty="0" smtClean="0"/>
              <a:t>parameters in the 	reservoir or wetland sub-model (</a:t>
            </a:r>
            <a:r>
              <a:rPr lang="en-ZA" dirty="0"/>
              <a:t>2D Array type attribute). </a:t>
            </a:r>
          </a:p>
          <a:p>
            <a:r>
              <a:rPr lang="en-ZA" dirty="0" smtClean="0"/>
              <a:t>* Output Constraints: Table of minimum and maximum hydrological constraint indices (2D   	Array </a:t>
            </a:r>
            <a:r>
              <a:rPr lang="en-ZA" dirty="0"/>
              <a:t>type </a:t>
            </a:r>
            <a:r>
              <a:rPr lang="en-ZA" dirty="0" smtClean="0"/>
              <a:t>attribute – see SP 21).</a:t>
            </a:r>
            <a:endParaRPr lang="en-ZA" dirty="0"/>
          </a:p>
          <a:p>
            <a:r>
              <a:rPr lang="en-ZA" b="1" i="1" dirty="0" smtClean="0"/>
              <a:t>* Catchment </a:t>
            </a:r>
            <a:r>
              <a:rPr lang="en-ZA" b="1" i="1" dirty="0"/>
              <a:t>Average </a:t>
            </a:r>
            <a:r>
              <a:rPr lang="en-ZA" b="1" i="1" dirty="0" smtClean="0"/>
              <a:t>Rainfall:</a:t>
            </a:r>
            <a:r>
              <a:rPr lang="en-ZA" dirty="0" smtClean="0"/>
              <a:t> Monthly rainfall inputs (mm):  </a:t>
            </a:r>
            <a:r>
              <a:rPr lang="en-ZA" dirty="0"/>
              <a:t>(</a:t>
            </a:r>
            <a:r>
              <a:rPr lang="en-ZA" dirty="0" smtClean="0"/>
              <a:t>Time series attribute).</a:t>
            </a:r>
            <a:endParaRPr lang="en-ZA" dirty="0"/>
          </a:p>
          <a:p>
            <a:r>
              <a:rPr lang="en-ZA" dirty="0" smtClean="0"/>
              <a:t>* Catchment </a:t>
            </a:r>
            <a:r>
              <a:rPr lang="en-ZA" dirty="0"/>
              <a:t>Average </a:t>
            </a:r>
            <a:r>
              <a:rPr lang="en-ZA" dirty="0" smtClean="0"/>
              <a:t>PE: A time series of fractional deviations of potential evaporation from     	the mean monthly values (used to allow for variations in calendar month PE across 	different years).</a:t>
            </a:r>
            <a:endParaRPr lang="en-ZA" dirty="0"/>
          </a:p>
        </p:txBody>
      </p:sp>
    </p:spTree>
    <p:extLst>
      <p:ext uri="{BB962C8B-B14F-4D97-AF65-F5344CB8AC3E}">
        <p14:creationId xmlns:p14="http://schemas.microsoft.com/office/powerpoint/2010/main" val="202970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 </a:t>
            </a:r>
            <a:r>
              <a:rPr lang="en-US" dirty="0" smtClean="0"/>
              <a:t>18: </a:t>
            </a:r>
            <a:r>
              <a:rPr lang="en-US" dirty="0"/>
              <a:t>Model input/output </a:t>
            </a:r>
            <a:r>
              <a:rPr lang="en-US" dirty="0" smtClean="0"/>
              <a:t>streams (continued)</a:t>
            </a:r>
            <a:endParaRPr lang="en-ZA" dirty="0"/>
          </a:p>
        </p:txBody>
      </p:sp>
      <p:sp>
        <p:nvSpPr>
          <p:cNvPr id="3" name="TextBox 2"/>
          <p:cNvSpPr txBox="1"/>
          <p:nvPr/>
        </p:nvSpPr>
        <p:spPr>
          <a:xfrm>
            <a:off x="1019836" y="1773976"/>
            <a:ext cx="10505895" cy="6282425"/>
          </a:xfrm>
          <a:prstGeom prst="rect">
            <a:avLst/>
          </a:prstGeom>
          <a:solidFill>
            <a:schemeClr val="bg1"/>
          </a:solidFill>
          <a:ln w="38100">
            <a:solidFill>
              <a:srgbClr val="FF0000"/>
            </a:solidFill>
          </a:ln>
        </p:spPr>
        <p:txBody>
          <a:bodyPr wrap="square" rtlCol="0">
            <a:spAutoFit/>
          </a:bodyPr>
          <a:lstStyle/>
          <a:p>
            <a:r>
              <a:rPr lang="en-ZA" dirty="0" smtClean="0"/>
              <a:t>* Upstream Inflow: A time series of upstream inflows </a:t>
            </a:r>
            <a:r>
              <a:rPr lang="en-ZA" dirty="0"/>
              <a:t>(m</a:t>
            </a:r>
            <a:r>
              <a:rPr lang="en-ZA" baseline="30000" dirty="0"/>
              <a:t>3</a:t>
            </a:r>
            <a:r>
              <a:rPr lang="en-ZA" dirty="0"/>
              <a:t> * 10</a:t>
            </a:r>
            <a:r>
              <a:rPr lang="en-ZA" baseline="30000" dirty="0"/>
              <a:t>6</a:t>
            </a:r>
            <a:r>
              <a:rPr lang="en-ZA" dirty="0"/>
              <a:t>) </a:t>
            </a:r>
            <a:r>
              <a:rPr lang="en-ZA" dirty="0" smtClean="0"/>
              <a:t>which can be an ensemble set. 	This input is used so that more than one basin model can be linked (i.e. the outputs 	from one 	basin model can feed into another basin model).</a:t>
            </a:r>
            <a:endParaRPr lang="en-ZA" dirty="0"/>
          </a:p>
          <a:p>
            <a:r>
              <a:rPr lang="en-ZA" dirty="0" smtClean="0"/>
              <a:t>* Transfer Inflow: A time series of inter-basin transfers  (m</a:t>
            </a:r>
            <a:r>
              <a:rPr lang="en-ZA" baseline="30000" dirty="0" smtClean="0"/>
              <a:t>3</a:t>
            </a:r>
            <a:r>
              <a:rPr lang="en-ZA" dirty="0" smtClean="0"/>
              <a:t> </a:t>
            </a:r>
            <a:r>
              <a:rPr lang="en-ZA" dirty="0"/>
              <a:t>* </a:t>
            </a:r>
            <a:r>
              <a:rPr lang="en-ZA" dirty="0" smtClean="0"/>
              <a:t>10</a:t>
            </a:r>
            <a:r>
              <a:rPr lang="en-ZA" baseline="30000" dirty="0" smtClean="0"/>
              <a:t>6</a:t>
            </a:r>
            <a:r>
              <a:rPr lang="en-ZA" dirty="0" smtClean="0"/>
              <a:t>) that can be used to simulate 	the effects of water imported from another area.</a:t>
            </a:r>
            <a:endParaRPr lang="en-ZA" dirty="0"/>
          </a:p>
          <a:p>
            <a:r>
              <a:rPr lang="en-ZA" dirty="0" smtClean="0"/>
              <a:t>* Downstream </a:t>
            </a:r>
            <a:r>
              <a:rPr lang="en-ZA" dirty="0"/>
              <a:t>Reserve </a:t>
            </a:r>
            <a:r>
              <a:rPr lang="en-ZA" dirty="0" smtClean="0"/>
              <a:t>Requirements: A time series of environmental flow requirements </a:t>
            </a:r>
            <a:r>
              <a:rPr lang="en-ZA" dirty="0"/>
              <a:t>(m</a:t>
            </a:r>
            <a:r>
              <a:rPr lang="en-ZA" baseline="30000" dirty="0"/>
              <a:t>3</a:t>
            </a:r>
            <a:r>
              <a:rPr lang="en-ZA" dirty="0"/>
              <a:t> * </a:t>
            </a:r>
            <a:r>
              <a:rPr lang="en-ZA" dirty="0" smtClean="0"/>
              <a:t>	10</a:t>
            </a:r>
            <a:r>
              <a:rPr lang="en-ZA" baseline="30000" dirty="0" smtClean="0"/>
              <a:t>6</a:t>
            </a:r>
            <a:r>
              <a:rPr lang="en-ZA" dirty="0"/>
              <a:t>) </a:t>
            </a:r>
            <a:r>
              <a:rPr lang="en-ZA" dirty="0" smtClean="0"/>
              <a:t>that 	is used as a demand as part of the reservoir sub-model.</a:t>
            </a:r>
            <a:endParaRPr lang="en-ZA" dirty="0"/>
          </a:p>
          <a:p>
            <a:r>
              <a:rPr lang="en-ZA" dirty="0" smtClean="0"/>
              <a:t>* Simulated flows: An output time series attribute to store the results of the single run version 	of the model for the outlet of each sub-basin.</a:t>
            </a:r>
            <a:endParaRPr lang="en-ZA" dirty="0"/>
          </a:p>
          <a:p>
            <a:r>
              <a:rPr lang="en-ZA" dirty="0" smtClean="0"/>
              <a:t>* Simulated </a:t>
            </a:r>
            <a:r>
              <a:rPr lang="en-ZA" dirty="0"/>
              <a:t>flow </a:t>
            </a:r>
            <a:r>
              <a:rPr lang="en-ZA" dirty="0" smtClean="0"/>
              <a:t>ensembles: An output </a:t>
            </a:r>
            <a:r>
              <a:rPr lang="en-ZA" dirty="0"/>
              <a:t>time series attribute to store the results of the </a:t>
            </a:r>
            <a:r>
              <a:rPr lang="en-ZA" dirty="0" smtClean="0"/>
              <a:t>	cumulative uncertainty version (see SP 16) of </a:t>
            </a:r>
            <a:r>
              <a:rPr lang="en-ZA" dirty="0"/>
              <a:t>the model for the outlet of each </a:t>
            </a:r>
            <a:r>
              <a:rPr lang="en-ZA" dirty="0" smtClean="0"/>
              <a:t>sub-	basin</a:t>
            </a:r>
            <a:r>
              <a:rPr lang="en-ZA" dirty="0"/>
              <a:t>.</a:t>
            </a:r>
          </a:p>
          <a:p>
            <a:r>
              <a:rPr lang="en-ZA" dirty="0" smtClean="0"/>
              <a:t>* Output </a:t>
            </a:r>
            <a:r>
              <a:rPr lang="en-ZA" dirty="0"/>
              <a:t>parameters &amp; </a:t>
            </a:r>
            <a:r>
              <a:rPr lang="en-ZA" dirty="0" smtClean="0"/>
              <a:t>constraints: A output time series attribute (although the data are not a 	time series) to store the parameters and constraint index values for each sub-basin 	during the incremental uncertainty version of the model (see SP 16).</a:t>
            </a:r>
            <a:endParaRPr lang="en-ZA" dirty="0"/>
          </a:p>
          <a:p>
            <a:r>
              <a:rPr lang="en-ZA" dirty="0" smtClean="0"/>
              <a:t>* </a:t>
            </a:r>
            <a:r>
              <a:rPr lang="en-ZA" dirty="0"/>
              <a:t>Observed Monthly </a:t>
            </a:r>
            <a:r>
              <a:rPr lang="en-ZA" dirty="0" smtClean="0"/>
              <a:t>Flows: Time series of observed flows in m</a:t>
            </a:r>
            <a:r>
              <a:rPr lang="en-ZA" baseline="30000" dirty="0" smtClean="0"/>
              <a:t>3</a:t>
            </a:r>
            <a:r>
              <a:rPr lang="en-ZA" dirty="0" smtClean="0"/>
              <a:t> * 10</a:t>
            </a:r>
            <a:r>
              <a:rPr lang="en-ZA" baseline="30000" dirty="0" smtClean="0"/>
              <a:t>6</a:t>
            </a:r>
            <a:r>
              <a:rPr lang="en-ZA" dirty="0" smtClean="0"/>
              <a:t> (if available).</a:t>
            </a:r>
            <a:endParaRPr lang="en-ZA" dirty="0"/>
          </a:p>
          <a:p>
            <a:r>
              <a:rPr lang="en-ZA" dirty="0" smtClean="0"/>
              <a:t>* Stochastic </a:t>
            </a:r>
            <a:r>
              <a:rPr lang="en-ZA" dirty="0"/>
              <a:t>Rainfall </a:t>
            </a:r>
            <a:r>
              <a:rPr lang="en-ZA" dirty="0" smtClean="0"/>
              <a:t>Inputs: Ensemble of time series of rainfall (mm) inputs required if 	cumulative uncertainty with stochastic rainfall inputs version of the model is to be 	used (see SP 16). </a:t>
            </a:r>
            <a:endParaRPr lang="en-ZA" dirty="0"/>
          </a:p>
        </p:txBody>
      </p:sp>
    </p:spTree>
    <p:extLst>
      <p:ext uri="{BB962C8B-B14F-4D97-AF65-F5344CB8AC3E}">
        <p14:creationId xmlns:p14="http://schemas.microsoft.com/office/powerpoint/2010/main" val="19899011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SP </a:t>
            </a:r>
            <a:r>
              <a:rPr lang="en-US" dirty="0" smtClean="0"/>
              <a:t>19: </a:t>
            </a:r>
            <a:r>
              <a:rPr lang="en-US" dirty="0" smtClean="0"/>
              <a:t>Format of the parameter input table</a:t>
            </a:r>
            <a:endParaRPr lang="en-ZA" dirty="0"/>
          </a:p>
        </p:txBody>
      </p:sp>
      <p:sp>
        <p:nvSpPr>
          <p:cNvPr id="3" name="TextBox 2"/>
          <p:cNvSpPr txBox="1"/>
          <p:nvPr/>
        </p:nvSpPr>
        <p:spPr>
          <a:xfrm>
            <a:off x="556430" y="1280160"/>
            <a:ext cx="9392242" cy="7478970"/>
          </a:xfrm>
          <a:prstGeom prst="rect">
            <a:avLst/>
          </a:prstGeom>
          <a:solidFill>
            <a:schemeClr val="bg1"/>
          </a:solidFill>
          <a:ln w="38100">
            <a:solidFill>
              <a:srgbClr val="FF0000"/>
            </a:solidFill>
          </a:ln>
        </p:spPr>
        <p:txBody>
          <a:bodyPr wrap="square" rtlCol="0">
            <a:spAutoFit/>
          </a:bodyPr>
          <a:lstStyle/>
          <a:p>
            <a:r>
              <a:rPr lang="en-ZA" sz="1200" b="1" dirty="0">
                <a:latin typeface="Courier New" panose="02070309020205020404" pitchFamily="49" charset="0"/>
                <a:cs typeface="Courier New" panose="02070309020205020404" pitchFamily="49" charset="0"/>
              </a:rPr>
              <a:t>Array Parameter                              Mean  </a:t>
            </a:r>
            <a:r>
              <a:rPr lang="en-ZA" sz="1200" b="1" dirty="0" err="1">
                <a:latin typeface="Courier New" panose="02070309020205020404" pitchFamily="49" charset="0"/>
                <a:cs typeface="Courier New" panose="02070309020205020404" pitchFamily="49" charset="0"/>
              </a:rPr>
              <a:t>St.Dev</a:t>
            </a:r>
            <a:r>
              <a:rPr lang="en-ZA" sz="1200" b="1" dirty="0">
                <a:latin typeface="Courier New" panose="02070309020205020404" pitchFamily="49" charset="0"/>
                <a:cs typeface="Courier New" panose="02070309020205020404" pitchFamily="49" charset="0"/>
              </a:rPr>
              <a:t> </a:t>
            </a:r>
            <a:r>
              <a:rPr lang="en-ZA" sz="1200" b="1" dirty="0" err="1">
                <a:latin typeface="Courier New" panose="02070309020205020404" pitchFamily="49" charset="0"/>
                <a:cs typeface="Courier New" panose="02070309020205020404" pitchFamily="49" charset="0"/>
              </a:rPr>
              <a:t>Dep.Index</a:t>
            </a:r>
            <a:r>
              <a:rPr lang="en-ZA" sz="1200" b="1" dirty="0">
                <a:latin typeface="Courier New" panose="02070309020205020404" pitchFamily="49" charset="0"/>
                <a:cs typeface="Courier New" panose="02070309020205020404" pitchFamily="49" charset="0"/>
              </a:rPr>
              <a:t> </a:t>
            </a:r>
            <a:r>
              <a:rPr lang="en-ZA" sz="1200" b="1" dirty="0" err="1">
                <a:latin typeface="Courier New" panose="02070309020205020404" pitchFamily="49" charset="0"/>
                <a:cs typeface="Courier New" panose="02070309020205020404" pitchFamily="49" charset="0"/>
              </a:rPr>
              <a:t>Dist.Type</a:t>
            </a:r>
            <a:r>
              <a:rPr lang="en-ZA" sz="1200" b="1" dirty="0">
                <a:latin typeface="Courier New" panose="02070309020205020404" pitchFamily="49" charset="0"/>
                <a:cs typeface="Courier New" panose="02070309020205020404" pitchFamily="49" charset="0"/>
              </a:rPr>
              <a:t> Min Value Max Value</a:t>
            </a:r>
          </a:p>
          <a:p>
            <a:r>
              <a:rPr lang="en-ZA" sz="1200" b="1" dirty="0">
                <a:latin typeface="Courier New" panose="02070309020205020404" pitchFamily="49" charset="0"/>
                <a:cs typeface="Courier New" panose="02070309020205020404" pitchFamily="49" charset="0"/>
              </a:rPr>
              <a:t>01. Rain Distribution Factor                1.280   0.000    0.000    0.000     0.000    0.000   </a:t>
            </a:r>
          </a:p>
          <a:p>
            <a:r>
              <a:rPr lang="en-ZA" sz="1200" b="1" dirty="0">
                <a:latin typeface="Courier New" panose="02070309020205020404" pitchFamily="49" charset="0"/>
                <a:cs typeface="Courier New" panose="02070309020205020404" pitchFamily="49" charset="0"/>
              </a:rPr>
              <a:t>02. Proportion of impervious area AI        0.000   0.000    0.000    0.000     0.000    0.000   </a:t>
            </a:r>
          </a:p>
          <a:p>
            <a:r>
              <a:rPr lang="en-ZA" sz="1200" b="1" dirty="0">
                <a:latin typeface="Courier New" panose="02070309020205020404" pitchFamily="49" charset="0"/>
                <a:cs typeface="Courier New" panose="02070309020205020404" pitchFamily="49" charset="0"/>
              </a:rPr>
              <a:t>03. Summer intercept cap.(Veg1) PI1s        1.500   0.000    0.000    0.000     0.000    0.000   </a:t>
            </a:r>
          </a:p>
          <a:p>
            <a:r>
              <a:rPr lang="en-ZA" sz="1200" b="1" dirty="0">
                <a:latin typeface="Courier New" panose="02070309020205020404" pitchFamily="49" charset="0"/>
                <a:cs typeface="Courier New" panose="02070309020205020404" pitchFamily="49" charset="0"/>
              </a:rPr>
              <a:t>04. Winter intercept cap.(Veg1) PI1w        1.500   0.000    0.000    0.000     0.000    0.000   </a:t>
            </a:r>
          </a:p>
          <a:p>
            <a:r>
              <a:rPr lang="en-ZA" sz="1200" b="1" dirty="0">
                <a:latin typeface="Courier New" panose="02070309020205020404" pitchFamily="49" charset="0"/>
                <a:cs typeface="Courier New" panose="02070309020205020404" pitchFamily="49" charset="0"/>
              </a:rPr>
              <a:t>05. Summer intercept cap.(Veg2) PI2s        4.000   0.000    0.000    0.000     0.000    0.000   </a:t>
            </a:r>
          </a:p>
          <a:p>
            <a:r>
              <a:rPr lang="en-ZA" sz="1200" b="1" dirty="0">
                <a:latin typeface="Courier New" panose="02070309020205020404" pitchFamily="49" charset="0"/>
                <a:cs typeface="Courier New" panose="02070309020205020404" pitchFamily="49" charset="0"/>
              </a:rPr>
              <a:t>06. Winter intercept cap.(Veg2) PI2w        4.000   0.000    0.000    0.000     0.000    0.000   </a:t>
            </a:r>
          </a:p>
          <a:p>
            <a:r>
              <a:rPr lang="en-ZA" sz="1200" b="1" dirty="0">
                <a:latin typeface="Courier New" panose="02070309020205020404" pitchFamily="49" charset="0"/>
                <a:cs typeface="Courier New" panose="02070309020205020404" pitchFamily="49" charset="0"/>
              </a:rPr>
              <a:t>07. % Area of Veg2 AFOR                    15.000   1.000    0.000    3.000    10.000   20.000   </a:t>
            </a:r>
          </a:p>
          <a:p>
            <a:r>
              <a:rPr lang="en-ZA" sz="1200" b="1" dirty="0">
                <a:latin typeface="Courier New" panose="02070309020205020404" pitchFamily="49" charset="0"/>
                <a:cs typeface="Courier New" panose="02070309020205020404" pitchFamily="49" charset="0"/>
              </a:rPr>
              <a:t>08. Veg2/Veg1 Pot. Evap. Ratio  FF          1.400   0.000    0.000    0.000     0.000    0.000   </a:t>
            </a:r>
          </a:p>
          <a:p>
            <a:r>
              <a:rPr lang="en-ZA" sz="1200" b="1" dirty="0">
                <a:latin typeface="Courier New" panose="02070309020205020404" pitchFamily="49" charset="0"/>
                <a:cs typeface="Courier New" panose="02070309020205020404" pitchFamily="49" charset="0"/>
              </a:rPr>
              <a:t>09. Parameter not in use                    0.000   0.000    0.000    0.000     0.000    0.000   </a:t>
            </a:r>
          </a:p>
          <a:p>
            <a:r>
              <a:rPr lang="en-ZA" sz="1200" b="1" dirty="0">
                <a:latin typeface="Courier New" panose="02070309020205020404" pitchFamily="49" charset="0"/>
                <a:cs typeface="Courier New" panose="02070309020205020404" pitchFamily="49" charset="0"/>
              </a:rPr>
              <a:t>10. Annual Pan Evaporation (mm)   PEVAP  1400.000   0.000    0.000    0.000     0.000    0.000   </a:t>
            </a:r>
          </a:p>
          <a:p>
            <a:r>
              <a:rPr lang="en-ZA" sz="1200" b="1" dirty="0">
                <a:latin typeface="Courier New" panose="02070309020205020404" pitchFamily="49" charset="0"/>
                <a:cs typeface="Courier New" panose="02070309020205020404" pitchFamily="49" charset="0"/>
              </a:rPr>
              <a:t>11. Summer </a:t>
            </a:r>
            <a:r>
              <a:rPr lang="en-ZA" sz="1200" b="1" dirty="0" err="1">
                <a:latin typeface="Courier New" panose="02070309020205020404" pitchFamily="49" charset="0"/>
                <a:cs typeface="Courier New" panose="02070309020205020404" pitchFamily="49" charset="0"/>
              </a:rPr>
              <a:t>min.abs.rate</a:t>
            </a:r>
            <a:r>
              <a:rPr lang="en-ZA" sz="1200" b="1" dirty="0">
                <a:latin typeface="Courier New" panose="02070309020205020404" pitchFamily="49" charset="0"/>
                <a:cs typeface="Courier New" panose="02070309020205020404" pitchFamily="49" charset="0"/>
              </a:rPr>
              <a:t> (mm/</a:t>
            </a:r>
            <a:r>
              <a:rPr lang="en-ZA" sz="1200" b="1" dirty="0" err="1">
                <a:latin typeface="Courier New" panose="02070309020205020404" pitchFamily="49" charset="0"/>
                <a:cs typeface="Courier New" panose="02070309020205020404" pitchFamily="49" charset="0"/>
              </a:rPr>
              <a:t>mth</a:t>
            </a:r>
            <a:r>
              <a:rPr lang="en-ZA" sz="1200" b="1" dirty="0">
                <a:latin typeface="Courier New" panose="02070309020205020404" pitchFamily="49" charset="0"/>
                <a:cs typeface="Courier New" panose="02070309020205020404" pitchFamily="49" charset="0"/>
              </a:rPr>
              <a:t>) ZMINs      0.000   1.000    0.000    3.000     0.000   50.000   </a:t>
            </a:r>
          </a:p>
          <a:p>
            <a:r>
              <a:rPr lang="en-ZA" sz="1200" b="1" dirty="0">
                <a:latin typeface="Courier New" panose="02070309020205020404" pitchFamily="49" charset="0"/>
                <a:cs typeface="Courier New" panose="02070309020205020404" pitchFamily="49" charset="0"/>
              </a:rPr>
              <a:t>12. Winter </a:t>
            </a:r>
            <a:r>
              <a:rPr lang="en-ZA" sz="1200" b="1" dirty="0" err="1">
                <a:latin typeface="Courier New" panose="02070309020205020404" pitchFamily="49" charset="0"/>
                <a:cs typeface="Courier New" panose="02070309020205020404" pitchFamily="49" charset="0"/>
              </a:rPr>
              <a:t>min.abs.rate</a:t>
            </a:r>
            <a:r>
              <a:rPr lang="en-ZA" sz="1200" b="1" dirty="0">
                <a:latin typeface="Courier New" panose="02070309020205020404" pitchFamily="49" charset="0"/>
                <a:cs typeface="Courier New" panose="02070309020205020404" pitchFamily="49" charset="0"/>
              </a:rPr>
              <a:t> (mm/</a:t>
            </a:r>
            <a:r>
              <a:rPr lang="en-ZA" sz="1200" b="1" dirty="0" err="1">
                <a:latin typeface="Courier New" panose="02070309020205020404" pitchFamily="49" charset="0"/>
                <a:cs typeface="Courier New" panose="02070309020205020404" pitchFamily="49" charset="0"/>
              </a:rPr>
              <a:t>mth</a:t>
            </a:r>
            <a:r>
              <a:rPr lang="en-ZA" sz="1200" b="1" dirty="0">
                <a:latin typeface="Courier New" panose="02070309020205020404" pitchFamily="49" charset="0"/>
                <a:cs typeface="Courier New" panose="02070309020205020404" pitchFamily="49" charset="0"/>
              </a:rPr>
              <a:t>) </a:t>
            </a:r>
            <a:r>
              <a:rPr lang="en-ZA" sz="1200" b="1" dirty="0" err="1">
                <a:latin typeface="Courier New" panose="02070309020205020404" pitchFamily="49" charset="0"/>
                <a:cs typeface="Courier New" panose="02070309020205020404" pitchFamily="49" charset="0"/>
              </a:rPr>
              <a:t>ZMINw</a:t>
            </a:r>
            <a:r>
              <a:rPr lang="en-ZA" sz="1200" b="1" dirty="0">
                <a:latin typeface="Courier New" panose="02070309020205020404" pitchFamily="49" charset="0"/>
                <a:cs typeface="Courier New" panose="02070309020205020404" pitchFamily="49" charset="0"/>
              </a:rPr>
              <a:t>      0.000   1.000    0.000    3.000     0.000   50.000   </a:t>
            </a:r>
          </a:p>
          <a:p>
            <a:r>
              <a:rPr lang="en-ZA" sz="1200" b="1" dirty="0">
                <a:latin typeface="Courier New" panose="02070309020205020404" pitchFamily="49" charset="0"/>
                <a:cs typeface="Courier New" panose="02070309020205020404" pitchFamily="49" charset="0"/>
              </a:rPr>
              <a:t>13. Mean </a:t>
            </a:r>
            <a:r>
              <a:rPr lang="en-ZA" sz="1200" b="1" dirty="0" err="1">
                <a:latin typeface="Courier New" panose="02070309020205020404" pitchFamily="49" charset="0"/>
                <a:cs typeface="Courier New" panose="02070309020205020404" pitchFamily="49" charset="0"/>
              </a:rPr>
              <a:t>abs.rate</a:t>
            </a:r>
            <a:r>
              <a:rPr lang="en-ZA" sz="1200" b="1" dirty="0">
                <a:latin typeface="Courier New" panose="02070309020205020404" pitchFamily="49" charset="0"/>
                <a:cs typeface="Courier New" panose="02070309020205020404" pitchFamily="49" charset="0"/>
              </a:rPr>
              <a:t> (mm/</a:t>
            </a:r>
            <a:r>
              <a:rPr lang="en-ZA" sz="1200" b="1" dirty="0" err="1">
                <a:latin typeface="Courier New" panose="02070309020205020404" pitchFamily="49" charset="0"/>
                <a:cs typeface="Courier New" panose="02070309020205020404" pitchFamily="49" charset="0"/>
              </a:rPr>
              <a:t>mth</a:t>
            </a:r>
            <a:r>
              <a:rPr lang="en-ZA" sz="1200" b="1" dirty="0">
                <a:latin typeface="Courier New" panose="02070309020205020404" pitchFamily="49" charset="0"/>
                <a:cs typeface="Courier New" panose="02070309020205020404" pitchFamily="49" charset="0"/>
              </a:rPr>
              <a:t>) ZAVE           450.000   0.000    0.000    0.000     0.000    0.000   </a:t>
            </a:r>
          </a:p>
          <a:p>
            <a:r>
              <a:rPr lang="en-ZA" sz="1200" b="1" dirty="0">
                <a:latin typeface="Courier New" panose="02070309020205020404" pitchFamily="49" charset="0"/>
                <a:cs typeface="Courier New" panose="02070309020205020404" pitchFamily="49" charset="0"/>
              </a:rPr>
              <a:t>14. Maximum </a:t>
            </a:r>
            <a:r>
              <a:rPr lang="en-ZA" sz="1200" b="1" dirty="0" err="1">
                <a:latin typeface="Courier New" panose="02070309020205020404" pitchFamily="49" charset="0"/>
                <a:cs typeface="Courier New" panose="02070309020205020404" pitchFamily="49" charset="0"/>
              </a:rPr>
              <a:t>abs.rate</a:t>
            </a:r>
            <a:r>
              <a:rPr lang="en-ZA" sz="1200" b="1" dirty="0">
                <a:latin typeface="Courier New" panose="02070309020205020404" pitchFamily="49" charset="0"/>
                <a:cs typeface="Courier New" panose="02070309020205020404" pitchFamily="49" charset="0"/>
              </a:rPr>
              <a:t> (mm/</a:t>
            </a:r>
            <a:r>
              <a:rPr lang="en-ZA" sz="1200" b="1" dirty="0" err="1">
                <a:latin typeface="Courier New" panose="02070309020205020404" pitchFamily="49" charset="0"/>
                <a:cs typeface="Courier New" panose="02070309020205020404" pitchFamily="49" charset="0"/>
              </a:rPr>
              <a:t>mth</a:t>
            </a:r>
            <a:r>
              <a:rPr lang="en-ZA" sz="1200" b="1" dirty="0">
                <a:latin typeface="Courier New" panose="02070309020205020404" pitchFamily="49" charset="0"/>
                <a:cs typeface="Courier New" panose="02070309020205020404" pitchFamily="49" charset="0"/>
              </a:rPr>
              <a:t>) ZMAX        700.000   1.000    0.000    3.000   550.000  850.000   </a:t>
            </a:r>
          </a:p>
          <a:p>
            <a:r>
              <a:rPr lang="en-ZA" sz="1200" b="1" dirty="0">
                <a:latin typeface="Courier New" panose="02070309020205020404" pitchFamily="49" charset="0"/>
                <a:cs typeface="Courier New" panose="02070309020205020404" pitchFamily="49" charset="0"/>
              </a:rPr>
              <a:t>15. Maximum storage capacity        ST    200.000   1.000    0.000    3.000   150.000  300.000   </a:t>
            </a:r>
          </a:p>
          <a:p>
            <a:r>
              <a:rPr lang="en-ZA" sz="1200" b="1" dirty="0">
                <a:latin typeface="Courier New" panose="02070309020205020404" pitchFamily="49" charset="0"/>
                <a:cs typeface="Courier New" panose="02070309020205020404" pitchFamily="49" charset="0"/>
              </a:rPr>
              <a:t>16. No recharge below storage       SL      0.000   0.000    0.000    0.000     0.000    0.000   </a:t>
            </a:r>
          </a:p>
          <a:p>
            <a:r>
              <a:rPr lang="en-ZA" sz="1200" b="1" dirty="0">
                <a:latin typeface="Courier New" panose="02070309020205020404" pitchFamily="49" charset="0"/>
                <a:cs typeface="Courier New" panose="02070309020205020404" pitchFamily="49" charset="0"/>
              </a:rPr>
              <a:t>17. Power : storage-runoff curve   POW      2.500   1.000    0.000    3.000     2.000    3.000   </a:t>
            </a:r>
          </a:p>
          <a:p>
            <a:r>
              <a:rPr lang="en-ZA" sz="1200" b="1" dirty="0">
                <a:latin typeface="Courier New" panose="02070309020205020404" pitchFamily="49" charset="0"/>
                <a:cs typeface="Courier New" panose="02070309020205020404" pitchFamily="49" charset="0"/>
              </a:rPr>
              <a:t>18. Runoff rate at ST (mm/</a:t>
            </a:r>
            <a:r>
              <a:rPr lang="en-ZA" sz="1200" b="1" dirty="0" err="1">
                <a:latin typeface="Courier New" panose="02070309020205020404" pitchFamily="49" charset="0"/>
                <a:cs typeface="Courier New" panose="02070309020205020404" pitchFamily="49" charset="0"/>
              </a:rPr>
              <a:t>mth</a:t>
            </a:r>
            <a:r>
              <a:rPr lang="en-ZA" sz="1200" b="1" dirty="0">
                <a:latin typeface="Courier New" panose="02070309020205020404" pitchFamily="49" charset="0"/>
                <a:cs typeface="Courier New" panose="02070309020205020404" pitchFamily="49" charset="0"/>
              </a:rPr>
              <a:t>)      FT     12.000   1.000    0.000    3.000     5.000   20.000   </a:t>
            </a:r>
          </a:p>
          <a:p>
            <a:r>
              <a:rPr lang="en-ZA" sz="1200" b="1" dirty="0">
                <a:latin typeface="Courier New" panose="02070309020205020404" pitchFamily="49" charset="0"/>
                <a:cs typeface="Courier New" panose="02070309020205020404" pitchFamily="49" charset="0"/>
              </a:rPr>
              <a:t>19. Max. Recharge rate (mm/month)   GW     15.000   1.000    0.000    3.000     5.000   30.000   </a:t>
            </a:r>
          </a:p>
          <a:p>
            <a:r>
              <a:rPr lang="en-ZA" sz="1200" b="1" dirty="0">
                <a:latin typeface="Courier New" panose="02070309020205020404" pitchFamily="49" charset="0"/>
                <a:cs typeface="Courier New" panose="02070309020205020404" pitchFamily="49" charset="0"/>
              </a:rPr>
              <a:t>20. Evaporation-storage coefficient  R      0.500   0.000    0.000    3.000     0.200    0.700   </a:t>
            </a:r>
          </a:p>
          <a:p>
            <a:r>
              <a:rPr lang="en-ZA" sz="1200" b="1" dirty="0">
                <a:latin typeface="Courier New" panose="02070309020205020404" pitchFamily="49" charset="0"/>
                <a:cs typeface="Courier New" panose="02070309020205020404" pitchFamily="49" charset="0"/>
              </a:rPr>
              <a:t>21. Sub-area Routing </a:t>
            </a:r>
            <a:r>
              <a:rPr lang="en-ZA" sz="1200" b="1" dirty="0" err="1">
                <a:latin typeface="Courier New" panose="02070309020205020404" pitchFamily="49" charset="0"/>
                <a:cs typeface="Courier New" panose="02070309020205020404" pitchFamily="49" charset="0"/>
              </a:rPr>
              <a:t>Coeff</a:t>
            </a:r>
            <a:r>
              <a:rPr lang="en-ZA" sz="1200" b="1" dirty="0">
                <a:latin typeface="Courier New" panose="02070309020205020404" pitchFamily="49" charset="0"/>
                <a:cs typeface="Courier New" panose="02070309020205020404" pitchFamily="49" charset="0"/>
              </a:rPr>
              <a:t>. (</a:t>
            </a:r>
            <a:r>
              <a:rPr lang="en-ZA" sz="1200" b="1" dirty="0" err="1">
                <a:latin typeface="Courier New" panose="02070309020205020404" pitchFamily="49" charset="0"/>
                <a:cs typeface="Courier New" panose="02070309020205020404" pitchFamily="49" charset="0"/>
              </a:rPr>
              <a:t>mnths</a:t>
            </a:r>
            <a:r>
              <a:rPr lang="en-ZA" sz="1200" b="1" dirty="0">
                <a:latin typeface="Courier New" panose="02070309020205020404" pitchFamily="49" charset="0"/>
                <a:cs typeface="Courier New" panose="02070309020205020404" pitchFamily="49" charset="0"/>
              </a:rPr>
              <a:t>) TL      0.250   0.000    0.000    0.000     0.000    0.000   </a:t>
            </a:r>
          </a:p>
          <a:p>
            <a:r>
              <a:rPr lang="en-ZA" sz="1200" b="1" dirty="0">
                <a:latin typeface="Courier New" panose="02070309020205020404" pitchFamily="49" charset="0"/>
                <a:cs typeface="Courier New" panose="02070309020205020404" pitchFamily="49" charset="0"/>
              </a:rPr>
              <a:t>22. Channel Routing </a:t>
            </a:r>
            <a:r>
              <a:rPr lang="en-ZA" sz="1200" b="1" dirty="0" err="1">
                <a:latin typeface="Courier New" panose="02070309020205020404" pitchFamily="49" charset="0"/>
                <a:cs typeface="Courier New" panose="02070309020205020404" pitchFamily="49" charset="0"/>
              </a:rPr>
              <a:t>Coeff</a:t>
            </a:r>
            <a:r>
              <a:rPr lang="en-ZA" sz="1200" b="1" dirty="0">
                <a:latin typeface="Courier New" panose="02070309020205020404" pitchFamily="49" charset="0"/>
                <a:cs typeface="Courier New" panose="02070309020205020404" pitchFamily="49" charset="0"/>
              </a:rPr>
              <a:t> (</a:t>
            </a:r>
            <a:r>
              <a:rPr lang="en-ZA" sz="1200" b="1" dirty="0" err="1">
                <a:latin typeface="Courier New" panose="02070309020205020404" pitchFamily="49" charset="0"/>
                <a:cs typeface="Courier New" panose="02070309020205020404" pitchFamily="49" charset="0"/>
              </a:rPr>
              <a:t>mnths</a:t>
            </a:r>
            <a:r>
              <a:rPr lang="en-ZA" sz="1200" b="1" dirty="0">
                <a:latin typeface="Courier New" panose="02070309020205020404" pitchFamily="49" charset="0"/>
                <a:cs typeface="Courier New" panose="02070309020205020404" pitchFamily="49" charset="0"/>
              </a:rPr>
              <a:t>). CL       0.000   0.000    0.000    0.000     0.000    0.000   </a:t>
            </a:r>
          </a:p>
          <a:p>
            <a:r>
              <a:rPr lang="en-ZA" sz="1200" b="1" dirty="0">
                <a:latin typeface="Courier New" panose="02070309020205020404" pitchFamily="49" charset="0"/>
                <a:cs typeface="Courier New" panose="02070309020205020404" pitchFamily="49" charset="0"/>
              </a:rPr>
              <a:t>23. </a:t>
            </a:r>
            <a:r>
              <a:rPr lang="en-ZA" sz="1200" b="1" dirty="0" err="1">
                <a:latin typeface="Courier New" panose="02070309020205020404" pitchFamily="49" charset="0"/>
                <a:cs typeface="Courier New" panose="02070309020205020404" pitchFamily="49" charset="0"/>
              </a:rPr>
              <a:t>Irrig.area</a:t>
            </a:r>
            <a:r>
              <a:rPr lang="en-ZA" sz="1200" b="1" dirty="0">
                <a:latin typeface="Courier New" panose="02070309020205020404" pitchFamily="49" charset="0"/>
                <a:cs typeface="Courier New" panose="02070309020205020404" pitchFamily="49" charset="0"/>
              </a:rPr>
              <a:t> (km^2)  AIRR                 2.110   0.000    0.000    0.000     0.000    0.000   </a:t>
            </a:r>
          </a:p>
          <a:p>
            <a:r>
              <a:rPr lang="en-ZA" sz="1200" b="1" dirty="0">
                <a:latin typeface="Courier New" panose="02070309020205020404" pitchFamily="49" charset="0"/>
                <a:cs typeface="Courier New" panose="02070309020205020404" pitchFamily="49" charset="0"/>
              </a:rPr>
              <a:t>24. </a:t>
            </a:r>
            <a:r>
              <a:rPr lang="en-ZA" sz="1200" b="1" dirty="0" err="1">
                <a:latin typeface="Courier New" panose="02070309020205020404" pitchFamily="49" charset="0"/>
                <a:cs typeface="Courier New" panose="02070309020205020404" pitchFamily="49" charset="0"/>
              </a:rPr>
              <a:t>Irrig</a:t>
            </a:r>
            <a:r>
              <a:rPr lang="en-ZA" sz="1200" b="1" dirty="0">
                <a:latin typeface="Courier New" panose="02070309020205020404" pitchFamily="49" charset="0"/>
                <a:cs typeface="Courier New" panose="02070309020205020404" pitchFamily="49" charset="0"/>
              </a:rPr>
              <a:t>. return flow fraction    IWR      0.000   0.000    0.000    0.000     0.000    0.000   </a:t>
            </a:r>
          </a:p>
          <a:p>
            <a:r>
              <a:rPr lang="en-ZA" sz="1200" b="1" dirty="0">
                <a:latin typeface="Courier New" panose="02070309020205020404" pitchFamily="49" charset="0"/>
                <a:cs typeface="Courier New" panose="02070309020205020404" pitchFamily="49" charset="0"/>
              </a:rPr>
              <a:t>25. Effective Rainfall fraction             0.000   0.000    0.000    0.000     0.000    0.000   </a:t>
            </a:r>
          </a:p>
          <a:p>
            <a:r>
              <a:rPr lang="en-ZA" sz="1200" b="1" dirty="0">
                <a:latin typeface="Courier New" panose="02070309020205020404" pitchFamily="49" charset="0"/>
                <a:cs typeface="Courier New" panose="02070309020205020404" pitchFamily="49" charset="0"/>
              </a:rPr>
              <a:t>26. Non-</a:t>
            </a:r>
            <a:r>
              <a:rPr lang="en-ZA" sz="1200" b="1" dirty="0" err="1">
                <a:latin typeface="Courier New" panose="02070309020205020404" pitchFamily="49" charset="0"/>
                <a:cs typeface="Courier New" panose="02070309020205020404" pitchFamily="49" charset="0"/>
              </a:rPr>
              <a:t>Irrig</a:t>
            </a:r>
            <a:r>
              <a:rPr lang="en-ZA" sz="1200" b="1" dirty="0">
                <a:latin typeface="Courier New" panose="02070309020205020404" pitchFamily="49" charset="0"/>
                <a:cs typeface="Courier New" panose="02070309020205020404" pitchFamily="49" charset="0"/>
              </a:rPr>
              <a:t>. Direct Demand (Ml/year)      0.000   0.000    0.000    0.000     0.000    0.000   </a:t>
            </a:r>
          </a:p>
          <a:p>
            <a:r>
              <a:rPr lang="en-ZA" sz="1200" b="1" dirty="0">
                <a:latin typeface="Courier New" panose="02070309020205020404" pitchFamily="49" charset="0"/>
                <a:cs typeface="Courier New" panose="02070309020205020404" pitchFamily="49" charset="0"/>
              </a:rPr>
              <a:t>27. Maximum dam storage (Ml)                0.000   0.000    0.000    0.000     0.000    0.000   </a:t>
            </a:r>
          </a:p>
          <a:p>
            <a:r>
              <a:rPr lang="en-ZA" sz="1200" b="1" dirty="0">
                <a:latin typeface="Courier New" panose="02070309020205020404" pitchFamily="49" charset="0"/>
                <a:cs typeface="Courier New" panose="02070309020205020404" pitchFamily="49" charset="0"/>
              </a:rPr>
              <a:t>28. % Catchment area above dams             0.000   0.000    0.000    0.000     0.000    0.000   </a:t>
            </a:r>
          </a:p>
          <a:p>
            <a:r>
              <a:rPr lang="en-ZA" sz="1200" b="1" dirty="0">
                <a:latin typeface="Courier New" panose="02070309020205020404" pitchFamily="49" charset="0"/>
                <a:cs typeface="Courier New" panose="02070309020205020404" pitchFamily="49" charset="0"/>
              </a:rPr>
              <a:t>29. A in area volume relationship           0.000   0.000    0.000    0.000     0.000    0.000   </a:t>
            </a:r>
          </a:p>
          <a:p>
            <a:r>
              <a:rPr lang="en-ZA" sz="1200" b="1" dirty="0">
                <a:latin typeface="Courier New" panose="02070309020205020404" pitchFamily="49" charset="0"/>
                <a:cs typeface="Courier New" panose="02070309020205020404" pitchFamily="49" charset="0"/>
              </a:rPr>
              <a:t>30. B in area volume relationship           0.000   0.000    0.000    0.000     0.000    0.000   </a:t>
            </a:r>
          </a:p>
          <a:p>
            <a:r>
              <a:rPr lang="en-ZA" sz="1200" b="1" dirty="0">
                <a:latin typeface="Courier New" panose="02070309020205020404" pitchFamily="49" charset="0"/>
                <a:cs typeface="Courier New" panose="02070309020205020404" pitchFamily="49" charset="0"/>
              </a:rPr>
              <a:t>31. </a:t>
            </a:r>
            <a:r>
              <a:rPr lang="en-ZA" sz="1200" b="1" dirty="0" err="1">
                <a:latin typeface="Courier New" panose="02070309020205020404" pitchFamily="49" charset="0"/>
                <a:cs typeface="Courier New" panose="02070309020205020404" pitchFamily="49" charset="0"/>
              </a:rPr>
              <a:t>Irrig</a:t>
            </a:r>
            <a:r>
              <a:rPr lang="en-ZA" sz="1200" b="1" dirty="0">
                <a:latin typeface="Courier New" panose="02070309020205020404" pitchFamily="49" charset="0"/>
                <a:cs typeface="Courier New" panose="02070309020205020404" pitchFamily="49" charset="0"/>
              </a:rPr>
              <a:t>. Area from Dams (km^2)            0.000   0.000    0.000    0.000     0.000    0.000   </a:t>
            </a:r>
          </a:p>
          <a:p>
            <a:r>
              <a:rPr lang="en-ZA" sz="1200" b="1" dirty="0">
                <a:latin typeface="Courier New" panose="02070309020205020404" pitchFamily="49" charset="0"/>
                <a:cs typeface="Courier New" panose="02070309020205020404" pitchFamily="49" charset="0"/>
              </a:rPr>
              <a:t>32. Channel Loss </a:t>
            </a:r>
            <a:r>
              <a:rPr lang="en-ZA" sz="1200" b="1" dirty="0" err="1">
                <a:latin typeface="Courier New" panose="02070309020205020404" pitchFamily="49" charset="0"/>
                <a:cs typeface="Courier New" panose="02070309020205020404" pitchFamily="49" charset="0"/>
              </a:rPr>
              <a:t>TLGMax</a:t>
            </a:r>
            <a:r>
              <a:rPr lang="en-ZA" sz="1200" b="1" dirty="0">
                <a:latin typeface="Courier New" panose="02070309020205020404" pitchFamily="49" charset="0"/>
                <a:cs typeface="Courier New" panose="02070309020205020404" pitchFamily="49" charset="0"/>
              </a:rPr>
              <a:t>(mm)                 0.000   0.000    0.000    0.000     0.000    0.000   </a:t>
            </a:r>
          </a:p>
          <a:p>
            <a:r>
              <a:rPr lang="en-ZA" sz="1200" b="1" dirty="0">
                <a:latin typeface="Courier New" panose="02070309020205020404" pitchFamily="49" charset="0"/>
                <a:cs typeface="Courier New" panose="02070309020205020404" pitchFamily="49" charset="0"/>
              </a:rPr>
              <a:t>33. Power : Storage-Recharge curve GPOW     3.000   1.000    0.000    3.000     2.500    3.500   </a:t>
            </a:r>
          </a:p>
          <a:p>
            <a:r>
              <a:rPr lang="en-ZA" sz="1200" b="1" dirty="0">
                <a:latin typeface="Courier New" panose="02070309020205020404" pitchFamily="49" charset="0"/>
                <a:cs typeface="Courier New" panose="02070309020205020404" pitchFamily="49" charset="0"/>
              </a:rPr>
              <a:t>34. Drainage density                        0.400   0.000    0.000    0.000     0.000    0.000   </a:t>
            </a:r>
          </a:p>
          <a:p>
            <a:r>
              <a:rPr lang="en-ZA" sz="1200" b="1" dirty="0">
                <a:latin typeface="Courier New" panose="02070309020205020404" pitchFamily="49" charset="0"/>
                <a:cs typeface="Courier New" panose="02070309020205020404" pitchFamily="49" charset="0"/>
              </a:rPr>
              <a:t>35. Transmissivity (m^2/day)                8.000   0.000    0.000    0.000     0.000    0.000   </a:t>
            </a:r>
          </a:p>
          <a:p>
            <a:r>
              <a:rPr lang="en-ZA" sz="1200" dirty="0">
                <a:latin typeface="Courier New" panose="02070309020205020404" pitchFamily="49" charset="0"/>
                <a:cs typeface="Courier New" panose="02070309020205020404" pitchFamily="49" charset="0"/>
              </a:rPr>
              <a:t>36. </a:t>
            </a:r>
            <a:r>
              <a:rPr lang="en-ZA" sz="1200" dirty="0" err="1">
                <a:latin typeface="Courier New" panose="02070309020205020404" pitchFamily="49" charset="0"/>
                <a:cs typeface="Courier New" panose="02070309020205020404" pitchFamily="49" charset="0"/>
              </a:rPr>
              <a:t>Storativity</a:t>
            </a:r>
            <a:r>
              <a:rPr lang="en-ZA" sz="1200" dirty="0">
                <a:latin typeface="Courier New" panose="02070309020205020404" pitchFamily="49" charset="0"/>
                <a:cs typeface="Courier New" panose="02070309020205020404" pitchFamily="49" charset="0"/>
              </a:rPr>
              <a:t>                             0.004   0.000    0.000    0.000     0.000    0.000   </a:t>
            </a:r>
          </a:p>
          <a:p>
            <a:r>
              <a:rPr lang="en-ZA" sz="1200" dirty="0">
                <a:latin typeface="Courier New" panose="02070309020205020404" pitchFamily="49" charset="0"/>
                <a:cs typeface="Courier New" panose="02070309020205020404" pitchFamily="49" charset="0"/>
              </a:rPr>
              <a:t>37. Initial GW drainage slope               0.011   0.000    0.000    0.000     0.000    0.000   </a:t>
            </a:r>
          </a:p>
          <a:p>
            <a:r>
              <a:rPr lang="en-ZA" sz="1200" dirty="0">
                <a:latin typeface="Courier New" panose="02070309020205020404" pitchFamily="49" charset="0"/>
                <a:cs typeface="Courier New" panose="02070309020205020404" pitchFamily="49" charset="0"/>
              </a:rPr>
              <a:t>38. Rest water level (m below surface)     10.000   0.000    0.000    0.000     0.000    0.000   </a:t>
            </a:r>
          </a:p>
          <a:p>
            <a:r>
              <a:rPr lang="en-ZA" sz="1200" dirty="0">
                <a:latin typeface="Courier New" panose="02070309020205020404" pitchFamily="49" charset="0"/>
                <a:cs typeface="Courier New" panose="02070309020205020404" pitchFamily="49" charset="0"/>
              </a:rPr>
              <a:t>39. Riparian Strip Factor                   0.200   1.000    0.000    3.000     0.200    2.000 </a:t>
            </a:r>
          </a:p>
        </p:txBody>
      </p:sp>
      <p:sp>
        <p:nvSpPr>
          <p:cNvPr id="4" name="TextBox 3"/>
          <p:cNvSpPr txBox="1"/>
          <p:nvPr/>
        </p:nvSpPr>
        <p:spPr>
          <a:xfrm>
            <a:off x="10094977" y="1280160"/>
            <a:ext cx="2390896" cy="7171194"/>
          </a:xfrm>
          <a:prstGeom prst="rect">
            <a:avLst/>
          </a:prstGeom>
          <a:solidFill>
            <a:schemeClr val="bg1"/>
          </a:solidFill>
          <a:ln w="38100">
            <a:solidFill>
              <a:srgbClr val="FF0000"/>
            </a:solidFill>
          </a:ln>
        </p:spPr>
        <p:txBody>
          <a:bodyPr wrap="square" rtlCol="0">
            <a:spAutoFit/>
          </a:bodyPr>
          <a:lstStyle/>
          <a:p>
            <a:r>
              <a:rPr lang="en-US" sz="2000" dirty="0" smtClean="0"/>
              <a:t>Column meanings:</a:t>
            </a:r>
          </a:p>
          <a:p>
            <a:endParaRPr lang="en-US" sz="2000" dirty="0" smtClean="0"/>
          </a:p>
          <a:p>
            <a:r>
              <a:rPr lang="en-US" sz="2000" b="1" i="1" dirty="0" smtClean="0"/>
              <a:t>Mean: </a:t>
            </a:r>
            <a:r>
              <a:rPr lang="en-US" sz="2000" dirty="0" smtClean="0"/>
              <a:t>Default value or mean of a normal uncertainty distribution.</a:t>
            </a:r>
          </a:p>
          <a:p>
            <a:r>
              <a:rPr lang="en-US" sz="2000" b="1" i="1" dirty="0" err="1" smtClean="0"/>
              <a:t>St.Dev</a:t>
            </a:r>
            <a:r>
              <a:rPr lang="en-US" sz="2000" b="1" i="1" dirty="0" smtClean="0"/>
              <a:t>: </a:t>
            </a:r>
            <a:r>
              <a:rPr lang="en-US" sz="2000" dirty="0" smtClean="0"/>
              <a:t>Standard deviation of a Normal distribution.</a:t>
            </a:r>
          </a:p>
          <a:p>
            <a:r>
              <a:rPr lang="en-US" sz="2000" b="1" i="1" dirty="0" err="1" smtClean="0"/>
              <a:t>Dep.Index</a:t>
            </a:r>
            <a:r>
              <a:rPr lang="en-US" sz="2000" b="1" i="1" dirty="0" smtClean="0"/>
              <a:t>: </a:t>
            </a:r>
            <a:r>
              <a:rPr lang="en-US" sz="2000" dirty="0" smtClean="0"/>
              <a:t>sub-basin grouping index for uncertainty sampling.</a:t>
            </a:r>
          </a:p>
          <a:p>
            <a:r>
              <a:rPr lang="en-US" sz="2000" b="1" i="1" dirty="0" err="1" smtClean="0"/>
              <a:t>Dist.Type</a:t>
            </a:r>
            <a:r>
              <a:rPr lang="en-US" sz="2000" b="1" i="1" dirty="0" smtClean="0"/>
              <a:t>:</a:t>
            </a:r>
            <a:r>
              <a:rPr lang="en-US" sz="2000" dirty="0" smtClean="0"/>
              <a:t> 0=No uncertainty, 1=Normal Dist., 2=Log Normal Dist., 3=Uniform Dist.</a:t>
            </a:r>
          </a:p>
          <a:p>
            <a:r>
              <a:rPr lang="en-US" sz="2000" b="1" i="1" dirty="0" smtClean="0"/>
              <a:t>Min/Max Value: </a:t>
            </a:r>
            <a:r>
              <a:rPr lang="en-US" sz="2000" dirty="0" smtClean="0"/>
              <a:t>Minimum &amp; maximum values of a Uniform uncertainty distribution.</a:t>
            </a:r>
            <a:endParaRPr lang="en-ZA" sz="2000" dirty="0"/>
          </a:p>
        </p:txBody>
      </p:sp>
    </p:spTree>
    <p:extLst>
      <p:ext uri="{BB962C8B-B14F-4D97-AF65-F5344CB8AC3E}">
        <p14:creationId xmlns:p14="http://schemas.microsoft.com/office/powerpoint/2010/main" val="11223443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 2: Attribute types</a:t>
            </a:r>
            <a:endParaRPr lang="en-ZA"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160" y="3162627"/>
            <a:ext cx="3332097" cy="4836915"/>
          </a:xfrm>
          <a:prstGeom prst="rect">
            <a:avLst/>
          </a:prstGeom>
        </p:spPr>
      </p:pic>
      <p:sp>
        <p:nvSpPr>
          <p:cNvPr id="4" name="TextBox 3"/>
          <p:cNvSpPr txBox="1"/>
          <p:nvPr/>
        </p:nvSpPr>
        <p:spPr>
          <a:xfrm>
            <a:off x="597160" y="1382419"/>
            <a:ext cx="11569958" cy="743922"/>
          </a:xfrm>
          <a:prstGeom prst="rect">
            <a:avLst/>
          </a:prstGeom>
          <a:solidFill>
            <a:schemeClr val="bg1"/>
          </a:solidFill>
          <a:ln w="38100">
            <a:solidFill>
              <a:srgbClr val="FF0000"/>
            </a:solidFill>
          </a:ln>
        </p:spPr>
        <p:txBody>
          <a:bodyPr wrap="square" rtlCol="0">
            <a:spAutoFit/>
          </a:bodyPr>
          <a:lstStyle/>
          <a:p>
            <a:r>
              <a:rPr lang="en-US" dirty="0" smtClean="0"/>
              <a:t>New attributes names can be added by double clicking the attribute list or by using the ‘Attribute’ – ‘Add’ menu option.</a:t>
            </a:r>
            <a:endParaRPr lang="en-ZA" dirty="0"/>
          </a:p>
        </p:txBody>
      </p:sp>
      <p:sp>
        <p:nvSpPr>
          <p:cNvPr id="5" name="TextBox 4"/>
          <p:cNvSpPr txBox="1"/>
          <p:nvPr/>
        </p:nvSpPr>
        <p:spPr>
          <a:xfrm>
            <a:off x="4509874" y="2418705"/>
            <a:ext cx="7411616" cy="6608219"/>
          </a:xfrm>
          <a:prstGeom prst="rect">
            <a:avLst/>
          </a:prstGeom>
          <a:solidFill>
            <a:schemeClr val="bg1"/>
          </a:solidFill>
          <a:ln w="38100">
            <a:solidFill>
              <a:srgbClr val="FF0000"/>
            </a:solidFill>
          </a:ln>
        </p:spPr>
        <p:txBody>
          <a:bodyPr wrap="square" rtlCol="0">
            <a:spAutoFit/>
          </a:bodyPr>
          <a:lstStyle/>
          <a:p>
            <a:r>
              <a:rPr lang="en-US" b="1" i="1" dirty="0" smtClean="0"/>
              <a:t>Text:</a:t>
            </a:r>
            <a:r>
              <a:rPr lang="en-US" dirty="0" smtClean="0"/>
              <a:t> Used for storing names of spatial elements.</a:t>
            </a:r>
          </a:p>
          <a:p>
            <a:r>
              <a:rPr lang="en-US" b="1" i="1" dirty="0" smtClean="0"/>
              <a:t>Single Integer Number:</a:t>
            </a:r>
            <a:r>
              <a:rPr lang="en-US" dirty="0" smtClean="0"/>
              <a:t> Used for index data, such as region number.</a:t>
            </a:r>
          </a:p>
          <a:p>
            <a:r>
              <a:rPr lang="en-US" b="1" i="1" dirty="0" smtClean="0"/>
              <a:t>Single Real Number:</a:t>
            </a:r>
            <a:r>
              <a:rPr lang="en-US" dirty="0" smtClean="0"/>
              <a:t> Used for such as catchment area.</a:t>
            </a:r>
          </a:p>
          <a:p>
            <a:r>
              <a:rPr lang="en-US" b="1" i="1" dirty="0" smtClean="0"/>
              <a:t>Time Series Data:</a:t>
            </a:r>
            <a:r>
              <a:rPr lang="en-US" dirty="0" smtClean="0"/>
              <a:t> Used for time series of such as climate or stream flow data and can include multiple time series (i.e. ensembles) output from an uncertainty model.</a:t>
            </a:r>
          </a:p>
          <a:p>
            <a:r>
              <a:rPr lang="en-US" b="1" i="1" dirty="0" smtClean="0"/>
              <a:t>Bitmap Data:</a:t>
            </a:r>
            <a:r>
              <a:rPr lang="en-US" dirty="0" smtClean="0"/>
              <a:t> Photo, movie or graphical data. Could be used for river gauging station photos or short mpg files of river flow conditions.</a:t>
            </a:r>
          </a:p>
          <a:p>
            <a:r>
              <a:rPr lang="en-US" b="1" i="1" dirty="0" smtClean="0"/>
              <a:t>Array Data: </a:t>
            </a:r>
            <a:r>
              <a:rPr lang="en-US" dirty="0" smtClean="0"/>
              <a:t>1D or 2D tables for such as monthly distributions, parameter arrays, etc. The specific format of any array type attribute is defined by a template text file that specifies the number of rows and columns and the titles of each row and column (see any *</a:t>
            </a:r>
            <a:r>
              <a:rPr lang="en-US" dirty="0" err="1" smtClean="0"/>
              <a:t>txp</a:t>
            </a:r>
            <a:r>
              <a:rPr lang="en-US" dirty="0" smtClean="0"/>
              <a:t> file in the SPATSIM/</a:t>
            </a:r>
            <a:r>
              <a:rPr lang="en-US" dirty="0" err="1" smtClean="0"/>
              <a:t>text_data</a:t>
            </a:r>
            <a:r>
              <a:rPr lang="en-US" dirty="0" smtClean="0"/>
              <a:t> folder). The ‘Attribute’ – ‘Add Array Template’ can be used to create a new template.</a:t>
            </a:r>
          </a:p>
          <a:p>
            <a:r>
              <a:rPr lang="en-US" b="1" i="1" dirty="0" smtClean="0"/>
              <a:t>Memo Information:</a:t>
            </a:r>
            <a:r>
              <a:rPr lang="en-US" dirty="0" smtClean="0"/>
              <a:t> Longer text that could be used for notes on model setups and calibration scheme.</a:t>
            </a:r>
          </a:p>
          <a:p>
            <a:r>
              <a:rPr lang="en-US" b="1" i="1" dirty="0" smtClean="0"/>
              <a:t>Linked Attribute:</a:t>
            </a:r>
            <a:r>
              <a:rPr lang="en-US" dirty="0"/>
              <a:t> </a:t>
            </a:r>
            <a:r>
              <a:rPr lang="en-US" dirty="0" smtClean="0"/>
              <a:t>Typically not used &amp; can be ignored. </a:t>
            </a:r>
          </a:p>
        </p:txBody>
      </p:sp>
    </p:spTree>
    <p:extLst>
      <p:ext uri="{BB962C8B-B14F-4D97-AF65-F5344CB8AC3E}">
        <p14:creationId xmlns:p14="http://schemas.microsoft.com/office/powerpoint/2010/main" val="29172307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SP </a:t>
            </a:r>
            <a:r>
              <a:rPr lang="en-US" dirty="0" smtClean="0"/>
              <a:t>20: </a:t>
            </a:r>
            <a:r>
              <a:rPr lang="en-US" dirty="0" smtClean="0"/>
              <a:t>Editing parameters within the model run</a:t>
            </a:r>
            <a:endParaRPr lang="en-ZA"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4989" y="2048827"/>
            <a:ext cx="8972550" cy="6600825"/>
          </a:xfrm>
          <a:prstGeom prst="rect">
            <a:avLst/>
          </a:prstGeom>
        </p:spPr>
      </p:pic>
      <p:sp>
        <p:nvSpPr>
          <p:cNvPr id="4" name="TextBox 3"/>
          <p:cNvSpPr txBox="1"/>
          <p:nvPr/>
        </p:nvSpPr>
        <p:spPr>
          <a:xfrm>
            <a:off x="5559552" y="4144064"/>
            <a:ext cx="2508008" cy="1395510"/>
          </a:xfrm>
          <a:prstGeom prst="rect">
            <a:avLst/>
          </a:prstGeom>
          <a:solidFill>
            <a:schemeClr val="bg1"/>
          </a:solidFill>
          <a:ln w="38100">
            <a:solidFill>
              <a:srgbClr val="FF0000"/>
            </a:solidFill>
          </a:ln>
        </p:spPr>
        <p:txBody>
          <a:bodyPr wrap="square" rtlCol="0">
            <a:spAutoFit/>
          </a:bodyPr>
          <a:lstStyle/>
          <a:p>
            <a:r>
              <a:rPr lang="en-US" dirty="0" smtClean="0"/>
              <a:t>Choice of which component of the parameter set to list and edit.</a:t>
            </a:r>
            <a:endParaRPr lang="en-ZA" dirty="0"/>
          </a:p>
        </p:txBody>
      </p:sp>
      <p:sp>
        <p:nvSpPr>
          <p:cNvPr id="5" name="Left Arrow 4"/>
          <p:cNvSpPr/>
          <p:nvPr/>
        </p:nvSpPr>
        <p:spPr>
          <a:xfrm rot="5400000">
            <a:off x="7041240" y="3466492"/>
            <a:ext cx="870512" cy="484632"/>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 name="TextBox 5"/>
          <p:cNvSpPr txBox="1"/>
          <p:nvPr/>
        </p:nvSpPr>
        <p:spPr>
          <a:xfrm>
            <a:off x="9846097" y="3109096"/>
            <a:ext cx="1731645" cy="1395510"/>
          </a:xfrm>
          <a:prstGeom prst="rect">
            <a:avLst/>
          </a:prstGeom>
          <a:solidFill>
            <a:schemeClr val="bg1"/>
          </a:solidFill>
          <a:ln w="38100">
            <a:solidFill>
              <a:srgbClr val="FF0000"/>
            </a:solidFill>
          </a:ln>
        </p:spPr>
        <p:txBody>
          <a:bodyPr wrap="square" rtlCol="0">
            <a:spAutoFit/>
          </a:bodyPr>
          <a:lstStyle/>
          <a:p>
            <a:r>
              <a:rPr lang="en-US" dirty="0" smtClean="0"/>
              <a:t>List of sub-basins (check to include in display).</a:t>
            </a:r>
            <a:endParaRPr lang="en-ZA" dirty="0"/>
          </a:p>
        </p:txBody>
      </p:sp>
      <p:sp>
        <p:nvSpPr>
          <p:cNvPr id="7" name="Left Arrow 6"/>
          <p:cNvSpPr/>
          <p:nvPr/>
        </p:nvSpPr>
        <p:spPr>
          <a:xfrm>
            <a:off x="9017422" y="3564535"/>
            <a:ext cx="828675" cy="484632"/>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31801089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 </a:t>
            </a:r>
            <a:r>
              <a:rPr lang="en-US" dirty="0" smtClean="0"/>
              <a:t>21: </a:t>
            </a:r>
            <a:r>
              <a:rPr lang="en-US" dirty="0" smtClean="0"/>
              <a:t>Uncertainty constraint input table</a:t>
            </a:r>
            <a:endParaRPr lang="en-ZA"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4267" y="2029969"/>
            <a:ext cx="7474029" cy="3368230"/>
          </a:xfrm>
          <a:prstGeom prst="rect">
            <a:avLst/>
          </a:prstGeom>
        </p:spPr>
      </p:pic>
    </p:spTree>
    <p:extLst>
      <p:ext uri="{BB962C8B-B14F-4D97-AF65-F5344CB8AC3E}">
        <p14:creationId xmlns:p14="http://schemas.microsoft.com/office/powerpoint/2010/main" val="19648941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0110" y="343537"/>
            <a:ext cx="11041380" cy="1393823"/>
          </a:xfrm>
        </p:spPr>
        <p:txBody>
          <a:bodyPr>
            <a:normAutofit/>
          </a:bodyPr>
          <a:lstStyle/>
          <a:p>
            <a:r>
              <a:rPr lang="en-US" dirty="0" smtClean="0"/>
              <a:t>SP 22: Structure of the text file output for the cumulative uncertainty option </a:t>
            </a:r>
            <a:endParaRPr lang="en-ZA" dirty="0"/>
          </a:p>
        </p:txBody>
      </p:sp>
      <p:sp>
        <p:nvSpPr>
          <p:cNvPr id="4" name="TextBox 3"/>
          <p:cNvSpPr txBox="1"/>
          <p:nvPr/>
        </p:nvSpPr>
        <p:spPr>
          <a:xfrm>
            <a:off x="1035951" y="1737360"/>
            <a:ext cx="9825542" cy="1721305"/>
          </a:xfrm>
          <a:prstGeom prst="rect">
            <a:avLst/>
          </a:prstGeom>
          <a:solidFill>
            <a:schemeClr val="bg1"/>
          </a:solidFill>
          <a:ln w="38100">
            <a:solidFill>
              <a:srgbClr val="FF0000"/>
            </a:solidFill>
          </a:ln>
        </p:spPr>
        <p:txBody>
          <a:bodyPr wrap="square" rtlCol="0">
            <a:spAutoFit/>
          </a:bodyPr>
          <a:lstStyle/>
          <a:p>
            <a:r>
              <a:rPr lang="en-US" dirty="0"/>
              <a:t>These files are named pitmV3_2</a:t>
            </a:r>
            <a:r>
              <a:rPr lang="en-US" dirty="0" smtClean="0"/>
              <a:t>_</a:t>
            </a:r>
            <a:r>
              <a:rPr lang="en-US" b="1" i="1" dirty="0" smtClean="0"/>
              <a:t>{sub-basin ID}</a:t>
            </a:r>
            <a:r>
              <a:rPr lang="en-US" dirty="0" smtClean="0"/>
              <a:t>.un1 and have 1 line for each ensemble and 54 columns (as defined below). These data can be further </a:t>
            </a:r>
            <a:r>
              <a:rPr lang="en-US" dirty="0" err="1" smtClean="0"/>
              <a:t>analysed</a:t>
            </a:r>
            <a:r>
              <a:rPr lang="en-US" dirty="0" smtClean="0"/>
              <a:t> within conventional spreadsheets to identify the best fits to observed data, the range and frequency distribution of summary statistics, the relationships between parameter values and objective functions, etc.</a:t>
            </a:r>
            <a:endParaRPr lang="en-ZA" dirty="0"/>
          </a:p>
        </p:txBody>
      </p:sp>
      <p:sp>
        <p:nvSpPr>
          <p:cNvPr id="5" name="TextBox 4"/>
          <p:cNvSpPr txBox="1"/>
          <p:nvPr/>
        </p:nvSpPr>
        <p:spPr>
          <a:xfrm>
            <a:off x="1035951" y="3748742"/>
            <a:ext cx="9825542" cy="418128"/>
          </a:xfrm>
          <a:prstGeom prst="rect">
            <a:avLst/>
          </a:prstGeom>
          <a:solidFill>
            <a:schemeClr val="bg1"/>
          </a:solidFill>
          <a:ln w="38100">
            <a:solidFill>
              <a:srgbClr val="FF0000"/>
            </a:solidFill>
          </a:ln>
        </p:spPr>
        <p:txBody>
          <a:bodyPr wrap="square" rtlCol="0">
            <a:spAutoFit/>
          </a:bodyPr>
          <a:lstStyle/>
          <a:p>
            <a:r>
              <a:rPr lang="en-US" b="1" i="1" dirty="0" smtClean="0"/>
              <a:t>Column 1:</a:t>
            </a:r>
            <a:r>
              <a:rPr lang="en-US" dirty="0" smtClean="0"/>
              <a:t> The ensemble number.</a:t>
            </a:r>
            <a:endParaRPr lang="en-ZA" dirty="0"/>
          </a:p>
        </p:txBody>
      </p:sp>
      <p:sp>
        <p:nvSpPr>
          <p:cNvPr id="6" name="TextBox 5"/>
          <p:cNvSpPr txBox="1"/>
          <p:nvPr/>
        </p:nvSpPr>
        <p:spPr>
          <a:xfrm>
            <a:off x="1035951" y="4456947"/>
            <a:ext cx="9825542" cy="743922"/>
          </a:xfrm>
          <a:prstGeom prst="rect">
            <a:avLst/>
          </a:prstGeom>
          <a:solidFill>
            <a:schemeClr val="bg1"/>
          </a:solidFill>
          <a:ln w="38100">
            <a:solidFill>
              <a:srgbClr val="FF0000"/>
            </a:solidFill>
          </a:ln>
        </p:spPr>
        <p:txBody>
          <a:bodyPr wrap="square" rtlCol="0">
            <a:spAutoFit/>
          </a:bodyPr>
          <a:lstStyle/>
          <a:p>
            <a:r>
              <a:rPr lang="en-US" b="1" i="1" dirty="0" smtClean="0"/>
              <a:t>Columns 2 to 42:</a:t>
            </a:r>
            <a:r>
              <a:rPr lang="en-US" dirty="0" smtClean="0"/>
              <a:t> The parameter values used in the ensemble run in the same order as the parameter input data (see SP 17).</a:t>
            </a:r>
            <a:endParaRPr lang="en-ZA" dirty="0"/>
          </a:p>
        </p:txBody>
      </p:sp>
      <p:sp>
        <p:nvSpPr>
          <p:cNvPr id="7" name="TextBox 6"/>
          <p:cNvSpPr txBox="1"/>
          <p:nvPr/>
        </p:nvSpPr>
        <p:spPr>
          <a:xfrm>
            <a:off x="1035951" y="5544302"/>
            <a:ext cx="9825542" cy="1395510"/>
          </a:xfrm>
          <a:prstGeom prst="rect">
            <a:avLst/>
          </a:prstGeom>
          <a:solidFill>
            <a:schemeClr val="bg1"/>
          </a:solidFill>
          <a:ln w="38100">
            <a:solidFill>
              <a:srgbClr val="FF0000"/>
            </a:solidFill>
          </a:ln>
        </p:spPr>
        <p:txBody>
          <a:bodyPr wrap="square" rtlCol="0">
            <a:spAutoFit/>
          </a:bodyPr>
          <a:lstStyle/>
          <a:p>
            <a:r>
              <a:rPr lang="en-US" b="1" i="1" dirty="0" smtClean="0"/>
              <a:t>Column 43 to 49:</a:t>
            </a:r>
            <a:r>
              <a:rPr lang="en-US" dirty="0" smtClean="0"/>
              <a:t> Some summary statistics of the cumulative simulated flow at outlet of this sub-basin: Mean monthly runoff volume (m</a:t>
            </a:r>
            <a:r>
              <a:rPr lang="en-US" baseline="30000" dirty="0" smtClean="0"/>
              <a:t>3</a:t>
            </a:r>
            <a:r>
              <a:rPr lang="en-US" dirty="0" smtClean="0"/>
              <a:t> * 10</a:t>
            </a:r>
            <a:r>
              <a:rPr lang="en-US" baseline="30000" dirty="0" smtClean="0"/>
              <a:t>6</a:t>
            </a:r>
            <a:r>
              <a:rPr lang="en-US" dirty="0" smtClean="0"/>
              <a:t>); </a:t>
            </a:r>
            <a:r>
              <a:rPr lang="en-US" dirty="0" err="1" smtClean="0"/>
              <a:t>Coeff</a:t>
            </a:r>
            <a:r>
              <a:rPr lang="en-US" dirty="0" smtClean="0"/>
              <a:t>. of variation of simulated runoff; Mean monthly GW recharge (mm); % Zero flows; FDC 10%; FDC 50%; FDC 90% (all expressed as a fraction of mean monthly runoff).</a:t>
            </a:r>
            <a:endParaRPr lang="en-ZA" dirty="0"/>
          </a:p>
        </p:txBody>
      </p:sp>
      <p:sp>
        <p:nvSpPr>
          <p:cNvPr id="8" name="TextBox 7"/>
          <p:cNvSpPr txBox="1"/>
          <p:nvPr/>
        </p:nvSpPr>
        <p:spPr>
          <a:xfrm>
            <a:off x="1035951" y="7283245"/>
            <a:ext cx="9825542" cy="1721305"/>
          </a:xfrm>
          <a:prstGeom prst="rect">
            <a:avLst/>
          </a:prstGeom>
          <a:solidFill>
            <a:schemeClr val="bg1"/>
          </a:solidFill>
          <a:ln w="38100">
            <a:solidFill>
              <a:srgbClr val="FF0000"/>
            </a:solidFill>
          </a:ln>
        </p:spPr>
        <p:txBody>
          <a:bodyPr wrap="square" rtlCol="0">
            <a:spAutoFit/>
          </a:bodyPr>
          <a:lstStyle/>
          <a:p>
            <a:r>
              <a:rPr lang="en-US" b="1" i="1" dirty="0" smtClean="0"/>
              <a:t>Column 50 to 54:</a:t>
            </a:r>
            <a:r>
              <a:rPr lang="en-US" dirty="0" smtClean="0"/>
              <a:t> Objective function values (if observed data are included in the model setup for this sub-basin): Nash Efficiency based on non-transformed data; Nash Efficiency based on natural log (ln) transformed data; not used at present; % bias based on un-transformed data; </a:t>
            </a:r>
            <a:r>
              <a:rPr lang="en-US" dirty="0"/>
              <a:t>% bias based on </a:t>
            </a:r>
            <a:r>
              <a:rPr lang="en-US" dirty="0" smtClean="0"/>
              <a:t>ln transformed data. The % bias is calculated from {(mean simulated flow – mean obs. flow) * 100 / (mean obs. flow)}.</a:t>
            </a:r>
            <a:endParaRPr lang="en-ZA" dirty="0"/>
          </a:p>
        </p:txBody>
      </p:sp>
    </p:spTree>
    <p:extLst>
      <p:ext uri="{BB962C8B-B14F-4D97-AF65-F5344CB8AC3E}">
        <p14:creationId xmlns:p14="http://schemas.microsoft.com/office/powerpoint/2010/main" val="25992698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 </a:t>
            </a:r>
            <a:r>
              <a:rPr lang="en-US" dirty="0" smtClean="0"/>
              <a:t>23: Post-processing simulated ensembles</a:t>
            </a:r>
            <a:endParaRPr lang="en-ZA"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4639" y="2324722"/>
            <a:ext cx="8414652" cy="5548122"/>
          </a:xfrm>
          <a:prstGeom prst="rect">
            <a:avLst/>
          </a:prstGeom>
        </p:spPr>
      </p:pic>
      <p:sp>
        <p:nvSpPr>
          <p:cNvPr id="7" name="Down Arrow 6"/>
          <p:cNvSpPr/>
          <p:nvPr/>
        </p:nvSpPr>
        <p:spPr>
          <a:xfrm rot="10800000">
            <a:off x="6429649" y="7428823"/>
            <a:ext cx="484632" cy="63448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 name="TextBox 9"/>
          <p:cNvSpPr txBox="1"/>
          <p:nvPr/>
        </p:nvSpPr>
        <p:spPr>
          <a:xfrm>
            <a:off x="2892104" y="8088613"/>
            <a:ext cx="9338163" cy="1069716"/>
          </a:xfrm>
          <a:prstGeom prst="rect">
            <a:avLst/>
          </a:prstGeom>
          <a:solidFill>
            <a:schemeClr val="bg1"/>
          </a:solidFill>
          <a:ln w="38100">
            <a:solidFill>
              <a:srgbClr val="FF0000"/>
            </a:solidFill>
          </a:ln>
        </p:spPr>
        <p:txBody>
          <a:bodyPr wrap="square" rtlCol="0">
            <a:spAutoFit/>
          </a:bodyPr>
          <a:lstStyle/>
          <a:p>
            <a:r>
              <a:rPr lang="en-US" dirty="0" smtClean="0"/>
              <a:t>Output options for extracting a sample of ensembles for further use (e.g. in a systems yield model) and for generating the ensemble minimum, 95%, 50% &amp; 5% exceeded and maximum stream flow for each month of the simulation period.</a:t>
            </a:r>
            <a:endParaRPr lang="en-ZA" dirty="0"/>
          </a:p>
        </p:txBody>
      </p:sp>
      <p:sp>
        <p:nvSpPr>
          <p:cNvPr id="11" name="Down Arrow 10"/>
          <p:cNvSpPr/>
          <p:nvPr/>
        </p:nvSpPr>
        <p:spPr>
          <a:xfrm>
            <a:off x="5057819" y="1888562"/>
            <a:ext cx="484632" cy="63448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 name="TextBox 11"/>
          <p:cNvSpPr txBox="1"/>
          <p:nvPr/>
        </p:nvSpPr>
        <p:spPr>
          <a:xfrm>
            <a:off x="4787406" y="1158240"/>
            <a:ext cx="5150053" cy="743922"/>
          </a:xfrm>
          <a:prstGeom prst="rect">
            <a:avLst/>
          </a:prstGeom>
          <a:solidFill>
            <a:schemeClr val="bg1"/>
          </a:solidFill>
          <a:ln w="38100">
            <a:solidFill>
              <a:srgbClr val="FF0000"/>
            </a:solidFill>
          </a:ln>
        </p:spPr>
        <p:txBody>
          <a:bodyPr wrap="square" rtlCol="0">
            <a:spAutoFit/>
          </a:bodyPr>
          <a:lstStyle/>
          <a:p>
            <a:r>
              <a:rPr lang="en-US" dirty="0" smtClean="0"/>
              <a:t>Histograms of either critical period or mean annual stream flow volumes (m</a:t>
            </a:r>
            <a:r>
              <a:rPr lang="en-US" baseline="30000" dirty="0" smtClean="0"/>
              <a:t>3</a:t>
            </a:r>
            <a:r>
              <a:rPr lang="en-US" dirty="0" smtClean="0"/>
              <a:t> * 10</a:t>
            </a:r>
            <a:r>
              <a:rPr lang="en-US" baseline="30000" dirty="0" smtClean="0"/>
              <a:t>6</a:t>
            </a:r>
            <a:r>
              <a:rPr lang="en-US" dirty="0" smtClean="0"/>
              <a:t>).</a:t>
            </a:r>
            <a:endParaRPr lang="en-ZA" dirty="0"/>
          </a:p>
        </p:txBody>
      </p:sp>
      <p:sp>
        <p:nvSpPr>
          <p:cNvPr id="13" name="Down Arrow 12"/>
          <p:cNvSpPr/>
          <p:nvPr/>
        </p:nvSpPr>
        <p:spPr>
          <a:xfrm>
            <a:off x="8054424" y="1902162"/>
            <a:ext cx="484632" cy="63448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4" name="TextBox 13"/>
          <p:cNvSpPr txBox="1"/>
          <p:nvPr/>
        </p:nvSpPr>
        <p:spPr>
          <a:xfrm>
            <a:off x="211665" y="5009216"/>
            <a:ext cx="1736635" cy="743922"/>
          </a:xfrm>
          <a:prstGeom prst="rect">
            <a:avLst/>
          </a:prstGeom>
          <a:solidFill>
            <a:schemeClr val="bg1"/>
          </a:solidFill>
          <a:ln w="38100">
            <a:solidFill>
              <a:srgbClr val="FF0000"/>
            </a:solidFill>
          </a:ln>
        </p:spPr>
        <p:txBody>
          <a:bodyPr wrap="square" rtlCol="0">
            <a:spAutoFit/>
          </a:bodyPr>
          <a:lstStyle/>
          <a:p>
            <a:r>
              <a:rPr lang="en-US" dirty="0" smtClean="0"/>
              <a:t>Input data specifications.</a:t>
            </a:r>
            <a:endParaRPr lang="en-ZA" dirty="0"/>
          </a:p>
        </p:txBody>
      </p:sp>
      <p:sp>
        <p:nvSpPr>
          <p:cNvPr id="15" name="Down Arrow 14"/>
          <p:cNvSpPr/>
          <p:nvPr/>
        </p:nvSpPr>
        <p:spPr>
          <a:xfrm rot="16200000">
            <a:off x="2023225" y="5063936"/>
            <a:ext cx="484632" cy="63448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6" name="TextBox 15"/>
          <p:cNvSpPr txBox="1"/>
          <p:nvPr/>
        </p:nvSpPr>
        <p:spPr>
          <a:xfrm>
            <a:off x="1948300" y="1403686"/>
            <a:ext cx="2372239" cy="418128"/>
          </a:xfrm>
          <a:prstGeom prst="rect">
            <a:avLst/>
          </a:prstGeom>
          <a:solidFill>
            <a:schemeClr val="bg1"/>
          </a:solidFill>
          <a:ln w="38100">
            <a:solidFill>
              <a:srgbClr val="FF0000"/>
            </a:solidFill>
          </a:ln>
        </p:spPr>
        <p:txBody>
          <a:bodyPr wrap="square" rtlCol="0">
            <a:spAutoFit/>
          </a:bodyPr>
          <a:lstStyle/>
          <a:p>
            <a:r>
              <a:rPr lang="en-US" dirty="0" smtClean="0"/>
              <a:t>List of sub-basins.</a:t>
            </a:r>
            <a:endParaRPr lang="en-ZA" dirty="0"/>
          </a:p>
        </p:txBody>
      </p:sp>
      <p:sp>
        <p:nvSpPr>
          <p:cNvPr id="17" name="Down Arrow 16"/>
          <p:cNvSpPr/>
          <p:nvPr/>
        </p:nvSpPr>
        <p:spPr>
          <a:xfrm>
            <a:off x="2892104" y="1836322"/>
            <a:ext cx="484632" cy="63448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8" name="Down Arrow 17"/>
          <p:cNvSpPr/>
          <p:nvPr/>
        </p:nvSpPr>
        <p:spPr>
          <a:xfrm rot="10800000">
            <a:off x="9054221" y="7400968"/>
            <a:ext cx="484632" cy="63448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27422124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057" y="1959429"/>
            <a:ext cx="9569144" cy="7288574"/>
          </a:xfrm>
          <a:prstGeom prst="rect">
            <a:avLst/>
          </a:prstGeom>
        </p:spPr>
      </p:pic>
      <p:sp>
        <p:nvSpPr>
          <p:cNvPr id="2" name="Title 1"/>
          <p:cNvSpPr>
            <a:spLocks noGrp="1"/>
          </p:cNvSpPr>
          <p:nvPr>
            <p:ph type="title"/>
          </p:nvPr>
        </p:nvSpPr>
        <p:spPr/>
        <p:txBody>
          <a:bodyPr/>
          <a:lstStyle/>
          <a:p>
            <a:r>
              <a:rPr lang="en-US" dirty="0"/>
              <a:t>SP </a:t>
            </a:r>
            <a:r>
              <a:rPr lang="en-US" dirty="0" smtClean="0"/>
              <a:t>24: Constraints – Spatial patterns for South Africa</a:t>
            </a:r>
            <a:endParaRPr lang="en-ZA" dirty="0"/>
          </a:p>
        </p:txBody>
      </p:sp>
      <p:grpSp>
        <p:nvGrpSpPr>
          <p:cNvPr id="8" name="Group 7"/>
          <p:cNvGrpSpPr/>
          <p:nvPr/>
        </p:nvGrpSpPr>
        <p:grpSpPr>
          <a:xfrm>
            <a:off x="9815801" y="4924498"/>
            <a:ext cx="2817845" cy="4323506"/>
            <a:chOff x="9220898" y="1241924"/>
            <a:chExt cx="2700592" cy="4232899"/>
          </a:xfrm>
        </p:grpSpPr>
        <p:sp>
          <p:nvSpPr>
            <p:cNvPr id="6" name="Rectangle 5"/>
            <p:cNvSpPr/>
            <p:nvPr/>
          </p:nvSpPr>
          <p:spPr>
            <a:xfrm>
              <a:off x="9220898" y="1241924"/>
              <a:ext cx="2700592" cy="4232899"/>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07055" y="1826933"/>
              <a:ext cx="560695" cy="3501266"/>
            </a:xfrm>
            <a:prstGeom prst="rect">
              <a:avLst/>
            </a:prstGeom>
          </p:spPr>
        </p:pic>
        <p:sp>
          <p:nvSpPr>
            <p:cNvPr id="4" name="TextBox 3"/>
            <p:cNvSpPr txBox="1"/>
            <p:nvPr/>
          </p:nvSpPr>
          <p:spPr>
            <a:xfrm>
              <a:off x="10176710" y="1472957"/>
              <a:ext cx="1678665" cy="4001865"/>
            </a:xfrm>
            <a:prstGeom prst="rect">
              <a:avLst/>
            </a:prstGeom>
            <a:noFill/>
          </p:spPr>
          <p:txBody>
            <a:bodyPr wrap="none" rtlCol="0">
              <a:spAutoFit/>
            </a:bodyPr>
            <a:lstStyle/>
            <a:p>
              <a:r>
                <a:rPr lang="en-US" b="1" dirty="0" smtClean="0"/>
                <a:t>Q Ratio</a:t>
              </a:r>
            </a:p>
            <a:p>
              <a:r>
                <a:rPr lang="en-US" dirty="0" smtClean="0"/>
                <a:t>0.0 – 0.25</a:t>
              </a:r>
            </a:p>
            <a:p>
              <a:r>
                <a:rPr lang="en-US" dirty="0" smtClean="0"/>
                <a:t>&gt;0.25 – 1.0</a:t>
              </a:r>
            </a:p>
            <a:p>
              <a:r>
                <a:rPr lang="en-US" dirty="0" smtClean="0"/>
                <a:t>&gt;1.0 – 2.25</a:t>
              </a:r>
            </a:p>
            <a:p>
              <a:r>
                <a:rPr lang="en-US" dirty="0" smtClean="0"/>
                <a:t>&gt;2.5 – 4.0</a:t>
              </a:r>
            </a:p>
            <a:p>
              <a:r>
                <a:rPr lang="en-US" dirty="0" smtClean="0"/>
                <a:t>&gt;4.0 – 6.25</a:t>
              </a:r>
            </a:p>
            <a:p>
              <a:r>
                <a:rPr lang="en-US" dirty="0" smtClean="0"/>
                <a:t>&gt;6.25 – 9.0</a:t>
              </a:r>
            </a:p>
            <a:p>
              <a:r>
                <a:rPr lang="en-US" dirty="0" smtClean="0"/>
                <a:t>&gt;9.0 – 12.25</a:t>
              </a:r>
            </a:p>
            <a:p>
              <a:r>
                <a:rPr lang="en-US" dirty="0" smtClean="0"/>
                <a:t>&gt;12.25 – 16.0</a:t>
              </a:r>
            </a:p>
            <a:p>
              <a:r>
                <a:rPr lang="en-US" dirty="0" smtClean="0"/>
                <a:t>&gt;16.0 - 20.25</a:t>
              </a:r>
            </a:p>
            <a:p>
              <a:r>
                <a:rPr lang="en-US" dirty="0" smtClean="0"/>
                <a:t>&gt;20.25 – 25.0</a:t>
              </a:r>
            </a:p>
            <a:p>
              <a:r>
                <a:rPr lang="en-US" dirty="0" smtClean="0"/>
                <a:t>&gt; 25.0</a:t>
              </a:r>
            </a:p>
          </p:txBody>
        </p:sp>
        <p:sp>
          <p:nvSpPr>
            <p:cNvPr id="7" name="TextBox 6"/>
            <p:cNvSpPr txBox="1"/>
            <p:nvPr/>
          </p:nvSpPr>
          <p:spPr>
            <a:xfrm>
              <a:off x="9345751" y="1241924"/>
              <a:ext cx="1042416" cy="584775"/>
            </a:xfrm>
            <a:prstGeom prst="rect">
              <a:avLst/>
            </a:prstGeom>
            <a:noFill/>
          </p:spPr>
          <p:txBody>
            <a:bodyPr wrap="square" rtlCol="0">
              <a:spAutoFit/>
            </a:bodyPr>
            <a:lstStyle/>
            <a:p>
              <a:r>
                <a:rPr lang="en-US" sz="3200" b="1" dirty="0" smtClean="0"/>
                <a:t>Key</a:t>
              </a:r>
              <a:endParaRPr lang="en-ZA" sz="3200" b="1" dirty="0"/>
            </a:p>
          </p:txBody>
        </p:sp>
      </p:grpSp>
      <p:sp>
        <p:nvSpPr>
          <p:cNvPr id="11" name="TextBox 10"/>
          <p:cNvSpPr txBox="1"/>
          <p:nvPr/>
        </p:nvSpPr>
        <p:spPr>
          <a:xfrm>
            <a:off x="730446" y="1185611"/>
            <a:ext cx="4475661" cy="2372894"/>
          </a:xfrm>
          <a:prstGeom prst="rect">
            <a:avLst/>
          </a:prstGeom>
          <a:solidFill>
            <a:schemeClr val="bg1"/>
          </a:solidFill>
          <a:ln w="38100">
            <a:solidFill>
              <a:srgbClr val="FF0000"/>
            </a:solidFill>
          </a:ln>
        </p:spPr>
        <p:txBody>
          <a:bodyPr wrap="square" rtlCol="0">
            <a:spAutoFit/>
          </a:bodyPr>
          <a:lstStyle/>
          <a:p>
            <a:r>
              <a:rPr lang="en-US" b="1" dirty="0" smtClean="0"/>
              <a:t>Mean monthly runoff:</a:t>
            </a:r>
          </a:p>
          <a:p>
            <a:r>
              <a:rPr lang="en-US" dirty="0" smtClean="0"/>
              <a:t>Expressed as runoff ratio (mean annual runoff / sub-basin area * mean annual rainfall). The actual constrain values would be determined from the </a:t>
            </a:r>
            <a:r>
              <a:rPr lang="en-US" dirty="0" err="1" smtClean="0"/>
              <a:t>regionalised</a:t>
            </a:r>
            <a:r>
              <a:rPr lang="en-US" dirty="0" smtClean="0"/>
              <a:t> Q Ratio, the catchment area and the mean annual rainfall.</a:t>
            </a:r>
            <a:endParaRPr lang="en-ZA" dirty="0"/>
          </a:p>
        </p:txBody>
      </p:sp>
    </p:spTree>
    <p:extLst>
      <p:ext uri="{BB962C8B-B14F-4D97-AF65-F5344CB8AC3E}">
        <p14:creationId xmlns:p14="http://schemas.microsoft.com/office/powerpoint/2010/main" val="16952712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808" y="2266104"/>
            <a:ext cx="9237546" cy="6985386"/>
          </a:xfrm>
          <a:prstGeom prst="rect">
            <a:avLst/>
          </a:prstGeom>
        </p:spPr>
      </p:pic>
      <p:sp>
        <p:nvSpPr>
          <p:cNvPr id="2" name="Title 1"/>
          <p:cNvSpPr>
            <a:spLocks noGrp="1"/>
          </p:cNvSpPr>
          <p:nvPr>
            <p:ph type="title"/>
          </p:nvPr>
        </p:nvSpPr>
        <p:spPr/>
        <p:txBody>
          <a:bodyPr/>
          <a:lstStyle/>
          <a:p>
            <a:r>
              <a:rPr lang="en-US" dirty="0"/>
              <a:t>SP </a:t>
            </a:r>
            <a:r>
              <a:rPr lang="en-US" dirty="0" smtClean="0"/>
              <a:t>25: </a:t>
            </a:r>
            <a:r>
              <a:rPr lang="en-US" dirty="0"/>
              <a:t>Constraints – Spatial patterns for South Africa</a:t>
            </a:r>
            <a:endParaRPr lang="en-ZA" dirty="0"/>
          </a:p>
        </p:txBody>
      </p:sp>
      <p:grpSp>
        <p:nvGrpSpPr>
          <p:cNvPr id="3" name="Group 2"/>
          <p:cNvGrpSpPr/>
          <p:nvPr/>
        </p:nvGrpSpPr>
        <p:grpSpPr>
          <a:xfrm>
            <a:off x="9402858" y="4763114"/>
            <a:ext cx="3205494" cy="4488375"/>
            <a:chOff x="8843021" y="1217481"/>
            <a:chExt cx="3205494" cy="4488375"/>
          </a:xfrm>
        </p:grpSpPr>
        <p:sp>
          <p:nvSpPr>
            <p:cNvPr id="4" name="Rectangle 3"/>
            <p:cNvSpPr/>
            <p:nvPr/>
          </p:nvSpPr>
          <p:spPr>
            <a:xfrm>
              <a:off x="8843021" y="1241924"/>
              <a:ext cx="3205494" cy="4463932"/>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55966" y="2003423"/>
              <a:ext cx="768939" cy="3501266"/>
            </a:xfrm>
            <a:prstGeom prst="rect">
              <a:avLst/>
            </a:prstGeom>
          </p:spPr>
        </p:pic>
        <p:sp>
          <p:nvSpPr>
            <p:cNvPr id="6" name="TextBox 5"/>
            <p:cNvSpPr txBox="1"/>
            <p:nvPr/>
          </p:nvSpPr>
          <p:spPr>
            <a:xfrm>
              <a:off x="10157100" y="1595600"/>
              <a:ext cx="1891415" cy="4001865"/>
            </a:xfrm>
            <a:prstGeom prst="rect">
              <a:avLst/>
            </a:prstGeom>
            <a:noFill/>
          </p:spPr>
          <p:txBody>
            <a:bodyPr wrap="none" rtlCol="0">
              <a:spAutoFit/>
            </a:bodyPr>
            <a:lstStyle/>
            <a:p>
              <a:r>
                <a:rPr lang="en-US" b="1" dirty="0" smtClean="0"/>
                <a:t>Recharge (mm)</a:t>
              </a:r>
            </a:p>
            <a:p>
              <a:r>
                <a:rPr lang="en-US" dirty="0" smtClean="0"/>
                <a:t>0 – 5</a:t>
              </a:r>
            </a:p>
            <a:p>
              <a:r>
                <a:rPr lang="en-US" dirty="0" smtClean="0"/>
                <a:t>&gt;5 – 10</a:t>
              </a:r>
            </a:p>
            <a:p>
              <a:r>
                <a:rPr lang="en-US" dirty="0" smtClean="0"/>
                <a:t>&gt;10 – 15</a:t>
              </a:r>
            </a:p>
            <a:p>
              <a:r>
                <a:rPr lang="en-US" dirty="0" smtClean="0"/>
                <a:t>&gt;15 – 20</a:t>
              </a:r>
            </a:p>
            <a:p>
              <a:r>
                <a:rPr lang="en-US" dirty="0" smtClean="0"/>
                <a:t>&gt;20 – 25</a:t>
              </a:r>
            </a:p>
            <a:p>
              <a:r>
                <a:rPr lang="en-US" dirty="0" smtClean="0"/>
                <a:t>&gt;25 – 30</a:t>
              </a:r>
            </a:p>
            <a:p>
              <a:r>
                <a:rPr lang="en-US" dirty="0" smtClean="0"/>
                <a:t>&gt;30 – 35</a:t>
              </a:r>
            </a:p>
            <a:p>
              <a:r>
                <a:rPr lang="en-US" dirty="0" smtClean="0"/>
                <a:t>&gt;35 – 40</a:t>
              </a:r>
            </a:p>
            <a:p>
              <a:r>
                <a:rPr lang="en-US" dirty="0" smtClean="0"/>
                <a:t>&gt;40 – 45</a:t>
              </a:r>
            </a:p>
            <a:p>
              <a:r>
                <a:rPr lang="en-US" dirty="0" smtClean="0"/>
                <a:t>&gt;45 – 50</a:t>
              </a:r>
            </a:p>
            <a:p>
              <a:r>
                <a:rPr lang="en-US" dirty="0" smtClean="0"/>
                <a:t>&gt; 50</a:t>
              </a:r>
            </a:p>
          </p:txBody>
        </p:sp>
        <p:sp>
          <p:nvSpPr>
            <p:cNvPr id="7" name="TextBox 6"/>
            <p:cNvSpPr txBox="1"/>
            <p:nvPr/>
          </p:nvSpPr>
          <p:spPr>
            <a:xfrm>
              <a:off x="9068180" y="1217481"/>
              <a:ext cx="1042416" cy="584775"/>
            </a:xfrm>
            <a:prstGeom prst="rect">
              <a:avLst/>
            </a:prstGeom>
            <a:noFill/>
          </p:spPr>
          <p:txBody>
            <a:bodyPr wrap="square" rtlCol="0">
              <a:spAutoFit/>
            </a:bodyPr>
            <a:lstStyle/>
            <a:p>
              <a:r>
                <a:rPr lang="en-US" sz="3200" b="1" dirty="0" smtClean="0"/>
                <a:t>Key</a:t>
              </a:r>
              <a:endParaRPr lang="en-ZA" sz="3200" b="1" dirty="0"/>
            </a:p>
          </p:txBody>
        </p:sp>
      </p:grpSp>
      <p:sp>
        <p:nvSpPr>
          <p:cNvPr id="8" name="TextBox 7"/>
          <p:cNvSpPr txBox="1"/>
          <p:nvPr/>
        </p:nvSpPr>
        <p:spPr>
          <a:xfrm>
            <a:off x="712158" y="1569659"/>
            <a:ext cx="4475661" cy="1395510"/>
          </a:xfrm>
          <a:prstGeom prst="rect">
            <a:avLst/>
          </a:prstGeom>
          <a:solidFill>
            <a:schemeClr val="bg1"/>
          </a:solidFill>
          <a:ln w="38100">
            <a:solidFill>
              <a:srgbClr val="FF0000"/>
            </a:solidFill>
          </a:ln>
        </p:spPr>
        <p:txBody>
          <a:bodyPr wrap="square" rtlCol="0">
            <a:spAutoFit/>
          </a:bodyPr>
          <a:lstStyle/>
          <a:p>
            <a:r>
              <a:rPr lang="en-US" b="1" dirty="0" smtClean="0"/>
              <a:t>Mean monthly recharge:</a:t>
            </a:r>
          </a:p>
          <a:p>
            <a:r>
              <a:rPr lang="en-US" dirty="0" smtClean="0"/>
              <a:t>Plotted as mean annual recharge (mm) based on the lowest value in the GRAII (DWA, 2004) dataset.</a:t>
            </a:r>
            <a:endParaRPr lang="en-ZA" dirty="0"/>
          </a:p>
        </p:txBody>
      </p:sp>
    </p:spTree>
    <p:extLst>
      <p:ext uri="{BB962C8B-B14F-4D97-AF65-F5344CB8AC3E}">
        <p14:creationId xmlns:p14="http://schemas.microsoft.com/office/powerpoint/2010/main" val="3946431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493" y="2127381"/>
            <a:ext cx="9523343" cy="7161432"/>
          </a:xfrm>
          <a:prstGeom prst="rect">
            <a:avLst/>
          </a:prstGeom>
        </p:spPr>
      </p:pic>
      <p:sp>
        <p:nvSpPr>
          <p:cNvPr id="2" name="Title 1"/>
          <p:cNvSpPr>
            <a:spLocks noGrp="1"/>
          </p:cNvSpPr>
          <p:nvPr>
            <p:ph type="title"/>
          </p:nvPr>
        </p:nvSpPr>
        <p:spPr/>
        <p:txBody>
          <a:bodyPr/>
          <a:lstStyle/>
          <a:p>
            <a:r>
              <a:rPr lang="en-US" dirty="0"/>
              <a:t>SP </a:t>
            </a:r>
            <a:r>
              <a:rPr lang="en-US" dirty="0" smtClean="0"/>
              <a:t>26: </a:t>
            </a:r>
            <a:r>
              <a:rPr lang="en-US" dirty="0"/>
              <a:t>Constraints – Spatial patterns for South Africa</a:t>
            </a:r>
            <a:endParaRPr lang="en-ZA" dirty="0"/>
          </a:p>
        </p:txBody>
      </p:sp>
      <p:grpSp>
        <p:nvGrpSpPr>
          <p:cNvPr id="3" name="Group 2"/>
          <p:cNvGrpSpPr/>
          <p:nvPr/>
        </p:nvGrpSpPr>
        <p:grpSpPr>
          <a:xfrm>
            <a:off x="9834466" y="4800437"/>
            <a:ext cx="2705877" cy="4488375"/>
            <a:chOff x="9032033" y="1217481"/>
            <a:chExt cx="2705877" cy="4488375"/>
          </a:xfrm>
        </p:grpSpPr>
        <p:sp>
          <p:nvSpPr>
            <p:cNvPr id="4" name="Rectangle 3"/>
            <p:cNvSpPr/>
            <p:nvPr/>
          </p:nvSpPr>
          <p:spPr>
            <a:xfrm>
              <a:off x="9032033" y="1241924"/>
              <a:ext cx="2705877" cy="4463932"/>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93290" y="2003423"/>
              <a:ext cx="731616" cy="3501266"/>
            </a:xfrm>
            <a:prstGeom prst="rect">
              <a:avLst/>
            </a:prstGeom>
          </p:spPr>
        </p:pic>
        <p:sp>
          <p:nvSpPr>
            <p:cNvPr id="6" name="TextBox 5"/>
            <p:cNvSpPr txBox="1"/>
            <p:nvPr/>
          </p:nvSpPr>
          <p:spPr>
            <a:xfrm>
              <a:off x="10157100" y="1595600"/>
              <a:ext cx="1402948" cy="4001865"/>
            </a:xfrm>
            <a:prstGeom prst="rect">
              <a:avLst/>
            </a:prstGeom>
            <a:noFill/>
          </p:spPr>
          <p:txBody>
            <a:bodyPr wrap="none" rtlCol="0">
              <a:spAutoFit/>
            </a:bodyPr>
            <a:lstStyle/>
            <a:p>
              <a:r>
                <a:rPr lang="en-US" b="1" dirty="0" smtClean="0"/>
                <a:t>FDC 10%</a:t>
              </a:r>
            </a:p>
            <a:p>
              <a:r>
                <a:rPr lang="en-US" dirty="0" smtClean="0"/>
                <a:t>0.0 – 0.25</a:t>
              </a:r>
            </a:p>
            <a:p>
              <a:r>
                <a:rPr lang="en-US" dirty="0" smtClean="0"/>
                <a:t>&gt;0.25 – 0.5</a:t>
              </a:r>
            </a:p>
            <a:p>
              <a:r>
                <a:rPr lang="en-US" dirty="0" smtClean="0"/>
                <a:t>&gt;0.5 – 0.75</a:t>
              </a:r>
            </a:p>
            <a:p>
              <a:r>
                <a:rPr lang="en-US" dirty="0" smtClean="0"/>
                <a:t>&gt;0.75 – 1.0</a:t>
              </a:r>
            </a:p>
            <a:p>
              <a:r>
                <a:rPr lang="en-US" dirty="0" smtClean="0"/>
                <a:t>&gt;1.0 – 1.25</a:t>
              </a:r>
            </a:p>
            <a:p>
              <a:r>
                <a:rPr lang="en-US" dirty="0" smtClean="0"/>
                <a:t>&gt;1.25 – 1.5</a:t>
              </a:r>
            </a:p>
            <a:p>
              <a:r>
                <a:rPr lang="en-US" dirty="0" smtClean="0"/>
                <a:t>&gt;1.5 – 1.75</a:t>
              </a:r>
            </a:p>
            <a:p>
              <a:r>
                <a:rPr lang="en-US" dirty="0" smtClean="0"/>
                <a:t>&gt;1.75 – 2.0</a:t>
              </a:r>
            </a:p>
            <a:p>
              <a:r>
                <a:rPr lang="en-US" dirty="0" smtClean="0"/>
                <a:t>&gt;2.0 - 2.25</a:t>
              </a:r>
            </a:p>
            <a:p>
              <a:r>
                <a:rPr lang="en-US" dirty="0" smtClean="0"/>
                <a:t>&gt;2.25 – 2.5</a:t>
              </a:r>
            </a:p>
            <a:p>
              <a:r>
                <a:rPr lang="en-US" dirty="0" smtClean="0"/>
                <a:t>&gt; 2.5</a:t>
              </a:r>
            </a:p>
          </p:txBody>
        </p:sp>
        <p:sp>
          <p:nvSpPr>
            <p:cNvPr id="7" name="TextBox 6"/>
            <p:cNvSpPr txBox="1"/>
            <p:nvPr/>
          </p:nvSpPr>
          <p:spPr>
            <a:xfrm>
              <a:off x="9198498" y="1217481"/>
              <a:ext cx="1042416" cy="584775"/>
            </a:xfrm>
            <a:prstGeom prst="rect">
              <a:avLst/>
            </a:prstGeom>
            <a:noFill/>
          </p:spPr>
          <p:txBody>
            <a:bodyPr wrap="square" rtlCol="0">
              <a:spAutoFit/>
            </a:bodyPr>
            <a:lstStyle/>
            <a:p>
              <a:r>
                <a:rPr lang="en-US" sz="3200" b="1" dirty="0" smtClean="0"/>
                <a:t>Key</a:t>
              </a:r>
              <a:endParaRPr lang="en-ZA" sz="3200" b="1" dirty="0"/>
            </a:p>
          </p:txBody>
        </p:sp>
      </p:grpSp>
      <p:sp>
        <p:nvSpPr>
          <p:cNvPr id="8" name="TextBox 7"/>
          <p:cNvSpPr txBox="1"/>
          <p:nvPr/>
        </p:nvSpPr>
        <p:spPr>
          <a:xfrm>
            <a:off x="712158" y="1569659"/>
            <a:ext cx="4475661" cy="1069716"/>
          </a:xfrm>
          <a:prstGeom prst="rect">
            <a:avLst/>
          </a:prstGeom>
          <a:solidFill>
            <a:schemeClr val="bg1"/>
          </a:solidFill>
          <a:ln w="38100">
            <a:solidFill>
              <a:srgbClr val="FF0000"/>
            </a:solidFill>
          </a:ln>
        </p:spPr>
        <p:txBody>
          <a:bodyPr wrap="square" rtlCol="0">
            <a:spAutoFit/>
          </a:bodyPr>
          <a:lstStyle/>
          <a:p>
            <a:r>
              <a:rPr lang="en-US" b="1" dirty="0" smtClean="0"/>
              <a:t>FDC 10% / MMQ:</a:t>
            </a:r>
          </a:p>
          <a:p>
            <a:r>
              <a:rPr lang="en-US" dirty="0" smtClean="0"/>
              <a:t>Expressed as the ratio of FDC 10% / mean monthly runoff.</a:t>
            </a:r>
            <a:endParaRPr lang="en-ZA" dirty="0"/>
          </a:p>
        </p:txBody>
      </p:sp>
    </p:spTree>
    <p:extLst>
      <p:ext uri="{BB962C8B-B14F-4D97-AF65-F5344CB8AC3E}">
        <p14:creationId xmlns:p14="http://schemas.microsoft.com/office/powerpoint/2010/main" val="31353896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23" y="2059178"/>
            <a:ext cx="9664949" cy="7353765"/>
          </a:xfrm>
          <a:prstGeom prst="rect">
            <a:avLst/>
          </a:prstGeom>
        </p:spPr>
      </p:pic>
      <p:sp>
        <p:nvSpPr>
          <p:cNvPr id="2" name="Title 1"/>
          <p:cNvSpPr>
            <a:spLocks noGrp="1"/>
          </p:cNvSpPr>
          <p:nvPr>
            <p:ph type="title"/>
          </p:nvPr>
        </p:nvSpPr>
        <p:spPr/>
        <p:txBody>
          <a:bodyPr/>
          <a:lstStyle/>
          <a:p>
            <a:r>
              <a:rPr lang="en-US" dirty="0"/>
              <a:t>SP </a:t>
            </a:r>
            <a:r>
              <a:rPr lang="en-US" dirty="0" smtClean="0"/>
              <a:t>27: </a:t>
            </a:r>
            <a:r>
              <a:rPr lang="en-US" dirty="0"/>
              <a:t>Constraints – Spatial patterns for South Africa</a:t>
            </a:r>
            <a:endParaRPr lang="en-ZA" dirty="0"/>
          </a:p>
        </p:txBody>
      </p:sp>
      <p:sp>
        <p:nvSpPr>
          <p:cNvPr id="9" name="TextBox 8"/>
          <p:cNvSpPr txBox="1"/>
          <p:nvPr/>
        </p:nvSpPr>
        <p:spPr>
          <a:xfrm>
            <a:off x="712158" y="1569659"/>
            <a:ext cx="4475661" cy="1069716"/>
          </a:xfrm>
          <a:prstGeom prst="rect">
            <a:avLst/>
          </a:prstGeom>
          <a:solidFill>
            <a:schemeClr val="bg1"/>
          </a:solidFill>
          <a:ln w="38100">
            <a:solidFill>
              <a:srgbClr val="FF0000"/>
            </a:solidFill>
          </a:ln>
        </p:spPr>
        <p:txBody>
          <a:bodyPr wrap="square" rtlCol="0">
            <a:spAutoFit/>
          </a:bodyPr>
          <a:lstStyle/>
          <a:p>
            <a:r>
              <a:rPr lang="en-US" b="1" dirty="0" smtClean="0"/>
              <a:t>FDC 50% / MMQ:</a:t>
            </a:r>
          </a:p>
          <a:p>
            <a:r>
              <a:rPr lang="en-US" dirty="0" smtClean="0"/>
              <a:t>Expressed as the ratio of FDC 50% / mean monthly runoff.</a:t>
            </a:r>
            <a:endParaRPr lang="en-ZA" dirty="0"/>
          </a:p>
        </p:txBody>
      </p:sp>
      <p:grpSp>
        <p:nvGrpSpPr>
          <p:cNvPr id="10" name="Group 9"/>
          <p:cNvGrpSpPr/>
          <p:nvPr/>
        </p:nvGrpSpPr>
        <p:grpSpPr>
          <a:xfrm>
            <a:off x="9834466" y="4800437"/>
            <a:ext cx="2705877" cy="4488375"/>
            <a:chOff x="9032033" y="1217481"/>
            <a:chExt cx="2705877" cy="4488375"/>
          </a:xfrm>
        </p:grpSpPr>
        <p:sp>
          <p:nvSpPr>
            <p:cNvPr id="11" name="Rectangle 10"/>
            <p:cNvSpPr/>
            <p:nvPr/>
          </p:nvSpPr>
          <p:spPr>
            <a:xfrm>
              <a:off x="9032033" y="1241924"/>
              <a:ext cx="2705877" cy="4463932"/>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93290" y="2003423"/>
              <a:ext cx="731616" cy="3501266"/>
            </a:xfrm>
            <a:prstGeom prst="rect">
              <a:avLst/>
            </a:prstGeom>
          </p:spPr>
        </p:pic>
        <p:sp>
          <p:nvSpPr>
            <p:cNvPr id="13" name="TextBox 12"/>
            <p:cNvSpPr txBox="1"/>
            <p:nvPr/>
          </p:nvSpPr>
          <p:spPr>
            <a:xfrm>
              <a:off x="10157100" y="1595600"/>
              <a:ext cx="1402948" cy="4001865"/>
            </a:xfrm>
            <a:prstGeom prst="rect">
              <a:avLst/>
            </a:prstGeom>
            <a:noFill/>
          </p:spPr>
          <p:txBody>
            <a:bodyPr wrap="none" rtlCol="0">
              <a:spAutoFit/>
            </a:bodyPr>
            <a:lstStyle/>
            <a:p>
              <a:r>
                <a:rPr lang="en-US" b="1" dirty="0" smtClean="0"/>
                <a:t>FDC 50%</a:t>
              </a:r>
            </a:p>
            <a:p>
              <a:r>
                <a:rPr lang="en-US" dirty="0" smtClean="0"/>
                <a:t>0.0 – 0.05</a:t>
              </a:r>
            </a:p>
            <a:p>
              <a:r>
                <a:rPr lang="en-US" dirty="0" smtClean="0"/>
                <a:t>&gt;0.05 – 0.1</a:t>
              </a:r>
            </a:p>
            <a:p>
              <a:r>
                <a:rPr lang="en-US" dirty="0" smtClean="0"/>
                <a:t>&gt;0.1 – 0.15</a:t>
              </a:r>
            </a:p>
            <a:p>
              <a:r>
                <a:rPr lang="en-US" dirty="0" smtClean="0"/>
                <a:t>&gt;0.15 – 0.2</a:t>
              </a:r>
            </a:p>
            <a:p>
              <a:r>
                <a:rPr lang="en-US" dirty="0" smtClean="0"/>
                <a:t>&gt;0.2 – 0.25</a:t>
              </a:r>
            </a:p>
            <a:p>
              <a:r>
                <a:rPr lang="en-US" dirty="0" smtClean="0"/>
                <a:t>&gt;0.25 – 0.5</a:t>
              </a:r>
            </a:p>
            <a:p>
              <a:r>
                <a:rPr lang="en-US" dirty="0" smtClean="0"/>
                <a:t>&gt;0.5 – 0.55</a:t>
              </a:r>
            </a:p>
            <a:p>
              <a:r>
                <a:rPr lang="en-US" dirty="0" smtClean="0"/>
                <a:t>&gt;0.55 – 0.6</a:t>
              </a:r>
            </a:p>
            <a:p>
              <a:r>
                <a:rPr lang="en-US" dirty="0" smtClean="0"/>
                <a:t>&gt;0.6 – 0.65</a:t>
              </a:r>
            </a:p>
            <a:p>
              <a:r>
                <a:rPr lang="en-US" dirty="0" smtClean="0"/>
                <a:t>&gt;0.65 – 0.7</a:t>
              </a:r>
            </a:p>
            <a:p>
              <a:r>
                <a:rPr lang="en-US" dirty="0" smtClean="0"/>
                <a:t>&gt; 0.7</a:t>
              </a:r>
            </a:p>
          </p:txBody>
        </p:sp>
        <p:sp>
          <p:nvSpPr>
            <p:cNvPr id="14" name="TextBox 13"/>
            <p:cNvSpPr txBox="1"/>
            <p:nvPr/>
          </p:nvSpPr>
          <p:spPr>
            <a:xfrm>
              <a:off x="9198498" y="1217481"/>
              <a:ext cx="1042416" cy="584775"/>
            </a:xfrm>
            <a:prstGeom prst="rect">
              <a:avLst/>
            </a:prstGeom>
            <a:noFill/>
          </p:spPr>
          <p:txBody>
            <a:bodyPr wrap="square" rtlCol="0">
              <a:spAutoFit/>
            </a:bodyPr>
            <a:lstStyle/>
            <a:p>
              <a:r>
                <a:rPr lang="en-US" sz="3200" b="1" dirty="0" smtClean="0"/>
                <a:t>Key</a:t>
              </a:r>
              <a:endParaRPr lang="en-ZA" sz="3200" b="1" dirty="0"/>
            </a:p>
          </p:txBody>
        </p:sp>
      </p:grpSp>
    </p:spTree>
    <p:extLst>
      <p:ext uri="{BB962C8B-B14F-4D97-AF65-F5344CB8AC3E}">
        <p14:creationId xmlns:p14="http://schemas.microsoft.com/office/powerpoint/2010/main" val="14078945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828" y="2309642"/>
            <a:ext cx="9339816" cy="7139098"/>
          </a:xfrm>
          <a:prstGeom prst="rect">
            <a:avLst/>
          </a:prstGeom>
        </p:spPr>
      </p:pic>
      <p:sp>
        <p:nvSpPr>
          <p:cNvPr id="2" name="Title 1"/>
          <p:cNvSpPr>
            <a:spLocks noGrp="1"/>
          </p:cNvSpPr>
          <p:nvPr>
            <p:ph type="title"/>
          </p:nvPr>
        </p:nvSpPr>
        <p:spPr/>
        <p:txBody>
          <a:bodyPr/>
          <a:lstStyle/>
          <a:p>
            <a:r>
              <a:rPr lang="en-US" dirty="0"/>
              <a:t>SP </a:t>
            </a:r>
            <a:r>
              <a:rPr lang="en-US" dirty="0" smtClean="0"/>
              <a:t>28: </a:t>
            </a:r>
            <a:r>
              <a:rPr lang="en-US" dirty="0"/>
              <a:t>Constraints – Spatial patterns for South Africa</a:t>
            </a:r>
            <a:endParaRPr lang="en-ZA" dirty="0"/>
          </a:p>
        </p:txBody>
      </p:sp>
      <p:grpSp>
        <p:nvGrpSpPr>
          <p:cNvPr id="9" name="Group 8"/>
          <p:cNvGrpSpPr/>
          <p:nvPr/>
        </p:nvGrpSpPr>
        <p:grpSpPr>
          <a:xfrm>
            <a:off x="9703838" y="4800437"/>
            <a:ext cx="2934360" cy="4488375"/>
            <a:chOff x="8901405" y="1217481"/>
            <a:chExt cx="2934360" cy="4488375"/>
          </a:xfrm>
        </p:grpSpPr>
        <p:sp>
          <p:nvSpPr>
            <p:cNvPr id="10" name="Rectangle 9"/>
            <p:cNvSpPr/>
            <p:nvPr/>
          </p:nvSpPr>
          <p:spPr>
            <a:xfrm>
              <a:off x="8901405" y="1241924"/>
              <a:ext cx="2934360" cy="4463932"/>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93290" y="2003423"/>
              <a:ext cx="731616" cy="3501266"/>
            </a:xfrm>
            <a:prstGeom prst="rect">
              <a:avLst/>
            </a:prstGeom>
          </p:spPr>
        </p:pic>
        <p:sp>
          <p:nvSpPr>
            <p:cNvPr id="12" name="TextBox 11"/>
            <p:cNvSpPr txBox="1"/>
            <p:nvPr/>
          </p:nvSpPr>
          <p:spPr>
            <a:xfrm>
              <a:off x="10157100" y="1595600"/>
              <a:ext cx="1678665" cy="4001865"/>
            </a:xfrm>
            <a:prstGeom prst="rect">
              <a:avLst/>
            </a:prstGeom>
            <a:noFill/>
          </p:spPr>
          <p:txBody>
            <a:bodyPr wrap="none" rtlCol="0">
              <a:spAutoFit/>
            </a:bodyPr>
            <a:lstStyle/>
            <a:p>
              <a:r>
                <a:rPr lang="en-US" b="1" dirty="0" smtClean="0"/>
                <a:t>FDC 50%</a:t>
              </a:r>
            </a:p>
            <a:p>
              <a:r>
                <a:rPr lang="en-US" dirty="0" smtClean="0"/>
                <a:t>0.0 – 0.015</a:t>
              </a:r>
            </a:p>
            <a:p>
              <a:r>
                <a:rPr lang="en-US" dirty="0" smtClean="0"/>
                <a:t>&gt;0.015 – 0.03</a:t>
              </a:r>
            </a:p>
            <a:p>
              <a:r>
                <a:rPr lang="en-US" dirty="0" smtClean="0"/>
                <a:t>&gt;0.03 – 0.045</a:t>
              </a:r>
            </a:p>
            <a:p>
              <a:r>
                <a:rPr lang="en-US" dirty="0" smtClean="0"/>
                <a:t>&gt;0.045 – 0.06</a:t>
              </a:r>
            </a:p>
            <a:p>
              <a:r>
                <a:rPr lang="en-US" dirty="0" smtClean="0"/>
                <a:t>&gt;0.06 – 0.075</a:t>
              </a:r>
            </a:p>
            <a:p>
              <a:r>
                <a:rPr lang="en-US" dirty="0" smtClean="0"/>
                <a:t>&gt;0.075 – 0.09</a:t>
              </a:r>
            </a:p>
            <a:p>
              <a:r>
                <a:rPr lang="en-US" dirty="0" smtClean="0"/>
                <a:t>&gt;0.09 – 0.105</a:t>
              </a:r>
            </a:p>
            <a:p>
              <a:r>
                <a:rPr lang="en-US" dirty="0" smtClean="0"/>
                <a:t>&gt;0.105 – 0.12</a:t>
              </a:r>
            </a:p>
            <a:p>
              <a:r>
                <a:rPr lang="en-US" dirty="0" smtClean="0"/>
                <a:t>&gt;0.12 – 0.135</a:t>
              </a:r>
            </a:p>
            <a:p>
              <a:r>
                <a:rPr lang="en-US" dirty="0" smtClean="0"/>
                <a:t>&gt;0.135 – 0.15</a:t>
              </a:r>
            </a:p>
            <a:p>
              <a:r>
                <a:rPr lang="en-US" dirty="0" smtClean="0"/>
                <a:t>&gt; 0.15</a:t>
              </a:r>
            </a:p>
          </p:txBody>
        </p:sp>
        <p:sp>
          <p:nvSpPr>
            <p:cNvPr id="13" name="TextBox 12"/>
            <p:cNvSpPr txBox="1"/>
            <p:nvPr/>
          </p:nvSpPr>
          <p:spPr>
            <a:xfrm>
              <a:off x="9198498" y="1217481"/>
              <a:ext cx="1042416" cy="584775"/>
            </a:xfrm>
            <a:prstGeom prst="rect">
              <a:avLst/>
            </a:prstGeom>
            <a:noFill/>
          </p:spPr>
          <p:txBody>
            <a:bodyPr wrap="square" rtlCol="0">
              <a:spAutoFit/>
            </a:bodyPr>
            <a:lstStyle/>
            <a:p>
              <a:r>
                <a:rPr lang="en-US" sz="3200" b="1" dirty="0" smtClean="0"/>
                <a:t>Key</a:t>
              </a:r>
              <a:endParaRPr lang="en-ZA" sz="3200" b="1" dirty="0"/>
            </a:p>
          </p:txBody>
        </p:sp>
      </p:grpSp>
      <p:sp>
        <p:nvSpPr>
          <p:cNvPr id="14" name="TextBox 13"/>
          <p:cNvSpPr txBox="1"/>
          <p:nvPr/>
        </p:nvSpPr>
        <p:spPr>
          <a:xfrm>
            <a:off x="712158" y="1569659"/>
            <a:ext cx="4475661" cy="1069716"/>
          </a:xfrm>
          <a:prstGeom prst="rect">
            <a:avLst/>
          </a:prstGeom>
          <a:solidFill>
            <a:schemeClr val="bg1"/>
          </a:solidFill>
          <a:ln w="38100">
            <a:solidFill>
              <a:srgbClr val="FF0000"/>
            </a:solidFill>
          </a:ln>
        </p:spPr>
        <p:txBody>
          <a:bodyPr wrap="square" rtlCol="0">
            <a:spAutoFit/>
          </a:bodyPr>
          <a:lstStyle/>
          <a:p>
            <a:r>
              <a:rPr lang="en-US" b="1" dirty="0" smtClean="0"/>
              <a:t>FDC 90% / MMQ:</a:t>
            </a:r>
          </a:p>
          <a:p>
            <a:r>
              <a:rPr lang="en-US" dirty="0" smtClean="0"/>
              <a:t>Expressed as the ratio of FDC 90% / mean monthly runoff.</a:t>
            </a:r>
            <a:endParaRPr lang="en-ZA" dirty="0"/>
          </a:p>
        </p:txBody>
      </p:sp>
    </p:spTree>
    <p:extLst>
      <p:ext uri="{BB962C8B-B14F-4D97-AF65-F5344CB8AC3E}">
        <p14:creationId xmlns:p14="http://schemas.microsoft.com/office/powerpoint/2010/main" val="3320883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043" y="2152650"/>
            <a:ext cx="9778439" cy="7370839"/>
          </a:xfrm>
          <a:prstGeom prst="rect">
            <a:avLst/>
          </a:prstGeom>
        </p:spPr>
      </p:pic>
      <p:sp>
        <p:nvSpPr>
          <p:cNvPr id="2" name="Title 1"/>
          <p:cNvSpPr>
            <a:spLocks noGrp="1"/>
          </p:cNvSpPr>
          <p:nvPr>
            <p:ph type="title"/>
          </p:nvPr>
        </p:nvSpPr>
        <p:spPr/>
        <p:txBody>
          <a:bodyPr/>
          <a:lstStyle/>
          <a:p>
            <a:r>
              <a:rPr lang="en-US" dirty="0"/>
              <a:t>SP </a:t>
            </a:r>
            <a:r>
              <a:rPr lang="en-US" dirty="0" smtClean="0"/>
              <a:t>29: </a:t>
            </a:r>
            <a:r>
              <a:rPr lang="en-US" dirty="0"/>
              <a:t>Constraints – Spatial patterns for South Africa</a:t>
            </a:r>
            <a:endParaRPr lang="en-ZA" dirty="0"/>
          </a:p>
        </p:txBody>
      </p:sp>
      <p:sp>
        <p:nvSpPr>
          <p:cNvPr id="9" name="TextBox 8"/>
          <p:cNvSpPr txBox="1"/>
          <p:nvPr/>
        </p:nvSpPr>
        <p:spPr>
          <a:xfrm>
            <a:off x="712158" y="1569659"/>
            <a:ext cx="4475661" cy="743922"/>
          </a:xfrm>
          <a:prstGeom prst="rect">
            <a:avLst/>
          </a:prstGeom>
          <a:solidFill>
            <a:schemeClr val="bg1"/>
          </a:solidFill>
          <a:ln w="38100">
            <a:solidFill>
              <a:srgbClr val="FF0000"/>
            </a:solidFill>
          </a:ln>
        </p:spPr>
        <p:txBody>
          <a:bodyPr wrap="square" rtlCol="0">
            <a:spAutoFit/>
          </a:bodyPr>
          <a:lstStyle/>
          <a:p>
            <a:r>
              <a:rPr lang="en-US" b="1" dirty="0" smtClean="0"/>
              <a:t>% Zero:</a:t>
            </a:r>
          </a:p>
          <a:p>
            <a:r>
              <a:rPr lang="en-US" dirty="0" smtClean="0"/>
              <a:t>Percentage months with zero flow.</a:t>
            </a:r>
            <a:endParaRPr lang="en-ZA" dirty="0"/>
          </a:p>
        </p:txBody>
      </p:sp>
      <p:grpSp>
        <p:nvGrpSpPr>
          <p:cNvPr id="15" name="Group 14"/>
          <p:cNvGrpSpPr/>
          <p:nvPr/>
        </p:nvGrpSpPr>
        <p:grpSpPr>
          <a:xfrm>
            <a:off x="10039350" y="4787557"/>
            <a:ext cx="2569002" cy="4463932"/>
            <a:chOff x="9479513" y="1241924"/>
            <a:chExt cx="2569002" cy="4463932"/>
          </a:xfrm>
        </p:grpSpPr>
        <p:sp>
          <p:nvSpPr>
            <p:cNvPr id="16" name="Rectangle 15"/>
            <p:cNvSpPr/>
            <p:nvPr/>
          </p:nvSpPr>
          <p:spPr>
            <a:xfrm>
              <a:off x="9479513" y="1241924"/>
              <a:ext cx="2569002" cy="4463932"/>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5852" y="2082707"/>
              <a:ext cx="768939" cy="3501266"/>
            </a:xfrm>
            <a:prstGeom prst="rect">
              <a:avLst/>
            </a:prstGeom>
          </p:spPr>
        </p:pic>
        <p:sp>
          <p:nvSpPr>
            <p:cNvPr id="18" name="TextBox 17"/>
            <p:cNvSpPr txBox="1"/>
            <p:nvPr/>
          </p:nvSpPr>
          <p:spPr>
            <a:xfrm>
              <a:off x="10798037" y="1703991"/>
              <a:ext cx="1127232" cy="4001865"/>
            </a:xfrm>
            <a:prstGeom prst="rect">
              <a:avLst/>
            </a:prstGeom>
            <a:noFill/>
          </p:spPr>
          <p:txBody>
            <a:bodyPr wrap="none" rtlCol="0">
              <a:spAutoFit/>
            </a:bodyPr>
            <a:lstStyle/>
            <a:p>
              <a:r>
                <a:rPr lang="en-US" b="1" dirty="0" smtClean="0"/>
                <a:t>% Zero</a:t>
              </a:r>
            </a:p>
            <a:p>
              <a:r>
                <a:rPr lang="en-US" dirty="0" smtClean="0"/>
                <a:t>0 – 5</a:t>
              </a:r>
            </a:p>
            <a:p>
              <a:r>
                <a:rPr lang="en-US" dirty="0" smtClean="0"/>
                <a:t>&gt;5 – 10</a:t>
              </a:r>
            </a:p>
            <a:p>
              <a:r>
                <a:rPr lang="en-US" dirty="0" smtClean="0"/>
                <a:t>&gt;10 – 15</a:t>
              </a:r>
            </a:p>
            <a:p>
              <a:r>
                <a:rPr lang="en-US" dirty="0" smtClean="0"/>
                <a:t>&gt;15 – 20</a:t>
              </a:r>
            </a:p>
            <a:p>
              <a:r>
                <a:rPr lang="en-US" dirty="0" smtClean="0"/>
                <a:t>&gt;20 – 25</a:t>
              </a:r>
            </a:p>
            <a:p>
              <a:r>
                <a:rPr lang="en-US" dirty="0" smtClean="0"/>
                <a:t>&gt;25 – 30</a:t>
              </a:r>
            </a:p>
            <a:p>
              <a:r>
                <a:rPr lang="en-US" dirty="0" smtClean="0"/>
                <a:t>&gt;30 – 35</a:t>
              </a:r>
            </a:p>
            <a:p>
              <a:r>
                <a:rPr lang="en-US" dirty="0" smtClean="0"/>
                <a:t>&gt;35 – 40</a:t>
              </a:r>
            </a:p>
            <a:p>
              <a:r>
                <a:rPr lang="en-US" dirty="0" smtClean="0"/>
                <a:t>&gt;40 – 45</a:t>
              </a:r>
            </a:p>
            <a:p>
              <a:r>
                <a:rPr lang="en-US" dirty="0" smtClean="0"/>
                <a:t>&gt;45 – 50</a:t>
              </a:r>
            </a:p>
            <a:p>
              <a:r>
                <a:rPr lang="en-US" dirty="0" smtClean="0"/>
                <a:t>&gt; 50</a:t>
              </a:r>
            </a:p>
          </p:txBody>
        </p:sp>
        <p:sp>
          <p:nvSpPr>
            <p:cNvPr id="19" name="TextBox 18"/>
            <p:cNvSpPr txBox="1"/>
            <p:nvPr/>
          </p:nvSpPr>
          <p:spPr>
            <a:xfrm>
              <a:off x="9905852" y="1286031"/>
              <a:ext cx="1042416" cy="584775"/>
            </a:xfrm>
            <a:prstGeom prst="rect">
              <a:avLst/>
            </a:prstGeom>
            <a:noFill/>
          </p:spPr>
          <p:txBody>
            <a:bodyPr wrap="square" rtlCol="0">
              <a:spAutoFit/>
            </a:bodyPr>
            <a:lstStyle/>
            <a:p>
              <a:r>
                <a:rPr lang="en-US" sz="3200" b="1" dirty="0" smtClean="0"/>
                <a:t>Key</a:t>
              </a:r>
              <a:endParaRPr lang="en-ZA" sz="3200" b="1" dirty="0"/>
            </a:p>
          </p:txBody>
        </p:sp>
      </p:grpSp>
    </p:spTree>
    <p:extLst>
      <p:ext uri="{BB962C8B-B14F-4D97-AF65-F5344CB8AC3E}">
        <p14:creationId xmlns:p14="http://schemas.microsoft.com/office/powerpoint/2010/main" val="20033004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 3: Displaying and editing attribute data</a:t>
            </a:r>
            <a:endParaRPr lang="en-ZA"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0110" y="1143296"/>
            <a:ext cx="5744625" cy="1415099"/>
          </a:xfrm>
          <a:prstGeom prst="rect">
            <a:avLst/>
          </a:prstGeom>
        </p:spPr>
      </p:pic>
      <p:sp>
        <p:nvSpPr>
          <p:cNvPr id="4" name="TextBox 3"/>
          <p:cNvSpPr txBox="1"/>
          <p:nvPr/>
        </p:nvSpPr>
        <p:spPr>
          <a:xfrm>
            <a:off x="1548126" y="2756138"/>
            <a:ext cx="2926780" cy="743922"/>
          </a:xfrm>
          <a:prstGeom prst="rect">
            <a:avLst/>
          </a:prstGeom>
          <a:solidFill>
            <a:schemeClr val="bg1"/>
          </a:solidFill>
          <a:ln w="38100">
            <a:solidFill>
              <a:srgbClr val="FF0000"/>
            </a:solidFill>
          </a:ln>
        </p:spPr>
        <p:txBody>
          <a:bodyPr wrap="square" rtlCol="0">
            <a:spAutoFit/>
          </a:bodyPr>
          <a:lstStyle/>
          <a:p>
            <a:r>
              <a:rPr lang="en-US" dirty="0" smtClean="0"/>
              <a:t>Icon for displaying array type attributes.</a:t>
            </a:r>
            <a:endParaRPr lang="en-ZA" dirty="0"/>
          </a:p>
        </p:txBody>
      </p:sp>
      <p:sp>
        <p:nvSpPr>
          <p:cNvPr id="5" name="TextBox 4"/>
          <p:cNvSpPr txBox="1"/>
          <p:nvPr/>
        </p:nvSpPr>
        <p:spPr>
          <a:xfrm>
            <a:off x="8570290" y="1509027"/>
            <a:ext cx="2926780" cy="743922"/>
          </a:xfrm>
          <a:prstGeom prst="rect">
            <a:avLst/>
          </a:prstGeom>
          <a:solidFill>
            <a:schemeClr val="bg1"/>
          </a:solidFill>
          <a:ln w="38100">
            <a:solidFill>
              <a:srgbClr val="FF0000"/>
            </a:solidFill>
          </a:ln>
        </p:spPr>
        <p:txBody>
          <a:bodyPr wrap="square" rtlCol="0">
            <a:spAutoFit/>
          </a:bodyPr>
          <a:lstStyle/>
          <a:p>
            <a:r>
              <a:rPr lang="en-US" dirty="0" smtClean="0"/>
              <a:t>Icon for displaying other attribute types.</a:t>
            </a:r>
            <a:endParaRPr lang="en-ZA" dirty="0"/>
          </a:p>
        </p:txBody>
      </p:sp>
      <p:cxnSp>
        <p:nvCxnSpPr>
          <p:cNvPr id="7" name="Elbow Connector 6"/>
          <p:cNvCxnSpPr>
            <a:stCxn id="4" idx="3"/>
          </p:cNvCxnSpPr>
          <p:nvPr/>
        </p:nvCxnSpPr>
        <p:spPr>
          <a:xfrm flipV="1">
            <a:off x="4474906" y="2111139"/>
            <a:ext cx="750998" cy="1016960"/>
          </a:xfrm>
          <a:prstGeom prst="bentConnector2">
            <a:avLst/>
          </a:prstGeom>
          <a:ln w="38100">
            <a:solidFill>
              <a:srgbClr val="FF0000"/>
            </a:solidFill>
            <a:tailEnd type="stealth" w="lg" len="med"/>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385" y="4308692"/>
            <a:ext cx="6229350" cy="4876800"/>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64209" y="2464770"/>
            <a:ext cx="4710644" cy="3687844"/>
          </a:xfrm>
          <a:prstGeom prst="rect">
            <a:avLst/>
          </a:prstGeom>
        </p:spPr>
      </p:pic>
      <p:cxnSp>
        <p:nvCxnSpPr>
          <p:cNvPr id="17" name="Straight Arrow Connector 16"/>
          <p:cNvCxnSpPr>
            <a:stCxn id="5" idx="1"/>
          </p:cNvCxnSpPr>
          <p:nvPr/>
        </p:nvCxnSpPr>
        <p:spPr>
          <a:xfrm flipH="1" flipV="1">
            <a:off x="5691674" y="1864123"/>
            <a:ext cx="2878616" cy="1686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43855" y="5379677"/>
            <a:ext cx="5392336" cy="4221523"/>
          </a:xfrm>
          <a:prstGeom prst="rect">
            <a:avLst/>
          </a:prstGeom>
        </p:spPr>
      </p:pic>
      <p:sp>
        <p:nvSpPr>
          <p:cNvPr id="19" name="TextBox 18"/>
          <p:cNvSpPr txBox="1"/>
          <p:nvPr/>
        </p:nvSpPr>
        <p:spPr>
          <a:xfrm>
            <a:off x="1103367" y="6375131"/>
            <a:ext cx="2926780" cy="743922"/>
          </a:xfrm>
          <a:prstGeom prst="rect">
            <a:avLst/>
          </a:prstGeom>
          <a:solidFill>
            <a:schemeClr val="bg1"/>
          </a:solidFill>
          <a:ln w="38100">
            <a:solidFill>
              <a:srgbClr val="FF0000"/>
            </a:solidFill>
          </a:ln>
        </p:spPr>
        <p:txBody>
          <a:bodyPr wrap="square" rtlCol="0">
            <a:spAutoFit/>
          </a:bodyPr>
          <a:lstStyle/>
          <a:p>
            <a:r>
              <a:rPr lang="en-US" dirty="0" smtClean="0"/>
              <a:t>Example of array data input &amp; editing screen.</a:t>
            </a:r>
            <a:endParaRPr lang="en-ZA" dirty="0"/>
          </a:p>
        </p:txBody>
      </p:sp>
      <p:sp>
        <p:nvSpPr>
          <p:cNvPr id="20" name="TextBox 19"/>
          <p:cNvSpPr txBox="1"/>
          <p:nvPr/>
        </p:nvSpPr>
        <p:spPr>
          <a:xfrm>
            <a:off x="9263040" y="3820656"/>
            <a:ext cx="2926780" cy="743922"/>
          </a:xfrm>
          <a:prstGeom prst="rect">
            <a:avLst/>
          </a:prstGeom>
          <a:solidFill>
            <a:schemeClr val="bg1"/>
          </a:solidFill>
          <a:ln w="38100">
            <a:solidFill>
              <a:srgbClr val="FF0000"/>
            </a:solidFill>
          </a:ln>
        </p:spPr>
        <p:txBody>
          <a:bodyPr wrap="square" rtlCol="0">
            <a:spAutoFit/>
          </a:bodyPr>
          <a:lstStyle/>
          <a:p>
            <a:r>
              <a:rPr lang="en-US" dirty="0" smtClean="0"/>
              <a:t>Input or editing single number or text data.</a:t>
            </a:r>
            <a:endParaRPr lang="en-ZA" dirty="0"/>
          </a:p>
        </p:txBody>
      </p:sp>
      <p:sp>
        <p:nvSpPr>
          <p:cNvPr id="21" name="TextBox 20"/>
          <p:cNvSpPr txBox="1"/>
          <p:nvPr/>
        </p:nvSpPr>
        <p:spPr>
          <a:xfrm>
            <a:off x="7641209" y="7477249"/>
            <a:ext cx="2392471" cy="1721305"/>
          </a:xfrm>
          <a:prstGeom prst="rect">
            <a:avLst/>
          </a:prstGeom>
          <a:solidFill>
            <a:schemeClr val="bg1"/>
          </a:solidFill>
          <a:ln w="38100">
            <a:solidFill>
              <a:srgbClr val="FF0000"/>
            </a:solidFill>
          </a:ln>
        </p:spPr>
        <p:txBody>
          <a:bodyPr wrap="square" rtlCol="0">
            <a:spAutoFit/>
          </a:bodyPr>
          <a:lstStyle/>
          <a:p>
            <a:r>
              <a:rPr lang="en-US" dirty="0" smtClean="0"/>
              <a:t>Displaying time series data (can edit some of the definitions but not the data).</a:t>
            </a:r>
            <a:endParaRPr lang="en-ZA" dirty="0"/>
          </a:p>
        </p:txBody>
      </p:sp>
    </p:spTree>
    <p:extLst>
      <p:ext uri="{BB962C8B-B14F-4D97-AF65-F5344CB8AC3E}">
        <p14:creationId xmlns:p14="http://schemas.microsoft.com/office/powerpoint/2010/main" val="16814563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SP </a:t>
            </a:r>
            <a:r>
              <a:rPr lang="en-US" dirty="0" smtClean="0"/>
              <a:t>30: Exploring saved parameter sets</a:t>
            </a:r>
            <a:endParaRPr lang="en-ZA" dirty="0"/>
          </a:p>
        </p:txBody>
      </p:sp>
      <p:pic>
        <p:nvPicPr>
          <p:cNvPr id="3" name="Picture 2"/>
          <p:cNvPicPr>
            <a:picLocks noChangeAspect="1"/>
          </p:cNvPicPr>
          <p:nvPr/>
        </p:nvPicPr>
        <p:blipFill>
          <a:blip r:embed="rId2"/>
          <a:stretch>
            <a:fillRect/>
          </a:stretch>
        </p:blipFill>
        <p:spPr>
          <a:xfrm>
            <a:off x="1923995" y="2526981"/>
            <a:ext cx="8639459" cy="6193023"/>
          </a:xfrm>
          <a:prstGeom prst="rect">
            <a:avLst/>
          </a:prstGeom>
        </p:spPr>
      </p:pic>
      <p:sp>
        <p:nvSpPr>
          <p:cNvPr id="4" name="TextBox 3"/>
          <p:cNvSpPr txBox="1"/>
          <p:nvPr/>
        </p:nvSpPr>
        <p:spPr>
          <a:xfrm>
            <a:off x="3015321" y="1678060"/>
            <a:ext cx="2372239" cy="418128"/>
          </a:xfrm>
          <a:prstGeom prst="rect">
            <a:avLst/>
          </a:prstGeom>
          <a:solidFill>
            <a:schemeClr val="bg1"/>
          </a:solidFill>
          <a:ln w="38100">
            <a:solidFill>
              <a:srgbClr val="FF0000"/>
            </a:solidFill>
          </a:ln>
        </p:spPr>
        <p:txBody>
          <a:bodyPr wrap="square" rtlCol="0">
            <a:spAutoFit/>
          </a:bodyPr>
          <a:lstStyle/>
          <a:p>
            <a:r>
              <a:rPr lang="en-US" dirty="0" smtClean="0"/>
              <a:t>List of sub-basins.</a:t>
            </a:r>
            <a:endParaRPr lang="en-ZA" dirty="0"/>
          </a:p>
        </p:txBody>
      </p:sp>
      <p:sp>
        <p:nvSpPr>
          <p:cNvPr id="5" name="Down Arrow 4"/>
          <p:cNvSpPr/>
          <p:nvPr/>
        </p:nvSpPr>
        <p:spPr>
          <a:xfrm>
            <a:off x="3959125" y="2096188"/>
            <a:ext cx="484632" cy="63448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 name="TextBox 5"/>
          <p:cNvSpPr txBox="1"/>
          <p:nvPr/>
        </p:nvSpPr>
        <p:spPr>
          <a:xfrm>
            <a:off x="211665" y="5009216"/>
            <a:ext cx="1736635" cy="743922"/>
          </a:xfrm>
          <a:prstGeom prst="rect">
            <a:avLst/>
          </a:prstGeom>
          <a:solidFill>
            <a:schemeClr val="bg1"/>
          </a:solidFill>
          <a:ln w="38100">
            <a:solidFill>
              <a:srgbClr val="FF0000"/>
            </a:solidFill>
          </a:ln>
        </p:spPr>
        <p:txBody>
          <a:bodyPr wrap="square" rtlCol="0">
            <a:spAutoFit/>
          </a:bodyPr>
          <a:lstStyle/>
          <a:p>
            <a:r>
              <a:rPr lang="en-US" dirty="0" smtClean="0"/>
              <a:t>List of parameters.</a:t>
            </a:r>
            <a:endParaRPr lang="en-ZA" dirty="0"/>
          </a:p>
        </p:txBody>
      </p:sp>
      <p:sp>
        <p:nvSpPr>
          <p:cNvPr id="7" name="Down Arrow 6"/>
          <p:cNvSpPr/>
          <p:nvPr/>
        </p:nvSpPr>
        <p:spPr>
          <a:xfrm rot="16200000">
            <a:off x="2023225" y="5063936"/>
            <a:ext cx="484632" cy="63448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Down Arrow 7"/>
          <p:cNvSpPr/>
          <p:nvPr/>
        </p:nvSpPr>
        <p:spPr>
          <a:xfrm>
            <a:off x="6243724" y="2096188"/>
            <a:ext cx="484632" cy="973876"/>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TextBox 8"/>
          <p:cNvSpPr txBox="1"/>
          <p:nvPr/>
        </p:nvSpPr>
        <p:spPr>
          <a:xfrm>
            <a:off x="5973312" y="1026472"/>
            <a:ext cx="5950464" cy="1069716"/>
          </a:xfrm>
          <a:prstGeom prst="rect">
            <a:avLst/>
          </a:prstGeom>
          <a:solidFill>
            <a:schemeClr val="bg1"/>
          </a:solidFill>
          <a:ln w="38100">
            <a:solidFill>
              <a:srgbClr val="FF0000"/>
            </a:solidFill>
          </a:ln>
        </p:spPr>
        <p:txBody>
          <a:bodyPr wrap="square" rtlCol="0">
            <a:spAutoFit/>
          </a:bodyPr>
          <a:lstStyle/>
          <a:p>
            <a:r>
              <a:rPr lang="en-US" dirty="0" smtClean="0"/>
              <a:t>Frequency of the constraints found in the </a:t>
            </a:r>
            <a:r>
              <a:rPr lang="en-US" dirty="0" err="1" smtClean="0"/>
              <a:t>behavioural</a:t>
            </a:r>
            <a:r>
              <a:rPr lang="en-US" dirty="0" smtClean="0"/>
              <a:t> ensembles based on 5 equally spaced groups between the min. &amp; max. constraint value.</a:t>
            </a:r>
            <a:endParaRPr lang="en-ZA" dirty="0"/>
          </a:p>
        </p:txBody>
      </p:sp>
      <p:sp>
        <p:nvSpPr>
          <p:cNvPr id="10" name="TextBox 9"/>
          <p:cNvSpPr txBox="1"/>
          <p:nvPr/>
        </p:nvSpPr>
        <p:spPr>
          <a:xfrm>
            <a:off x="10295660" y="3334078"/>
            <a:ext cx="2359636" cy="3676071"/>
          </a:xfrm>
          <a:prstGeom prst="rect">
            <a:avLst/>
          </a:prstGeom>
          <a:solidFill>
            <a:schemeClr val="bg1"/>
          </a:solidFill>
          <a:ln w="38100">
            <a:solidFill>
              <a:srgbClr val="FF0000"/>
            </a:solidFill>
          </a:ln>
        </p:spPr>
        <p:txBody>
          <a:bodyPr wrap="square" rtlCol="0">
            <a:spAutoFit/>
          </a:bodyPr>
          <a:lstStyle/>
          <a:p>
            <a:r>
              <a:rPr lang="en-US" dirty="0" smtClean="0"/>
              <a:t>Frequency of the </a:t>
            </a:r>
          </a:p>
          <a:p>
            <a:r>
              <a:rPr lang="en-US" dirty="0" smtClean="0"/>
              <a:t>Values of the selected parameters found in the </a:t>
            </a:r>
            <a:r>
              <a:rPr lang="en-US" dirty="0" err="1" smtClean="0"/>
              <a:t>behavioural</a:t>
            </a:r>
            <a:r>
              <a:rPr lang="en-US" dirty="0" smtClean="0"/>
              <a:t> ensembles based on 10 equally spaced groups between the min. &amp; max. parameter value.</a:t>
            </a:r>
            <a:endParaRPr lang="en-ZA" dirty="0"/>
          </a:p>
        </p:txBody>
      </p:sp>
      <p:sp>
        <p:nvSpPr>
          <p:cNvPr id="11" name="Down Arrow 10"/>
          <p:cNvSpPr/>
          <p:nvPr/>
        </p:nvSpPr>
        <p:spPr>
          <a:xfrm rot="5400000">
            <a:off x="9736103" y="5319901"/>
            <a:ext cx="484632" cy="63448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 name="TextBox 11"/>
          <p:cNvSpPr txBox="1"/>
          <p:nvPr/>
        </p:nvSpPr>
        <p:spPr>
          <a:xfrm>
            <a:off x="187360" y="7165657"/>
            <a:ext cx="1736635" cy="1069716"/>
          </a:xfrm>
          <a:prstGeom prst="rect">
            <a:avLst/>
          </a:prstGeom>
          <a:solidFill>
            <a:schemeClr val="bg1"/>
          </a:solidFill>
          <a:ln w="38100">
            <a:solidFill>
              <a:srgbClr val="FF0000"/>
            </a:solidFill>
          </a:ln>
        </p:spPr>
        <p:txBody>
          <a:bodyPr wrap="square" rtlCol="0">
            <a:spAutoFit/>
          </a:bodyPr>
          <a:lstStyle/>
          <a:p>
            <a:r>
              <a:rPr lang="en-US" dirty="0" smtClean="0"/>
              <a:t>Ranges of the selected  parameters.</a:t>
            </a:r>
            <a:endParaRPr lang="en-ZA" dirty="0"/>
          </a:p>
        </p:txBody>
      </p:sp>
      <p:sp>
        <p:nvSpPr>
          <p:cNvPr id="13" name="Down Arrow 12"/>
          <p:cNvSpPr/>
          <p:nvPr/>
        </p:nvSpPr>
        <p:spPr>
          <a:xfrm rot="16200000">
            <a:off x="1998920" y="7343896"/>
            <a:ext cx="484632" cy="63448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9817671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 </a:t>
            </a:r>
            <a:r>
              <a:rPr lang="en-US" dirty="0" smtClean="0"/>
              <a:t>31: </a:t>
            </a:r>
            <a:r>
              <a:rPr lang="en-US" dirty="0"/>
              <a:t>Exploring saved parameter sets</a:t>
            </a:r>
            <a:endParaRPr lang="en-ZA"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1781" y="3943159"/>
            <a:ext cx="8239125" cy="5153025"/>
          </a:xfrm>
          <a:prstGeom prst="rect">
            <a:avLst/>
          </a:prstGeom>
        </p:spPr>
      </p:pic>
      <p:sp>
        <p:nvSpPr>
          <p:cNvPr id="4" name="TextBox 3"/>
          <p:cNvSpPr txBox="1"/>
          <p:nvPr/>
        </p:nvSpPr>
        <p:spPr>
          <a:xfrm>
            <a:off x="1147853" y="1237528"/>
            <a:ext cx="9587204" cy="743922"/>
          </a:xfrm>
          <a:prstGeom prst="rect">
            <a:avLst/>
          </a:prstGeom>
          <a:solidFill>
            <a:schemeClr val="bg1"/>
          </a:solidFill>
          <a:ln w="38100">
            <a:solidFill>
              <a:srgbClr val="FF0000"/>
            </a:solidFill>
          </a:ln>
        </p:spPr>
        <p:txBody>
          <a:bodyPr wrap="square" rtlCol="0">
            <a:spAutoFit/>
          </a:bodyPr>
          <a:lstStyle/>
          <a:p>
            <a:r>
              <a:rPr lang="en-US" dirty="0" smtClean="0"/>
              <a:t>Situation when no </a:t>
            </a:r>
            <a:r>
              <a:rPr lang="en-US" dirty="0" err="1" smtClean="0"/>
              <a:t>behavioural</a:t>
            </a:r>
            <a:r>
              <a:rPr lang="en-US" dirty="0" smtClean="0"/>
              <a:t> simulations are found, which is typically a result of incompatibilities between the constraints and the parameters.</a:t>
            </a:r>
          </a:p>
        </p:txBody>
      </p:sp>
      <p:sp>
        <p:nvSpPr>
          <p:cNvPr id="5" name="Down Arrow 4"/>
          <p:cNvSpPr/>
          <p:nvPr/>
        </p:nvSpPr>
        <p:spPr>
          <a:xfrm>
            <a:off x="5066251" y="3576414"/>
            <a:ext cx="484632" cy="7944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 name="TextBox 5"/>
          <p:cNvSpPr txBox="1"/>
          <p:nvPr/>
        </p:nvSpPr>
        <p:spPr>
          <a:xfrm>
            <a:off x="395472" y="2213138"/>
            <a:ext cx="6992880" cy="1395510"/>
          </a:xfrm>
          <a:prstGeom prst="rect">
            <a:avLst/>
          </a:prstGeom>
          <a:solidFill>
            <a:schemeClr val="bg1"/>
          </a:solidFill>
          <a:ln w="38100">
            <a:solidFill>
              <a:srgbClr val="FF0000"/>
            </a:solidFill>
          </a:ln>
        </p:spPr>
        <p:txBody>
          <a:bodyPr wrap="square" rtlCol="0">
            <a:spAutoFit/>
          </a:bodyPr>
          <a:lstStyle/>
          <a:p>
            <a:r>
              <a:rPr lang="en-US" dirty="0" smtClean="0"/>
              <a:t>The left graph shows the average relative failure for greater than the constraint max. value (+</a:t>
            </a:r>
            <a:r>
              <a:rPr lang="en-US" dirty="0" err="1" smtClean="0"/>
              <a:t>ve</a:t>
            </a:r>
            <a:r>
              <a:rPr lang="en-US" dirty="0" smtClean="0"/>
              <a:t>) and for less than the min. level (-</a:t>
            </a:r>
            <a:r>
              <a:rPr lang="en-US" dirty="0" err="1" smtClean="0"/>
              <a:t>ve</a:t>
            </a:r>
            <a:r>
              <a:rPr lang="en-US" dirty="0" smtClean="0"/>
              <a:t>). This is used to identify the main problem constraint and the direction of incompatibility (too high or too low).</a:t>
            </a:r>
            <a:endParaRPr lang="en-ZA" dirty="0"/>
          </a:p>
        </p:txBody>
      </p:sp>
      <p:sp>
        <p:nvSpPr>
          <p:cNvPr id="7" name="Down Arrow 6"/>
          <p:cNvSpPr/>
          <p:nvPr/>
        </p:nvSpPr>
        <p:spPr>
          <a:xfrm>
            <a:off x="9036415" y="3608648"/>
            <a:ext cx="484632" cy="76218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TextBox 7"/>
          <p:cNvSpPr txBox="1"/>
          <p:nvPr/>
        </p:nvSpPr>
        <p:spPr>
          <a:xfrm>
            <a:off x="7680960" y="2213138"/>
            <a:ext cx="4517136" cy="1395510"/>
          </a:xfrm>
          <a:prstGeom prst="rect">
            <a:avLst/>
          </a:prstGeom>
          <a:solidFill>
            <a:schemeClr val="bg1"/>
          </a:solidFill>
          <a:ln w="38100">
            <a:solidFill>
              <a:srgbClr val="FF0000"/>
            </a:solidFill>
          </a:ln>
        </p:spPr>
        <p:txBody>
          <a:bodyPr wrap="square" rtlCol="0">
            <a:spAutoFit/>
          </a:bodyPr>
          <a:lstStyle/>
          <a:p>
            <a:r>
              <a:rPr lang="en-US" dirty="0" smtClean="0"/>
              <a:t>The right graph shows the percentage failure out of all the trial model runs and is also used to identify the main problem constraint.</a:t>
            </a:r>
            <a:endParaRPr lang="en-ZA" dirty="0"/>
          </a:p>
        </p:txBody>
      </p:sp>
      <p:sp>
        <p:nvSpPr>
          <p:cNvPr id="9" name="TextBox 8"/>
          <p:cNvSpPr txBox="1"/>
          <p:nvPr/>
        </p:nvSpPr>
        <p:spPr>
          <a:xfrm>
            <a:off x="395472" y="5570357"/>
            <a:ext cx="2951232" cy="3024482"/>
          </a:xfrm>
          <a:prstGeom prst="rect">
            <a:avLst/>
          </a:prstGeom>
          <a:solidFill>
            <a:schemeClr val="bg1"/>
          </a:solidFill>
          <a:ln w="38100">
            <a:solidFill>
              <a:srgbClr val="FF0000"/>
            </a:solidFill>
          </a:ln>
        </p:spPr>
        <p:txBody>
          <a:bodyPr wrap="square" rtlCol="0">
            <a:spAutoFit/>
          </a:bodyPr>
          <a:lstStyle/>
          <a:p>
            <a:r>
              <a:rPr lang="en-US" dirty="0" smtClean="0"/>
              <a:t>In this example the groundwater recharge constraint range (1.5 to 2.5 mm month</a:t>
            </a:r>
            <a:r>
              <a:rPr lang="en-US" baseline="30000" dirty="0" smtClean="0"/>
              <a:t>-1</a:t>
            </a:r>
            <a:r>
              <a:rPr lang="en-US" dirty="0" smtClean="0"/>
              <a:t>) is incompatible with the range of the parameter GW (maximum recharge rate: 35 to 50 mm month</a:t>
            </a:r>
            <a:r>
              <a:rPr lang="en-US" baseline="30000" dirty="0" smtClean="0"/>
              <a:t>-1</a:t>
            </a:r>
            <a:r>
              <a:rPr lang="en-US" dirty="0" smtClean="0"/>
              <a:t>).</a:t>
            </a:r>
            <a:endParaRPr lang="en-ZA" dirty="0"/>
          </a:p>
        </p:txBody>
      </p:sp>
    </p:spTree>
    <p:extLst>
      <p:ext uri="{BB962C8B-B14F-4D97-AF65-F5344CB8AC3E}">
        <p14:creationId xmlns:p14="http://schemas.microsoft.com/office/powerpoint/2010/main" val="41443526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SP </a:t>
            </a:r>
            <a:r>
              <a:rPr lang="en-US" dirty="0" smtClean="0"/>
              <a:t>32: Progressive improvement I</a:t>
            </a:r>
            <a:endParaRPr lang="en-ZA"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1904" y="1285114"/>
            <a:ext cx="5275324" cy="5340096"/>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6241" y="1285113"/>
            <a:ext cx="5224945" cy="5340096"/>
          </a:xfrm>
          <a:prstGeom prst="rect">
            <a:avLst/>
          </a:prstGeom>
        </p:spPr>
      </p:pic>
      <p:sp>
        <p:nvSpPr>
          <p:cNvPr id="5" name="Down Arrow 4"/>
          <p:cNvSpPr/>
          <p:nvPr/>
        </p:nvSpPr>
        <p:spPr>
          <a:xfrm rot="16200000">
            <a:off x="6229418" y="3033968"/>
            <a:ext cx="484632" cy="63448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 name="TextBox 5"/>
          <p:cNvSpPr txBox="1"/>
          <p:nvPr/>
        </p:nvSpPr>
        <p:spPr>
          <a:xfrm>
            <a:off x="751904" y="6904484"/>
            <a:ext cx="2704528" cy="2372894"/>
          </a:xfrm>
          <a:prstGeom prst="rect">
            <a:avLst/>
          </a:prstGeom>
          <a:solidFill>
            <a:schemeClr val="bg1"/>
          </a:solidFill>
          <a:ln w="38100">
            <a:solidFill>
              <a:srgbClr val="FF0000"/>
            </a:solidFill>
          </a:ln>
        </p:spPr>
        <p:txBody>
          <a:bodyPr wrap="square" rtlCol="0">
            <a:spAutoFit/>
          </a:bodyPr>
          <a:lstStyle/>
          <a:p>
            <a:r>
              <a:rPr lang="en-US" dirty="0" smtClean="0"/>
              <a:t>Starting point was SP 22 failures:</a:t>
            </a:r>
          </a:p>
          <a:p>
            <a:r>
              <a:rPr lang="en-US" dirty="0" smtClean="0"/>
              <a:t>GW parameter changed from 35-50mm to 10-25mm.</a:t>
            </a:r>
          </a:p>
          <a:p>
            <a:r>
              <a:rPr lang="en-US" dirty="0" smtClean="0"/>
              <a:t>103 </a:t>
            </a:r>
            <a:r>
              <a:rPr lang="en-US" dirty="0" err="1" smtClean="0"/>
              <a:t>behavioural</a:t>
            </a:r>
            <a:r>
              <a:rPr lang="en-US" dirty="0" smtClean="0"/>
              <a:t> out of 1 000 total runs.</a:t>
            </a:r>
            <a:endParaRPr lang="en-ZA" dirty="0"/>
          </a:p>
        </p:txBody>
      </p:sp>
      <p:sp>
        <p:nvSpPr>
          <p:cNvPr id="7" name="TextBox 6"/>
          <p:cNvSpPr txBox="1"/>
          <p:nvPr/>
        </p:nvSpPr>
        <p:spPr>
          <a:xfrm>
            <a:off x="4109368" y="6904484"/>
            <a:ext cx="1891760" cy="2372894"/>
          </a:xfrm>
          <a:prstGeom prst="rect">
            <a:avLst/>
          </a:prstGeom>
          <a:solidFill>
            <a:schemeClr val="bg1"/>
          </a:solidFill>
          <a:ln w="38100">
            <a:solidFill>
              <a:srgbClr val="FF0000"/>
            </a:solidFill>
          </a:ln>
        </p:spPr>
        <p:txBody>
          <a:bodyPr wrap="square" rtlCol="0">
            <a:spAutoFit/>
          </a:bodyPr>
          <a:lstStyle/>
          <a:p>
            <a:r>
              <a:rPr lang="en-US" dirty="0" smtClean="0"/>
              <a:t>Range of output recharge values is OK, but GW values biased toward lower end of range.</a:t>
            </a:r>
            <a:endParaRPr lang="en-ZA" dirty="0"/>
          </a:p>
        </p:txBody>
      </p:sp>
      <p:sp>
        <p:nvSpPr>
          <p:cNvPr id="8" name="TextBox 7"/>
          <p:cNvSpPr txBox="1"/>
          <p:nvPr/>
        </p:nvSpPr>
        <p:spPr>
          <a:xfrm>
            <a:off x="6916240" y="6904484"/>
            <a:ext cx="5224945" cy="2047099"/>
          </a:xfrm>
          <a:prstGeom prst="rect">
            <a:avLst/>
          </a:prstGeom>
          <a:solidFill>
            <a:schemeClr val="bg1"/>
          </a:solidFill>
          <a:ln w="38100">
            <a:solidFill>
              <a:srgbClr val="FF0000"/>
            </a:solidFill>
          </a:ln>
        </p:spPr>
        <p:txBody>
          <a:bodyPr wrap="square" rtlCol="0">
            <a:spAutoFit/>
          </a:bodyPr>
          <a:lstStyle/>
          <a:p>
            <a:r>
              <a:rPr lang="en-US" dirty="0" smtClean="0"/>
              <a:t>GW changed to 5-20mm and frequency distribution no longer biased. 115 </a:t>
            </a:r>
            <a:r>
              <a:rPr lang="en-US" dirty="0" err="1" smtClean="0"/>
              <a:t>behavioural</a:t>
            </a:r>
            <a:r>
              <a:rPr lang="en-US" dirty="0" smtClean="0"/>
              <a:t> out of 1 000 total runs. Problem of too low mean monthly volume (MMQ) needs addressing. Start with ZMAX which is biased toward lower end of start range 550-850mm.</a:t>
            </a:r>
            <a:endParaRPr lang="en-ZA" dirty="0"/>
          </a:p>
        </p:txBody>
      </p:sp>
    </p:spTree>
    <p:extLst>
      <p:ext uri="{BB962C8B-B14F-4D97-AF65-F5344CB8AC3E}">
        <p14:creationId xmlns:p14="http://schemas.microsoft.com/office/powerpoint/2010/main" val="14053045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 </a:t>
            </a:r>
            <a:r>
              <a:rPr lang="en-US" dirty="0" smtClean="0"/>
              <a:t>33: </a:t>
            </a:r>
            <a:r>
              <a:rPr lang="en-US" dirty="0"/>
              <a:t>Progressive improvement </a:t>
            </a:r>
            <a:r>
              <a:rPr lang="en-US" dirty="0" smtClean="0"/>
              <a:t>II</a:t>
            </a:r>
            <a:endParaRPr lang="en-ZA"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5790" y="1152144"/>
            <a:ext cx="5577594" cy="566928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2864" y="1152144"/>
            <a:ext cx="5632704" cy="5694517"/>
          </a:xfrm>
          <a:prstGeom prst="rect">
            <a:avLst/>
          </a:prstGeom>
        </p:spPr>
      </p:pic>
      <p:sp>
        <p:nvSpPr>
          <p:cNvPr id="5" name="Down Arrow 4"/>
          <p:cNvSpPr/>
          <p:nvPr/>
        </p:nvSpPr>
        <p:spPr>
          <a:xfrm rot="16200000">
            <a:off x="6305808" y="3052256"/>
            <a:ext cx="484632" cy="63448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 name="TextBox 5"/>
          <p:cNvSpPr txBox="1"/>
          <p:nvPr/>
        </p:nvSpPr>
        <p:spPr>
          <a:xfrm>
            <a:off x="690059" y="7002873"/>
            <a:ext cx="2704528" cy="2047099"/>
          </a:xfrm>
          <a:prstGeom prst="rect">
            <a:avLst/>
          </a:prstGeom>
          <a:solidFill>
            <a:schemeClr val="bg1"/>
          </a:solidFill>
          <a:ln w="38100">
            <a:solidFill>
              <a:srgbClr val="FF0000"/>
            </a:solidFill>
          </a:ln>
        </p:spPr>
        <p:txBody>
          <a:bodyPr wrap="square" rtlCol="0">
            <a:spAutoFit/>
          </a:bodyPr>
          <a:lstStyle/>
          <a:p>
            <a:r>
              <a:rPr lang="en-US" dirty="0" smtClean="0"/>
              <a:t>312 </a:t>
            </a:r>
            <a:r>
              <a:rPr lang="en-US" dirty="0" err="1" smtClean="0"/>
              <a:t>behavioural</a:t>
            </a:r>
            <a:r>
              <a:rPr lang="en-US" dirty="0" smtClean="0"/>
              <a:t> out of 1 000 total runs. But MMQ still too low, ZMAX remains biased and FT biased toward higher values.</a:t>
            </a:r>
            <a:endParaRPr lang="en-ZA" dirty="0"/>
          </a:p>
        </p:txBody>
      </p:sp>
      <p:sp>
        <p:nvSpPr>
          <p:cNvPr id="7" name="TextBox 6"/>
          <p:cNvSpPr txBox="1"/>
          <p:nvPr/>
        </p:nvSpPr>
        <p:spPr>
          <a:xfrm>
            <a:off x="4555808" y="6992965"/>
            <a:ext cx="2704528" cy="2047099"/>
          </a:xfrm>
          <a:prstGeom prst="rect">
            <a:avLst/>
          </a:prstGeom>
          <a:solidFill>
            <a:schemeClr val="bg1"/>
          </a:solidFill>
          <a:ln w="38100">
            <a:solidFill>
              <a:srgbClr val="FF0000"/>
            </a:solidFill>
          </a:ln>
        </p:spPr>
        <p:txBody>
          <a:bodyPr wrap="square" rtlCol="0">
            <a:spAutoFit/>
          </a:bodyPr>
          <a:lstStyle/>
          <a:p>
            <a:r>
              <a:rPr lang="en-US" dirty="0" smtClean="0"/>
              <a:t>ZMAX range reduced further (400-600mm) and FT range increased from 5-20mm to 10-30mm) to generate more interflow</a:t>
            </a:r>
            <a:endParaRPr lang="en-ZA" dirty="0"/>
          </a:p>
        </p:txBody>
      </p:sp>
      <p:sp>
        <p:nvSpPr>
          <p:cNvPr id="8" name="TextBox 7"/>
          <p:cNvSpPr txBox="1"/>
          <p:nvPr/>
        </p:nvSpPr>
        <p:spPr>
          <a:xfrm>
            <a:off x="8156448" y="7009822"/>
            <a:ext cx="3947922" cy="1721305"/>
          </a:xfrm>
          <a:prstGeom prst="rect">
            <a:avLst/>
          </a:prstGeom>
          <a:solidFill>
            <a:schemeClr val="bg1"/>
          </a:solidFill>
          <a:ln w="38100">
            <a:solidFill>
              <a:srgbClr val="FF0000"/>
            </a:solidFill>
          </a:ln>
        </p:spPr>
        <p:txBody>
          <a:bodyPr wrap="square" rtlCol="0">
            <a:spAutoFit/>
          </a:bodyPr>
          <a:lstStyle/>
          <a:p>
            <a:r>
              <a:rPr lang="en-US" dirty="0" smtClean="0"/>
              <a:t>Final result is quite well distributed constraint and key parameter values and 1 000 </a:t>
            </a:r>
            <a:r>
              <a:rPr lang="en-US" dirty="0" err="1" smtClean="0"/>
              <a:t>behavioural</a:t>
            </a:r>
            <a:r>
              <a:rPr lang="en-US" dirty="0" smtClean="0"/>
              <a:t> ensembles are achieved from 5 400 total runs.</a:t>
            </a:r>
            <a:endParaRPr lang="en-ZA" dirty="0"/>
          </a:p>
        </p:txBody>
      </p:sp>
    </p:spTree>
    <p:extLst>
      <p:ext uri="{BB962C8B-B14F-4D97-AF65-F5344CB8AC3E}">
        <p14:creationId xmlns:p14="http://schemas.microsoft.com/office/powerpoint/2010/main" val="14799581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 </a:t>
            </a:r>
            <a:r>
              <a:rPr lang="en-US" dirty="0" smtClean="0"/>
              <a:t>34: Parameter ranges I</a:t>
            </a:r>
            <a:endParaRPr lang="en-ZA" dirty="0"/>
          </a:p>
        </p:txBody>
      </p:sp>
      <p:graphicFrame>
        <p:nvGraphicFramePr>
          <p:cNvPr id="3" name="Table 2"/>
          <p:cNvGraphicFramePr>
            <a:graphicFrameLocks noGrp="1"/>
          </p:cNvGraphicFramePr>
          <p:nvPr>
            <p:extLst>
              <p:ext uri="{D42A27DB-BD31-4B8C-83A1-F6EECF244321}">
                <p14:modId xmlns:p14="http://schemas.microsoft.com/office/powerpoint/2010/main" val="4083650288"/>
              </p:ext>
            </p:extLst>
          </p:nvPr>
        </p:nvGraphicFramePr>
        <p:xfrm>
          <a:off x="1049712" y="1531656"/>
          <a:ext cx="10179120" cy="6478487"/>
        </p:xfrm>
        <a:graphic>
          <a:graphicData uri="http://schemas.openxmlformats.org/drawingml/2006/table">
            <a:tbl>
              <a:tblPr firstRow="1" bandRow="1">
                <a:tableStyleId>{5C22544A-7EE6-4342-B048-85BDC9FD1C3A}</a:tableStyleId>
              </a:tblPr>
              <a:tblGrid>
                <a:gridCol w="2053682"/>
                <a:gridCol w="1875101"/>
                <a:gridCol w="6250337"/>
              </a:tblGrid>
              <a:tr h="459081">
                <a:tc>
                  <a:txBody>
                    <a:bodyPr/>
                    <a:lstStyle/>
                    <a:p>
                      <a:r>
                        <a:rPr lang="en-ZA" sz="2000" dirty="0" smtClean="0"/>
                        <a:t>Parameter</a:t>
                      </a:r>
                      <a:endParaRPr lang="en-ZA" sz="2000" dirty="0"/>
                    </a:p>
                  </a:txBody>
                  <a:tcPr/>
                </a:tc>
                <a:tc>
                  <a:txBody>
                    <a:bodyPr/>
                    <a:lstStyle/>
                    <a:p>
                      <a:r>
                        <a:rPr lang="en-ZA" sz="2000" dirty="0" smtClean="0"/>
                        <a:t>Range</a:t>
                      </a:r>
                      <a:endParaRPr lang="en-ZA" sz="2000" dirty="0"/>
                    </a:p>
                  </a:txBody>
                  <a:tcPr/>
                </a:tc>
                <a:tc>
                  <a:txBody>
                    <a:bodyPr/>
                    <a:lstStyle/>
                    <a:p>
                      <a:r>
                        <a:rPr lang="en-ZA" sz="2000" dirty="0" smtClean="0"/>
                        <a:t>Explanation</a:t>
                      </a:r>
                      <a:endParaRPr lang="en-ZA" sz="2000" dirty="0"/>
                    </a:p>
                  </a:txBody>
                  <a:tcPr/>
                </a:tc>
              </a:tr>
              <a:tr h="1214070">
                <a:tc>
                  <a:txBody>
                    <a:bodyPr/>
                    <a:lstStyle/>
                    <a:p>
                      <a:r>
                        <a:rPr lang="en-ZA" sz="1800" dirty="0" smtClean="0"/>
                        <a:t>Rainfall distribution factor (RDF)</a:t>
                      </a:r>
                      <a:endParaRPr lang="en-ZA" sz="1800" dirty="0"/>
                    </a:p>
                  </a:txBody>
                  <a:tcPr/>
                </a:tc>
                <a:tc>
                  <a:txBody>
                    <a:bodyPr/>
                    <a:lstStyle/>
                    <a:p>
                      <a:r>
                        <a:rPr lang="en-ZA" sz="1800" dirty="0" smtClean="0"/>
                        <a:t>1.28 (default)</a:t>
                      </a:r>
                    </a:p>
                    <a:p>
                      <a:endParaRPr lang="en-ZA" sz="1800" dirty="0" smtClean="0"/>
                    </a:p>
                    <a:p>
                      <a:r>
                        <a:rPr lang="en-ZA" sz="1800" dirty="0" smtClean="0"/>
                        <a:t>0.6 – 0.8 in tropical areas.</a:t>
                      </a:r>
                      <a:endParaRPr lang="en-ZA" sz="1800" dirty="0"/>
                    </a:p>
                  </a:txBody>
                  <a:tcPr/>
                </a:tc>
                <a:tc>
                  <a:txBody>
                    <a:bodyPr/>
                    <a:lstStyle/>
                    <a:p>
                      <a:r>
                        <a:rPr lang="en-ZA" sz="1800" dirty="0" smtClean="0"/>
                        <a:t>Default value used for variable rainfall regimes (Pitman, 1973) but lower values are often</a:t>
                      </a:r>
                      <a:r>
                        <a:rPr lang="en-ZA" sz="1800" baseline="0" dirty="0" smtClean="0"/>
                        <a:t> better in tropical areas with high rainfalls that are quite evenly distributed throughout a wet season month.</a:t>
                      </a:r>
                      <a:endParaRPr lang="en-ZA" sz="1800" dirty="0"/>
                    </a:p>
                  </a:txBody>
                  <a:tcPr/>
                </a:tc>
              </a:tr>
              <a:tr h="704485">
                <a:tc>
                  <a:txBody>
                    <a:bodyPr/>
                    <a:lstStyle/>
                    <a:p>
                      <a:r>
                        <a:rPr lang="en-ZA" sz="1800" dirty="0" smtClean="0"/>
                        <a:t>Impervious area (AI %)</a:t>
                      </a:r>
                      <a:endParaRPr lang="en-ZA" sz="1800" dirty="0"/>
                    </a:p>
                  </a:txBody>
                  <a:tcPr/>
                </a:tc>
                <a:tc>
                  <a:txBody>
                    <a:bodyPr/>
                    <a:lstStyle/>
                    <a:p>
                      <a:r>
                        <a:rPr lang="en-ZA" sz="1800" dirty="0" smtClean="0"/>
                        <a:t>0 (default)</a:t>
                      </a:r>
                      <a:endParaRPr lang="en-ZA" sz="1800" dirty="0"/>
                    </a:p>
                  </a:txBody>
                  <a:tcPr/>
                </a:tc>
                <a:tc>
                  <a:txBody>
                    <a:bodyPr/>
                    <a:lstStyle/>
                    <a:p>
                      <a:r>
                        <a:rPr lang="en-ZA" sz="1800" dirty="0" smtClean="0"/>
                        <a:t>Typically</a:t>
                      </a:r>
                      <a:r>
                        <a:rPr lang="en-ZA" sz="1800" baseline="0" dirty="0" smtClean="0"/>
                        <a:t> not used except in urban areas or areas with rocky surfaces in direct connection with channels.</a:t>
                      </a:r>
                      <a:endParaRPr lang="en-ZA" sz="1800" dirty="0"/>
                    </a:p>
                  </a:txBody>
                  <a:tcPr/>
                </a:tc>
              </a:tr>
              <a:tr h="459081">
                <a:tc rowSpan="2">
                  <a:txBody>
                    <a:bodyPr/>
                    <a:lstStyle/>
                    <a:p>
                      <a:r>
                        <a:rPr lang="en-ZA" sz="1800" dirty="0" smtClean="0"/>
                        <a:t>Interception parameters (PI1 &amp; PI2 mm)</a:t>
                      </a:r>
                      <a:endParaRPr lang="en-ZA" sz="1800" dirty="0"/>
                    </a:p>
                  </a:txBody>
                  <a:tcPr/>
                </a:tc>
                <a:tc>
                  <a:txBody>
                    <a:bodyPr/>
                    <a:lstStyle/>
                    <a:p>
                      <a:r>
                        <a:rPr lang="en-ZA" sz="1800" dirty="0" smtClean="0"/>
                        <a:t>1.2 - 2.0</a:t>
                      </a:r>
                      <a:endParaRPr lang="en-ZA" sz="1800" dirty="0"/>
                    </a:p>
                  </a:txBody>
                  <a:tcPr/>
                </a:tc>
                <a:tc>
                  <a:txBody>
                    <a:bodyPr/>
                    <a:lstStyle/>
                    <a:p>
                      <a:r>
                        <a:rPr lang="en-ZA" sz="1800" dirty="0" smtClean="0"/>
                        <a:t>Typical values for grassland and bush.</a:t>
                      </a:r>
                      <a:endParaRPr lang="en-ZA" sz="1800" dirty="0"/>
                    </a:p>
                  </a:txBody>
                  <a:tcPr/>
                </a:tc>
              </a:tr>
              <a:tr h="641456">
                <a:tc vMerge="1">
                  <a:txBody>
                    <a:bodyPr/>
                    <a:lstStyle/>
                    <a:p>
                      <a:endParaRPr lang="en-ZA" sz="1400" dirty="0"/>
                    </a:p>
                  </a:txBody>
                  <a:tcPr/>
                </a:tc>
                <a:tc>
                  <a:txBody>
                    <a:bodyPr/>
                    <a:lstStyle/>
                    <a:p>
                      <a:r>
                        <a:rPr lang="en-ZA" sz="1800" dirty="0" smtClean="0"/>
                        <a:t>3.0 – 4.0</a:t>
                      </a:r>
                      <a:endParaRPr lang="en-ZA" sz="1800" dirty="0"/>
                    </a:p>
                  </a:txBody>
                  <a:tcPr/>
                </a:tc>
                <a:tc>
                  <a:txBody>
                    <a:bodyPr/>
                    <a:lstStyle/>
                    <a:p>
                      <a:r>
                        <a:rPr lang="en-ZA" sz="1800" dirty="0" smtClean="0"/>
                        <a:t>Typical values for denser forest</a:t>
                      </a:r>
                      <a:r>
                        <a:rPr lang="en-ZA" sz="1800" baseline="0" dirty="0" smtClean="0"/>
                        <a:t> or managed plantations. </a:t>
                      </a:r>
                      <a:endParaRPr lang="en-ZA" sz="1800" dirty="0"/>
                    </a:p>
                  </a:txBody>
                  <a:tcPr/>
                </a:tc>
              </a:tr>
              <a:tr h="1012917">
                <a:tc>
                  <a:txBody>
                    <a:bodyPr/>
                    <a:lstStyle/>
                    <a:p>
                      <a:r>
                        <a:rPr lang="en-ZA" sz="1800" dirty="0" smtClean="0"/>
                        <a:t>Pot. evap. scaling parameter (FF)</a:t>
                      </a:r>
                      <a:endParaRPr lang="en-ZA" sz="1800" dirty="0"/>
                    </a:p>
                  </a:txBody>
                  <a:tcPr/>
                </a:tc>
                <a:tc>
                  <a:txBody>
                    <a:bodyPr/>
                    <a:lstStyle/>
                    <a:p>
                      <a:r>
                        <a:rPr lang="en-ZA" sz="1800" dirty="0" smtClean="0"/>
                        <a:t>1.2 – 1.4</a:t>
                      </a:r>
                      <a:endParaRPr lang="en-ZA" sz="1800" dirty="0"/>
                    </a:p>
                  </a:txBody>
                  <a:tcPr/>
                </a:tc>
                <a:tc>
                  <a:txBody>
                    <a:bodyPr/>
                    <a:lstStyle/>
                    <a:p>
                      <a:r>
                        <a:rPr lang="en-ZA" sz="1800" dirty="0" smtClean="0"/>
                        <a:t>Only used when a second vegetation type is specified  to account for large differences in dominant vegetation,</a:t>
                      </a:r>
                      <a:r>
                        <a:rPr lang="en-ZA" sz="1800" baseline="0" dirty="0" smtClean="0"/>
                        <a:t> as with managed forest plantations.</a:t>
                      </a:r>
                      <a:endParaRPr lang="en-ZA" sz="1800" dirty="0"/>
                    </a:p>
                  </a:txBody>
                  <a:tcPr/>
                </a:tc>
              </a:tr>
              <a:tr h="704485">
                <a:tc rowSpan="3">
                  <a:txBody>
                    <a:bodyPr/>
                    <a:lstStyle/>
                    <a:p>
                      <a:r>
                        <a:rPr lang="en-ZA" sz="1800" dirty="0" smtClean="0"/>
                        <a:t>Evaporation decay parameter</a:t>
                      </a:r>
                      <a:r>
                        <a:rPr lang="en-ZA" sz="1800" baseline="0" dirty="0" smtClean="0"/>
                        <a:t> (R)</a:t>
                      </a:r>
                      <a:endParaRPr lang="en-ZA" sz="1800" dirty="0"/>
                    </a:p>
                  </a:txBody>
                  <a:tcPr/>
                </a:tc>
                <a:tc>
                  <a:txBody>
                    <a:bodyPr/>
                    <a:lstStyle/>
                    <a:p>
                      <a:r>
                        <a:rPr lang="en-ZA" sz="1800" dirty="0" smtClean="0"/>
                        <a:t>0.0 – 0.3</a:t>
                      </a:r>
                      <a:endParaRPr lang="en-ZA" sz="1800" dirty="0"/>
                    </a:p>
                  </a:txBody>
                  <a:tcPr/>
                </a:tc>
                <a:tc>
                  <a:txBody>
                    <a:bodyPr/>
                    <a:lstStyle/>
                    <a:p>
                      <a:r>
                        <a:rPr lang="en-ZA" sz="1800" dirty="0" smtClean="0"/>
                        <a:t>Deep rooting vegetation or thin soils representing very effective evap. even at low moisture levels.</a:t>
                      </a:r>
                      <a:endParaRPr lang="en-ZA" sz="1800" dirty="0"/>
                    </a:p>
                  </a:txBody>
                  <a:tcPr/>
                </a:tc>
              </a:tr>
              <a:tr h="641456">
                <a:tc vMerge="1">
                  <a:txBody>
                    <a:bodyPr/>
                    <a:lstStyle/>
                    <a:p>
                      <a:endParaRPr lang="en-ZA" sz="1400" dirty="0"/>
                    </a:p>
                  </a:txBody>
                  <a:tcPr/>
                </a:tc>
                <a:tc>
                  <a:txBody>
                    <a:bodyPr/>
                    <a:lstStyle/>
                    <a:p>
                      <a:r>
                        <a:rPr lang="en-ZA" sz="1800" dirty="0" smtClean="0"/>
                        <a:t>0.2 – 0.7</a:t>
                      </a:r>
                      <a:endParaRPr lang="en-ZA" sz="1800" dirty="0"/>
                    </a:p>
                  </a:txBody>
                  <a:tcPr/>
                </a:tc>
                <a:tc>
                  <a:txBody>
                    <a:bodyPr/>
                    <a:lstStyle/>
                    <a:p>
                      <a:r>
                        <a:rPr lang="en-ZA" sz="1800" dirty="0" smtClean="0"/>
                        <a:t>Typical default range when knowledge of evap.</a:t>
                      </a:r>
                      <a:r>
                        <a:rPr lang="en-ZA" sz="1800" baseline="0" dirty="0" smtClean="0"/>
                        <a:t> effectiveness is limited.</a:t>
                      </a:r>
                      <a:r>
                        <a:rPr lang="en-ZA" sz="1800" dirty="0" smtClean="0"/>
                        <a:t> </a:t>
                      </a:r>
                      <a:endParaRPr lang="en-ZA" sz="1800" dirty="0"/>
                    </a:p>
                  </a:txBody>
                  <a:tcPr/>
                </a:tc>
              </a:tr>
              <a:tr h="641456">
                <a:tc vMerge="1">
                  <a:txBody>
                    <a:bodyPr/>
                    <a:lstStyle/>
                    <a:p>
                      <a:endParaRPr lang="en-ZA" sz="1400" dirty="0"/>
                    </a:p>
                  </a:txBody>
                  <a:tcPr/>
                </a:tc>
                <a:tc>
                  <a:txBody>
                    <a:bodyPr/>
                    <a:lstStyle/>
                    <a:p>
                      <a:r>
                        <a:rPr lang="en-ZA" sz="1800" dirty="0" smtClean="0"/>
                        <a:t>0.6 – 1.0</a:t>
                      </a:r>
                      <a:endParaRPr lang="en-ZA" sz="1800" dirty="0"/>
                    </a:p>
                  </a:txBody>
                  <a:tcPr/>
                </a:tc>
                <a:tc>
                  <a:txBody>
                    <a:bodyPr/>
                    <a:lstStyle/>
                    <a:p>
                      <a:r>
                        <a:rPr lang="en-ZA" sz="1800" dirty="0" smtClean="0"/>
                        <a:t>Shallow</a:t>
                      </a:r>
                      <a:r>
                        <a:rPr lang="en-ZA" sz="1800" baseline="0" dirty="0" smtClean="0"/>
                        <a:t> rooting vegetation or deep soils with limited evap. losses at low moisture states.</a:t>
                      </a:r>
                      <a:endParaRPr lang="en-ZA" sz="1800" dirty="0"/>
                    </a:p>
                  </a:txBody>
                  <a:tcPr/>
                </a:tc>
              </a:tr>
            </a:tbl>
          </a:graphicData>
        </a:graphic>
      </p:graphicFrame>
    </p:spTree>
    <p:extLst>
      <p:ext uri="{BB962C8B-B14F-4D97-AF65-F5344CB8AC3E}">
        <p14:creationId xmlns:p14="http://schemas.microsoft.com/office/powerpoint/2010/main" val="37823491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 </a:t>
            </a:r>
            <a:r>
              <a:rPr lang="en-US" dirty="0" smtClean="0"/>
              <a:t>35: </a:t>
            </a:r>
            <a:r>
              <a:rPr lang="en-US" dirty="0"/>
              <a:t>Parameter ranges </a:t>
            </a:r>
            <a:r>
              <a:rPr lang="en-US" dirty="0" smtClean="0"/>
              <a:t>II</a:t>
            </a:r>
            <a:endParaRPr lang="en-ZA" dirty="0"/>
          </a:p>
        </p:txBody>
      </p:sp>
      <p:graphicFrame>
        <p:nvGraphicFramePr>
          <p:cNvPr id="3" name="Table 2"/>
          <p:cNvGraphicFramePr>
            <a:graphicFrameLocks noGrp="1"/>
          </p:cNvGraphicFramePr>
          <p:nvPr>
            <p:extLst>
              <p:ext uri="{D42A27DB-BD31-4B8C-83A1-F6EECF244321}">
                <p14:modId xmlns:p14="http://schemas.microsoft.com/office/powerpoint/2010/main" val="3270293308"/>
              </p:ext>
            </p:extLst>
          </p:nvPr>
        </p:nvGraphicFramePr>
        <p:xfrm>
          <a:off x="880110" y="1440216"/>
          <a:ext cx="11041380" cy="6533352"/>
        </p:xfrm>
        <a:graphic>
          <a:graphicData uri="http://schemas.openxmlformats.org/drawingml/2006/table">
            <a:tbl>
              <a:tblPr firstRow="1" bandRow="1">
                <a:tableStyleId>{5C22544A-7EE6-4342-B048-85BDC9FD1C3A}</a:tableStyleId>
              </a:tblPr>
              <a:tblGrid>
                <a:gridCol w="2227647"/>
                <a:gridCol w="2033938"/>
                <a:gridCol w="6779795"/>
              </a:tblGrid>
              <a:tr h="509576">
                <a:tc>
                  <a:txBody>
                    <a:bodyPr/>
                    <a:lstStyle/>
                    <a:p>
                      <a:r>
                        <a:rPr lang="en-ZA" sz="2000" dirty="0" smtClean="0"/>
                        <a:t>Parameter</a:t>
                      </a:r>
                      <a:endParaRPr lang="en-ZA" sz="2000" dirty="0"/>
                    </a:p>
                  </a:txBody>
                  <a:tcPr/>
                </a:tc>
                <a:tc>
                  <a:txBody>
                    <a:bodyPr/>
                    <a:lstStyle/>
                    <a:p>
                      <a:r>
                        <a:rPr lang="en-ZA" sz="2000" dirty="0" smtClean="0"/>
                        <a:t>Range</a:t>
                      </a:r>
                      <a:endParaRPr lang="en-ZA" sz="2000" dirty="0"/>
                    </a:p>
                  </a:txBody>
                  <a:tcPr/>
                </a:tc>
                <a:tc>
                  <a:txBody>
                    <a:bodyPr/>
                    <a:lstStyle/>
                    <a:p>
                      <a:r>
                        <a:rPr lang="en-ZA" sz="2000" dirty="0" smtClean="0"/>
                        <a:t>Explanation</a:t>
                      </a:r>
                      <a:endParaRPr lang="en-ZA" sz="2000" dirty="0"/>
                    </a:p>
                  </a:txBody>
                  <a:tcPr/>
                </a:tc>
              </a:tr>
              <a:tr h="761129">
                <a:tc rowSpan="3">
                  <a:txBody>
                    <a:bodyPr/>
                    <a:lstStyle/>
                    <a:p>
                      <a:r>
                        <a:rPr lang="en-ZA" sz="1800" dirty="0" smtClean="0"/>
                        <a:t>ZMIN mm month</a:t>
                      </a:r>
                      <a:r>
                        <a:rPr lang="en-ZA" sz="1800" baseline="30000" dirty="0" smtClean="0"/>
                        <a:t>-1</a:t>
                      </a:r>
                      <a:endParaRPr lang="en-ZA" sz="1800" baseline="30000" dirty="0"/>
                    </a:p>
                  </a:txBody>
                  <a:tcPr/>
                </a:tc>
                <a:tc>
                  <a:txBody>
                    <a:bodyPr/>
                    <a:lstStyle/>
                    <a:p>
                      <a:r>
                        <a:rPr lang="en-ZA" sz="1800" dirty="0" smtClean="0"/>
                        <a:t>0 – 25</a:t>
                      </a:r>
                    </a:p>
                  </a:txBody>
                  <a:tcPr/>
                </a:tc>
                <a:tc>
                  <a:txBody>
                    <a:bodyPr/>
                    <a:lstStyle/>
                    <a:p>
                      <a:r>
                        <a:rPr lang="en-ZA" sz="1800" baseline="0" dirty="0" smtClean="0"/>
                        <a:t>Typically low values used for semi-arid areas with quite high expected surface runoff.</a:t>
                      </a:r>
                      <a:endParaRPr lang="en-ZA" sz="1800" dirty="0"/>
                    </a:p>
                  </a:txBody>
                  <a:tcPr/>
                </a:tc>
              </a:tr>
              <a:tr h="781972">
                <a:tc vMerge="1">
                  <a:txBody>
                    <a:bodyPr/>
                    <a:lstStyle/>
                    <a:p>
                      <a:endParaRPr lang="en-ZA" sz="1400" baseline="30000" dirty="0"/>
                    </a:p>
                  </a:txBody>
                  <a:tcPr/>
                </a:tc>
                <a:tc>
                  <a:txBody>
                    <a:bodyPr/>
                    <a:lstStyle/>
                    <a:p>
                      <a:r>
                        <a:rPr lang="en-ZA" sz="1800" dirty="0" smtClean="0"/>
                        <a:t>25 - 100</a:t>
                      </a:r>
                    </a:p>
                  </a:txBody>
                  <a:tcPr/>
                </a:tc>
                <a:tc>
                  <a:txBody>
                    <a:bodyPr/>
                    <a:lstStyle/>
                    <a:p>
                      <a:r>
                        <a:rPr lang="en-ZA" sz="1800" dirty="0" smtClean="0"/>
                        <a:t>Useful default range which can then be refined on the basis of the frequency graphs (SP 21).</a:t>
                      </a:r>
                      <a:endParaRPr lang="en-ZA" sz="1800" dirty="0"/>
                    </a:p>
                  </a:txBody>
                  <a:tcPr/>
                </a:tc>
              </a:tr>
              <a:tr h="781972">
                <a:tc vMerge="1">
                  <a:txBody>
                    <a:bodyPr/>
                    <a:lstStyle/>
                    <a:p>
                      <a:endParaRPr lang="en-ZA" sz="1400" baseline="30000" dirty="0"/>
                    </a:p>
                  </a:txBody>
                  <a:tcPr/>
                </a:tc>
                <a:tc>
                  <a:txBody>
                    <a:bodyPr/>
                    <a:lstStyle/>
                    <a:p>
                      <a:r>
                        <a:rPr lang="en-ZA" sz="1800" dirty="0" smtClean="0"/>
                        <a:t>80</a:t>
                      </a:r>
                      <a:r>
                        <a:rPr lang="en-ZA" sz="1800" baseline="0" dirty="0" smtClean="0"/>
                        <a:t> - 150</a:t>
                      </a:r>
                      <a:endParaRPr lang="en-ZA" sz="1800" dirty="0" smtClean="0"/>
                    </a:p>
                  </a:txBody>
                  <a:tcPr/>
                </a:tc>
                <a:tc>
                  <a:txBody>
                    <a:bodyPr/>
                    <a:lstStyle/>
                    <a:p>
                      <a:r>
                        <a:rPr lang="en-ZA" sz="1800" dirty="0" smtClean="0"/>
                        <a:t>Tropical areas with high rainfall and likely low surface runoff</a:t>
                      </a:r>
                      <a:r>
                        <a:rPr lang="en-ZA" sz="1800" baseline="0" dirty="0" smtClean="0"/>
                        <a:t> due to low topography or dense vegetation, for example.</a:t>
                      </a:r>
                      <a:endParaRPr lang="en-ZA" sz="1800" dirty="0"/>
                    </a:p>
                  </a:txBody>
                  <a:tcPr/>
                </a:tc>
              </a:tr>
              <a:tr h="781972">
                <a:tc rowSpan="3">
                  <a:txBody>
                    <a:bodyPr/>
                    <a:lstStyle/>
                    <a:p>
                      <a:r>
                        <a:rPr lang="en-ZA" sz="1800" dirty="0" smtClean="0"/>
                        <a:t>ZMAX mm month</a:t>
                      </a:r>
                      <a:r>
                        <a:rPr lang="en-ZA" sz="1800" baseline="30000" dirty="0" smtClean="0"/>
                        <a:t>-1 </a:t>
                      </a:r>
                      <a:r>
                        <a:rPr lang="en-ZA" sz="1800" baseline="0" dirty="0" smtClean="0"/>
                        <a:t>(should always be higher than any ZMIN value)</a:t>
                      </a:r>
                      <a:endParaRPr lang="en-ZA" sz="1800" baseline="30000" dirty="0"/>
                    </a:p>
                  </a:txBody>
                  <a:tcPr/>
                </a:tc>
                <a:tc>
                  <a:txBody>
                    <a:bodyPr/>
                    <a:lstStyle/>
                    <a:p>
                      <a:r>
                        <a:rPr lang="en-ZA" sz="1800" dirty="0" smtClean="0"/>
                        <a:t>200 - 400</a:t>
                      </a:r>
                      <a:endParaRPr lang="en-ZA"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800" dirty="0" smtClean="0"/>
                        <a:t>Typically</a:t>
                      </a:r>
                      <a:r>
                        <a:rPr lang="en-ZA" sz="1800" baseline="0" dirty="0" smtClean="0"/>
                        <a:t> low values used for semi-arid areas with quite high expected surface runoff.</a:t>
                      </a:r>
                      <a:endParaRPr lang="en-ZA" sz="1800" dirty="0" smtClean="0"/>
                    </a:p>
                  </a:txBody>
                  <a:tcPr/>
                </a:tc>
              </a:tr>
              <a:tr h="781972">
                <a:tc vMerge="1">
                  <a:txBody>
                    <a:bodyPr/>
                    <a:lstStyle/>
                    <a:p>
                      <a:endParaRPr lang="en-ZA" sz="1400" baseline="30000" dirty="0"/>
                    </a:p>
                  </a:txBody>
                  <a:tcPr/>
                </a:tc>
                <a:tc>
                  <a:txBody>
                    <a:bodyPr/>
                    <a:lstStyle/>
                    <a:p>
                      <a:r>
                        <a:rPr lang="en-ZA" sz="1800" dirty="0" smtClean="0"/>
                        <a:t>400 – 800</a:t>
                      </a:r>
                      <a:endParaRPr lang="en-ZA"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800" dirty="0" smtClean="0"/>
                        <a:t>Useful default range which can then be refined on the basis of the frequency graphs (SP 21).</a:t>
                      </a:r>
                    </a:p>
                  </a:txBody>
                  <a:tcPr/>
                </a:tc>
              </a:tr>
              <a:tr h="781972">
                <a:tc vMerge="1">
                  <a:txBody>
                    <a:bodyPr/>
                    <a:lstStyle/>
                    <a:p>
                      <a:endParaRPr lang="en-ZA" sz="1400" baseline="30000" dirty="0"/>
                    </a:p>
                  </a:txBody>
                  <a:tcPr/>
                </a:tc>
                <a:tc>
                  <a:txBody>
                    <a:bodyPr/>
                    <a:lstStyle/>
                    <a:p>
                      <a:r>
                        <a:rPr lang="en-ZA" sz="1800" dirty="0" smtClean="0"/>
                        <a:t>800 - 1200</a:t>
                      </a:r>
                      <a:endParaRPr lang="en-ZA"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800" dirty="0" smtClean="0"/>
                        <a:t>Tropical areas with high rainfall and likely low surface runoff</a:t>
                      </a:r>
                      <a:r>
                        <a:rPr lang="en-ZA" sz="1800" baseline="0" dirty="0" smtClean="0"/>
                        <a:t> due to low topography or dense vegetation, for example.</a:t>
                      </a:r>
                      <a:endParaRPr lang="en-ZA" sz="1800" dirty="0" smtClean="0"/>
                    </a:p>
                  </a:txBody>
                  <a:tcPr/>
                </a:tc>
              </a:tr>
              <a:tr h="1352787">
                <a:tc>
                  <a:txBody>
                    <a:bodyPr/>
                    <a:lstStyle/>
                    <a:p>
                      <a:r>
                        <a:rPr lang="en-ZA" sz="1800" dirty="0" smtClean="0"/>
                        <a:t>ZAVE mm</a:t>
                      </a:r>
                      <a:r>
                        <a:rPr lang="en-ZA" sz="1800" baseline="0" dirty="0" smtClean="0"/>
                        <a:t> month</a:t>
                      </a:r>
                      <a:r>
                        <a:rPr lang="en-ZA" sz="1800" baseline="30000" dirty="0" smtClean="0"/>
                        <a:t>-1</a:t>
                      </a:r>
                      <a:endParaRPr lang="en-ZA" sz="1800" baseline="30000" dirty="0"/>
                    </a:p>
                  </a:txBody>
                  <a:tcPr/>
                </a:tc>
                <a:tc>
                  <a:txBody>
                    <a:bodyPr/>
                    <a:lstStyle/>
                    <a:p>
                      <a:r>
                        <a:rPr lang="en-ZA" sz="1800" dirty="0" smtClean="0"/>
                        <a:t>(ZMIN+ZMAX)/2</a:t>
                      </a:r>
                      <a:endParaRPr lang="en-ZA" sz="1800" dirty="0"/>
                    </a:p>
                  </a:txBody>
                  <a:tcPr/>
                </a:tc>
                <a:tc>
                  <a:txBody>
                    <a:bodyPr/>
                    <a:lstStyle/>
                    <a:p>
                      <a:r>
                        <a:rPr lang="en-ZA" sz="1800" dirty="0" smtClean="0"/>
                        <a:t>The use of asymmetry in the surface runoff triangular distribution has not been adequately tested,</a:t>
                      </a:r>
                      <a:r>
                        <a:rPr lang="en-ZA" sz="1800" baseline="0" dirty="0" smtClean="0"/>
                        <a:t> but is relatively easy to assess using several single runs of the model with different ZAVE values and looking at the relationships between rainfall and surface runoff depth.</a:t>
                      </a:r>
                      <a:endParaRPr lang="en-ZA" sz="1800" dirty="0"/>
                    </a:p>
                  </a:txBody>
                  <a:tcPr/>
                </a:tc>
              </a:tr>
            </a:tbl>
          </a:graphicData>
        </a:graphic>
      </p:graphicFrame>
    </p:spTree>
    <p:extLst>
      <p:ext uri="{BB962C8B-B14F-4D97-AF65-F5344CB8AC3E}">
        <p14:creationId xmlns:p14="http://schemas.microsoft.com/office/powerpoint/2010/main" val="10955697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 </a:t>
            </a:r>
            <a:r>
              <a:rPr lang="en-US" dirty="0" smtClean="0"/>
              <a:t>36: </a:t>
            </a:r>
            <a:r>
              <a:rPr lang="en-US" dirty="0"/>
              <a:t>Parameter ranges </a:t>
            </a:r>
            <a:r>
              <a:rPr lang="en-US" dirty="0" smtClean="0"/>
              <a:t>III</a:t>
            </a:r>
            <a:endParaRPr lang="en-ZA" dirty="0"/>
          </a:p>
        </p:txBody>
      </p:sp>
      <p:graphicFrame>
        <p:nvGraphicFramePr>
          <p:cNvPr id="3" name="Table 2"/>
          <p:cNvGraphicFramePr>
            <a:graphicFrameLocks noGrp="1"/>
          </p:cNvGraphicFramePr>
          <p:nvPr>
            <p:extLst>
              <p:ext uri="{D42A27DB-BD31-4B8C-83A1-F6EECF244321}">
                <p14:modId xmlns:p14="http://schemas.microsoft.com/office/powerpoint/2010/main" val="511669928"/>
              </p:ext>
            </p:extLst>
          </p:nvPr>
        </p:nvGraphicFramePr>
        <p:xfrm>
          <a:off x="880110" y="1330488"/>
          <a:ext cx="11041380" cy="6710658"/>
        </p:xfrm>
        <a:graphic>
          <a:graphicData uri="http://schemas.openxmlformats.org/drawingml/2006/table">
            <a:tbl>
              <a:tblPr firstRow="1" bandRow="1">
                <a:tableStyleId>{5C22544A-7EE6-4342-B048-85BDC9FD1C3A}</a:tableStyleId>
              </a:tblPr>
              <a:tblGrid>
                <a:gridCol w="2227647"/>
                <a:gridCol w="2033938"/>
                <a:gridCol w="6779795"/>
              </a:tblGrid>
              <a:tr h="543371">
                <a:tc>
                  <a:txBody>
                    <a:bodyPr/>
                    <a:lstStyle/>
                    <a:p>
                      <a:r>
                        <a:rPr lang="en-ZA" sz="2000" dirty="0" smtClean="0"/>
                        <a:t>Parameter</a:t>
                      </a:r>
                      <a:endParaRPr lang="en-ZA" sz="2000" dirty="0"/>
                    </a:p>
                  </a:txBody>
                  <a:tcPr/>
                </a:tc>
                <a:tc>
                  <a:txBody>
                    <a:bodyPr/>
                    <a:lstStyle/>
                    <a:p>
                      <a:r>
                        <a:rPr lang="en-ZA" sz="2000" dirty="0" smtClean="0"/>
                        <a:t>Range</a:t>
                      </a:r>
                      <a:endParaRPr lang="en-ZA" sz="2000" dirty="0"/>
                    </a:p>
                  </a:txBody>
                  <a:tcPr/>
                </a:tc>
                <a:tc>
                  <a:txBody>
                    <a:bodyPr/>
                    <a:lstStyle/>
                    <a:p>
                      <a:r>
                        <a:rPr lang="en-ZA" sz="2000" dirty="0" smtClean="0"/>
                        <a:t>Explanation</a:t>
                      </a:r>
                      <a:endParaRPr lang="en-ZA" sz="2000" dirty="0"/>
                    </a:p>
                  </a:txBody>
                  <a:tcPr/>
                </a:tc>
              </a:tr>
              <a:tr h="503581">
                <a:tc rowSpan="3">
                  <a:txBody>
                    <a:bodyPr/>
                    <a:lstStyle/>
                    <a:p>
                      <a:r>
                        <a:rPr lang="en-ZA" sz="1800" baseline="0" dirty="0" smtClean="0"/>
                        <a:t>Moisture storage (ST mm)</a:t>
                      </a:r>
                      <a:endParaRPr lang="en-ZA" sz="1800" baseline="0" dirty="0"/>
                    </a:p>
                  </a:txBody>
                  <a:tcPr/>
                </a:tc>
                <a:tc>
                  <a:txBody>
                    <a:bodyPr/>
                    <a:lstStyle/>
                    <a:p>
                      <a:r>
                        <a:rPr lang="en-ZA" sz="1800" dirty="0" smtClean="0"/>
                        <a:t>100 - 200</a:t>
                      </a:r>
                    </a:p>
                  </a:txBody>
                  <a:tcPr/>
                </a:tc>
                <a:tc>
                  <a:txBody>
                    <a:bodyPr/>
                    <a:lstStyle/>
                    <a:p>
                      <a:r>
                        <a:rPr lang="en-ZA" sz="1800" dirty="0" smtClean="0"/>
                        <a:t>Semi arid areas with thin soils.</a:t>
                      </a:r>
                      <a:endParaRPr lang="en-ZA" sz="1800" dirty="0"/>
                    </a:p>
                  </a:txBody>
                  <a:tcPr/>
                </a:tc>
              </a:tr>
              <a:tr h="811607">
                <a:tc vMerge="1">
                  <a:txBody>
                    <a:bodyPr/>
                    <a:lstStyle/>
                    <a:p>
                      <a:endParaRPr lang="en-ZA" sz="1400" baseline="0" dirty="0"/>
                    </a:p>
                  </a:txBody>
                  <a:tcPr/>
                </a:tc>
                <a:tc>
                  <a:txBody>
                    <a:bodyPr/>
                    <a:lstStyle/>
                    <a:p>
                      <a:r>
                        <a:rPr lang="en-ZA" sz="1800" dirty="0" smtClean="0"/>
                        <a:t>200 - 400</a:t>
                      </a:r>
                    </a:p>
                  </a:txBody>
                  <a:tcPr/>
                </a:tc>
                <a:tc>
                  <a:txBody>
                    <a:bodyPr/>
                    <a:lstStyle/>
                    <a:p>
                      <a:r>
                        <a:rPr lang="en-ZA" sz="1800" dirty="0" smtClean="0"/>
                        <a:t>Temperate to sub-humid</a:t>
                      </a:r>
                      <a:r>
                        <a:rPr lang="en-ZA" sz="1800" baseline="0" dirty="0" smtClean="0"/>
                        <a:t> areas depending on soils and </a:t>
                      </a:r>
                      <a:r>
                        <a:rPr lang="en-ZA" sz="1800" baseline="0" dirty="0" err="1" smtClean="0"/>
                        <a:t>regolith</a:t>
                      </a:r>
                      <a:r>
                        <a:rPr lang="en-ZA" sz="1800" baseline="0" dirty="0" smtClean="0"/>
                        <a:t> depth. Weathered or highly fractured unsaturated zones can contribute to high interflow volumes and higher ST values.</a:t>
                      </a:r>
                      <a:endParaRPr lang="en-ZA" sz="1800" dirty="0"/>
                    </a:p>
                  </a:txBody>
                  <a:tcPr/>
                </a:tc>
              </a:tr>
              <a:tr h="530352">
                <a:tc vMerge="1">
                  <a:txBody>
                    <a:bodyPr/>
                    <a:lstStyle/>
                    <a:p>
                      <a:endParaRPr lang="en-ZA" sz="1400" baseline="0" dirty="0"/>
                    </a:p>
                  </a:txBody>
                  <a:tcPr/>
                </a:tc>
                <a:tc>
                  <a:txBody>
                    <a:bodyPr/>
                    <a:lstStyle/>
                    <a:p>
                      <a:r>
                        <a:rPr lang="en-ZA" sz="1800" dirty="0" smtClean="0"/>
                        <a:t>800 – 1 200</a:t>
                      </a:r>
                    </a:p>
                  </a:txBody>
                  <a:tcPr/>
                </a:tc>
                <a:tc>
                  <a:txBody>
                    <a:bodyPr/>
                    <a:lstStyle/>
                    <a:p>
                      <a:r>
                        <a:rPr lang="en-ZA" sz="1800" dirty="0" smtClean="0"/>
                        <a:t>Tropical</a:t>
                      </a:r>
                      <a:r>
                        <a:rPr lang="en-ZA" sz="1800" baseline="0" dirty="0" smtClean="0"/>
                        <a:t> areas with deep soils and high wet season rainfall.</a:t>
                      </a:r>
                      <a:endParaRPr lang="en-ZA" sz="1800" dirty="0"/>
                    </a:p>
                  </a:txBody>
                  <a:tcPr/>
                </a:tc>
              </a:tr>
              <a:tr h="715872">
                <a:tc rowSpan="3">
                  <a:txBody>
                    <a:bodyPr/>
                    <a:lstStyle/>
                    <a:p>
                      <a:r>
                        <a:rPr lang="en-ZA" sz="1800" dirty="0" smtClean="0"/>
                        <a:t>Interflow (FT mm month</a:t>
                      </a:r>
                      <a:r>
                        <a:rPr lang="en-ZA" sz="1800" baseline="30000" dirty="0" smtClean="0"/>
                        <a:t>-1</a:t>
                      </a:r>
                      <a:r>
                        <a:rPr lang="en-ZA" sz="1800" baseline="0" dirty="0" smtClean="0"/>
                        <a:t>)</a:t>
                      </a:r>
                      <a:endParaRPr lang="en-ZA" sz="1800" baseline="0" dirty="0"/>
                    </a:p>
                  </a:txBody>
                  <a:tcPr/>
                </a:tc>
                <a:tc>
                  <a:txBody>
                    <a:bodyPr/>
                    <a:lstStyle/>
                    <a:p>
                      <a:r>
                        <a:rPr lang="en-ZA" sz="1800" dirty="0" smtClean="0"/>
                        <a:t>0</a:t>
                      </a:r>
                    </a:p>
                  </a:txBody>
                  <a:tcPr/>
                </a:tc>
                <a:tc>
                  <a:txBody>
                    <a:bodyPr/>
                    <a:lstStyle/>
                    <a:p>
                      <a:r>
                        <a:rPr lang="en-ZA" sz="1800" baseline="0" dirty="0" smtClean="0"/>
                        <a:t>Fixed value when zero flows are expected unless small interflow volumes are removed with channel losses in some way.</a:t>
                      </a:r>
                      <a:endParaRPr lang="en-ZA" sz="1800" dirty="0"/>
                    </a:p>
                  </a:txBody>
                  <a:tcPr/>
                </a:tc>
              </a:tr>
              <a:tr h="647600">
                <a:tc vMerge="1">
                  <a:txBody>
                    <a:bodyPr/>
                    <a:lstStyle/>
                    <a:p>
                      <a:endParaRPr lang="en-ZA" sz="1400" baseline="30000" dirty="0"/>
                    </a:p>
                  </a:txBody>
                  <a:tcPr/>
                </a:tc>
                <a:tc>
                  <a:txBody>
                    <a:bodyPr/>
                    <a:lstStyle/>
                    <a:p>
                      <a:r>
                        <a:rPr lang="en-ZA" sz="1800" dirty="0" smtClean="0"/>
                        <a:t>0 - 5</a:t>
                      </a:r>
                    </a:p>
                  </a:txBody>
                  <a:tcPr/>
                </a:tc>
                <a:tc>
                  <a:txBody>
                    <a:bodyPr/>
                    <a:lstStyle/>
                    <a:p>
                      <a:r>
                        <a:rPr lang="en-ZA" sz="1800" dirty="0" smtClean="0"/>
                        <a:t>Useful default range for areas with low FDC 90% constraints (&lt; 0.1).</a:t>
                      </a:r>
                      <a:endParaRPr lang="en-ZA" sz="1800" dirty="0"/>
                    </a:p>
                  </a:txBody>
                  <a:tcPr/>
                </a:tc>
              </a:tr>
              <a:tr h="833833">
                <a:tc vMerge="1">
                  <a:txBody>
                    <a:bodyPr/>
                    <a:lstStyle/>
                    <a:p>
                      <a:endParaRPr lang="en-ZA" sz="1400" baseline="30000" dirty="0"/>
                    </a:p>
                  </a:txBody>
                  <a:tcPr/>
                </a:tc>
                <a:tc>
                  <a:txBody>
                    <a:bodyPr/>
                    <a:lstStyle/>
                    <a:p>
                      <a:r>
                        <a:rPr lang="en-ZA" sz="1800" dirty="0" smtClean="0"/>
                        <a:t>5 - 20</a:t>
                      </a:r>
                    </a:p>
                  </a:txBody>
                  <a:tcPr/>
                </a:tc>
                <a:tc>
                  <a:txBody>
                    <a:bodyPr/>
                    <a:lstStyle/>
                    <a:p>
                      <a:r>
                        <a:rPr lang="en-ZA" sz="1800" dirty="0" smtClean="0"/>
                        <a:t>Useful default range for areas with moderate FDC 90% constraints (&gt; 0.1 &amp;</a:t>
                      </a:r>
                      <a:r>
                        <a:rPr lang="en-ZA" sz="1800" baseline="0" dirty="0" smtClean="0"/>
                        <a:t> &lt;0.25</a:t>
                      </a:r>
                      <a:r>
                        <a:rPr lang="en-ZA" sz="1800" dirty="0" smtClean="0"/>
                        <a:t>).</a:t>
                      </a:r>
                      <a:endParaRPr lang="en-ZA" sz="1800" dirty="0"/>
                    </a:p>
                  </a:txBody>
                  <a:tcPr/>
                </a:tc>
              </a:tr>
              <a:tr h="653968">
                <a:tc>
                  <a:txBody>
                    <a:bodyPr/>
                    <a:lstStyle/>
                    <a:p>
                      <a:endParaRPr lang="en-ZA" sz="1800" baseline="0" dirty="0"/>
                    </a:p>
                  </a:txBody>
                  <a:tcPr/>
                </a:tc>
                <a:tc>
                  <a:txBody>
                    <a:bodyPr/>
                    <a:lstStyle/>
                    <a:p>
                      <a:r>
                        <a:rPr lang="en-ZA" sz="1800" dirty="0" smtClean="0"/>
                        <a:t>20 – 50 (or</a:t>
                      </a:r>
                      <a:r>
                        <a:rPr lang="en-ZA" sz="1800" baseline="0" dirty="0" smtClean="0"/>
                        <a:t> higher)</a:t>
                      </a:r>
                      <a:endParaRPr lang="en-ZA" sz="1800" dirty="0" smtClean="0"/>
                    </a:p>
                  </a:txBody>
                  <a:tcPr/>
                </a:tc>
                <a:tc>
                  <a:txBody>
                    <a:bodyPr/>
                    <a:lstStyle/>
                    <a:p>
                      <a:r>
                        <a:rPr lang="en-ZA" sz="1800" dirty="0" smtClean="0"/>
                        <a:t>Steep catchments  with deep soil or unsaturated zone storage.</a:t>
                      </a:r>
                      <a:endParaRPr lang="en-ZA" sz="1800" dirty="0"/>
                    </a:p>
                  </a:txBody>
                  <a:tcPr/>
                </a:tc>
              </a:tr>
              <a:tr h="1367681">
                <a:tc>
                  <a:txBody>
                    <a:bodyPr/>
                    <a:lstStyle/>
                    <a:p>
                      <a:r>
                        <a:rPr lang="en-ZA" sz="1800" baseline="0" dirty="0" smtClean="0"/>
                        <a:t>Interflow (POW)</a:t>
                      </a:r>
                      <a:endParaRPr lang="en-ZA" sz="1800" baseline="30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800" dirty="0" smtClean="0"/>
                        <a:t>1.8 – 3.0 or </a:t>
                      </a:r>
                    </a:p>
                    <a:p>
                      <a:pPr marL="0" marR="0" indent="0" algn="l" defTabSz="914400" rtl="0" eaLnBrk="1" fontAlgn="auto" latinLnBrk="0" hangingPunct="1">
                        <a:lnSpc>
                          <a:spcPct val="100000"/>
                        </a:lnSpc>
                        <a:spcBef>
                          <a:spcPts val="0"/>
                        </a:spcBef>
                        <a:spcAft>
                          <a:spcPts val="0"/>
                        </a:spcAft>
                        <a:buClrTx/>
                        <a:buSzTx/>
                        <a:buFontTx/>
                        <a:buNone/>
                        <a:tabLst/>
                        <a:defRPr/>
                      </a:pPr>
                      <a:r>
                        <a:rPr lang="en-ZA" sz="1800" dirty="0" smtClean="0"/>
                        <a:t>2.5 – 4.0</a:t>
                      </a:r>
                    </a:p>
                    <a:p>
                      <a:endParaRPr lang="en-ZA"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800" dirty="0" smtClean="0"/>
                        <a:t>The</a:t>
                      </a:r>
                      <a:r>
                        <a:rPr lang="en-ZA" sz="1800" baseline="0" dirty="0" smtClean="0"/>
                        <a:t> POW range should be related to the expected non-linearity of the interflow response (can examine the seasonal hydrograph recession shape). The higher range might be linked to high FT values but rapid recessions into the dry season.</a:t>
                      </a:r>
                      <a:endParaRPr lang="en-ZA" sz="1800" dirty="0" smtClean="0"/>
                    </a:p>
                  </a:txBody>
                  <a:tcPr/>
                </a:tc>
              </a:tr>
            </a:tbl>
          </a:graphicData>
        </a:graphic>
      </p:graphicFrame>
    </p:spTree>
    <p:extLst>
      <p:ext uri="{BB962C8B-B14F-4D97-AF65-F5344CB8AC3E}">
        <p14:creationId xmlns:p14="http://schemas.microsoft.com/office/powerpoint/2010/main" val="32106125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 </a:t>
            </a:r>
            <a:r>
              <a:rPr lang="en-US" dirty="0" smtClean="0"/>
              <a:t>37: </a:t>
            </a:r>
            <a:r>
              <a:rPr lang="en-US" dirty="0"/>
              <a:t>Parameter ranges </a:t>
            </a:r>
            <a:r>
              <a:rPr lang="en-US" dirty="0" smtClean="0"/>
              <a:t>IV</a:t>
            </a:r>
            <a:endParaRPr lang="en-ZA" dirty="0"/>
          </a:p>
        </p:txBody>
      </p:sp>
      <p:graphicFrame>
        <p:nvGraphicFramePr>
          <p:cNvPr id="3" name="Table 2"/>
          <p:cNvGraphicFramePr>
            <a:graphicFrameLocks noGrp="1"/>
          </p:cNvGraphicFramePr>
          <p:nvPr>
            <p:extLst>
              <p:ext uri="{D42A27DB-BD31-4B8C-83A1-F6EECF244321}">
                <p14:modId xmlns:p14="http://schemas.microsoft.com/office/powerpoint/2010/main" val="3881428319"/>
              </p:ext>
            </p:extLst>
          </p:nvPr>
        </p:nvGraphicFramePr>
        <p:xfrm>
          <a:off x="880110" y="1568232"/>
          <a:ext cx="10842498" cy="6458782"/>
        </p:xfrm>
        <a:graphic>
          <a:graphicData uri="http://schemas.openxmlformats.org/drawingml/2006/table">
            <a:tbl>
              <a:tblPr firstRow="1" bandRow="1">
                <a:tableStyleId>{5C22544A-7EE6-4342-B048-85BDC9FD1C3A}</a:tableStyleId>
              </a:tblPr>
              <a:tblGrid>
                <a:gridCol w="2187522"/>
                <a:gridCol w="1997302"/>
                <a:gridCol w="6657674"/>
              </a:tblGrid>
              <a:tr h="487650">
                <a:tc>
                  <a:txBody>
                    <a:bodyPr/>
                    <a:lstStyle/>
                    <a:p>
                      <a:r>
                        <a:rPr lang="en-ZA" sz="2000" dirty="0" smtClean="0"/>
                        <a:t>Parameter</a:t>
                      </a:r>
                      <a:endParaRPr lang="en-ZA" sz="2000" dirty="0"/>
                    </a:p>
                  </a:txBody>
                  <a:tcPr/>
                </a:tc>
                <a:tc>
                  <a:txBody>
                    <a:bodyPr/>
                    <a:lstStyle/>
                    <a:p>
                      <a:r>
                        <a:rPr lang="en-ZA" sz="2000" dirty="0" smtClean="0"/>
                        <a:t>Range</a:t>
                      </a:r>
                      <a:endParaRPr lang="en-ZA" sz="2000" dirty="0"/>
                    </a:p>
                  </a:txBody>
                  <a:tcPr/>
                </a:tc>
                <a:tc>
                  <a:txBody>
                    <a:bodyPr/>
                    <a:lstStyle/>
                    <a:p>
                      <a:r>
                        <a:rPr lang="en-ZA" sz="2000" dirty="0" smtClean="0"/>
                        <a:t>Explanation</a:t>
                      </a:r>
                      <a:endParaRPr lang="en-ZA" sz="2000" dirty="0"/>
                    </a:p>
                  </a:txBody>
                  <a:tcPr/>
                </a:tc>
              </a:tr>
              <a:tr h="2058912">
                <a:tc>
                  <a:txBody>
                    <a:bodyPr/>
                    <a:lstStyle/>
                    <a:p>
                      <a:r>
                        <a:rPr lang="en-ZA" sz="1800" dirty="0" smtClean="0"/>
                        <a:t>Groundwater recharge (GW mm month</a:t>
                      </a:r>
                      <a:r>
                        <a:rPr lang="en-ZA" sz="1800" baseline="30000" dirty="0" smtClean="0"/>
                        <a:t>-1</a:t>
                      </a:r>
                      <a:r>
                        <a:rPr lang="en-ZA" sz="1800" baseline="0" dirty="0" smtClean="0"/>
                        <a:t>) </a:t>
                      </a:r>
                      <a:endParaRPr lang="en-ZA" sz="1800" baseline="0" dirty="0"/>
                    </a:p>
                  </a:txBody>
                  <a:tcPr/>
                </a:tc>
                <a:tc>
                  <a:txBody>
                    <a:bodyPr/>
                    <a:lstStyle/>
                    <a:p>
                      <a:r>
                        <a:rPr lang="en-ZA" sz="1800" dirty="0" smtClean="0"/>
                        <a:t>Various ranges. </a:t>
                      </a:r>
                    </a:p>
                    <a:p>
                      <a:r>
                        <a:rPr lang="en-ZA" sz="1800" dirty="0" smtClean="0"/>
                        <a:t>0 – 5 for</a:t>
                      </a:r>
                      <a:r>
                        <a:rPr lang="en-ZA" sz="1800" baseline="0" dirty="0" smtClean="0"/>
                        <a:t> low recharge.</a:t>
                      </a:r>
                    </a:p>
                    <a:p>
                      <a:r>
                        <a:rPr lang="en-ZA" sz="1800" baseline="0" dirty="0" smtClean="0"/>
                        <a:t>30 – 50 for high recharge &amp; GW contributions to stream flow.</a:t>
                      </a:r>
                      <a:endParaRPr lang="en-ZA" sz="1800" dirty="0" smtClean="0"/>
                    </a:p>
                  </a:txBody>
                  <a:tcPr/>
                </a:tc>
                <a:tc>
                  <a:txBody>
                    <a:bodyPr/>
                    <a:lstStyle/>
                    <a:p>
                      <a:r>
                        <a:rPr lang="en-ZA" sz="1800" baseline="0" dirty="0" smtClean="0"/>
                        <a:t>Values should be informed by independent estimates of mean recharge if possible. A few single model runs followed by an examination of detailed model output  (GW recharge time series) in TSOFT should be used to identify the likely range.</a:t>
                      </a:r>
                      <a:endParaRPr lang="en-ZA" sz="1800" baseline="0" dirty="0"/>
                    </a:p>
                  </a:txBody>
                  <a:tcPr/>
                </a:tc>
              </a:tr>
              <a:tr h="950267">
                <a:tc>
                  <a:txBody>
                    <a:bodyPr/>
                    <a:lstStyle/>
                    <a:p>
                      <a:r>
                        <a:rPr lang="en-ZA" sz="1800" baseline="0" dirty="0" smtClean="0"/>
                        <a:t>Groundwater recharge (GPOW)</a:t>
                      </a:r>
                      <a:endParaRPr lang="en-ZA" sz="1800" baseline="30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800" dirty="0" smtClean="0"/>
                        <a:t>2.5 – 4.0</a:t>
                      </a:r>
                      <a:endParaRPr lang="en-ZA"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800" dirty="0" smtClean="0"/>
                        <a:t>The</a:t>
                      </a:r>
                      <a:r>
                        <a:rPr lang="en-ZA" sz="1800" baseline="0" dirty="0" smtClean="0"/>
                        <a:t> GPOW value is often fixed at 3.5. More permeable soils and geology might be expected to have lower values representing less variability.</a:t>
                      </a:r>
                      <a:endParaRPr lang="en-ZA" sz="1800" dirty="0" smtClean="0"/>
                    </a:p>
                  </a:txBody>
                  <a:tcPr/>
                </a:tc>
              </a:tr>
              <a:tr h="1061419">
                <a:tc>
                  <a:txBody>
                    <a:bodyPr/>
                    <a:lstStyle/>
                    <a:p>
                      <a:r>
                        <a:rPr lang="en-ZA" sz="1800" baseline="0" dirty="0" smtClean="0"/>
                        <a:t>Riparian strip width (%)</a:t>
                      </a:r>
                      <a:endParaRPr lang="en-ZA" sz="1800" baseline="0" dirty="0"/>
                    </a:p>
                  </a:txBody>
                  <a:tcPr/>
                </a:tc>
                <a:tc>
                  <a:txBody>
                    <a:bodyPr/>
                    <a:lstStyle/>
                    <a:p>
                      <a:r>
                        <a:rPr lang="en-ZA" sz="1800" dirty="0" smtClean="0"/>
                        <a:t>0.2 – 2.0</a:t>
                      </a:r>
                      <a:endParaRPr lang="en-ZA"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800" dirty="0" smtClean="0"/>
                        <a:t>This parameter represents the evaporative losses from groundwater</a:t>
                      </a:r>
                      <a:r>
                        <a:rPr lang="en-ZA" sz="1800" baseline="0" dirty="0" smtClean="0"/>
                        <a:t> in the riparian zone and Google Earth can be used to look at riparian vegetation and valley bottom topography to obtain a likely range.</a:t>
                      </a:r>
                      <a:endParaRPr lang="en-ZA" sz="1800" dirty="0" smtClean="0"/>
                    </a:p>
                  </a:txBody>
                  <a:tcPr/>
                </a:tc>
              </a:tr>
              <a:tr h="950267">
                <a:tc>
                  <a:txBody>
                    <a:bodyPr/>
                    <a:lstStyle/>
                    <a:p>
                      <a:r>
                        <a:rPr lang="en-ZA" sz="1800" baseline="0" dirty="0" smtClean="0"/>
                        <a:t>Drainage density</a:t>
                      </a:r>
                      <a:endParaRPr lang="en-ZA" sz="1800" baseline="0" dirty="0"/>
                    </a:p>
                  </a:txBody>
                  <a:tcPr/>
                </a:tc>
                <a:tc>
                  <a:txBody>
                    <a:bodyPr/>
                    <a:lstStyle/>
                    <a:p>
                      <a:r>
                        <a:rPr lang="en-ZA" sz="1800" dirty="0" smtClean="0"/>
                        <a:t>0.2 – 0.5</a:t>
                      </a:r>
                      <a:endParaRPr lang="en-ZA"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800" dirty="0" smtClean="0"/>
                        <a:t>Not normally considered uncertain and a default value of 0.4 is often used unless the sub-area is very small.</a:t>
                      </a:r>
                      <a:r>
                        <a:rPr lang="en-ZA" sz="1800" baseline="0" dirty="0" smtClean="0"/>
                        <a:t> This parameter can have a large impact on GW outflows to downstream sub-areas.</a:t>
                      </a:r>
                      <a:endParaRPr lang="en-ZA" sz="1800" dirty="0" smtClean="0"/>
                    </a:p>
                  </a:txBody>
                  <a:tcPr/>
                </a:tc>
              </a:tr>
              <a:tr h="950267">
                <a:tc>
                  <a:txBody>
                    <a:bodyPr/>
                    <a:lstStyle/>
                    <a:p>
                      <a:r>
                        <a:rPr lang="en-ZA" sz="1800" baseline="0" dirty="0" smtClean="0"/>
                        <a:t>GW Gradient </a:t>
                      </a:r>
                      <a:endParaRPr lang="en-ZA" sz="1800" baseline="0" dirty="0"/>
                    </a:p>
                  </a:txBody>
                  <a:tcPr/>
                </a:tc>
                <a:tc>
                  <a:txBody>
                    <a:bodyPr/>
                    <a:lstStyle/>
                    <a:p>
                      <a:r>
                        <a:rPr lang="en-ZA" sz="1800" dirty="0" smtClean="0"/>
                        <a:t>0.01</a:t>
                      </a:r>
                      <a:endParaRPr lang="en-ZA"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800" dirty="0" smtClean="0"/>
                        <a:t>This is normally fixed at the</a:t>
                      </a:r>
                      <a:r>
                        <a:rPr lang="en-ZA" sz="1800" baseline="0" dirty="0" smtClean="0"/>
                        <a:t> default value. If a downstream sub-area is much smaller then GW outflows can cause instabilities &amp; a much lower gradient could be used.</a:t>
                      </a:r>
                      <a:endParaRPr lang="en-ZA" sz="1800" dirty="0" smtClean="0"/>
                    </a:p>
                  </a:txBody>
                  <a:tcPr/>
                </a:tc>
              </a:tr>
            </a:tbl>
          </a:graphicData>
        </a:graphic>
      </p:graphicFrame>
    </p:spTree>
    <p:extLst>
      <p:ext uri="{BB962C8B-B14F-4D97-AF65-F5344CB8AC3E}">
        <p14:creationId xmlns:p14="http://schemas.microsoft.com/office/powerpoint/2010/main" val="18157953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 </a:t>
            </a:r>
            <a:r>
              <a:rPr lang="en-US" dirty="0" smtClean="0"/>
              <a:t>38: </a:t>
            </a:r>
            <a:r>
              <a:rPr lang="en-US" dirty="0"/>
              <a:t>Parameter ranges V</a:t>
            </a:r>
            <a:endParaRPr lang="en-ZA" dirty="0"/>
          </a:p>
        </p:txBody>
      </p:sp>
      <p:graphicFrame>
        <p:nvGraphicFramePr>
          <p:cNvPr id="3" name="Table 2"/>
          <p:cNvGraphicFramePr>
            <a:graphicFrameLocks noGrp="1"/>
          </p:cNvGraphicFramePr>
          <p:nvPr>
            <p:extLst>
              <p:ext uri="{D42A27DB-BD31-4B8C-83A1-F6EECF244321}">
                <p14:modId xmlns:p14="http://schemas.microsoft.com/office/powerpoint/2010/main" val="2849668279"/>
              </p:ext>
            </p:extLst>
          </p:nvPr>
        </p:nvGraphicFramePr>
        <p:xfrm>
          <a:off x="880110" y="1476792"/>
          <a:ext cx="10805922" cy="7384187"/>
        </p:xfrm>
        <a:graphic>
          <a:graphicData uri="http://schemas.openxmlformats.org/drawingml/2006/table">
            <a:tbl>
              <a:tblPr firstRow="1" bandRow="1">
                <a:tableStyleId>{5C22544A-7EE6-4342-B048-85BDC9FD1C3A}</a:tableStyleId>
              </a:tblPr>
              <a:tblGrid>
                <a:gridCol w="2180142"/>
                <a:gridCol w="1990565"/>
                <a:gridCol w="6635215"/>
              </a:tblGrid>
              <a:tr h="564281">
                <a:tc>
                  <a:txBody>
                    <a:bodyPr/>
                    <a:lstStyle/>
                    <a:p>
                      <a:r>
                        <a:rPr lang="en-ZA" sz="2000" dirty="0" smtClean="0"/>
                        <a:t>Parameter</a:t>
                      </a:r>
                      <a:endParaRPr lang="en-ZA" sz="2000" dirty="0"/>
                    </a:p>
                  </a:txBody>
                  <a:tcPr/>
                </a:tc>
                <a:tc>
                  <a:txBody>
                    <a:bodyPr/>
                    <a:lstStyle/>
                    <a:p>
                      <a:r>
                        <a:rPr lang="en-ZA" sz="2000" dirty="0" smtClean="0"/>
                        <a:t>Range</a:t>
                      </a:r>
                      <a:endParaRPr lang="en-ZA" sz="2000" dirty="0"/>
                    </a:p>
                  </a:txBody>
                  <a:tcPr/>
                </a:tc>
                <a:tc>
                  <a:txBody>
                    <a:bodyPr/>
                    <a:lstStyle/>
                    <a:p>
                      <a:r>
                        <a:rPr lang="en-ZA" sz="2000" dirty="0" smtClean="0"/>
                        <a:t>Explanation</a:t>
                      </a:r>
                      <a:endParaRPr lang="en-ZA" sz="2000" dirty="0"/>
                    </a:p>
                  </a:txBody>
                  <a:tcPr/>
                </a:tc>
              </a:tr>
              <a:tr h="1420312">
                <a:tc>
                  <a:txBody>
                    <a:bodyPr/>
                    <a:lstStyle/>
                    <a:p>
                      <a:r>
                        <a:rPr lang="en-ZA" sz="1800" dirty="0" smtClean="0"/>
                        <a:t>Transmissivity (m day</a:t>
                      </a:r>
                      <a:r>
                        <a:rPr lang="en-ZA" sz="1800" baseline="30000" dirty="0" smtClean="0"/>
                        <a:t>-1</a:t>
                      </a:r>
                      <a:r>
                        <a:rPr lang="en-ZA" sz="1800" baseline="0" dirty="0" smtClean="0"/>
                        <a:t>)</a:t>
                      </a:r>
                      <a:endParaRPr lang="en-ZA" sz="1800" baseline="0" dirty="0"/>
                    </a:p>
                  </a:txBody>
                  <a:tcPr/>
                </a:tc>
                <a:tc>
                  <a:txBody>
                    <a:bodyPr/>
                    <a:lstStyle/>
                    <a:p>
                      <a:r>
                        <a:rPr lang="en-ZA" sz="1800" dirty="0" smtClean="0"/>
                        <a:t>5</a:t>
                      </a:r>
                      <a:r>
                        <a:rPr lang="en-ZA" sz="1800" baseline="0" dirty="0" smtClean="0"/>
                        <a:t> - 30</a:t>
                      </a:r>
                      <a:endParaRPr lang="en-ZA" sz="1800" dirty="0" smtClean="0"/>
                    </a:p>
                  </a:txBody>
                  <a:tcPr/>
                </a:tc>
                <a:tc>
                  <a:txBody>
                    <a:bodyPr/>
                    <a:lstStyle/>
                    <a:p>
                      <a:r>
                        <a:rPr lang="en-ZA" sz="1800" baseline="0" dirty="0" smtClean="0"/>
                        <a:t>This parameter is not normally treated as uncertain and is quantified from the regional geology characteristics. Note that this is a sub-area scale parameter and not the same as would be determined from a local pump test study.</a:t>
                      </a:r>
                      <a:endParaRPr lang="en-ZA" sz="1800" baseline="0" dirty="0"/>
                    </a:p>
                  </a:txBody>
                  <a:tcPr/>
                </a:tc>
              </a:tr>
              <a:tr h="1099597">
                <a:tc>
                  <a:txBody>
                    <a:bodyPr/>
                    <a:lstStyle/>
                    <a:p>
                      <a:r>
                        <a:rPr lang="en-ZA" sz="1800" baseline="0" dirty="0" err="1" smtClean="0"/>
                        <a:t>Storativity</a:t>
                      </a:r>
                      <a:endParaRPr lang="en-ZA" sz="1800" baseline="30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800" dirty="0" smtClean="0"/>
                        <a:t>0.001</a:t>
                      </a:r>
                      <a:r>
                        <a:rPr lang="en-ZA" sz="1800" baseline="0" dirty="0" smtClean="0"/>
                        <a:t> – 0.1</a:t>
                      </a:r>
                      <a:endParaRPr lang="en-ZA"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800" baseline="0" dirty="0" smtClean="0"/>
                        <a:t>Not usually treated as uncertain and linked to an understanding of the regional geology (0.001 to 0.005 typically used in fractured rock aquifers of South Africa). Both transmissivity and </a:t>
                      </a:r>
                      <a:r>
                        <a:rPr lang="en-ZA" sz="1800" baseline="0" dirty="0" err="1" smtClean="0"/>
                        <a:t>storativity</a:t>
                      </a:r>
                      <a:r>
                        <a:rPr lang="en-ZA" sz="1800" baseline="0" dirty="0" smtClean="0"/>
                        <a:t> can be based on the expected variability of the GW contribution to stream flow (low variability = high </a:t>
                      </a:r>
                      <a:r>
                        <a:rPr lang="en-ZA" sz="1800" baseline="0" dirty="0" err="1" smtClean="0"/>
                        <a:t>storativity</a:t>
                      </a:r>
                      <a:r>
                        <a:rPr lang="en-ZA" sz="1800" baseline="0" dirty="0" smtClean="0"/>
                        <a:t> and low transmissivity).</a:t>
                      </a:r>
                      <a:endParaRPr lang="en-ZA" sz="1800" dirty="0" smtClean="0"/>
                    </a:p>
                  </a:txBody>
                  <a:tcPr/>
                </a:tc>
              </a:tr>
              <a:tr h="1099597">
                <a:tc>
                  <a:txBody>
                    <a:bodyPr/>
                    <a:lstStyle/>
                    <a:p>
                      <a:r>
                        <a:rPr lang="en-ZA" sz="1800" baseline="0" dirty="0" smtClean="0"/>
                        <a:t>GW rest water level (mm)</a:t>
                      </a:r>
                      <a:endParaRPr lang="en-ZA" sz="1800" baseline="0" dirty="0"/>
                    </a:p>
                  </a:txBody>
                  <a:tcPr/>
                </a:tc>
                <a:tc>
                  <a:txBody>
                    <a:bodyPr/>
                    <a:lstStyle/>
                    <a:p>
                      <a:r>
                        <a:rPr lang="en-ZA" sz="1800" dirty="0" smtClean="0"/>
                        <a:t>10 to 30</a:t>
                      </a:r>
                      <a:endParaRPr lang="en-ZA"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800" dirty="0" smtClean="0"/>
                        <a:t>This parameter only has an affect</a:t>
                      </a:r>
                      <a:r>
                        <a:rPr lang="en-ZA" sz="1800" baseline="0" dirty="0" smtClean="0"/>
                        <a:t> when the GW levels drop below the channel (a losing stream situation or associated with GW abstraction) and is normally a fixed value of 25 m.</a:t>
                      </a:r>
                      <a:endParaRPr lang="en-ZA" sz="1800" dirty="0" smtClean="0"/>
                    </a:p>
                  </a:txBody>
                  <a:tcPr/>
                </a:tc>
              </a:tr>
              <a:tr h="109959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800" baseline="0" dirty="0" smtClean="0"/>
                        <a:t>Channel loss parameter </a:t>
                      </a:r>
                    </a:p>
                    <a:p>
                      <a:pPr marL="0" marR="0" indent="0" algn="l" defTabSz="914400" rtl="0" eaLnBrk="1" fontAlgn="auto" latinLnBrk="0" hangingPunct="1">
                        <a:lnSpc>
                          <a:spcPct val="100000"/>
                        </a:lnSpc>
                        <a:spcBef>
                          <a:spcPts val="0"/>
                        </a:spcBef>
                        <a:spcAft>
                          <a:spcPts val="0"/>
                        </a:spcAft>
                        <a:buClrTx/>
                        <a:buSzTx/>
                        <a:buFontTx/>
                        <a:buNone/>
                        <a:tabLst/>
                        <a:defRPr/>
                      </a:pPr>
                      <a:r>
                        <a:rPr lang="en-ZA" sz="1800" baseline="0" dirty="0" smtClean="0"/>
                        <a:t>(</a:t>
                      </a:r>
                      <a:r>
                        <a:rPr lang="en-ZA" sz="1800" baseline="0" dirty="0" err="1" smtClean="0"/>
                        <a:t>TLGMax</a:t>
                      </a:r>
                      <a:r>
                        <a:rPr lang="en-ZA" sz="1800" baseline="0" dirty="0" smtClean="0"/>
                        <a:t> mm) </a:t>
                      </a:r>
                    </a:p>
                    <a:p>
                      <a:endParaRPr lang="en-ZA" sz="1800" baseline="0" dirty="0"/>
                    </a:p>
                  </a:txBody>
                  <a:tcPr/>
                </a:tc>
                <a:tc>
                  <a:txBody>
                    <a:bodyPr/>
                    <a:lstStyle/>
                    <a:p>
                      <a:r>
                        <a:rPr lang="en-ZA" sz="1800" dirty="0" smtClean="0"/>
                        <a:t>?</a:t>
                      </a:r>
                      <a:endParaRPr lang="en-ZA"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800" dirty="0" smtClean="0"/>
                        <a:t>There is very little experience of the use of this parameter and if it</a:t>
                      </a:r>
                      <a:r>
                        <a:rPr lang="en-ZA" sz="1800" baseline="0" dirty="0" smtClean="0"/>
                        <a:t> is to be used in a specific study, users are advised to run some tests first to identify the impacts of different parameter values. Further investigations of the effects of this parameter are part of a current study on the Limpopo River along the border between South Africa, Botswana, Zimbabwe and Mozambique.</a:t>
                      </a:r>
                      <a:endParaRPr lang="en-ZA" sz="1800" dirty="0" smtClean="0"/>
                    </a:p>
                  </a:txBody>
                  <a:tcPr/>
                </a:tc>
              </a:tr>
              <a:tr h="1099597">
                <a:tc>
                  <a:txBody>
                    <a:bodyPr/>
                    <a:lstStyle/>
                    <a:p>
                      <a:r>
                        <a:rPr lang="en-US" sz="1800" baseline="0" dirty="0" smtClean="0"/>
                        <a:t>Sub-basin (TL) and channel routing (CL) parameters (months)</a:t>
                      </a:r>
                      <a:endParaRPr lang="en-ZA" sz="1800" baseline="0" dirty="0"/>
                    </a:p>
                  </a:txBody>
                  <a:tcPr/>
                </a:tc>
                <a:tc>
                  <a:txBody>
                    <a:bodyPr/>
                    <a:lstStyle/>
                    <a:p>
                      <a:r>
                        <a:rPr lang="en-US" sz="1800" dirty="0" smtClean="0"/>
                        <a:t>TL = 0.25</a:t>
                      </a:r>
                    </a:p>
                    <a:p>
                      <a:r>
                        <a:rPr lang="en-US" sz="1800" dirty="0" smtClean="0"/>
                        <a:t>CL = 0.0 – 0.3</a:t>
                      </a:r>
                      <a:endParaRPr lang="en-ZA"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TL is</a:t>
                      </a:r>
                      <a:r>
                        <a:rPr lang="en-US" sz="1800" baseline="0" dirty="0" smtClean="0"/>
                        <a:t> frequently kept at the default value of 0.25, but could be increased for large sub-basins. CL is only used in very large sub-basins where attenuation of monthly flows is likely.</a:t>
                      </a:r>
                      <a:endParaRPr lang="en-ZA" sz="1800" dirty="0" smtClean="0"/>
                    </a:p>
                  </a:txBody>
                  <a:tcPr/>
                </a:tc>
              </a:tr>
            </a:tbl>
          </a:graphicData>
        </a:graphic>
      </p:graphicFrame>
    </p:spTree>
    <p:extLst>
      <p:ext uri="{BB962C8B-B14F-4D97-AF65-F5344CB8AC3E}">
        <p14:creationId xmlns:p14="http://schemas.microsoft.com/office/powerpoint/2010/main" val="35251761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8821" y="234909"/>
            <a:ext cx="11041380" cy="662303"/>
          </a:xfrm>
        </p:spPr>
        <p:txBody>
          <a:bodyPr>
            <a:normAutofit/>
          </a:bodyPr>
          <a:lstStyle/>
          <a:p>
            <a:r>
              <a:rPr lang="en-US" dirty="0"/>
              <a:t>SP </a:t>
            </a:r>
            <a:r>
              <a:rPr lang="en-US" dirty="0" smtClean="0"/>
              <a:t>39: </a:t>
            </a:r>
            <a:r>
              <a:rPr lang="en-US" dirty="0"/>
              <a:t>Parameter ranges </a:t>
            </a:r>
            <a:r>
              <a:rPr lang="en-US" dirty="0" smtClean="0"/>
              <a:t>VI (water use parameters)</a:t>
            </a:r>
            <a:endParaRPr lang="en-ZA" dirty="0"/>
          </a:p>
        </p:txBody>
      </p:sp>
      <p:graphicFrame>
        <p:nvGraphicFramePr>
          <p:cNvPr id="8" name="Table 7"/>
          <p:cNvGraphicFramePr>
            <a:graphicFrameLocks noGrp="1"/>
          </p:cNvGraphicFramePr>
          <p:nvPr>
            <p:extLst>
              <p:ext uri="{D42A27DB-BD31-4B8C-83A1-F6EECF244321}">
                <p14:modId xmlns:p14="http://schemas.microsoft.com/office/powerpoint/2010/main" val="418573067"/>
              </p:ext>
            </p:extLst>
          </p:nvPr>
        </p:nvGraphicFramePr>
        <p:xfrm>
          <a:off x="880110" y="1476792"/>
          <a:ext cx="10805922" cy="6588049"/>
        </p:xfrm>
        <a:graphic>
          <a:graphicData uri="http://schemas.openxmlformats.org/drawingml/2006/table">
            <a:tbl>
              <a:tblPr firstRow="1" bandRow="1">
                <a:tableStyleId>{5C22544A-7EE6-4342-B048-85BDC9FD1C3A}</a:tableStyleId>
              </a:tblPr>
              <a:tblGrid>
                <a:gridCol w="2180142"/>
                <a:gridCol w="1990565"/>
                <a:gridCol w="6635215"/>
              </a:tblGrid>
              <a:tr h="564281">
                <a:tc>
                  <a:txBody>
                    <a:bodyPr/>
                    <a:lstStyle/>
                    <a:p>
                      <a:r>
                        <a:rPr lang="en-ZA" sz="2000" dirty="0" smtClean="0"/>
                        <a:t>Parameter</a:t>
                      </a:r>
                      <a:endParaRPr lang="en-ZA" sz="2000" dirty="0"/>
                    </a:p>
                  </a:txBody>
                  <a:tcPr/>
                </a:tc>
                <a:tc>
                  <a:txBody>
                    <a:bodyPr/>
                    <a:lstStyle/>
                    <a:p>
                      <a:r>
                        <a:rPr lang="en-ZA" sz="2000" dirty="0" smtClean="0"/>
                        <a:t>Range</a:t>
                      </a:r>
                      <a:endParaRPr lang="en-ZA" sz="2000" dirty="0"/>
                    </a:p>
                  </a:txBody>
                  <a:tcPr/>
                </a:tc>
                <a:tc>
                  <a:txBody>
                    <a:bodyPr/>
                    <a:lstStyle/>
                    <a:p>
                      <a:r>
                        <a:rPr lang="en-ZA" sz="2000" dirty="0" smtClean="0"/>
                        <a:t>Explanation</a:t>
                      </a:r>
                      <a:endParaRPr lang="en-ZA" sz="2000" dirty="0"/>
                    </a:p>
                  </a:txBody>
                  <a:tcPr/>
                </a:tc>
              </a:tr>
              <a:tr h="747283">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lang="en-ZA" sz="1800" baseline="0" dirty="0" smtClean="0"/>
                        <a:t>% Area of veg. type 2 (AFOR  %) </a:t>
                      </a:r>
                    </a:p>
                  </a:txBody>
                  <a:tcPr/>
                </a:tc>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lang="en-US" sz="1800" dirty="0" smtClean="0"/>
                        <a:t>No</a:t>
                      </a:r>
                      <a:r>
                        <a:rPr lang="en-US" sz="1800" baseline="0" dirty="0" smtClean="0"/>
                        <a:t> default</a:t>
                      </a:r>
                      <a:endParaRPr lang="en-ZA" sz="1800" dirty="0" smtClean="0"/>
                    </a:p>
                  </a:txBody>
                  <a:tcPr/>
                </a:tc>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lang="en-ZA" sz="1800" baseline="0" dirty="0" smtClean="0"/>
                        <a:t>Percentage of the sub-basin area under a managed land use such as plantation forest.</a:t>
                      </a:r>
                      <a:endParaRPr lang="en-ZA" sz="1800" dirty="0" smtClean="0"/>
                    </a:p>
                  </a:txBody>
                  <a:tcPr/>
                </a:tc>
              </a:tr>
              <a:tr h="948266">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lang="en-ZA" sz="1800" dirty="0" smtClean="0"/>
                        <a:t>Interception parameters (PI2 mm</a:t>
                      </a:r>
                      <a:r>
                        <a:rPr lang="en-ZA" sz="1800" baseline="0" dirty="0" smtClean="0"/>
                        <a:t>) </a:t>
                      </a:r>
                    </a:p>
                    <a:p>
                      <a:endParaRPr lang="en-ZA" sz="1800" baseline="30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dirty="0" smtClean="0"/>
                        <a:t>3.0</a:t>
                      </a:r>
                      <a:r>
                        <a:rPr lang="en-ZA" sz="1800" baseline="0" dirty="0" smtClean="0"/>
                        <a:t> – 4.0</a:t>
                      </a:r>
                      <a:endParaRPr lang="en-ZA" sz="18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ZA" sz="1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baseline="0" dirty="0" smtClean="0"/>
                        <a:t>This parameter was referred to in SP 31, but is mainly used to represent increased interception from the area (AFOR) covered by managed plantations.</a:t>
                      </a:r>
                    </a:p>
                  </a:txBody>
                  <a:tcPr/>
                </a:tc>
              </a:tr>
              <a:tr h="948267">
                <a:tc>
                  <a:txBody>
                    <a:bodyPr/>
                    <a:lstStyle/>
                    <a:p>
                      <a:r>
                        <a:rPr lang="en-ZA" sz="1800" baseline="0" dirty="0" smtClean="0"/>
                        <a:t>Veg. type 2 potential evaporation ratio (FF)</a:t>
                      </a:r>
                      <a:endParaRPr lang="en-ZA" sz="1800" baseline="0" dirty="0"/>
                    </a:p>
                  </a:txBody>
                  <a:tcPr/>
                </a:tc>
                <a:tc>
                  <a:txBody>
                    <a:bodyPr/>
                    <a:lstStyle/>
                    <a:p>
                      <a:r>
                        <a:rPr lang="en-ZA" sz="1800" dirty="0" smtClean="0"/>
                        <a:t>1.2 to 1.5</a:t>
                      </a:r>
                      <a:endParaRPr lang="en-ZA"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800" dirty="0" smtClean="0"/>
                        <a:t>This is used to scale the potential evaporation demand for the proportion of the sub-basin area (AFOR) under vegetation type 2.</a:t>
                      </a:r>
                    </a:p>
                  </a:txBody>
                  <a:tcPr/>
                </a:tc>
              </a:tr>
              <a:tr h="64346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800" baseline="0" dirty="0" smtClean="0"/>
                        <a:t>Irrigation area (AIRR km</a:t>
                      </a:r>
                      <a:r>
                        <a:rPr lang="en-ZA" sz="1800" baseline="30000" dirty="0" smtClean="0"/>
                        <a:t>2</a:t>
                      </a:r>
                      <a:r>
                        <a:rPr lang="en-ZA" sz="1800" baseline="0" dirty="0" smtClean="0"/>
                        <a:t>)</a:t>
                      </a:r>
                      <a:endParaRPr lang="en-ZA" sz="1800" baseline="0" dirty="0"/>
                    </a:p>
                  </a:txBody>
                  <a:tcPr/>
                </a:tc>
                <a:tc>
                  <a:txBody>
                    <a:bodyPr/>
                    <a:lstStyle/>
                    <a:p>
                      <a:r>
                        <a:rPr lang="en-ZA" sz="1800" dirty="0" smtClean="0"/>
                        <a:t>No default</a:t>
                      </a:r>
                      <a:endParaRPr lang="en-ZA"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Irrigation area supplied directly from channel abstractions. The volume</a:t>
                      </a:r>
                      <a:r>
                        <a:rPr lang="en-US" sz="1800" baseline="0" dirty="0" smtClean="0"/>
                        <a:t> of abstraction is determined using a monthly distribution of irrigation depth (mm) demands (separate data input). </a:t>
                      </a:r>
                      <a:endParaRPr lang="en-ZA" sz="1800" dirty="0" smtClean="0"/>
                    </a:p>
                  </a:txBody>
                  <a:tcPr/>
                </a:tc>
              </a:tr>
              <a:tr h="654755">
                <a:tc>
                  <a:txBody>
                    <a:bodyPr/>
                    <a:lstStyle/>
                    <a:p>
                      <a:r>
                        <a:rPr lang="en-US" sz="1800" baseline="0" dirty="0" smtClean="0"/>
                        <a:t>Irrigation return flow fraction (IWR)</a:t>
                      </a:r>
                      <a:endParaRPr lang="en-ZA" sz="1800" baseline="0" dirty="0"/>
                    </a:p>
                  </a:txBody>
                  <a:tcPr/>
                </a:tc>
                <a:tc>
                  <a:txBody>
                    <a:bodyPr/>
                    <a:lstStyle/>
                    <a:p>
                      <a:r>
                        <a:rPr lang="en-US" sz="1800" dirty="0" smtClean="0"/>
                        <a:t>0.1 to 0.2</a:t>
                      </a:r>
                      <a:endParaRPr lang="en-ZA"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The proportion of irrigation water that returns</a:t>
                      </a:r>
                      <a:r>
                        <a:rPr lang="en-US" sz="1800" baseline="0" dirty="0" smtClean="0"/>
                        <a:t> to the channel.</a:t>
                      </a:r>
                      <a:endParaRPr lang="en-ZA" sz="1800" dirty="0" smtClean="0"/>
                    </a:p>
                  </a:txBody>
                  <a:tcPr/>
                </a:tc>
              </a:tr>
              <a:tr h="711200">
                <a:tc>
                  <a:txBody>
                    <a:bodyPr/>
                    <a:lstStyle/>
                    <a:p>
                      <a:r>
                        <a:rPr lang="en-US" sz="1800" baseline="0" dirty="0" smtClean="0"/>
                        <a:t>Effective rainfall fraction</a:t>
                      </a:r>
                      <a:endParaRPr lang="en-ZA" sz="1800" baseline="0" dirty="0"/>
                    </a:p>
                  </a:txBody>
                  <a:tcPr/>
                </a:tc>
                <a:tc>
                  <a:txBody>
                    <a:bodyPr/>
                    <a:lstStyle/>
                    <a:p>
                      <a:r>
                        <a:rPr lang="en-US" sz="1800" dirty="0" smtClean="0"/>
                        <a:t>0.2 to 0.5</a:t>
                      </a:r>
                      <a:endParaRPr lang="en-ZA"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The proportion of monthly rainfall that is assumed to satisfy the irrigation demand before abstractions are required.</a:t>
                      </a:r>
                      <a:endParaRPr lang="en-ZA" sz="1800" dirty="0" smtClean="0"/>
                    </a:p>
                  </a:txBody>
                  <a:tcPr/>
                </a:tc>
              </a:tr>
              <a:tr h="1099597">
                <a:tc>
                  <a:txBody>
                    <a:bodyPr/>
                    <a:lstStyle/>
                    <a:p>
                      <a:r>
                        <a:rPr lang="en-US" sz="1800" baseline="0" dirty="0" smtClean="0"/>
                        <a:t>Non-irrigation direct demands </a:t>
                      </a:r>
                    </a:p>
                    <a:p>
                      <a:r>
                        <a:rPr lang="en-US" sz="1800" baseline="0" dirty="0" smtClean="0"/>
                        <a:t>(m</a:t>
                      </a:r>
                      <a:r>
                        <a:rPr lang="en-US" sz="1800" baseline="30000" dirty="0" smtClean="0"/>
                        <a:t>3</a:t>
                      </a:r>
                      <a:r>
                        <a:rPr lang="en-US" sz="1800" baseline="0" dirty="0" smtClean="0"/>
                        <a:t> * 10</a:t>
                      </a:r>
                      <a:r>
                        <a:rPr lang="en-US" sz="1800" baseline="30000" dirty="0" smtClean="0"/>
                        <a:t>3</a:t>
                      </a:r>
                      <a:r>
                        <a:rPr lang="en-US" sz="1800" baseline="0" dirty="0" smtClean="0"/>
                        <a:t> y</a:t>
                      </a:r>
                      <a:r>
                        <a:rPr lang="en-US" sz="1800" baseline="30000" dirty="0" smtClean="0"/>
                        <a:t>-1</a:t>
                      </a:r>
                      <a:r>
                        <a:rPr lang="en-US" sz="1800" baseline="0" dirty="0" smtClean="0"/>
                        <a:t>)</a:t>
                      </a:r>
                      <a:endParaRPr lang="en-ZA" sz="1800" baseline="0" dirty="0"/>
                    </a:p>
                  </a:txBody>
                  <a:tcPr/>
                </a:tc>
                <a:tc>
                  <a:txBody>
                    <a:bodyPr/>
                    <a:lstStyle/>
                    <a:p>
                      <a:r>
                        <a:rPr lang="en-US" sz="1800" dirty="0" smtClean="0"/>
                        <a:t>No default</a:t>
                      </a:r>
                      <a:endParaRPr lang="en-ZA"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Annual volume of direct river abstractions for non-irrigation purposes (e.g.</a:t>
                      </a:r>
                      <a:r>
                        <a:rPr lang="en-US" sz="1800" baseline="0" dirty="0" smtClean="0"/>
                        <a:t> for domestic or industrial use. The monthly distribution (fractions of annual) is provided as a separate data input.</a:t>
                      </a:r>
                      <a:endParaRPr lang="en-ZA" sz="1800" dirty="0" smtClean="0"/>
                    </a:p>
                  </a:txBody>
                  <a:tcPr/>
                </a:tc>
              </a:tr>
            </a:tbl>
          </a:graphicData>
        </a:graphic>
      </p:graphicFrame>
    </p:spTree>
    <p:extLst>
      <p:ext uri="{BB962C8B-B14F-4D97-AF65-F5344CB8AC3E}">
        <p14:creationId xmlns:p14="http://schemas.microsoft.com/office/powerpoint/2010/main" val="7119053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 4: Importing bulk data (single values or text data)</a:t>
            </a:r>
            <a:endParaRPr lang="en-ZA" dirty="0"/>
          </a:p>
        </p:txBody>
      </p:sp>
      <p:sp>
        <p:nvSpPr>
          <p:cNvPr id="3" name="TextBox 2"/>
          <p:cNvSpPr txBox="1"/>
          <p:nvPr/>
        </p:nvSpPr>
        <p:spPr>
          <a:xfrm>
            <a:off x="1981122" y="1298075"/>
            <a:ext cx="2487168" cy="6740307"/>
          </a:xfrm>
          <a:prstGeom prst="rect">
            <a:avLst/>
          </a:prstGeom>
          <a:noFill/>
          <a:ln w="38100">
            <a:solidFill>
              <a:srgbClr val="FF0000"/>
            </a:solidFill>
          </a:ln>
        </p:spPr>
        <p:txBody>
          <a:bodyPr wrap="square" rtlCol="0">
            <a:spAutoFit/>
          </a:bodyPr>
          <a:lstStyle/>
          <a:p>
            <a:r>
              <a:rPr lang="pt-BR" sz="1800" dirty="0">
                <a:latin typeface="Courier New" panose="02070309020205020404" pitchFamily="49" charset="0"/>
                <a:cs typeface="Courier New" panose="02070309020205020404" pitchFamily="49" charset="0"/>
              </a:rPr>
              <a:t>X14H    359.78</a:t>
            </a:r>
          </a:p>
          <a:p>
            <a:r>
              <a:rPr lang="pt-BR" sz="1800" dirty="0">
                <a:latin typeface="Courier New" panose="02070309020205020404" pitchFamily="49" charset="0"/>
                <a:cs typeface="Courier New" panose="02070309020205020404" pitchFamily="49" charset="0"/>
              </a:rPr>
              <a:t>X14F    117.46</a:t>
            </a:r>
          </a:p>
          <a:p>
            <a:r>
              <a:rPr lang="pt-BR" sz="1800" dirty="0">
                <a:latin typeface="Courier New" panose="02070309020205020404" pitchFamily="49" charset="0"/>
                <a:cs typeface="Courier New" panose="02070309020205020404" pitchFamily="49" charset="0"/>
              </a:rPr>
              <a:t>X14G    204.16</a:t>
            </a:r>
          </a:p>
          <a:p>
            <a:r>
              <a:rPr lang="pt-BR" sz="1800" dirty="0">
                <a:latin typeface="Courier New" panose="02070309020205020404" pitchFamily="49" charset="0"/>
                <a:cs typeface="Courier New" panose="02070309020205020404" pitchFamily="49" charset="0"/>
              </a:rPr>
              <a:t>X13J    789.30</a:t>
            </a:r>
          </a:p>
          <a:p>
            <a:r>
              <a:rPr lang="pt-BR" sz="1800" dirty="0">
                <a:latin typeface="Courier New" panose="02070309020205020404" pitchFamily="49" charset="0"/>
                <a:cs typeface="Courier New" panose="02070309020205020404" pitchFamily="49" charset="0"/>
              </a:rPr>
              <a:t>X11J    186.20</a:t>
            </a:r>
          </a:p>
          <a:p>
            <a:r>
              <a:rPr lang="pt-BR" sz="1800" dirty="0">
                <a:latin typeface="Courier New" panose="02070309020205020404" pitchFamily="49" charset="0"/>
                <a:cs typeface="Courier New" panose="02070309020205020404" pitchFamily="49" charset="0"/>
              </a:rPr>
              <a:t>X14E    177.30</a:t>
            </a:r>
          </a:p>
          <a:p>
            <a:r>
              <a:rPr lang="pt-BR" sz="1800" dirty="0">
                <a:latin typeface="Courier New" panose="02070309020205020404" pitchFamily="49" charset="0"/>
                <a:cs typeface="Courier New" panose="02070309020205020404" pitchFamily="49" charset="0"/>
              </a:rPr>
              <a:t>X11F    182.51</a:t>
            </a:r>
          </a:p>
          <a:p>
            <a:r>
              <a:rPr lang="pt-BR" sz="1800" dirty="0">
                <a:latin typeface="Courier New" panose="02070309020205020404" pitchFamily="49" charset="0"/>
                <a:cs typeface="Courier New" panose="02070309020205020404" pitchFamily="49" charset="0"/>
              </a:rPr>
              <a:t>X11D    590.35</a:t>
            </a:r>
          </a:p>
          <a:p>
            <a:r>
              <a:rPr lang="pt-BR" sz="1800" dirty="0">
                <a:latin typeface="Courier New" panose="02070309020205020404" pitchFamily="49" charset="0"/>
                <a:cs typeface="Courier New" panose="02070309020205020404" pitchFamily="49" charset="0"/>
              </a:rPr>
              <a:t>X11H    265.13</a:t>
            </a:r>
          </a:p>
          <a:p>
            <a:r>
              <a:rPr lang="pt-BR" sz="1800" dirty="0">
                <a:latin typeface="Courier New" panose="02070309020205020404" pitchFamily="49" charset="0"/>
                <a:cs typeface="Courier New" panose="02070309020205020404" pitchFamily="49" charset="0"/>
              </a:rPr>
              <a:t>X14D    128.58</a:t>
            </a:r>
          </a:p>
          <a:p>
            <a:r>
              <a:rPr lang="pt-BR" sz="1800" dirty="0">
                <a:latin typeface="Courier New" panose="02070309020205020404" pitchFamily="49" charset="0"/>
                <a:cs typeface="Courier New" panose="02070309020205020404" pitchFamily="49" charset="0"/>
              </a:rPr>
              <a:t>X11G    263.73</a:t>
            </a:r>
          </a:p>
          <a:p>
            <a:r>
              <a:rPr lang="pt-BR" sz="1800" dirty="0">
                <a:latin typeface="Courier New" panose="02070309020205020404" pitchFamily="49" charset="0"/>
                <a:cs typeface="Courier New" panose="02070309020205020404" pitchFamily="49" charset="0"/>
              </a:rPr>
              <a:t>X14B    185.23</a:t>
            </a:r>
          </a:p>
          <a:p>
            <a:r>
              <a:rPr lang="pt-BR" sz="1800" dirty="0">
                <a:latin typeface="Courier New" panose="02070309020205020404" pitchFamily="49" charset="0"/>
                <a:cs typeface="Courier New" panose="02070309020205020404" pitchFamily="49" charset="0"/>
              </a:rPr>
              <a:t>X11C    318.79</a:t>
            </a:r>
          </a:p>
          <a:p>
            <a:r>
              <a:rPr lang="pt-BR" sz="1800" dirty="0">
                <a:latin typeface="Courier New" panose="02070309020205020404" pitchFamily="49" charset="0"/>
                <a:cs typeface="Courier New" panose="02070309020205020404" pitchFamily="49" charset="0"/>
              </a:rPr>
              <a:t>X11K    210.69</a:t>
            </a:r>
          </a:p>
          <a:p>
            <a:r>
              <a:rPr lang="pt-BR" sz="1800" dirty="0">
                <a:latin typeface="Courier New" panose="02070309020205020404" pitchFamily="49" charset="0"/>
                <a:cs typeface="Courier New" panose="02070309020205020404" pitchFamily="49" charset="0"/>
              </a:rPr>
              <a:t>X14A    140.80</a:t>
            </a:r>
          </a:p>
          <a:p>
            <a:r>
              <a:rPr lang="pt-BR" sz="1800" dirty="0">
                <a:latin typeface="Courier New" panose="02070309020205020404" pitchFamily="49" charset="0"/>
                <a:cs typeface="Courier New" panose="02070309020205020404" pitchFamily="49" charset="0"/>
              </a:rPr>
              <a:t>X13H    305.47</a:t>
            </a:r>
          </a:p>
          <a:p>
            <a:r>
              <a:rPr lang="pt-BR" sz="1800" dirty="0">
                <a:latin typeface="Courier New" panose="02070309020205020404" pitchFamily="49" charset="0"/>
                <a:cs typeface="Courier New" panose="02070309020205020404" pitchFamily="49" charset="0"/>
              </a:rPr>
              <a:t>X14C    165.76</a:t>
            </a:r>
          </a:p>
          <a:p>
            <a:r>
              <a:rPr lang="pt-BR" sz="1800" dirty="0">
                <a:latin typeface="Courier New" panose="02070309020205020404" pitchFamily="49" charset="0"/>
                <a:cs typeface="Courier New" panose="02070309020205020404" pitchFamily="49" charset="0"/>
              </a:rPr>
              <a:t>X13G    334.71</a:t>
            </a:r>
          </a:p>
          <a:p>
            <a:r>
              <a:rPr lang="pt-BR" sz="1800" dirty="0">
                <a:latin typeface="Courier New" panose="02070309020205020404" pitchFamily="49" charset="0"/>
                <a:cs typeface="Courier New" panose="02070309020205020404" pitchFamily="49" charset="0"/>
              </a:rPr>
              <a:t>X12J    295.66</a:t>
            </a:r>
          </a:p>
          <a:p>
            <a:r>
              <a:rPr lang="pt-BR" sz="1800" dirty="0">
                <a:latin typeface="Courier New" panose="02070309020205020404" pitchFamily="49" charset="0"/>
                <a:cs typeface="Courier New" panose="02070309020205020404" pitchFamily="49" charset="0"/>
              </a:rPr>
              <a:t>X11E    241.39</a:t>
            </a:r>
          </a:p>
          <a:p>
            <a:r>
              <a:rPr lang="pt-BR" sz="1800" dirty="0">
                <a:latin typeface="Courier New" panose="02070309020205020404" pitchFamily="49" charset="0"/>
                <a:cs typeface="Courier New" panose="02070309020205020404" pitchFamily="49" charset="0"/>
              </a:rPr>
              <a:t>X12G    238.73</a:t>
            </a:r>
          </a:p>
          <a:p>
            <a:r>
              <a:rPr lang="pt-BR" sz="1800" dirty="0">
                <a:latin typeface="Courier New" panose="02070309020205020404" pitchFamily="49" charset="0"/>
                <a:cs typeface="Courier New" panose="02070309020205020404" pitchFamily="49" charset="0"/>
              </a:rPr>
              <a:t>X13F    216.86</a:t>
            </a:r>
          </a:p>
          <a:p>
            <a:r>
              <a:rPr lang="pt-BR" sz="1800" dirty="0">
                <a:latin typeface="Courier New" panose="02070309020205020404" pitchFamily="49" charset="0"/>
                <a:cs typeface="Courier New" panose="02070309020205020404" pitchFamily="49" charset="0"/>
              </a:rPr>
              <a:t>X12C    186.13</a:t>
            </a:r>
          </a:p>
          <a:p>
            <a:r>
              <a:rPr lang="pt-BR" sz="1800" dirty="0">
                <a:latin typeface="Courier New" panose="02070309020205020404" pitchFamily="49" charset="0"/>
                <a:cs typeface="Courier New" panose="02070309020205020404" pitchFamily="49" charset="0"/>
              </a:rPr>
              <a:t>X13A    244.79</a:t>
            </a:r>
          </a:p>
        </p:txBody>
      </p:sp>
      <p:sp>
        <p:nvSpPr>
          <p:cNvPr id="4" name="TextBox 3"/>
          <p:cNvSpPr txBox="1"/>
          <p:nvPr/>
        </p:nvSpPr>
        <p:spPr>
          <a:xfrm>
            <a:off x="5586777" y="2589015"/>
            <a:ext cx="5460667" cy="3350276"/>
          </a:xfrm>
          <a:prstGeom prst="rect">
            <a:avLst/>
          </a:prstGeom>
          <a:solidFill>
            <a:schemeClr val="bg1"/>
          </a:solidFill>
          <a:ln w="38100">
            <a:solidFill>
              <a:srgbClr val="FF0000"/>
            </a:solidFill>
          </a:ln>
        </p:spPr>
        <p:txBody>
          <a:bodyPr wrap="square" rtlCol="0">
            <a:spAutoFit/>
          </a:bodyPr>
          <a:lstStyle/>
          <a:p>
            <a:r>
              <a:rPr lang="en-US" dirty="0" smtClean="0"/>
              <a:t>Contents of a text file containing input data for a Single Real Number attribute type. The first column contains the same text information used for some or all of the spatial elements in the ‘</a:t>
            </a:r>
            <a:r>
              <a:rPr lang="en-US" dirty="0" err="1" smtClean="0"/>
              <a:t>Desc</a:t>
            </a:r>
            <a:r>
              <a:rPr lang="en-US" dirty="0" smtClean="0"/>
              <a:t>.’ field of the shape file (see </a:t>
            </a:r>
            <a:r>
              <a:rPr lang="en-US" dirty="0" err="1" smtClean="0"/>
              <a:t>Spage</a:t>
            </a:r>
            <a:r>
              <a:rPr lang="en-US" dirty="0" smtClean="0"/>
              <a:t> 1 for example), while the second column contains the data to be imported to the database. </a:t>
            </a:r>
          </a:p>
          <a:p>
            <a:endParaRPr lang="en-US" dirty="0"/>
          </a:p>
          <a:p>
            <a:r>
              <a:rPr lang="en-US" dirty="0" smtClean="0"/>
              <a:t>This can be used for  Text and Single Integer Number attributes as well.</a:t>
            </a:r>
            <a:endParaRPr lang="en-ZA" dirty="0"/>
          </a:p>
        </p:txBody>
      </p:sp>
    </p:spTree>
    <p:extLst>
      <p:ext uri="{BB962C8B-B14F-4D97-AF65-F5344CB8AC3E}">
        <p14:creationId xmlns:p14="http://schemas.microsoft.com/office/powerpoint/2010/main" val="22177436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 </a:t>
            </a:r>
            <a:r>
              <a:rPr lang="en-US" dirty="0" smtClean="0"/>
              <a:t>40: </a:t>
            </a:r>
            <a:r>
              <a:rPr lang="en-US" dirty="0"/>
              <a:t>Parameter ranges VI (water use parameters)</a:t>
            </a:r>
            <a:endParaRPr lang="en-ZA" dirty="0"/>
          </a:p>
        </p:txBody>
      </p:sp>
      <p:graphicFrame>
        <p:nvGraphicFramePr>
          <p:cNvPr id="3" name="Table 2"/>
          <p:cNvGraphicFramePr>
            <a:graphicFrameLocks noGrp="1"/>
          </p:cNvGraphicFramePr>
          <p:nvPr>
            <p:extLst>
              <p:ext uri="{D42A27DB-BD31-4B8C-83A1-F6EECF244321}">
                <p14:modId xmlns:p14="http://schemas.microsoft.com/office/powerpoint/2010/main" val="471752993"/>
              </p:ext>
            </p:extLst>
          </p:nvPr>
        </p:nvGraphicFramePr>
        <p:xfrm>
          <a:off x="880110" y="1499369"/>
          <a:ext cx="10805922" cy="4865304"/>
        </p:xfrm>
        <a:graphic>
          <a:graphicData uri="http://schemas.openxmlformats.org/drawingml/2006/table">
            <a:tbl>
              <a:tblPr firstRow="1" bandRow="1">
                <a:tableStyleId>{5C22544A-7EE6-4342-B048-85BDC9FD1C3A}</a:tableStyleId>
              </a:tblPr>
              <a:tblGrid>
                <a:gridCol w="2180142"/>
                <a:gridCol w="1990565"/>
                <a:gridCol w="6635215"/>
              </a:tblGrid>
              <a:tr h="533060">
                <a:tc>
                  <a:txBody>
                    <a:bodyPr/>
                    <a:lstStyle/>
                    <a:p>
                      <a:r>
                        <a:rPr lang="en-ZA" sz="2000" dirty="0" smtClean="0"/>
                        <a:t>Parameter</a:t>
                      </a:r>
                      <a:endParaRPr lang="en-ZA" sz="2000" dirty="0"/>
                    </a:p>
                  </a:txBody>
                  <a:tcPr/>
                </a:tc>
                <a:tc>
                  <a:txBody>
                    <a:bodyPr/>
                    <a:lstStyle/>
                    <a:p>
                      <a:r>
                        <a:rPr lang="en-ZA" sz="2000" dirty="0" smtClean="0"/>
                        <a:t>Range</a:t>
                      </a:r>
                      <a:endParaRPr lang="en-ZA" sz="2000" dirty="0"/>
                    </a:p>
                  </a:txBody>
                  <a:tcPr/>
                </a:tc>
                <a:tc>
                  <a:txBody>
                    <a:bodyPr/>
                    <a:lstStyle/>
                    <a:p>
                      <a:r>
                        <a:rPr lang="en-ZA" sz="2000" dirty="0" smtClean="0"/>
                        <a:t>Explanation</a:t>
                      </a:r>
                      <a:endParaRPr lang="en-ZA" sz="2000" dirty="0"/>
                    </a:p>
                  </a:txBody>
                  <a:tcPr/>
                </a:tc>
              </a:tr>
              <a:tr h="705937">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lang="en-ZA" sz="1800" baseline="0" dirty="0" smtClean="0"/>
                        <a:t>Maximum dam storage </a:t>
                      </a:r>
                      <a:r>
                        <a:rPr lang="en-US" sz="1800" baseline="0" dirty="0" smtClean="0"/>
                        <a:t>(m</a:t>
                      </a:r>
                      <a:r>
                        <a:rPr lang="en-US" sz="1800" baseline="30000" dirty="0" smtClean="0"/>
                        <a:t>3</a:t>
                      </a:r>
                      <a:r>
                        <a:rPr lang="en-US" sz="1800" baseline="0" dirty="0" smtClean="0"/>
                        <a:t> * 10</a:t>
                      </a:r>
                      <a:r>
                        <a:rPr lang="en-US" sz="1800" baseline="30000" dirty="0" smtClean="0"/>
                        <a:t>3</a:t>
                      </a:r>
                      <a:r>
                        <a:rPr lang="en-US" sz="1800" baseline="0" dirty="0" smtClean="0"/>
                        <a:t> y</a:t>
                      </a:r>
                      <a:r>
                        <a:rPr lang="en-US" sz="1800" baseline="30000" dirty="0" smtClean="0"/>
                        <a:t>-1</a:t>
                      </a:r>
                      <a:r>
                        <a:rPr lang="en-US" sz="1800" baseline="0" dirty="0" smtClean="0"/>
                        <a:t>)</a:t>
                      </a:r>
                      <a:endParaRPr lang="en-ZA" sz="1800" baseline="0" dirty="0" smtClean="0"/>
                    </a:p>
                  </a:txBody>
                  <a:tcPr/>
                </a:tc>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lang="en-US" sz="1800" dirty="0" smtClean="0"/>
                        <a:t>No</a:t>
                      </a:r>
                      <a:r>
                        <a:rPr lang="en-US" sz="1800" baseline="0" dirty="0" smtClean="0"/>
                        <a:t> default</a:t>
                      </a:r>
                      <a:endParaRPr lang="en-ZA" sz="1800" dirty="0" smtClean="0"/>
                    </a:p>
                  </a:txBody>
                  <a:tcPr/>
                </a:tc>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lang="en-US" sz="1800" dirty="0" smtClean="0"/>
                        <a:t>Storage volume of small dams that are within a sub-basin (i.e. not fed from upstream inflows).</a:t>
                      </a:r>
                      <a:endParaRPr lang="en-ZA" sz="1800" dirty="0" smtClean="0"/>
                    </a:p>
                  </a:txBody>
                  <a:tcPr/>
                </a:tc>
              </a:tr>
              <a:tr h="639856">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lang="en-ZA" sz="1800" dirty="0" smtClean="0"/>
                        <a:t>% area above dams</a:t>
                      </a:r>
                      <a:endParaRPr lang="en-ZA" sz="1800" baseline="30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dirty="0" smtClean="0"/>
                        <a:t>No default</a:t>
                      </a:r>
                    </a:p>
                    <a:p>
                      <a:pPr marL="0" marR="0" indent="0" algn="l" defTabSz="914400" rtl="0" eaLnBrk="1" fontAlgn="auto" latinLnBrk="0" hangingPunct="1">
                        <a:lnSpc>
                          <a:spcPct val="100000"/>
                        </a:lnSpc>
                        <a:spcBef>
                          <a:spcPts val="0"/>
                        </a:spcBef>
                        <a:spcAft>
                          <a:spcPts val="0"/>
                        </a:spcAft>
                        <a:buClrTx/>
                        <a:buSzTx/>
                        <a:buFontTx/>
                        <a:buNone/>
                        <a:tabLst/>
                        <a:defRPr/>
                      </a:pPr>
                      <a:endParaRPr lang="en-ZA" sz="1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baseline="0" dirty="0" smtClean="0"/>
                        <a:t>The proportion of the sub-basin that provides inflows into small dams within the sub-basin.</a:t>
                      </a:r>
                    </a:p>
                  </a:txBody>
                  <a:tcPr/>
                </a:tc>
              </a:tr>
              <a:tr h="895801">
                <a:tc>
                  <a:txBody>
                    <a:bodyPr/>
                    <a:lstStyle/>
                    <a:p>
                      <a:r>
                        <a:rPr lang="en-ZA" sz="1800" baseline="0" dirty="0" smtClean="0"/>
                        <a:t>A and B parameters in the dam area-volume relationship</a:t>
                      </a:r>
                      <a:endParaRPr lang="en-ZA" sz="1800" baseline="0" dirty="0"/>
                    </a:p>
                  </a:txBody>
                  <a:tcPr/>
                </a:tc>
                <a:tc>
                  <a:txBody>
                    <a:bodyPr/>
                    <a:lstStyle/>
                    <a:p>
                      <a:r>
                        <a:rPr lang="en-ZA" sz="1800" dirty="0" smtClean="0"/>
                        <a:t>No default</a:t>
                      </a:r>
                      <a:endParaRPr lang="en-ZA"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Parameters</a:t>
                      </a:r>
                      <a:r>
                        <a:rPr lang="en-US" sz="1800" baseline="0" dirty="0" smtClean="0"/>
                        <a:t> in the relationship: Dam surface area (m</a:t>
                      </a:r>
                      <a:r>
                        <a:rPr lang="en-US" sz="1800" baseline="30000" dirty="0" smtClean="0"/>
                        <a:t>2</a:t>
                      </a:r>
                      <a:r>
                        <a:rPr lang="en-US" sz="1800" baseline="0" dirty="0" smtClean="0"/>
                        <a:t>) = A * dam volume (m</a:t>
                      </a:r>
                      <a:r>
                        <a:rPr lang="en-US" sz="1800" baseline="30000" dirty="0" smtClean="0"/>
                        <a:t>3</a:t>
                      </a:r>
                      <a:r>
                        <a:rPr lang="en-US" sz="1800" baseline="0" dirty="0" smtClean="0"/>
                        <a:t>)</a:t>
                      </a:r>
                      <a:r>
                        <a:rPr lang="en-US" sz="1800" baseline="30000" dirty="0" smtClean="0"/>
                        <a:t>B</a:t>
                      </a:r>
                      <a:r>
                        <a:rPr lang="en-US" sz="1800" baseline="0" dirty="0" smtClean="0"/>
                        <a:t>. Used to determine evaporation losses from small dams.</a:t>
                      </a:r>
                      <a:endParaRPr lang="en-ZA" sz="1800" dirty="0" smtClean="0"/>
                    </a:p>
                  </a:txBody>
                  <a:tcPr/>
                </a:tc>
              </a:tr>
              <a:tr h="8903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800" baseline="0" dirty="0" smtClean="0"/>
                        <a:t>Irrigation area from dams (km</a:t>
                      </a:r>
                      <a:r>
                        <a:rPr lang="en-ZA" sz="1800" baseline="30000" dirty="0" smtClean="0"/>
                        <a:t>2</a:t>
                      </a:r>
                      <a:r>
                        <a:rPr lang="en-ZA" sz="1800" baseline="0" dirty="0" smtClean="0"/>
                        <a:t>)</a:t>
                      </a:r>
                      <a:endParaRPr lang="en-ZA" sz="1800" baseline="0" dirty="0"/>
                    </a:p>
                  </a:txBody>
                  <a:tcPr/>
                </a:tc>
                <a:tc>
                  <a:txBody>
                    <a:bodyPr/>
                    <a:lstStyle/>
                    <a:p>
                      <a:r>
                        <a:rPr lang="en-ZA" sz="1800" dirty="0" smtClean="0"/>
                        <a:t>No default</a:t>
                      </a:r>
                      <a:endParaRPr lang="en-ZA"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Irrigation area supplied from small dams within the sub-area (the same </a:t>
                      </a:r>
                      <a:r>
                        <a:rPr lang="en-US" sz="1800" baseline="0" dirty="0" smtClean="0"/>
                        <a:t>monthly distribution of irrigation depth (mm) demands referred to in SP 36 is used). </a:t>
                      </a:r>
                      <a:endParaRPr lang="en-ZA" sz="1800" dirty="0" smtClean="0"/>
                    </a:p>
                  </a:txBody>
                  <a:tcPr/>
                </a:tc>
              </a:tr>
              <a:tr h="1157427">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lang="en-US" sz="1800" baseline="0" dirty="0" smtClean="0"/>
                        <a:t>GW abstraction volumes </a:t>
                      </a:r>
                    </a:p>
                    <a:p>
                      <a:pPr marL="0" marR="0" lvl="0" indent="0" algn="l" defTabSz="1280160" rtl="0" eaLnBrk="1" fontAlgn="auto" latinLnBrk="0" hangingPunct="1">
                        <a:lnSpc>
                          <a:spcPct val="100000"/>
                        </a:lnSpc>
                        <a:spcBef>
                          <a:spcPts val="0"/>
                        </a:spcBef>
                        <a:spcAft>
                          <a:spcPts val="0"/>
                        </a:spcAft>
                        <a:buClrTx/>
                        <a:buSzTx/>
                        <a:buFontTx/>
                        <a:buNone/>
                        <a:tabLst/>
                        <a:defRPr/>
                      </a:pPr>
                      <a:r>
                        <a:rPr lang="en-US" sz="1800" baseline="0" dirty="0" smtClean="0"/>
                        <a:t>(m</a:t>
                      </a:r>
                      <a:r>
                        <a:rPr lang="en-US" sz="1800" baseline="30000" dirty="0" smtClean="0"/>
                        <a:t>3</a:t>
                      </a:r>
                      <a:r>
                        <a:rPr lang="en-US" sz="1800" baseline="0" dirty="0" smtClean="0"/>
                        <a:t> * 10</a:t>
                      </a:r>
                      <a:r>
                        <a:rPr lang="en-US" sz="1800" baseline="30000" dirty="0" smtClean="0"/>
                        <a:t>3</a:t>
                      </a:r>
                      <a:r>
                        <a:rPr lang="en-US" sz="1800" baseline="0" dirty="0" smtClean="0"/>
                        <a:t> y</a:t>
                      </a:r>
                      <a:r>
                        <a:rPr lang="en-US" sz="1800" baseline="30000" dirty="0" smtClean="0"/>
                        <a:t>-1</a:t>
                      </a:r>
                      <a:r>
                        <a:rPr lang="en-US" sz="1800" baseline="0" dirty="0" smtClean="0"/>
                        <a:t>)</a:t>
                      </a:r>
                      <a:endParaRPr lang="en-ZA" sz="1800" baseline="0" dirty="0" smtClean="0"/>
                    </a:p>
                  </a:txBody>
                  <a:tcPr/>
                </a:tc>
                <a:tc>
                  <a:txBody>
                    <a:bodyPr/>
                    <a:lstStyle/>
                    <a:p>
                      <a:r>
                        <a:rPr lang="en-US" sz="1800" dirty="0" smtClean="0"/>
                        <a:t>No default</a:t>
                      </a:r>
                      <a:endParaRPr lang="en-ZA" sz="1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t>Two parameters are available to specify ground water abstractions that occur close to, and remote from, the channel</a:t>
                      </a:r>
                      <a:r>
                        <a:rPr lang="en-US" sz="1800" baseline="0" dirty="0" smtClean="0"/>
                        <a:t>. The monthly distribution (fractions of annual) is provided as a separate data input.</a:t>
                      </a:r>
                      <a:endParaRPr lang="en-ZA" sz="1800" dirty="0" smtClean="0"/>
                    </a:p>
                  </a:txBody>
                  <a:tcPr/>
                </a:tc>
              </a:tr>
            </a:tbl>
          </a:graphicData>
        </a:graphic>
      </p:graphicFrame>
    </p:spTree>
    <p:extLst>
      <p:ext uri="{BB962C8B-B14F-4D97-AF65-F5344CB8AC3E}">
        <p14:creationId xmlns:p14="http://schemas.microsoft.com/office/powerpoint/2010/main" val="38773529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SP </a:t>
            </a:r>
            <a:r>
              <a:rPr lang="en-US" dirty="0" smtClean="0"/>
              <a:t>41: Assessing ensemble outputs against observed flows</a:t>
            </a:r>
            <a:endParaRPr lang="en-ZA" dirty="0"/>
          </a:p>
        </p:txBody>
      </p:sp>
      <p:pic>
        <p:nvPicPr>
          <p:cNvPr id="3" name="Picture 2"/>
          <p:cNvPicPr>
            <a:picLocks noChangeAspect="1"/>
          </p:cNvPicPr>
          <p:nvPr/>
        </p:nvPicPr>
        <p:blipFill>
          <a:blip r:embed="rId2"/>
          <a:stretch>
            <a:fillRect/>
          </a:stretch>
        </p:blipFill>
        <p:spPr>
          <a:xfrm>
            <a:off x="880110" y="1399822"/>
            <a:ext cx="7055979" cy="4612412"/>
          </a:xfrm>
          <a:prstGeom prst="rect">
            <a:avLst/>
          </a:prstGeom>
        </p:spPr>
      </p:pic>
      <p:sp>
        <p:nvSpPr>
          <p:cNvPr id="4" name="TextBox 3"/>
          <p:cNvSpPr txBox="1"/>
          <p:nvPr/>
        </p:nvSpPr>
        <p:spPr>
          <a:xfrm>
            <a:off x="8246759" y="1557289"/>
            <a:ext cx="3947922" cy="2698687"/>
          </a:xfrm>
          <a:prstGeom prst="rect">
            <a:avLst/>
          </a:prstGeom>
          <a:solidFill>
            <a:schemeClr val="bg1"/>
          </a:solidFill>
          <a:ln w="38100">
            <a:solidFill>
              <a:srgbClr val="FF0000"/>
            </a:solidFill>
          </a:ln>
        </p:spPr>
        <p:txBody>
          <a:bodyPr wrap="square" rtlCol="0">
            <a:spAutoFit/>
          </a:bodyPr>
          <a:lstStyle/>
          <a:p>
            <a:r>
              <a:rPr lang="en-US" dirty="0" smtClean="0"/>
              <a:t>Flow duration curve (FDC) comparisons of ensemble ranges (using the 95% and 5% exceeded ensemble values for all months of the simulation period) with observed stream flow data using an example from the </a:t>
            </a:r>
            <a:r>
              <a:rPr lang="en-US" dirty="0" err="1" smtClean="0"/>
              <a:t>Mbuluzi</a:t>
            </a:r>
            <a:r>
              <a:rPr lang="en-US" dirty="0" smtClean="0"/>
              <a:t> River in Swaziland.</a:t>
            </a:r>
            <a:endParaRPr lang="en-ZA" dirty="0"/>
          </a:p>
        </p:txBody>
      </p:sp>
      <p:sp>
        <p:nvSpPr>
          <p:cNvPr id="5" name="TextBox 4"/>
          <p:cNvSpPr txBox="1"/>
          <p:nvPr/>
        </p:nvSpPr>
        <p:spPr>
          <a:xfrm>
            <a:off x="1021659" y="6325984"/>
            <a:ext cx="3386440" cy="2372894"/>
          </a:xfrm>
          <a:prstGeom prst="rect">
            <a:avLst/>
          </a:prstGeom>
          <a:solidFill>
            <a:schemeClr val="bg1"/>
          </a:solidFill>
          <a:ln w="38100">
            <a:solidFill>
              <a:srgbClr val="0070C0"/>
            </a:solidFill>
          </a:ln>
        </p:spPr>
        <p:txBody>
          <a:bodyPr wrap="square" rtlCol="0">
            <a:spAutoFit/>
          </a:bodyPr>
          <a:lstStyle/>
          <a:p>
            <a:r>
              <a:rPr lang="en-US" dirty="0" smtClean="0"/>
              <a:t>The blue lines (Nat.) represent the simulation results for a period prior to the construction of a dam to supply a large area of sugar cane irrigation in the lower reaches of the river.</a:t>
            </a:r>
            <a:endParaRPr lang="en-ZA" dirty="0"/>
          </a:p>
        </p:txBody>
      </p:sp>
      <p:sp>
        <p:nvSpPr>
          <p:cNvPr id="6" name="TextBox 5"/>
          <p:cNvSpPr txBox="1"/>
          <p:nvPr/>
        </p:nvSpPr>
        <p:spPr>
          <a:xfrm>
            <a:off x="4741333" y="6330190"/>
            <a:ext cx="7540978" cy="2372894"/>
          </a:xfrm>
          <a:prstGeom prst="rect">
            <a:avLst/>
          </a:prstGeom>
          <a:solidFill>
            <a:schemeClr val="bg1"/>
          </a:solidFill>
          <a:ln w="38100">
            <a:solidFill>
              <a:srgbClr val="FF0000"/>
            </a:solidFill>
          </a:ln>
        </p:spPr>
        <p:txBody>
          <a:bodyPr wrap="square" rtlCol="0">
            <a:spAutoFit/>
          </a:bodyPr>
          <a:lstStyle/>
          <a:p>
            <a:r>
              <a:rPr lang="en-US" dirty="0" smtClean="0"/>
              <a:t>The red lines (</a:t>
            </a:r>
            <a:r>
              <a:rPr lang="en-US" dirty="0" err="1" smtClean="0"/>
              <a:t>P.Day</a:t>
            </a:r>
            <a:r>
              <a:rPr lang="en-US" dirty="0" smtClean="0"/>
              <a:t>) represent the simulation results after adding the effects of the dam (and assumptions about the operating rules) as well as the downstream abstractions for the sugar cane irrigation. The relatively poor fit to the middle part of the FDC  is ascribed to a combination of inadequate definition of the reservoir operating rules linked to some expected non-stationarity in the water use from dam construction in 1981 to the present day.</a:t>
            </a:r>
            <a:endParaRPr lang="en-ZA" dirty="0"/>
          </a:p>
        </p:txBody>
      </p:sp>
    </p:spTree>
    <p:extLst>
      <p:ext uri="{BB962C8B-B14F-4D97-AF65-F5344CB8AC3E}">
        <p14:creationId xmlns:p14="http://schemas.microsoft.com/office/powerpoint/2010/main" val="20704186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SP 5: </a:t>
            </a:r>
            <a:r>
              <a:rPr lang="en-US" dirty="0"/>
              <a:t>Importing bulk data </a:t>
            </a:r>
            <a:r>
              <a:rPr lang="en-US" dirty="0" smtClean="0"/>
              <a:t>(1D Array Data attribute types)</a:t>
            </a:r>
            <a:endParaRPr lang="en-ZA" dirty="0"/>
          </a:p>
        </p:txBody>
      </p:sp>
      <p:sp>
        <p:nvSpPr>
          <p:cNvPr id="3" name="TextBox 2"/>
          <p:cNvSpPr txBox="1"/>
          <p:nvPr/>
        </p:nvSpPr>
        <p:spPr>
          <a:xfrm>
            <a:off x="671804" y="1287625"/>
            <a:ext cx="11249686" cy="2308324"/>
          </a:xfrm>
          <a:prstGeom prst="rect">
            <a:avLst/>
          </a:prstGeom>
          <a:noFill/>
          <a:ln w="38100">
            <a:solidFill>
              <a:srgbClr val="FF0000"/>
            </a:solidFill>
          </a:ln>
        </p:spPr>
        <p:txBody>
          <a:bodyPr wrap="square" rtlCol="0">
            <a:spAutoFit/>
          </a:bodyPr>
          <a:lstStyle/>
          <a:p>
            <a:r>
              <a:rPr lang="pt-BR" sz="1600" dirty="0">
                <a:latin typeface="Courier New" panose="02070309020205020404" pitchFamily="49" charset="0"/>
                <a:cs typeface="Courier New" panose="02070309020205020404" pitchFamily="49" charset="0"/>
              </a:rPr>
              <a:t>X14H   9.500  9.480 10.770 11.280  9.670  9.490  7.200  6.280  5.160  5.570  7.050  8.550</a:t>
            </a:r>
          </a:p>
          <a:p>
            <a:r>
              <a:rPr lang="pt-BR" sz="1600" dirty="0">
                <a:latin typeface="Courier New" panose="02070309020205020404" pitchFamily="49" charset="0"/>
                <a:cs typeface="Courier New" panose="02070309020205020404" pitchFamily="49" charset="0"/>
              </a:rPr>
              <a:t>X14F   9.500  9.480 10.770 11.280  9.670  9.490  7.200  6.280  5.160  5.570  7.050  8.550</a:t>
            </a:r>
          </a:p>
          <a:p>
            <a:r>
              <a:rPr lang="pt-BR" sz="1600" dirty="0">
                <a:latin typeface="Courier New" panose="02070309020205020404" pitchFamily="49" charset="0"/>
                <a:cs typeface="Courier New" panose="02070309020205020404" pitchFamily="49" charset="0"/>
              </a:rPr>
              <a:t>X14G   9.500  9.480 10.770 11.280  9.670  9.490  7.200  6.280  5.160  5.570  7.050  8.550</a:t>
            </a:r>
          </a:p>
          <a:p>
            <a:r>
              <a:rPr lang="pt-BR" sz="1600" dirty="0">
                <a:latin typeface="Courier New" panose="02070309020205020404" pitchFamily="49" charset="0"/>
                <a:cs typeface="Courier New" panose="02070309020205020404" pitchFamily="49" charset="0"/>
              </a:rPr>
              <a:t>X13J   9.500  9.480 10.770 11.280  9.670  9.490  7.200  6.280  5.160  5.570  7.050  8.550</a:t>
            </a:r>
          </a:p>
          <a:p>
            <a:r>
              <a:rPr lang="pt-BR" sz="1600" dirty="0">
                <a:latin typeface="Courier New" panose="02070309020205020404" pitchFamily="49" charset="0"/>
                <a:cs typeface="Courier New" panose="02070309020205020404" pitchFamily="49" charset="0"/>
              </a:rPr>
              <a:t>X11J   9.500  9.480 10.770 11.280  9.670  9.490  7.200  6.280  5.160  5.570  7.050  8.550</a:t>
            </a:r>
          </a:p>
          <a:p>
            <a:r>
              <a:rPr lang="pt-BR" sz="1600" dirty="0">
                <a:latin typeface="Courier New" panose="02070309020205020404" pitchFamily="49" charset="0"/>
                <a:cs typeface="Courier New" panose="02070309020205020404" pitchFamily="49" charset="0"/>
              </a:rPr>
              <a:t>X14E   9.500  9.480 10.770 11.280  9.670  9.490  7.200  6.280  5.160  5.570  7.050  8.550</a:t>
            </a:r>
          </a:p>
          <a:p>
            <a:r>
              <a:rPr lang="pt-BR" sz="1600" dirty="0">
                <a:latin typeface="Courier New" panose="02070309020205020404" pitchFamily="49" charset="0"/>
                <a:cs typeface="Courier New" panose="02070309020205020404" pitchFamily="49" charset="0"/>
              </a:rPr>
              <a:t>X11F   9.500  9.480 10.770 11.280  9.670  9.490  7.200  6.280  5.160  5.570  7.050  8.550</a:t>
            </a:r>
          </a:p>
          <a:p>
            <a:r>
              <a:rPr lang="pt-BR" sz="1600" dirty="0">
                <a:latin typeface="Courier New" panose="02070309020205020404" pitchFamily="49" charset="0"/>
                <a:cs typeface="Courier New" panose="02070309020205020404" pitchFamily="49" charset="0"/>
              </a:rPr>
              <a:t>X11D   9.500  9.480 10.770 11.280  9.670  9.490  7.200  6.280  5.160  5.570  7.050  8.550</a:t>
            </a:r>
          </a:p>
          <a:p>
            <a:r>
              <a:rPr lang="pt-BR" sz="1600" dirty="0">
                <a:latin typeface="Courier New" panose="02070309020205020404" pitchFamily="49" charset="0"/>
                <a:cs typeface="Courier New" panose="02070309020205020404" pitchFamily="49" charset="0"/>
              </a:rPr>
              <a:t>X11H   9.500  9.480 10.770 11.280  9.670  9.490  7.200  6.280  5.160  5.570  7.050  8.550</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738" y="4213636"/>
            <a:ext cx="7136363" cy="4506567"/>
          </a:xfrm>
          <a:prstGeom prst="rect">
            <a:avLst/>
          </a:prstGeom>
        </p:spPr>
      </p:pic>
      <p:sp>
        <p:nvSpPr>
          <p:cNvPr id="5" name="TextBox 4"/>
          <p:cNvSpPr txBox="1"/>
          <p:nvPr/>
        </p:nvSpPr>
        <p:spPr>
          <a:xfrm>
            <a:off x="8154955" y="3911256"/>
            <a:ext cx="4217436" cy="5305042"/>
          </a:xfrm>
          <a:prstGeom prst="rect">
            <a:avLst/>
          </a:prstGeom>
          <a:solidFill>
            <a:schemeClr val="bg1"/>
          </a:solidFill>
          <a:ln w="38100">
            <a:solidFill>
              <a:srgbClr val="FF0000"/>
            </a:solidFill>
          </a:ln>
        </p:spPr>
        <p:txBody>
          <a:bodyPr wrap="square" rtlCol="0">
            <a:spAutoFit/>
          </a:bodyPr>
          <a:lstStyle/>
          <a:p>
            <a:r>
              <a:rPr lang="en-US" dirty="0" smtClean="0"/>
              <a:t>Contents of a text file containing input data for an Array Data attribute with 1 column and 12 rows.</a:t>
            </a:r>
          </a:p>
          <a:p>
            <a:endParaRPr lang="en-US" dirty="0"/>
          </a:p>
          <a:p>
            <a:r>
              <a:rPr lang="en-US" dirty="0" smtClean="0"/>
              <a:t>The lower part of the diagram shows the imported data displayed in SPATSIM for two spatial elements (X14H and X14F).</a:t>
            </a:r>
          </a:p>
          <a:p>
            <a:endParaRPr lang="en-US" dirty="0"/>
          </a:p>
          <a:p>
            <a:r>
              <a:rPr lang="en-US" dirty="0" smtClean="0"/>
              <a:t>Note that the rows and columns are switched between the  text file and the database display.</a:t>
            </a:r>
          </a:p>
          <a:p>
            <a:endParaRPr lang="en-US" dirty="0"/>
          </a:p>
          <a:p>
            <a:r>
              <a:rPr lang="en-US" dirty="0" smtClean="0"/>
              <a:t>The SPATSIM menu item is ‘Attribute’ – ‘Import or Edit’ – ‘Text to Tables’.</a:t>
            </a:r>
            <a:endParaRPr lang="en-ZA" dirty="0"/>
          </a:p>
        </p:txBody>
      </p:sp>
    </p:spTree>
    <p:extLst>
      <p:ext uri="{BB962C8B-B14F-4D97-AF65-F5344CB8AC3E}">
        <p14:creationId xmlns:p14="http://schemas.microsoft.com/office/powerpoint/2010/main" val="37232489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SP 6: </a:t>
            </a:r>
            <a:r>
              <a:rPr lang="en-US" dirty="0"/>
              <a:t>Importing bulk data </a:t>
            </a:r>
            <a:r>
              <a:rPr lang="en-US" dirty="0" smtClean="0"/>
              <a:t>(2D </a:t>
            </a:r>
            <a:r>
              <a:rPr lang="en-US" dirty="0"/>
              <a:t>Array Data attribute types)</a:t>
            </a:r>
            <a:endParaRPr lang="en-ZA" dirty="0"/>
          </a:p>
        </p:txBody>
      </p:sp>
      <p:sp>
        <p:nvSpPr>
          <p:cNvPr id="3" name="TextBox 2"/>
          <p:cNvSpPr txBox="1"/>
          <p:nvPr/>
        </p:nvSpPr>
        <p:spPr>
          <a:xfrm>
            <a:off x="880111" y="1623526"/>
            <a:ext cx="6136510" cy="2554545"/>
          </a:xfrm>
          <a:prstGeom prst="rect">
            <a:avLst/>
          </a:prstGeom>
          <a:noFill/>
          <a:ln w="38100">
            <a:solidFill>
              <a:srgbClr val="FF0000"/>
            </a:solidFill>
          </a:ln>
        </p:spPr>
        <p:txBody>
          <a:bodyPr wrap="square" rtlCol="0">
            <a:spAutoFit/>
          </a:bodyPr>
          <a:lstStyle/>
          <a:p>
            <a:r>
              <a:rPr lang="pt-BR" sz="1600" dirty="0">
                <a:latin typeface="Courier New" panose="02070309020205020404" pitchFamily="49" charset="0"/>
                <a:cs typeface="Courier New" panose="02070309020205020404" pitchFamily="49" charset="0"/>
              </a:rPr>
              <a:t>X14H   1.340  1.000  1.600  0.100  0.000  0.000</a:t>
            </a:r>
          </a:p>
          <a:p>
            <a:r>
              <a:rPr lang="pt-BR" sz="1600" dirty="0">
                <a:latin typeface="Courier New" panose="02070309020205020404" pitchFamily="49" charset="0"/>
                <a:cs typeface="Courier New" panose="02070309020205020404" pitchFamily="49" charset="0"/>
              </a:rPr>
              <a:t>       1.810  4.510  1.900  0.220  0.080 10.000</a:t>
            </a:r>
          </a:p>
          <a:p>
            <a:r>
              <a:rPr lang="pt-BR" sz="1600" dirty="0">
                <a:latin typeface="Courier New" panose="02070309020205020404" pitchFamily="49" charset="0"/>
                <a:cs typeface="Courier New" panose="02070309020205020404" pitchFamily="49" charset="0"/>
              </a:rPr>
              <a:t>X14F   2.820  7.580  1.700  0.490  0.200  0.000</a:t>
            </a:r>
          </a:p>
          <a:p>
            <a:r>
              <a:rPr lang="pt-BR" sz="1600" dirty="0">
                <a:latin typeface="Courier New" panose="02070309020205020404" pitchFamily="49" charset="0"/>
                <a:cs typeface="Courier New" panose="02070309020205020404" pitchFamily="49" charset="0"/>
              </a:rPr>
              <a:t>       3.820 14.330  2.300  0.740  0.350  0.000</a:t>
            </a:r>
          </a:p>
          <a:p>
            <a:r>
              <a:rPr lang="pt-BR" sz="1600" dirty="0">
                <a:latin typeface="Courier New" panose="02070309020205020404" pitchFamily="49" charset="0"/>
                <a:cs typeface="Courier New" panose="02070309020205020404" pitchFamily="49" charset="0"/>
              </a:rPr>
              <a:t>X14G   1.220  1.710  1.600  0.100  0.000  0.000</a:t>
            </a:r>
          </a:p>
          <a:p>
            <a:r>
              <a:rPr lang="pt-BR" sz="1600" dirty="0">
                <a:latin typeface="Courier New" panose="02070309020205020404" pitchFamily="49" charset="0"/>
                <a:cs typeface="Courier New" panose="02070309020205020404" pitchFamily="49" charset="0"/>
              </a:rPr>
              <a:t>       1.650  6.110  1.900  0.220  0.080 10.000</a:t>
            </a:r>
          </a:p>
          <a:p>
            <a:r>
              <a:rPr lang="pt-BR" sz="1600" dirty="0">
                <a:latin typeface="Courier New" panose="02070309020205020404" pitchFamily="49" charset="0"/>
                <a:cs typeface="Courier New" panose="02070309020205020404" pitchFamily="49" charset="0"/>
              </a:rPr>
              <a:t>X13J   2.070  0.700  1.600  0.100  0.000  0.000</a:t>
            </a:r>
          </a:p>
          <a:p>
            <a:r>
              <a:rPr lang="pt-BR" sz="1600" dirty="0">
                <a:latin typeface="Courier New" panose="02070309020205020404" pitchFamily="49" charset="0"/>
                <a:cs typeface="Courier New" panose="02070309020205020404" pitchFamily="49" charset="0"/>
              </a:rPr>
              <a:t>       2.800  3.660  1.900  0.220  0.080 10.000</a:t>
            </a:r>
          </a:p>
          <a:p>
            <a:r>
              <a:rPr lang="pt-BR" sz="1600" dirty="0">
                <a:latin typeface="Courier New" panose="02070309020205020404" pitchFamily="49" charset="0"/>
                <a:cs typeface="Courier New" panose="02070309020205020404" pitchFamily="49" charset="0"/>
              </a:rPr>
              <a:t>X11J   3.580  4.080  1.800  0.400  0.250  0.000</a:t>
            </a:r>
          </a:p>
          <a:p>
            <a:r>
              <a:rPr lang="pt-BR" sz="1600" dirty="0">
                <a:latin typeface="Courier New" panose="02070309020205020404" pitchFamily="49" charset="0"/>
                <a:cs typeface="Courier New" panose="02070309020205020404" pitchFamily="49" charset="0"/>
              </a:rPr>
              <a:t>       5.370 10.060  2.800  0.800  0.400  </a:t>
            </a:r>
            <a:r>
              <a:rPr lang="pt-BR" sz="1600" dirty="0" smtClean="0">
                <a:latin typeface="Courier New" panose="02070309020205020404" pitchFamily="49" charset="0"/>
                <a:cs typeface="Courier New" panose="02070309020205020404" pitchFamily="49" charset="0"/>
              </a:rPr>
              <a:t>0.000</a:t>
            </a:r>
            <a:endParaRPr lang="pt-BR" sz="1600" dirty="0">
              <a:latin typeface="Courier New" panose="02070309020205020404" pitchFamily="49" charset="0"/>
              <a:cs typeface="Courier New" panose="02070309020205020404" pitchFamily="49"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3475" y="4538176"/>
            <a:ext cx="7324240" cy="4670530"/>
          </a:xfrm>
          <a:prstGeom prst="rect">
            <a:avLst/>
          </a:prstGeom>
        </p:spPr>
      </p:pic>
      <p:sp>
        <p:nvSpPr>
          <p:cNvPr id="5" name="TextBox 4"/>
          <p:cNvSpPr txBox="1"/>
          <p:nvPr/>
        </p:nvSpPr>
        <p:spPr>
          <a:xfrm>
            <a:off x="8117633" y="2562399"/>
            <a:ext cx="4217436" cy="6282425"/>
          </a:xfrm>
          <a:prstGeom prst="rect">
            <a:avLst/>
          </a:prstGeom>
          <a:solidFill>
            <a:schemeClr val="bg1"/>
          </a:solidFill>
          <a:ln w="38100">
            <a:solidFill>
              <a:srgbClr val="FF0000"/>
            </a:solidFill>
          </a:ln>
        </p:spPr>
        <p:txBody>
          <a:bodyPr wrap="square" rtlCol="0">
            <a:spAutoFit/>
          </a:bodyPr>
          <a:lstStyle/>
          <a:p>
            <a:r>
              <a:rPr lang="en-US" dirty="0" smtClean="0"/>
              <a:t>Contents of a text file containing input data for an Array Data attribute with 2 columns and 6 rows.</a:t>
            </a:r>
          </a:p>
          <a:p>
            <a:endParaRPr lang="en-US" dirty="0"/>
          </a:p>
          <a:p>
            <a:r>
              <a:rPr lang="en-US" dirty="0" smtClean="0"/>
              <a:t>The lower part of the diagram shows the imported data displayed in SPATSIM for one spatial element (X14H).</a:t>
            </a:r>
          </a:p>
          <a:p>
            <a:endParaRPr lang="en-US" dirty="0"/>
          </a:p>
          <a:p>
            <a:r>
              <a:rPr lang="en-US" dirty="0" smtClean="0"/>
              <a:t>Note that the rows and columns are switched between the  text file and the database display and that the ‘</a:t>
            </a:r>
            <a:r>
              <a:rPr lang="en-US" dirty="0" err="1" smtClean="0"/>
              <a:t>Desc</a:t>
            </a:r>
            <a:r>
              <a:rPr lang="en-US" dirty="0" smtClean="0"/>
              <a:t>.’ field contents is only added to the first row of the text file for each group of data.</a:t>
            </a:r>
          </a:p>
          <a:p>
            <a:endParaRPr lang="en-US" dirty="0"/>
          </a:p>
          <a:p>
            <a:r>
              <a:rPr lang="en-US" dirty="0"/>
              <a:t>The SPATSIM menu item is ‘Attribute’ – ‘Import or Edit’ – ‘Text </a:t>
            </a:r>
            <a:r>
              <a:rPr lang="en-US" dirty="0" smtClean="0"/>
              <a:t>Tables to Array’.</a:t>
            </a:r>
            <a:endParaRPr lang="en-ZA" dirty="0"/>
          </a:p>
        </p:txBody>
      </p:sp>
    </p:spTree>
    <p:extLst>
      <p:ext uri="{BB962C8B-B14F-4D97-AF65-F5344CB8AC3E}">
        <p14:creationId xmlns:p14="http://schemas.microsoft.com/office/powerpoint/2010/main" val="19017724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7609" y="1910061"/>
            <a:ext cx="6191250" cy="4152900"/>
          </a:xfrm>
          <a:prstGeom prst="rect">
            <a:avLst/>
          </a:prstGeom>
        </p:spPr>
      </p:pic>
      <p:sp>
        <p:nvSpPr>
          <p:cNvPr id="2" name="Title 1"/>
          <p:cNvSpPr>
            <a:spLocks noGrp="1"/>
          </p:cNvSpPr>
          <p:nvPr>
            <p:ph type="title"/>
          </p:nvPr>
        </p:nvSpPr>
        <p:spPr/>
        <p:txBody>
          <a:bodyPr>
            <a:normAutofit/>
          </a:bodyPr>
          <a:lstStyle/>
          <a:p>
            <a:r>
              <a:rPr lang="en-US" dirty="0" smtClean="0"/>
              <a:t>SP 7: </a:t>
            </a:r>
            <a:r>
              <a:rPr lang="en-US" dirty="0"/>
              <a:t>Importing bulk data </a:t>
            </a:r>
            <a:r>
              <a:rPr lang="en-US" dirty="0" smtClean="0"/>
              <a:t>(Time Series Data </a:t>
            </a:r>
            <a:r>
              <a:rPr lang="en-US" dirty="0"/>
              <a:t>attribute types)</a:t>
            </a:r>
            <a:endParaRPr lang="en-ZA" dirty="0"/>
          </a:p>
        </p:txBody>
      </p:sp>
      <p:sp>
        <p:nvSpPr>
          <p:cNvPr id="3" name="TextBox 2"/>
          <p:cNvSpPr txBox="1"/>
          <p:nvPr/>
        </p:nvSpPr>
        <p:spPr>
          <a:xfrm>
            <a:off x="7819053" y="1293436"/>
            <a:ext cx="4665306" cy="7911397"/>
          </a:xfrm>
          <a:prstGeom prst="rect">
            <a:avLst/>
          </a:prstGeom>
          <a:solidFill>
            <a:schemeClr val="bg1"/>
          </a:solidFill>
          <a:ln w="38100">
            <a:solidFill>
              <a:srgbClr val="FF0000"/>
            </a:solidFill>
          </a:ln>
        </p:spPr>
        <p:txBody>
          <a:bodyPr wrap="square" rtlCol="0">
            <a:spAutoFit/>
          </a:bodyPr>
          <a:lstStyle/>
          <a:p>
            <a:r>
              <a:rPr lang="en-US" dirty="0" smtClean="0"/>
              <a:t>Process for importing time series data </a:t>
            </a:r>
            <a:r>
              <a:rPr lang="en-US" dirty="0"/>
              <a:t>using menu item </a:t>
            </a:r>
            <a:r>
              <a:rPr lang="en-US" dirty="0" smtClean="0"/>
              <a:t>‘</a:t>
            </a:r>
            <a:r>
              <a:rPr lang="en-US" dirty="0"/>
              <a:t>Attribute’ – ‘Import or Edit’ – </a:t>
            </a:r>
            <a:r>
              <a:rPr lang="en-US" dirty="0" smtClean="0"/>
              <a:t>‘Import T/S’.</a:t>
            </a:r>
          </a:p>
          <a:p>
            <a:endParaRPr lang="en-US" dirty="0"/>
          </a:p>
          <a:p>
            <a:r>
              <a:rPr lang="en-US" dirty="0" smtClean="0"/>
              <a:t>The first step (1) is to select the text files containing the data and typically this is done by naming the files using the </a:t>
            </a:r>
            <a:r>
              <a:rPr lang="en-US" dirty="0"/>
              <a:t>‘</a:t>
            </a:r>
            <a:r>
              <a:rPr lang="en-US" dirty="0" err="1"/>
              <a:t>Desc</a:t>
            </a:r>
            <a:r>
              <a:rPr lang="en-US" dirty="0"/>
              <a:t>.’ field contents </a:t>
            </a:r>
            <a:r>
              <a:rPr lang="en-US" dirty="0" smtClean="0"/>
              <a:t>for each spatial element (i.e. X14H.txt).</a:t>
            </a:r>
          </a:p>
          <a:p>
            <a:endParaRPr lang="en-US" dirty="0" smtClean="0"/>
          </a:p>
          <a:p>
            <a:r>
              <a:rPr lang="en-US" dirty="0" smtClean="0"/>
              <a:t>The next step (2) is to specify the file format (various options are available) and file </a:t>
            </a:r>
            <a:r>
              <a:rPr lang="en-US" dirty="0"/>
              <a:t>structure </a:t>
            </a:r>
            <a:r>
              <a:rPr lang="en-US" dirty="0" smtClean="0"/>
              <a:t>(time step, header lines, etc.). Common file types are ‘spreadsheet’ (as shown) and continuous text (1 data value per line preceded by the start date).</a:t>
            </a:r>
          </a:p>
          <a:p>
            <a:endParaRPr lang="en-US" dirty="0"/>
          </a:p>
          <a:p>
            <a:r>
              <a:rPr lang="en-US" dirty="0" smtClean="0"/>
              <a:t>The last step (3) is to specify the details of the time series (e.g. units and other information – see SPATSIM Help for further details). A summary of the import results is given in the window to the left after the import is completed.</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114" y="1109111"/>
            <a:ext cx="2028825" cy="1905000"/>
          </a:xfrm>
          <a:prstGeom prst="rect">
            <a:avLst/>
          </a:prstGeom>
        </p:spPr>
      </p:pic>
      <p:pic>
        <p:nvPicPr>
          <p:cNvPr id="6" name="Picture 5"/>
          <p:cNvPicPr>
            <a:picLocks noChangeAspect="1"/>
          </p:cNvPicPr>
          <p:nvPr/>
        </p:nvPicPr>
        <p:blipFill>
          <a:blip r:embed="rId4"/>
          <a:stretch>
            <a:fillRect/>
          </a:stretch>
        </p:blipFill>
        <p:spPr>
          <a:xfrm>
            <a:off x="880110" y="6143802"/>
            <a:ext cx="4997457" cy="3250941"/>
          </a:xfrm>
          <a:prstGeom prst="rect">
            <a:avLst/>
          </a:prstGeom>
        </p:spPr>
      </p:pic>
      <p:sp>
        <p:nvSpPr>
          <p:cNvPr id="7" name="Oval 6"/>
          <p:cNvSpPr/>
          <p:nvPr/>
        </p:nvSpPr>
        <p:spPr>
          <a:xfrm>
            <a:off x="2298911" y="4958910"/>
            <a:ext cx="696405" cy="67932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rPr>
              <a:t>2</a:t>
            </a:r>
            <a:endParaRPr lang="en-ZA" sz="2800" b="1" dirty="0">
              <a:solidFill>
                <a:schemeClr val="tx1"/>
              </a:solidFill>
            </a:endParaRPr>
          </a:p>
        </p:txBody>
      </p:sp>
      <p:sp>
        <p:nvSpPr>
          <p:cNvPr id="8" name="Oval 7"/>
          <p:cNvSpPr/>
          <p:nvPr/>
        </p:nvSpPr>
        <p:spPr>
          <a:xfrm>
            <a:off x="336105" y="2525463"/>
            <a:ext cx="696405" cy="67932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rPr>
              <a:t>1</a:t>
            </a:r>
            <a:endParaRPr lang="en-ZA" sz="2800" b="1" dirty="0">
              <a:solidFill>
                <a:schemeClr val="tx1"/>
              </a:solidFill>
            </a:endParaRPr>
          </a:p>
        </p:txBody>
      </p:sp>
      <p:sp>
        <p:nvSpPr>
          <p:cNvPr id="9" name="Oval 8"/>
          <p:cNvSpPr/>
          <p:nvPr/>
        </p:nvSpPr>
        <p:spPr>
          <a:xfrm>
            <a:off x="1623526" y="7328432"/>
            <a:ext cx="696405" cy="67932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rPr>
              <a:t>3</a:t>
            </a:r>
            <a:endParaRPr lang="en-ZA" sz="2800" b="1" dirty="0">
              <a:solidFill>
                <a:schemeClr val="tx1"/>
              </a:solidFill>
            </a:endParaRPr>
          </a:p>
        </p:txBody>
      </p:sp>
    </p:spTree>
    <p:extLst>
      <p:ext uri="{BB962C8B-B14F-4D97-AF65-F5344CB8AC3E}">
        <p14:creationId xmlns:p14="http://schemas.microsoft.com/office/powerpoint/2010/main" val="19879289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SP 8: SPATSIM internal data analysis procedures</a:t>
            </a:r>
            <a:endParaRPr lang="en-ZA"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523" y="2220687"/>
            <a:ext cx="3104449" cy="5673012"/>
          </a:xfrm>
          <a:prstGeom prst="rect">
            <a:avLst/>
          </a:prstGeom>
        </p:spPr>
      </p:pic>
      <p:sp>
        <p:nvSpPr>
          <p:cNvPr id="4" name="TextBox 3"/>
          <p:cNvSpPr txBox="1"/>
          <p:nvPr/>
        </p:nvSpPr>
        <p:spPr>
          <a:xfrm>
            <a:off x="4590662" y="1847470"/>
            <a:ext cx="7800392" cy="743922"/>
          </a:xfrm>
          <a:prstGeom prst="rect">
            <a:avLst/>
          </a:prstGeom>
          <a:solidFill>
            <a:schemeClr val="bg1"/>
          </a:solidFill>
          <a:ln w="38100">
            <a:solidFill>
              <a:srgbClr val="FF0000"/>
            </a:solidFill>
          </a:ln>
        </p:spPr>
        <p:txBody>
          <a:bodyPr wrap="square" rtlCol="0">
            <a:spAutoFit/>
          </a:bodyPr>
          <a:lstStyle/>
          <a:p>
            <a:r>
              <a:rPr lang="en-US" dirty="0" smtClean="0"/>
              <a:t>General utility for </a:t>
            </a:r>
            <a:r>
              <a:rPr lang="en-US" dirty="0" err="1" smtClean="0"/>
              <a:t>summarising</a:t>
            </a:r>
            <a:r>
              <a:rPr lang="en-US" dirty="0" smtClean="0"/>
              <a:t> time series data including monthly &amp; annual statistics, flow duration curves and </a:t>
            </a:r>
            <a:r>
              <a:rPr lang="en-US" dirty="0" err="1" smtClean="0"/>
              <a:t>baseflow</a:t>
            </a:r>
            <a:r>
              <a:rPr lang="en-US" dirty="0" smtClean="0"/>
              <a:t> analysis.</a:t>
            </a:r>
            <a:endParaRPr lang="en-ZA" dirty="0"/>
          </a:p>
        </p:txBody>
      </p:sp>
      <p:cxnSp>
        <p:nvCxnSpPr>
          <p:cNvPr id="7" name="Elbow Connector 6"/>
          <p:cNvCxnSpPr>
            <a:stCxn id="4" idx="1"/>
          </p:cNvCxnSpPr>
          <p:nvPr/>
        </p:nvCxnSpPr>
        <p:spPr>
          <a:xfrm rot="10800000" flipV="1">
            <a:off x="2537928" y="2219430"/>
            <a:ext cx="2052734" cy="1015423"/>
          </a:xfrm>
          <a:prstGeom prst="bentConnector3">
            <a:avLst>
              <a:gd name="adj1" fmla="val 50000"/>
            </a:avLst>
          </a:prstGeom>
          <a:ln w="381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618341" y="3190566"/>
            <a:ext cx="7800392" cy="418128"/>
          </a:xfrm>
          <a:prstGeom prst="rect">
            <a:avLst/>
          </a:prstGeom>
          <a:solidFill>
            <a:schemeClr val="bg1"/>
          </a:solidFill>
          <a:ln w="38100">
            <a:solidFill>
              <a:srgbClr val="FF0000"/>
            </a:solidFill>
          </a:ln>
        </p:spPr>
        <p:txBody>
          <a:bodyPr wrap="square" rtlCol="0">
            <a:spAutoFit/>
          </a:bodyPr>
          <a:lstStyle/>
          <a:p>
            <a:r>
              <a:rPr lang="en-US" dirty="0" smtClean="0"/>
              <a:t>Utility </a:t>
            </a:r>
            <a:r>
              <a:rPr lang="en-US" dirty="0"/>
              <a:t>for linear &amp; non-linear scaling </a:t>
            </a:r>
            <a:r>
              <a:rPr lang="en-US" dirty="0" smtClean="0"/>
              <a:t>of time series data.</a:t>
            </a:r>
            <a:endParaRPr lang="en-ZA" dirty="0"/>
          </a:p>
        </p:txBody>
      </p:sp>
      <p:cxnSp>
        <p:nvCxnSpPr>
          <p:cNvPr id="15" name="Elbow Connector 14"/>
          <p:cNvCxnSpPr>
            <a:stCxn id="14" idx="1"/>
          </p:cNvCxnSpPr>
          <p:nvPr/>
        </p:nvCxnSpPr>
        <p:spPr>
          <a:xfrm rot="10800000" flipV="1">
            <a:off x="2579445" y="3399629"/>
            <a:ext cx="2038897" cy="529319"/>
          </a:xfrm>
          <a:prstGeom prst="bentConnector3">
            <a:avLst>
              <a:gd name="adj1" fmla="val 50000"/>
            </a:avLst>
          </a:prstGeom>
          <a:ln w="381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618341" y="4070945"/>
            <a:ext cx="7800392" cy="1069716"/>
          </a:xfrm>
          <a:prstGeom prst="rect">
            <a:avLst/>
          </a:prstGeom>
          <a:solidFill>
            <a:schemeClr val="bg1"/>
          </a:solidFill>
          <a:ln w="38100">
            <a:solidFill>
              <a:srgbClr val="FF0000"/>
            </a:solidFill>
          </a:ln>
        </p:spPr>
        <p:txBody>
          <a:bodyPr wrap="square" rtlCol="0">
            <a:spAutoFit/>
          </a:bodyPr>
          <a:lstStyle/>
          <a:p>
            <a:r>
              <a:rPr lang="en-US" dirty="0" smtClean="0"/>
              <a:t>Utility </a:t>
            </a:r>
            <a:r>
              <a:rPr lang="en-US" dirty="0"/>
              <a:t>for </a:t>
            </a:r>
            <a:r>
              <a:rPr lang="en-US" dirty="0" smtClean="0"/>
              <a:t>spatial interpolation from point data to spatial average data using inverse distance weighting (typically used for preparing catchment average rainfall time series from point rainfall data).</a:t>
            </a:r>
            <a:endParaRPr lang="en-ZA" dirty="0"/>
          </a:p>
        </p:txBody>
      </p:sp>
      <p:cxnSp>
        <p:nvCxnSpPr>
          <p:cNvPr id="20" name="Elbow Connector 19"/>
          <p:cNvCxnSpPr>
            <a:stCxn id="19" idx="1"/>
          </p:cNvCxnSpPr>
          <p:nvPr/>
        </p:nvCxnSpPr>
        <p:spPr>
          <a:xfrm rot="10800000">
            <a:off x="2537921" y="4289315"/>
            <a:ext cx="2080420" cy="316489"/>
          </a:xfrm>
          <a:prstGeom prst="bentConnector3">
            <a:avLst>
              <a:gd name="adj1" fmla="val 50000"/>
            </a:avLst>
          </a:prstGeom>
          <a:ln w="381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618341" y="7216761"/>
            <a:ext cx="7800392" cy="743922"/>
          </a:xfrm>
          <a:prstGeom prst="rect">
            <a:avLst/>
          </a:prstGeom>
          <a:solidFill>
            <a:schemeClr val="bg1"/>
          </a:solidFill>
          <a:ln w="38100">
            <a:solidFill>
              <a:srgbClr val="FF0000"/>
            </a:solidFill>
          </a:ln>
        </p:spPr>
        <p:txBody>
          <a:bodyPr wrap="square" rtlCol="0">
            <a:spAutoFit/>
          </a:bodyPr>
          <a:lstStyle/>
          <a:p>
            <a:r>
              <a:rPr lang="en-US" dirty="0" smtClean="0"/>
              <a:t>Utility </a:t>
            </a:r>
            <a:r>
              <a:rPr lang="en-US" dirty="0"/>
              <a:t>for </a:t>
            </a:r>
            <a:r>
              <a:rPr lang="en-US" dirty="0" smtClean="0"/>
              <a:t>performing a range of drought analyses based on monthly rainfall data (</a:t>
            </a:r>
            <a:r>
              <a:rPr lang="en-US" dirty="0" err="1" smtClean="0"/>
              <a:t>Smakhtin</a:t>
            </a:r>
            <a:r>
              <a:rPr lang="en-US" dirty="0" smtClean="0"/>
              <a:t> and Hughes, 2007).</a:t>
            </a:r>
            <a:endParaRPr lang="en-ZA" dirty="0"/>
          </a:p>
        </p:txBody>
      </p:sp>
      <p:sp>
        <p:nvSpPr>
          <p:cNvPr id="25" name="TextBox 24"/>
          <p:cNvSpPr txBox="1"/>
          <p:nvPr/>
        </p:nvSpPr>
        <p:spPr>
          <a:xfrm>
            <a:off x="4590662" y="5677733"/>
            <a:ext cx="7800392" cy="1069716"/>
          </a:xfrm>
          <a:prstGeom prst="rect">
            <a:avLst/>
          </a:prstGeom>
          <a:solidFill>
            <a:schemeClr val="bg1"/>
          </a:solidFill>
          <a:ln w="38100">
            <a:solidFill>
              <a:srgbClr val="FF0000"/>
            </a:solidFill>
          </a:ln>
        </p:spPr>
        <p:txBody>
          <a:bodyPr wrap="square" rtlCol="0">
            <a:spAutoFit/>
          </a:bodyPr>
          <a:lstStyle/>
          <a:p>
            <a:r>
              <a:rPr lang="en-US" dirty="0" smtClean="0"/>
              <a:t>Utility </a:t>
            </a:r>
            <a:r>
              <a:rPr lang="en-US" dirty="0"/>
              <a:t>for </a:t>
            </a:r>
            <a:r>
              <a:rPr lang="en-US" dirty="0" smtClean="0"/>
              <a:t>viewing a pdf file based on a text attribute containing the folder and filename source of the document (used for providing quick access to a report or publication).</a:t>
            </a:r>
            <a:endParaRPr lang="en-ZA" dirty="0"/>
          </a:p>
        </p:txBody>
      </p:sp>
      <p:cxnSp>
        <p:nvCxnSpPr>
          <p:cNvPr id="26" name="Elbow Connector 25"/>
          <p:cNvCxnSpPr/>
          <p:nvPr/>
        </p:nvCxnSpPr>
        <p:spPr>
          <a:xfrm rot="10800000">
            <a:off x="2537927" y="5083819"/>
            <a:ext cx="2025050" cy="1090175"/>
          </a:xfrm>
          <a:prstGeom prst="bentConnector3">
            <a:avLst>
              <a:gd name="adj1" fmla="val 31570"/>
            </a:avLst>
          </a:prstGeom>
          <a:ln w="381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7" name="Elbow Connector 26"/>
          <p:cNvCxnSpPr/>
          <p:nvPr/>
        </p:nvCxnSpPr>
        <p:spPr>
          <a:xfrm rot="10800000">
            <a:off x="2718014" y="6157964"/>
            <a:ext cx="1872641" cy="1430757"/>
          </a:xfrm>
          <a:prstGeom prst="bentConnector3">
            <a:avLst>
              <a:gd name="adj1" fmla="val 50000"/>
            </a:avLst>
          </a:prstGeom>
          <a:ln w="381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65093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 </a:t>
            </a:r>
            <a:r>
              <a:rPr lang="en-US" dirty="0" smtClean="0"/>
              <a:t>9: External data </a:t>
            </a:r>
            <a:r>
              <a:rPr lang="en-US" dirty="0"/>
              <a:t>analysis </a:t>
            </a:r>
            <a:r>
              <a:rPr lang="en-US" dirty="0" smtClean="0"/>
              <a:t>methods &amp; models</a:t>
            </a:r>
            <a:endParaRPr lang="en-ZA"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297" y="3438145"/>
            <a:ext cx="4727266" cy="2487168"/>
          </a:xfrm>
          <a:prstGeom prst="rect">
            <a:avLst/>
          </a:prstGeom>
        </p:spPr>
      </p:pic>
      <p:sp>
        <p:nvSpPr>
          <p:cNvPr id="4" name="TextBox 3"/>
          <p:cNvSpPr txBox="1"/>
          <p:nvPr/>
        </p:nvSpPr>
        <p:spPr>
          <a:xfrm>
            <a:off x="880110" y="1347806"/>
            <a:ext cx="11281410" cy="1395510"/>
          </a:xfrm>
          <a:prstGeom prst="rect">
            <a:avLst/>
          </a:prstGeom>
          <a:solidFill>
            <a:schemeClr val="bg1"/>
          </a:solidFill>
          <a:ln w="38100">
            <a:solidFill>
              <a:srgbClr val="FF0000"/>
            </a:solidFill>
          </a:ln>
        </p:spPr>
        <p:txBody>
          <a:bodyPr wrap="square" rtlCol="0">
            <a:spAutoFit/>
          </a:bodyPr>
          <a:lstStyle/>
          <a:p>
            <a:r>
              <a:rPr lang="en-US" dirty="0" smtClean="0"/>
              <a:t>External program (Tsoft.exe) for generic time series graphical display and analysis (see SP 10).  The input is a ‘profile’ file (*.</a:t>
            </a:r>
            <a:r>
              <a:rPr lang="en-US" dirty="0" err="1" smtClean="0"/>
              <a:t>prf</a:t>
            </a:r>
            <a:r>
              <a:rPr lang="en-US" dirty="0" smtClean="0"/>
              <a:t>) that can include references to time series attributes within SPATSIM applications or to binary files of detailed model output. Two options are available from the menu, one to go directly to </a:t>
            </a:r>
            <a:r>
              <a:rPr lang="en-US" dirty="0" err="1" smtClean="0"/>
              <a:t>Tsoft</a:t>
            </a:r>
            <a:r>
              <a:rPr lang="en-US" dirty="0" smtClean="0"/>
              <a:t> and one to add SPATSIM time series data to a profile and then launch </a:t>
            </a:r>
            <a:r>
              <a:rPr lang="en-US" dirty="0" err="1" smtClean="0"/>
              <a:t>Tsoft</a:t>
            </a:r>
            <a:r>
              <a:rPr lang="en-US" dirty="0" smtClean="0"/>
              <a:t>. </a:t>
            </a:r>
            <a:endParaRPr lang="en-ZA" dirty="0"/>
          </a:p>
        </p:txBody>
      </p:sp>
      <p:cxnSp>
        <p:nvCxnSpPr>
          <p:cNvPr id="5" name="Elbow Connector 4"/>
          <p:cNvCxnSpPr>
            <a:stCxn id="4" idx="2"/>
          </p:cNvCxnSpPr>
          <p:nvPr/>
        </p:nvCxnSpPr>
        <p:spPr>
          <a:xfrm rot="5400000">
            <a:off x="4321170" y="1732275"/>
            <a:ext cx="1188604" cy="3210687"/>
          </a:xfrm>
          <a:prstGeom prst="bentConnector2">
            <a:avLst/>
          </a:prstGeom>
          <a:ln w="381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740768" y="4277959"/>
            <a:ext cx="5402424" cy="4001865"/>
          </a:xfrm>
          <a:prstGeom prst="rect">
            <a:avLst/>
          </a:prstGeom>
          <a:solidFill>
            <a:schemeClr val="bg1"/>
          </a:solidFill>
          <a:ln w="38100">
            <a:solidFill>
              <a:srgbClr val="FF0000"/>
            </a:solidFill>
          </a:ln>
        </p:spPr>
        <p:txBody>
          <a:bodyPr wrap="square" rtlCol="0">
            <a:spAutoFit/>
          </a:bodyPr>
          <a:lstStyle/>
          <a:p>
            <a:r>
              <a:rPr lang="en-US" dirty="0" smtClean="0"/>
              <a:t>The Run Process options are designed to facilitate the setting up , editing and running of external models (see SP 11 to SP 13). </a:t>
            </a:r>
          </a:p>
          <a:p>
            <a:r>
              <a:rPr lang="en-US" b="1" i="1" dirty="0" smtClean="0"/>
              <a:t>‘Directly’</a:t>
            </a:r>
            <a:r>
              <a:rPr lang="en-US" dirty="0" smtClean="0"/>
              <a:t> is used to launch a previously established model run.</a:t>
            </a:r>
          </a:p>
          <a:p>
            <a:r>
              <a:rPr lang="en-US" b="1" i="1" dirty="0" smtClean="0"/>
              <a:t>‘Select Items’</a:t>
            </a:r>
            <a:r>
              <a:rPr lang="en-US" dirty="0" smtClean="0"/>
              <a:t> is used to select the spatial elements (e.g. sub-basins or nodes) that are to be included in a model run, choose the model and then link the data requirements of the model to SPATSIM attribute data (see SP 12).</a:t>
            </a:r>
          </a:p>
          <a:p>
            <a:r>
              <a:rPr lang="en-US" b="1" i="1" dirty="0" smtClean="0"/>
              <a:t>‘Edit Saved Run’</a:t>
            </a:r>
            <a:r>
              <a:rPr lang="en-US" dirty="0" smtClean="0"/>
              <a:t> is used to modify the attribute data that are linked to an existing model run.</a:t>
            </a:r>
            <a:endParaRPr lang="en-US" dirty="0"/>
          </a:p>
        </p:txBody>
      </p:sp>
      <p:cxnSp>
        <p:nvCxnSpPr>
          <p:cNvPr id="9" name="Elbow Connector 8"/>
          <p:cNvCxnSpPr>
            <a:stCxn id="8" idx="1"/>
          </p:cNvCxnSpPr>
          <p:nvPr/>
        </p:nvCxnSpPr>
        <p:spPr>
          <a:xfrm rot="10800000">
            <a:off x="4926564" y="4800274"/>
            <a:ext cx="1814205" cy="1478618"/>
          </a:xfrm>
          <a:prstGeom prst="bentConnector3">
            <a:avLst>
              <a:gd name="adj1" fmla="val 50000"/>
            </a:avLst>
          </a:prstGeom>
          <a:ln w="381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14" name="Right Brace 13"/>
          <p:cNvSpPr/>
          <p:nvPr/>
        </p:nvSpPr>
        <p:spPr>
          <a:xfrm>
            <a:off x="4566357" y="4277959"/>
            <a:ext cx="360206" cy="1049472"/>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p>
        </p:txBody>
      </p:sp>
    </p:spTree>
    <p:extLst>
      <p:ext uri="{BB962C8B-B14F-4D97-AF65-F5344CB8AC3E}">
        <p14:creationId xmlns:p14="http://schemas.microsoft.com/office/powerpoint/2010/main" val="253231365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2251</TotalTime>
  <Words>6022</Words>
  <Application>Microsoft Office PowerPoint</Application>
  <PresentationFormat>A3 Paper (297x420 mm)</PresentationFormat>
  <Paragraphs>564</Paragraphs>
  <Slides>41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Arial</vt:lpstr>
      <vt:lpstr>Calibri</vt:lpstr>
      <vt:lpstr>Calibri Light</vt:lpstr>
      <vt:lpstr>Courier New</vt:lpstr>
      <vt:lpstr>Office Theme</vt:lpstr>
      <vt:lpstr>SP 1: Main SPATSIM interface</vt:lpstr>
      <vt:lpstr>SP 2: Attribute types</vt:lpstr>
      <vt:lpstr>SP 3: Displaying and editing attribute data</vt:lpstr>
      <vt:lpstr>SP 4: Importing bulk data (single values or text data)</vt:lpstr>
      <vt:lpstr>SP 5: Importing bulk data (1D Array Data attribute types)</vt:lpstr>
      <vt:lpstr>SP 6: Importing bulk data (2D Array Data attribute types)</vt:lpstr>
      <vt:lpstr>SP 7: Importing bulk data (Time Series Data attribute types)</vt:lpstr>
      <vt:lpstr>SP 8: SPATSIM internal data analysis procedures</vt:lpstr>
      <vt:lpstr>SP 9: External data analysis methods &amp; models</vt:lpstr>
      <vt:lpstr>SP 10: Tsoft, generic time series display and analysis</vt:lpstr>
      <vt:lpstr>SP 11: Establishing a model application</vt:lpstr>
      <vt:lpstr>SP 12: Model format files (see SPATSIM/text_data folder)</vt:lpstr>
      <vt:lpstr>SP 13: Linking SPATSIM attributes to a model application</vt:lpstr>
      <vt:lpstr>SP 14: Saving a model application for later use</vt:lpstr>
      <vt:lpstr>SP 15: Detailed outputs from the single run version of the model</vt:lpstr>
      <vt:lpstr>SP 16: Model versions available in SPATSIM</vt:lpstr>
      <vt:lpstr>SP 17: Model input/output streams</vt:lpstr>
      <vt:lpstr>SP 18: Model input/output streams (continued)</vt:lpstr>
      <vt:lpstr>SP 19: Format of the parameter input table</vt:lpstr>
      <vt:lpstr>SP 20: Editing parameters within the model run</vt:lpstr>
      <vt:lpstr>SP 21: Uncertainty constraint input table</vt:lpstr>
      <vt:lpstr>SP 22: Structure of the text file output for the cumulative uncertainty option </vt:lpstr>
      <vt:lpstr>SP 23: Post-processing simulated ensembles</vt:lpstr>
      <vt:lpstr>SP 24: Constraints – Spatial patterns for South Africa</vt:lpstr>
      <vt:lpstr>SP 25: Constraints – Spatial patterns for South Africa</vt:lpstr>
      <vt:lpstr>SP 26: Constraints – Spatial patterns for South Africa</vt:lpstr>
      <vt:lpstr>SP 27: Constraints – Spatial patterns for South Africa</vt:lpstr>
      <vt:lpstr>SP 28: Constraints – Spatial patterns for South Africa</vt:lpstr>
      <vt:lpstr>SP 29: Constraints – Spatial patterns for South Africa</vt:lpstr>
      <vt:lpstr>SP 30: Exploring saved parameter sets</vt:lpstr>
      <vt:lpstr>SP 31: Exploring saved parameter sets</vt:lpstr>
      <vt:lpstr>SP 32: Progressive improvement I</vt:lpstr>
      <vt:lpstr>SP 33: Progressive improvement II</vt:lpstr>
      <vt:lpstr>SP 34: Parameter ranges I</vt:lpstr>
      <vt:lpstr>SP 35: Parameter ranges II</vt:lpstr>
      <vt:lpstr>SP 36: Parameter ranges III</vt:lpstr>
      <vt:lpstr>SP 37: Parameter ranges IV</vt:lpstr>
      <vt:lpstr>SP 38: Parameter ranges V</vt:lpstr>
      <vt:lpstr>SP 39: Parameter ranges VI (water use parameters)</vt:lpstr>
      <vt:lpstr>SP 40: Parameter ranges VI (water use parameters)</vt:lpstr>
      <vt:lpstr>SP 41: Assessing ensemble outputs against observed flows</vt:lpstr>
    </vt:vector>
  </TitlesOfParts>
  <Company>Rhodes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Page 1: </dc:title>
  <dc:creator>Denis Hughes</dc:creator>
  <cp:lastModifiedBy>Denis Hughes</cp:lastModifiedBy>
  <cp:revision>100</cp:revision>
  <dcterms:created xsi:type="dcterms:W3CDTF">2016-07-14T06:17:23Z</dcterms:created>
  <dcterms:modified xsi:type="dcterms:W3CDTF">2016-10-12T09:53:36Z</dcterms:modified>
</cp:coreProperties>
</file>