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3" r:id="rId3"/>
    <p:sldId id="258" r:id="rId4"/>
    <p:sldId id="279" r:id="rId5"/>
    <p:sldId id="280" r:id="rId6"/>
    <p:sldId id="281" r:id="rId7"/>
    <p:sldId id="285" r:id="rId8"/>
    <p:sldId id="282" r:id="rId9"/>
    <p:sldId id="283" r:id="rId10"/>
    <p:sldId id="284" r:id="rId11"/>
    <p:sldId id="265" r:id="rId12"/>
    <p:sldId id="266" r:id="rId13"/>
    <p:sldId id="289" r:id="rId14"/>
    <p:sldId id="267" r:id="rId15"/>
    <p:sldId id="275" r:id="rId16"/>
    <p:sldId id="268" r:id="rId17"/>
    <p:sldId id="276" r:id="rId18"/>
    <p:sldId id="277" r:id="rId19"/>
    <p:sldId id="278" r:id="rId20"/>
    <p:sldId id="287" r:id="rId21"/>
    <p:sldId id="286" r:id="rId22"/>
    <p:sldId id="269" r:id="rId23"/>
    <p:sldId id="271" r:id="rId24"/>
    <p:sldId id="288" r:id="rId25"/>
    <p:sldId id="272" r:id="rId26"/>
    <p:sldId id="270" r:id="rId27"/>
    <p:sldId id="291" r:id="rId28"/>
    <p:sldId id="292" r:id="rId29"/>
    <p:sldId id="293" r:id="rId30"/>
    <p:sldId id="294" r:id="rId31"/>
    <p:sldId id="295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DDD1B10-4E1F-47F4-9B85-E2DCCE0D1789}" type="datetimeFigureOut">
              <a:rPr lang="en-ZA" smtClean="0"/>
              <a:t>2013/11/26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571361C-0F68-422E-8A18-FB000219A0B9}" type="slidenum">
              <a:rPr lang="en-ZA" smtClean="0"/>
              <a:t>‹#›</a:t>
            </a:fld>
            <a:endParaRPr lang="en-Z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ac.za/jms" TargetMode="External"/><Relationship Id="rId2" Type="http://schemas.openxmlformats.org/officeDocument/2006/relationships/hyperlink" Target="mailto:a.garman@ru.ac.z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ediaandcitizenship.ru.ac.za/" TargetMode="External"/><Relationship Id="rId4" Type="http://schemas.openxmlformats.org/officeDocument/2006/relationships/hyperlink" Target="http://www.rjr.ru.ac.z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76392" cy="3240360"/>
          </a:xfrm>
        </p:spPr>
        <p:txBody>
          <a:bodyPr>
            <a:normAutofit/>
          </a:bodyPr>
          <a:lstStyle/>
          <a:p>
            <a:r>
              <a:rPr lang="en-ZA" sz="4800" dirty="0" smtClean="0"/>
              <a:t>The South African media </a:t>
            </a:r>
            <a:br>
              <a:rPr lang="en-ZA" sz="4800" dirty="0" smtClean="0"/>
            </a:br>
            <a:r>
              <a:rPr lang="en-ZA" sz="4800" dirty="0" smtClean="0"/>
              <a:t>post-apartheid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4365104"/>
            <a:ext cx="7128792" cy="208823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ZA" sz="1700" dirty="0" err="1" smtClean="0"/>
              <a:t>Anthea</a:t>
            </a:r>
            <a:r>
              <a:rPr lang="en-ZA" sz="1700" dirty="0" smtClean="0"/>
              <a:t> Garman</a:t>
            </a:r>
          </a:p>
          <a:p>
            <a:pPr algn="r"/>
            <a:r>
              <a:rPr lang="en-ZA" sz="1700" dirty="0" smtClean="0"/>
              <a:t>School of Journalism and Media Studies</a:t>
            </a:r>
          </a:p>
          <a:p>
            <a:pPr algn="r"/>
            <a:r>
              <a:rPr lang="en-ZA" sz="1700" dirty="0" smtClean="0"/>
              <a:t>Rhodes University, </a:t>
            </a:r>
            <a:r>
              <a:rPr lang="en-ZA" sz="1700" dirty="0" err="1" smtClean="0"/>
              <a:t>Grahamstown</a:t>
            </a:r>
            <a:r>
              <a:rPr lang="en-ZA" sz="1700" dirty="0" smtClean="0"/>
              <a:t>, South Africa</a:t>
            </a:r>
          </a:p>
          <a:p>
            <a:pPr algn="r"/>
            <a:r>
              <a:rPr lang="en-ZA" sz="1700" dirty="0" smtClean="0">
                <a:hlinkClick r:id="rId2"/>
              </a:rPr>
              <a:t>a.garman@ru.ac.za</a:t>
            </a:r>
            <a:endParaRPr lang="en-ZA" sz="1700" dirty="0" smtClean="0"/>
          </a:p>
          <a:p>
            <a:pPr algn="r"/>
            <a:endParaRPr lang="en-ZA" sz="1700" dirty="0" smtClean="0">
              <a:hlinkClick r:id="rId3"/>
            </a:endParaRPr>
          </a:p>
          <a:p>
            <a:pPr algn="r"/>
            <a:r>
              <a:rPr lang="en-ZA" sz="1700" dirty="0" smtClean="0">
                <a:hlinkClick r:id="rId3"/>
              </a:rPr>
              <a:t>www.ru.ac.za/jms</a:t>
            </a:r>
            <a:endParaRPr lang="en-ZA" sz="1700" dirty="0" smtClean="0"/>
          </a:p>
          <a:p>
            <a:pPr algn="r"/>
            <a:r>
              <a:rPr lang="en-ZA" sz="1700" dirty="0" smtClean="0">
                <a:hlinkClick r:id="rId4"/>
              </a:rPr>
              <a:t>www.rjr.ru.ac.za</a:t>
            </a:r>
            <a:endParaRPr lang="en-ZA" sz="1700" dirty="0" smtClean="0"/>
          </a:p>
          <a:p>
            <a:pPr algn="r"/>
            <a:r>
              <a:rPr lang="en-ZA" sz="1700" dirty="0">
                <a:hlinkClick r:id="rId5"/>
              </a:rPr>
              <a:t>http://mediaandcitizenship.ru.ac.za</a:t>
            </a:r>
            <a:r>
              <a:rPr lang="en-ZA" sz="1700" dirty="0" smtClean="0">
                <a:hlinkClick r:id="rId5"/>
              </a:rPr>
              <a:t>/</a:t>
            </a:r>
            <a:endParaRPr lang="en-ZA" sz="1700" dirty="0" smtClean="0"/>
          </a:p>
          <a:p>
            <a:pPr algn="r"/>
            <a:r>
              <a:rPr lang="en-ZA" sz="1700" dirty="0" smtClean="0"/>
              <a:t> </a:t>
            </a:r>
            <a:endParaRPr lang="en-ZA" sz="1700" dirty="0"/>
          </a:p>
        </p:txBody>
      </p:sp>
    </p:spTree>
    <p:extLst>
      <p:ext uri="{BB962C8B-B14F-4D97-AF65-F5344CB8AC3E}">
        <p14:creationId xmlns:p14="http://schemas.microsoft.com/office/powerpoint/2010/main" val="26888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Job 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643192" cy="4321952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Media 24: 10% of the editorial workforce in Media 24’s Afrikaans news division in 2012, English titles lost 53 positions.</a:t>
            </a:r>
          </a:p>
          <a:p>
            <a:endParaRPr lang="en-ZA" dirty="0"/>
          </a:p>
          <a:p>
            <a:r>
              <a:rPr lang="en-ZA" dirty="0"/>
              <a:t>Times Media Limited: March 2012 to April 2013 shed 18 senior staff members.</a:t>
            </a:r>
          </a:p>
          <a:p>
            <a:endParaRPr lang="en-ZA" dirty="0"/>
          </a:p>
          <a:p>
            <a:r>
              <a:rPr lang="en-ZA" dirty="0"/>
              <a:t>Independent Newspapers cut 3000 jobs since 1994.</a:t>
            </a:r>
          </a:p>
          <a:p>
            <a:endParaRPr lang="en-ZA" dirty="0"/>
          </a:p>
          <a:p>
            <a:r>
              <a:rPr lang="en-ZA" dirty="0"/>
              <a:t>SABC </a:t>
            </a:r>
            <a:r>
              <a:rPr lang="en-ZA" dirty="0" smtClean="0"/>
              <a:t>has cut </a:t>
            </a:r>
            <a:r>
              <a:rPr lang="en-ZA" dirty="0"/>
              <a:t>about 1200 jobs.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49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digital effect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787208" cy="4754000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12.3-million people are online in SA</a:t>
            </a:r>
          </a:p>
          <a:p>
            <a:r>
              <a:rPr lang="en-ZA" dirty="0" smtClean="0"/>
              <a:t>More people use the internet for information than read a paper daily</a:t>
            </a:r>
          </a:p>
          <a:p>
            <a:r>
              <a:rPr lang="en-ZA" dirty="0"/>
              <a:t>5.33 million South Africans are using Facebook </a:t>
            </a:r>
            <a:r>
              <a:rPr lang="en-ZA" dirty="0" smtClean="0"/>
              <a:t>and </a:t>
            </a:r>
            <a:r>
              <a:rPr lang="en-ZA" dirty="0"/>
              <a:t>2.43 </a:t>
            </a:r>
            <a:r>
              <a:rPr lang="en-ZA" dirty="0" smtClean="0"/>
              <a:t>million are on </a:t>
            </a:r>
            <a:r>
              <a:rPr lang="en-ZA" dirty="0"/>
              <a:t>Twitter</a:t>
            </a:r>
            <a:endParaRPr lang="en-ZA" dirty="0" smtClean="0"/>
          </a:p>
          <a:p>
            <a:endParaRPr lang="en-ZA" dirty="0" smtClean="0"/>
          </a:p>
          <a:p>
            <a:pPr marL="64008" indent="0">
              <a:buNone/>
            </a:pPr>
            <a:r>
              <a:rPr lang="en-ZA" dirty="0" smtClean="0"/>
              <a:t>Of adults every day</a:t>
            </a:r>
          </a:p>
          <a:p>
            <a:r>
              <a:rPr lang="en-ZA" dirty="0" smtClean="0"/>
              <a:t>22% use the internet</a:t>
            </a:r>
          </a:p>
          <a:p>
            <a:r>
              <a:rPr lang="en-ZA" dirty="0" smtClean="0"/>
              <a:t>17% read a newspaper</a:t>
            </a:r>
          </a:p>
          <a:p>
            <a:r>
              <a:rPr lang="en-ZA" dirty="0" smtClean="0"/>
              <a:t>47% listen to a radio for more than an hour</a:t>
            </a:r>
          </a:p>
          <a:p>
            <a:r>
              <a:rPr lang="en-ZA" dirty="0" smtClean="0"/>
              <a:t>62% spend more than R1 on </a:t>
            </a:r>
            <a:r>
              <a:rPr lang="en-ZA" dirty="0" err="1" smtClean="0"/>
              <a:t>cellphone</a:t>
            </a:r>
            <a:r>
              <a:rPr lang="en-ZA" dirty="0" smtClean="0"/>
              <a:t> usage</a:t>
            </a:r>
          </a:p>
          <a:p>
            <a:r>
              <a:rPr lang="en-ZA" dirty="0" smtClean="0"/>
              <a:t>71% watch TV for more than an hour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46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Mobile and apps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499176" cy="4177936"/>
          </a:xfrm>
        </p:spPr>
        <p:txBody>
          <a:bodyPr>
            <a:normAutofit fontScale="85000" lnSpcReduction="10000"/>
          </a:bodyPr>
          <a:lstStyle/>
          <a:p>
            <a:r>
              <a:rPr lang="en-ZA" dirty="0" smtClean="0"/>
              <a:t>Media companies have been developing mobile sites and apps in earnest since 2012.</a:t>
            </a:r>
          </a:p>
          <a:p>
            <a:r>
              <a:rPr lang="en-ZA" dirty="0" smtClean="0"/>
              <a:t>The </a:t>
            </a:r>
            <a:r>
              <a:rPr lang="en-ZA" dirty="0" err="1" smtClean="0"/>
              <a:t>Mail&amp;Guardian’s</a:t>
            </a:r>
            <a:r>
              <a:rPr lang="en-ZA" dirty="0" smtClean="0"/>
              <a:t> </a:t>
            </a:r>
            <a:r>
              <a:rPr lang="en-ZA" dirty="0" err="1" smtClean="0"/>
              <a:t>mobisite</a:t>
            </a:r>
            <a:r>
              <a:rPr lang="en-ZA" dirty="0" smtClean="0"/>
              <a:t> gets 250 000 visitors a month and all the major newspapers report this is an upward trend.</a:t>
            </a:r>
          </a:p>
          <a:p>
            <a:r>
              <a:rPr lang="en-ZA" dirty="0" smtClean="0"/>
              <a:t>Naspers developed the app “</a:t>
            </a:r>
            <a:r>
              <a:rPr lang="en-ZA" dirty="0" err="1" smtClean="0"/>
              <a:t>PriceCheck</a:t>
            </a:r>
            <a:r>
              <a:rPr lang="en-ZA" dirty="0" smtClean="0"/>
              <a:t>” which won the international app of the year at the Blackberry Live conference in Florida in May.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22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Journalists online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55000" lnSpcReduction="20000"/>
          </a:bodyPr>
          <a:lstStyle/>
          <a:p>
            <a:r>
              <a:rPr lang="en-ZA" dirty="0" smtClean="0"/>
              <a:t>Pragmatism and a “a </a:t>
            </a:r>
            <a:r>
              <a:rPr lang="en-ZA" dirty="0"/>
              <a:t>platform-agnostic </a:t>
            </a:r>
            <a:r>
              <a:rPr lang="en-ZA" dirty="0" smtClean="0"/>
              <a:t>approach” versus protect the print brand</a:t>
            </a:r>
          </a:p>
          <a:p>
            <a:pPr marL="64008" indent="0">
              <a:buNone/>
            </a:pPr>
            <a:endParaRPr lang="en-ZA" dirty="0" smtClean="0"/>
          </a:p>
          <a:p>
            <a:r>
              <a:rPr lang="en-ZA" dirty="0" smtClean="0"/>
              <a:t>Reporting </a:t>
            </a:r>
            <a:r>
              <a:rPr lang="en-ZA" dirty="0"/>
              <a:t>lines </a:t>
            </a:r>
            <a:r>
              <a:rPr lang="en-ZA" dirty="0" smtClean="0"/>
              <a:t>can be confusing, and the converged </a:t>
            </a:r>
            <a:r>
              <a:rPr lang="en-ZA" dirty="0"/>
              <a:t>newsroom at times </a:t>
            </a:r>
            <a:r>
              <a:rPr lang="en-ZA" dirty="0" smtClean="0"/>
              <a:t>fails expectations.</a:t>
            </a:r>
          </a:p>
          <a:p>
            <a:endParaRPr lang="en-ZA" dirty="0" smtClean="0"/>
          </a:p>
          <a:p>
            <a:r>
              <a:rPr lang="en-ZA" dirty="0" smtClean="0"/>
              <a:t>Twitter creates a ‘focus problem’.</a:t>
            </a:r>
          </a:p>
          <a:p>
            <a:endParaRPr lang="en-ZA" dirty="0" smtClean="0"/>
          </a:p>
          <a:p>
            <a:r>
              <a:rPr lang="en-ZA" dirty="0"/>
              <a:t>Being fully engaged in the social-media sphere </a:t>
            </a:r>
            <a:r>
              <a:rPr lang="en-ZA" dirty="0" smtClean="0"/>
              <a:t>takes time and </a:t>
            </a:r>
            <a:r>
              <a:rPr lang="en-ZA" dirty="0"/>
              <a:t>hard </a:t>
            </a:r>
            <a:r>
              <a:rPr lang="en-ZA" dirty="0" smtClean="0"/>
              <a:t>work; it presents a </a:t>
            </a:r>
            <a:r>
              <a:rPr lang="en-ZA" dirty="0"/>
              <a:t>new approach to </a:t>
            </a:r>
            <a:r>
              <a:rPr lang="en-ZA" dirty="0" smtClean="0"/>
              <a:t>news and requires </a:t>
            </a:r>
            <a:r>
              <a:rPr lang="en-ZA" dirty="0"/>
              <a:t>careful preparation and planning. 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Many </a:t>
            </a:r>
            <a:r>
              <a:rPr lang="en-ZA" dirty="0"/>
              <a:t>journalists </a:t>
            </a:r>
            <a:r>
              <a:rPr lang="en-ZA" dirty="0" smtClean="0"/>
              <a:t>report </a:t>
            </a:r>
            <a:r>
              <a:rPr lang="en-ZA" dirty="0"/>
              <a:t>that they </a:t>
            </a:r>
            <a:r>
              <a:rPr lang="en-ZA" dirty="0" smtClean="0"/>
              <a:t>are </a:t>
            </a:r>
            <a:r>
              <a:rPr lang="en-ZA" dirty="0"/>
              <a:t>having fun</a:t>
            </a:r>
            <a:r>
              <a:rPr lang="en-ZA" dirty="0" smtClean="0"/>
              <a:t>.</a:t>
            </a:r>
          </a:p>
          <a:p>
            <a:endParaRPr lang="en-ZA" dirty="0" smtClean="0"/>
          </a:p>
          <a:p>
            <a:r>
              <a:rPr lang="en-ZA" dirty="0" smtClean="0"/>
              <a:t>In </a:t>
            </a:r>
            <a:r>
              <a:rPr lang="en-ZA" dirty="0"/>
              <a:t>many cases it was the older generation that </a:t>
            </a:r>
            <a:r>
              <a:rPr lang="en-ZA" dirty="0" smtClean="0"/>
              <a:t>found it </a:t>
            </a:r>
            <a:r>
              <a:rPr lang="en-ZA" dirty="0"/>
              <a:t>easier to incorporate social media and make </a:t>
            </a:r>
            <a:r>
              <a:rPr lang="en-ZA" dirty="0" smtClean="0"/>
              <a:t>the transition </a:t>
            </a:r>
            <a:r>
              <a:rPr lang="en-ZA" dirty="0"/>
              <a:t>to digital first</a:t>
            </a:r>
            <a:r>
              <a:rPr lang="en-ZA" dirty="0" smtClean="0"/>
              <a:t>.</a:t>
            </a:r>
          </a:p>
          <a:p>
            <a:endParaRPr lang="en-ZA" dirty="0"/>
          </a:p>
          <a:p>
            <a:r>
              <a:rPr lang="en-ZA" dirty="0"/>
              <a:t>M</a:t>
            </a:r>
            <a:r>
              <a:rPr lang="en-ZA" dirty="0" smtClean="0"/>
              <a:t>any </a:t>
            </a:r>
            <a:r>
              <a:rPr lang="en-ZA" dirty="0"/>
              <a:t>journalists felt that being skilled across </a:t>
            </a:r>
            <a:r>
              <a:rPr lang="en-ZA" dirty="0" smtClean="0"/>
              <a:t>different platforms </a:t>
            </a:r>
            <a:r>
              <a:rPr lang="en-ZA" dirty="0"/>
              <a:t>and in multimedia was necessary to </a:t>
            </a:r>
            <a:r>
              <a:rPr lang="en-ZA" dirty="0" smtClean="0"/>
              <a:t>surviving.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7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2"/>
          <a:stretch/>
        </p:blipFill>
        <p:spPr>
          <a:xfrm>
            <a:off x="0" y="-232757"/>
            <a:ext cx="9144000" cy="7406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3448" cy="980728"/>
          </a:xfrm>
        </p:spPr>
        <p:txBody>
          <a:bodyPr>
            <a:normAutofit/>
          </a:bodyPr>
          <a:lstStyle/>
          <a:p>
            <a:r>
              <a:rPr lang="en-ZA" sz="5400" dirty="0" smtClean="0"/>
              <a:t>Laws and regulation</a:t>
            </a:r>
            <a:endParaRPr lang="en-ZA" sz="5400" dirty="0"/>
          </a:p>
        </p:txBody>
      </p:sp>
    </p:spTree>
    <p:extLst>
      <p:ext uri="{BB962C8B-B14F-4D97-AF65-F5344CB8AC3E}">
        <p14:creationId xmlns:p14="http://schemas.microsoft.com/office/powerpoint/2010/main" val="3090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Laws affecting journalists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ZA" dirty="0"/>
              <a:t>There are about 10 different laws that affect how </a:t>
            </a:r>
            <a:r>
              <a:rPr lang="en-ZA" dirty="0" smtClean="0"/>
              <a:t>journalists work. </a:t>
            </a:r>
            <a:r>
              <a:rPr lang="en-ZA" dirty="0"/>
              <a:t>These range from those intended to </a:t>
            </a:r>
            <a:r>
              <a:rPr lang="en-ZA" dirty="0" smtClean="0"/>
              <a:t>foster access </a:t>
            </a:r>
            <a:r>
              <a:rPr lang="en-ZA" dirty="0"/>
              <a:t>to i</a:t>
            </a:r>
            <a:r>
              <a:rPr lang="en-ZA" dirty="0" smtClean="0"/>
              <a:t>nformation, </a:t>
            </a:r>
            <a:r>
              <a:rPr lang="en-ZA" dirty="0"/>
              <a:t>(the Promotion </a:t>
            </a:r>
            <a:r>
              <a:rPr lang="en-ZA" dirty="0" smtClean="0"/>
              <a:t>of Access </a:t>
            </a:r>
            <a:r>
              <a:rPr lang="en-ZA" dirty="0"/>
              <a:t>to Information Act </a:t>
            </a:r>
            <a:r>
              <a:rPr lang="en-ZA" dirty="0" smtClean="0"/>
              <a:t>of </a:t>
            </a:r>
            <a:r>
              <a:rPr lang="en-ZA" dirty="0"/>
              <a:t>2000) to </a:t>
            </a:r>
            <a:r>
              <a:rPr lang="en-ZA" dirty="0" smtClean="0"/>
              <a:t>laws </a:t>
            </a:r>
            <a:r>
              <a:rPr lang="en-ZA" dirty="0"/>
              <a:t>that have not changed since the apartheid era, </a:t>
            </a:r>
            <a:r>
              <a:rPr lang="en-ZA" dirty="0" smtClean="0"/>
              <a:t>such as </a:t>
            </a:r>
            <a:r>
              <a:rPr lang="en-ZA" dirty="0"/>
              <a:t>that governing National Key Points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17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Oh what a lovely war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Protection of State Information Bill</a:t>
            </a:r>
          </a:p>
          <a:p>
            <a:r>
              <a:rPr lang="en-ZA" dirty="0" smtClean="0"/>
              <a:t>The Media Appeals Tribunal, the Press Freedom Commission hearings and the revamped Press Council</a:t>
            </a:r>
          </a:p>
          <a:p>
            <a:r>
              <a:rPr lang="en-ZA" dirty="0" smtClean="0"/>
              <a:t>The Media Charter</a:t>
            </a:r>
          </a:p>
          <a:p>
            <a:r>
              <a:rPr lang="en-ZA" dirty="0" smtClean="0"/>
              <a:t>And the ANC-Art battle…</a:t>
            </a:r>
          </a:p>
          <a:p>
            <a:pPr marL="64008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73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‘secrecy bill’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85000" lnSpcReduction="20000"/>
          </a:bodyPr>
          <a:lstStyle/>
          <a:p>
            <a:endParaRPr lang="en-ZA" dirty="0" smtClean="0"/>
          </a:p>
          <a:p>
            <a:r>
              <a:rPr lang="en-ZA" dirty="0" smtClean="0"/>
              <a:t>Introduced </a:t>
            </a:r>
            <a:r>
              <a:rPr lang="en-ZA" dirty="0"/>
              <a:t>in </a:t>
            </a:r>
            <a:r>
              <a:rPr lang="en-ZA" dirty="0" smtClean="0"/>
              <a:t>Parliament in </a:t>
            </a:r>
            <a:r>
              <a:rPr lang="en-ZA" dirty="0"/>
              <a:t>2008 </a:t>
            </a:r>
            <a:r>
              <a:rPr lang="en-ZA" dirty="0" smtClean="0"/>
              <a:t>to </a:t>
            </a:r>
            <a:r>
              <a:rPr lang="en-ZA" dirty="0"/>
              <a:t>repeal </a:t>
            </a:r>
            <a:r>
              <a:rPr lang="en-ZA" dirty="0" smtClean="0"/>
              <a:t>apartheid-era information/classification legislation.</a:t>
            </a:r>
          </a:p>
          <a:p>
            <a:r>
              <a:rPr lang="en-ZA" dirty="0" smtClean="0"/>
              <a:t>In </a:t>
            </a:r>
            <a:r>
              <a:rPr lang="en-ZA" dirty="0"/>
              <a:t>2011 amendments were made by the </a:t>
            </a:r>
            <a:r>
              <a:rPr lang="en-ZA" dirty="0" smtClean="0"/>
              <a:t>National Council </a:t>
            </a:r>
            <a:r>
              <a:rPr lang="en-ZA" dirty="0"/>
              <a:t>of Provinces (NCOP), which added </a:t>
            </a:r>
            <a:r>
              <a:rPr lang="en-ZA" dirty="0" smtClean="0"/>
              <a:t>limited public defence – the ‘some secrecy bill’. </a:t>
            </a:r>
          </a:p>
          <a:p>
            <a:r>
              <a:rPr lang="en-ZA" dirty="0" smtClean="0"/>
              <a:t>The </a:t>
            </a:r>
            <a:r>
              <a:rPr lang="en-ZA" dirty="0"/>
              <a:t>majority of MPs (189 for; 74 against and </a:t>
            </a:r>
            <a:r>
              <a:rPr lang="en-ZA" dirty="0" smtClean="0"/>
              <a:t>one abstention</a:t>
            </a:r>
            <a:r>
              <a:rPr lang="en-ZA" dirty="0"/>
              <a:t>) </a:t>
            </a:r>
            <a:r>
              <a:rPr lang="en-ZA" dirty="0" smtClean="0"/>
              <a:t>passed </a:t>
            </a:r>
            <a:r>
              <a:rPr lang="en-ZA" dirty="0"/>
              <a:t>the Bill in the National Assembly </a:t>
            </a:r>
            <a:r>
              <a:rPr lang="en-ZA" dirty="0" smtClean="0"/>
              <a:t>on 25 </a:t>
            </a:r>
            <a:r>
              <a:rPr lang="en-ZA" dirty="0"/>
              <a:t>April 2013. </a:t>
            </a:r>
            <a:endParaRPr lang="en-ZA" dirty="0" smtClean="0"/>
          </a:p>
          <a:p>
            <a:r>
              <a:rPr lang="en-ZA" dirty="0" smtClean="0"/>
              <a:t>In September the </a:t>
            </a:r>
            <a:r>
              <a:rPr lang="en-ZA" dirty="0"/>
              <a:t>president sent the Bill back to Parliament</a:t>
            </a:r>
            <a:r>
              <a:rPr lang="en-ZA" dirty="0" smtClean="0"/>
              <a:t>.</a:t>
            </a:r>
          </a:p>
          <a:p>
            <a:r>
              <a:rPr lang="en-ZA" dirty="0" smtClean="0"/>
              <a:t>On 13 November it was passed.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44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15" y="16768"/>
            <a:ext cx="6534385" cy="4348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reaction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507288" cy="2448272"/>
          </a:xfrm>
        </p:spPr>
        <p:txBody>
          <a:bodyPr>
            <a:normAutofit fontScale="47500" lnSpcReduction="20000"/>
          </a:bodyPr>
          <a:lstStyle/>
          <a:p>
            <a:endParaRPr lang="en-ZA" dirty="0"/>
          </a:p>
          <a:p>
            <a:pPr marL="64008" indent="0">
              <a:buNone/>
            </a:pPr>
            <a:r>
              <a:rPr lang="en-ZA" sz="4200" b="1" dirty="0" smtClean="0"/>
              <a:t>The Right to Know </a:t>
            </a:r>
            <a:r>
              <a:rPr lang="en-ZA" sz="4200" dirty="0" smtClean="0"/>
              <a:t>(R2K) campaign (launched in 2010 as a coalition of organisations to fight the Bill); the Congress of South African Trade Unions (</a:t>
            </a:r>
            <a:r>
              <a:rPr lang="en-ZA" sz="4200" dirty="0" err="1" smtClean="0"/>
              <a:t>Cosatu</a:t>
            </a:r>
            <a:r>
              <a:rPr lang="en-ZA" sz="4200" dirty="0" smtClean="0"/>
              <a:t>); the SA National Editors Forum (</a:t>
            </a:r>
            <a:r>
              <a:rPr lang="en-ZA" sz="4200" dirty="0" err="1" smtClean="0"/>
              <a:t>Sanef</a:t>
            </a:r>
            <a:r>
              <a:rPr lang="en-ZA" sz="4200" dirty="0" smtClean="0"/>
              <a:t>), the Democratic Alliance, and Print and Digital Media South Africa intend challenging it in the Constitutional Court. They have been successful in getting a limited public-interest defence written into it. The R2K held public hearings all over the country and organised marches.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21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demands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sz="2600" dirty="0"/>
              <a:t>Ensure a full </a:t>
            </a:r>
            <a:r>
              <a:rPr lang="en-ZA" sz="2600" dirty="0" smtClean="0"/>
              <a:t>public interest defence</a:t>
            </a:r>
            <a:r>
              <a:rPr lang="en-ZA" sz="2600" dirty="0"/>
              <a:t>. </a:t>
            </a:r>
          </a:p>
          <a:p>
            <a:r>
              <a:rPr lang="en-ZA" sz="2600" dirty="0"/>
              <a:t>Ensure full </a:t>
            </a:r>
            <a:r>
              <a:rPr lang="en-ZA" sz="2600" dirty="0" err="1"/>
              <a:t>whistleblower</a:t>
            </a:r>
            <a:r>
              <a:rPr lang="en-ZA" sz="2600" dirty="0"/>
              <a:t> protection. </a:t>
            </a:r>
          </a:p>
          <a:p>
            <a:r>
              <a:rPr lang="en-ZA" sz="2600" dirty="0"/>
              <a:t>Don’t criminalise the public as spies. </a:t>
            </a:r>
          </a:p>
          <a:p>
            <a:r>
              <a:rPr lang="en-ZA" sz="2600" dirty="0"/>
              <a:t>Limit the </a:t>
            </a:r>
            <a:r>
              <a:rPr lang="en-ZA" sz="2600" dirty="0" smtClean="0"/>
              <a:t>bill </a:t>
            </a:r>
            <a:r>
              <a:rPr lang="en-ZA" sz="2600" dirty="0"/>
              <a:t>to the security agencies. </a:t>
            </a:r>
          </a:p>
          <a:p>
            <a:r>
              <a:rPr lang="en-ZA" sz="2600" dirty="0"/>
              <a:t>Include a </a:t>
            </a:r>
            <a:r>
              <a:rPr lang="en-ZA" sz="2600" dirty="0" smtClean="0"/>
              <a:t>public domain defence</a:t>
            </a:r>
            <a:r>
              <a:rPr lang="en-ZA" sz="2600" dirty="0"/>
              <a:t>. </a:t>
            </a:r>
          </a:p>
          <a:p>
            <a:r>
              <a:rPr lang="en-ZA" sz="2600" dirty="0"/>
              <a:t>Reduce draconian sentences. </a:t>
            </a:r>
          </a:p>
          <a:p>
            <a:r>
              <a:rPr lang="en-ZA" sz="2600" dirty="0"/>
              <a:t>Don’t undermine the Promotion of Access to Information Act (PAIA). </a:t>
            </a:r>
          </a:p>
          <a:p>
            <a:r>
              <a:rPr lang="en-ZA" sz="2600" dirty="0"/>
              <a:t>Introduce an independent review panel. </a:t>
            </a:r>
            <a:endParaRPr lang="en-ZA" sz="2600" dirty="0" smtClean="0"/>
          </a:p>
          <a:p>
            <a:r>
              <a:rPr lang="en-ZA" sz="2600" dirty="0" smtClean="0"/>
              <a:t>“Let the apartheid truth be told” (apartheid era info remains classified).</a:t>
            </a:r>
            <a:endParaRPr lang="en-ZA" sz="2600" dirty="0"/>
          </a:p>
          <a:p>
            <a:pPr marL="64008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35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r="7042"/>
          <a:stretch/>
        </p:blipFill>
        <p:spPr>
          <a:xfrm>
            <a:off x="-1" y="15822"/>
            <a:ext cx="9144001" cy="684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32" y="1124744"/>
            <a:ext cx="583264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ZA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ZA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           “</a:t>
            </a:r>
            <a:r>
              <a:rPr lang="en-ZA" b="1" dirty="0">
                <a:solidFill>
                  <a:schemeClr val="accent4">
                    <a:lumMod val="75000"/>
                  </a:schemeClr>
                </a:solidFill>
              </a:rPr>
              <a:t>The newsroom of South Africa today is a </a:t>
            </a:r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       ship </a:t>
            </a:r>
            <a:r>
              <a:rPr lang="en-ZA" b="1" dirty="0">
                <a:solidFill>
                  <a:schemeClr val="accent4">
                    <a:lumMod val="75000"/>
                  </a:schemeClr>
                </a:solidFill>
              </a:rPr>
              <a:t>sailing into extreme headwinds of change </a:t>
            </a:r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–       from </a:t>
            </a:r>
            <a:r>
              <a:rPr lang="en-ZA" b="1" dirty="0">
                <a:solidFill>
                  <a:schemeClr val="accent4">
                    <a:lumMod val="75000"/>
                  </a:schemeClr>
                </a:solidFill>
              </a:rPr>
              <a:t>digital disruption, regulatory change </a:t>
            </a:r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and</a:t>
            </a:r>
          </a:p>
          <a:p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r>
              <a:rPr lang="en-ZA" b="1" dirty="0">
                <a:solidFill>
                  <a:schemeClr val="accent4">
                    <a:lumMod val="75000"/>
                  </a:schemeClr>
                </a:solidFill>
              </a:rPr>
              <a:t>government hostility to downsized newsrooms</a:t>
            </a:r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               declining </a:t>
            </a:r>
            <a:r>
              <a:rPr lang="en-ZA" b="1" dirty="0">
                <a:solidFill>
                  <a:schemeClr val="accent4">
                    <a:lumMod val="75000"/>
                  </a:schemeClr>
                </a:solidFill>
              </a:rPr>
              <a:t>circulation and shifting revenue </a:t>
            </a:r>
            <a:endParaRPr lang="en-ZA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ZA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ZA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models</a:t>
            </a:r>
            <a:r>
              <a:rPr lang="en-ZA" b="1" dirty="0">
                <a:solidFill>
                  <a:schemeClr val="accent4">
                    <a:lumMod val="75000"/>
                  </a:schemeClr>
                </a:solidFill>
              </a:rPr>
              <a:t>.”</a:t>
            </a:r>
          </a:p>
          <a:p>
            <a:endParaRPr lang="en-ZA" sz="1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ZA" sz="1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ZA" sz="1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ZA" sz="1600" b="1" dirty="0"/>
              <a:t>STATE OF THE</a:t>
            </a:r>
          </a:p>
          <a:p>
            <a:pPr algn="r"/>
            <a:r>
              <a:rPr lang="en-ZA" sz="1600" b="1" dirty="0"/>
              <a:t>NEWSROOM</a:t>
            </a:r>
          </a:p>
          <a:p>
            <a:pPr algn="r"/>
            <a:r>
              <a:rPr lang="en-ZA" sz="1600" b="1" dirty="0"/>
              <a:t>SOUTH AFRICA2013 </a:t>
            </a:r>
          </a:p>
          <a:p>
            <a:pPr algn="r"/>
            <a:r>
              <a:rPr lang="en-ZA" sz="1600" b="1" dirty="0"/>
              <a:t>report edited by Glenda </a:t>
            </a:r>
            <a:r>
              <a:rPr lang="en-ZA" sz="1600" b="1" dirty="0" smtClean="0"/>
              <a:t>Daniels</a:t>
            </a:r>
          </a:p>
          <a:p>
            <a:pPr algn="r"/>
            <a:endParaRPr lang="en-ZA" sz="1600" b="1" dirty="0" smtClean="0"/>
          </a:p>
          <a:p>
            <a:pPr algn="r"/>
            <a:r>
              <a:rPr lang="en-ZA" sz="1200" b="1" dirty="0"/>
              <a:t>http://www.journalism.co.za/docs/WJ_Report_pages2709LR_update2.pdf</a:t>
            </a:r>
          </a:p>
        </p:txBody>
      </p:sp>
    </p:spTree>
    <p:extLst>
      <p:ext uri="{BB962C8B-B14F-4D97-AF65-F5344CB8AC3E}">
        <p14:creationId xmlns:p14="http://schemas.microsoft.com/office/powerpoint/2010/main" val="4639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9073008" cy="1399032"/>
          </a:xfrm>
        </p:spPr>
        <p:txBody>
          <a:bodyPr/>
          <a:lstStyle/>
          <a:p>
            <a:r>
              <a:rPr lang="en-ZA" dirty="0" smtClean="0"/>
              <a:t> </a:t>
            </a:r>
            <a:r>
              <a:rPr lang="en-ZA" sz="4000" dirty="0" smtClean="0"/>
              <a:t>And then… co-regulation!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917945"/>
            <a:ext cx="3826768" cy="4607399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MAT – parliamentary body for citizens to appeal to (ANC party proposal).</a:t>
            </a:r>
          </a:p>
          <a:p>
            <a:r>
              <a:rPr lang="en-ZA" dirty="0" smtClean="0"/>
              <a:t>Press Freedom Commission – public hearings put in motion by Print Media SA and SA National Editors’ Forum (chaired by retired Constitutional Court judge Pius </a:t>
            </a:r>
            <a:r>
              <a:rPr lang="en-ZA" dirty="0" err="1" smtClean="0"/>
              <a:t>Langa</a:t>
            </a:r>
            <a:r>
              <a:rPr lang="en-ZA" dirty="0" smtClean="0"/>
              <a:t>).</a:t>
            </a:r>
          </a:p>
          <a:p>
            <a:r>
              <a:rPr lang="en-ZA" dirty="0" smtClean="0"/>
              <a:t>Revamped Press Council with boosted public representation and silent ANC.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1" y="2975154"/>
            <a:ext cx="4523309" cy="3392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8" y="732984"/>
            <a:ext cx="205740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32" y="1830145"/>
            <a:ext cx="2262030" cy="16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8579296" cy="1399032"/>
          </a:xfrm>
        </p:spPr>
        <p:txBody>
          <a:bodyPr/>
          <a:lstStyle/>
          <a:p>
            <a:r>
              <a:rPr lang="en-ZA" dirty="0" smtClean="0"/>
              <a:t>The interpretation of the law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ZA" b="1" dirty="0"/>
              <a:t>Promotion of Equality and Prevention of </a:t>
            </a:r>
            <a:r>
              <a:rPr lang="en-ZA" b="1" dirty="0" smtClean="0"/>
              <a:t>Unfair Discrimination Act:</a:t>
            </a:r>
            <a:r>
              <a:rPr lang="en-ZA" dirty="0" smtClean="0"/>
              <a:t> no person </a:t>
            </a:r>
            <a:r>
              <a:rPr lang="en-ZA" dirty="0"/>
              <a:t>may publish, propagate, advocate or </a:t>
            </a:r>
            <a:r>
              <a:rPr lang="en-ZA" dirty="0" smtClean="0"/>
              <a:t>communicate words </a:t>
            </a:r>
            <a:r>
              <a:rPr lang="en-ZA" dirty="0"/>
              <a:t>that may demonstrate a clear </a:t>
            </a:r>
            <a:r>
              <a:rPr lang="en-ZA" dirty="0" smtClean="0"/>
              <a:t>intention to </a:t>
            </a:r>
            <a:r>
              <a:rPr lang="en-ZA" dirty="0"/>
              <a:t>be hurtful, harmful or to incite harm; or promote </a:t>
            </a:r>
            <a:r>
              <a:rPr lang="en-ZA" dirty="0" smtClean="0"/>
              <a:t>or propagate </a:t>
            </a:r>
            <a:r>
              <a:rPr lang="en-ZA" dirty="0"/>
              <a:t>hatred</a:t>
            </a:r>
            <a:r>
              <a:rPr lang="en-ZA" dirty="0" smtClean="0"/>
              <a:t>.</a:t>
            </a:r>
          </a:p>
          <a:p>
            <a:pPr marL="64008" indent="0">
              <a:buNone/>
            </a:pPr>
            <a:r>
              <a:rPr lang="en-ZA" b="1" dirty="0" smtClean="0"/>
              <a:t>Film and Publications Act: </a:t>
            </a:r>
            <a:r>
              <a:rPr lang="en-ZA" dirty="0" smtClean="0"/>
              <a:t>the board takes a very severe approach to child pornography.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6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9"/>
          <a:stretch/>
        </p:blipFill>
        <p:spPr>
          <a:xfrm>
            <a:off x="-25895" y="1700808"/>
            <a:ext cx="9169896" cy="5949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96" y="0"/>
            <a:ext cx="4187957" cy="3140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5976" y="54868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/>
              <a:t>Brett Murray and The Spear</a:t>
            </a:r>
          </a:p>
        </p:txBody>
      </p:sp>
    </p:spTree>
    <p:extLst>
      <p:ext uri="{BB962C8B-B14F-4D97-AF65-F5344CB8AC3E}">
        <p14:creationId xmlns:p14="http://schemas.microsoft.com/office/powerpoint/2010/main" val="33553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14847" r="18154"/>
          <a:stretch/>
        </p:blipFill>
        <p:spPr>
          <a:xfrm>
            <a:off x="-24138" y="3612956"/>
            <a:ext cx="4211960" cy="3245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6660232" cy="49285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5235478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dirty="0"/>
              <a:t>"Any portrayal of President Jacob </a:t>
            </a:r>
            <a:r>
              <a:rPr lang="en-ZA" sz="1400" dirty="0" err="1"/>
              <a:t>Zuma</a:t>
            </a:r>
            <a:r>
              <a:rPr lang="en-ZA" sz="1400" dirty="0"/>
              <a:t> in this way is disrespectful," ANC spokesperson Keith </a:t>
            </a:r>
            <a:r>
              <a:rPr lang="en-ZA" sz="1400" dirty="0" err="1"/>
              <a:t>Khoza</a:t>
            </a:r>
            <a:r>
              <a:rPr lang="en-ZA" sz="1400" dirty="0"/>
              <a:t> told the </a:t>
            </a:r>
            <a:r>
              <a:rPr lang="en-ZA" sz="1400" i="1" dirty="0"/>
              <a:t>Mail &amp; Guardian</a:t>
            </a:r>
            <a:r>
              <a:rPr lang="en-ZA" sz="1400" dirty="0"/>
              <a:t> earlier this week. "It makes a mockery of the president's office, his status as a father and husband and is an absolute abuse of the arts</a:t>
            </a:r>
            <a:r>
              <a:rPr lang="en-ZA" sz="1400" dirty="0" smtClean="0"/>
              <a:t>.“ </a:t>
            </a:r>
            <a:endParaRPr lang="en-ZA" sz="1400" dirty="0"/>
          </a:p>
        </p:txBody>
      </p:sp>
      <p:sp>
        <p:nvSpPr>
          <p:cNvPr id="5" name="Rectangle 4"/>
          <p:cNvSpPr/>
          <p:nvPr/>
        </p:nvSpPr>
        <p:spPr>
          <a:xfrm>
            <a:off x="445474" y="764704"/>
            <a:ext cx="1534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dirty="0" err="1"/>
              <a:t>Ayanda</a:t>
            </a:r>
            <a:r>
              <a:rPr lang="en-ZA" sz="2400" dirty="0"/>
              <a:t> </a:t>
            </a:r>
            <a:endParaRPr lang="en-ZA" sz="2400" dirty="0" smtClean="0"/>
          </a:p>
          <a:p>
            <a:r>
              <a:rPr lang="en-ZA" sz="2400" dirty="0" err="1" smtClean="0"/>
              <a:t>Mabulu</a:t>
            </a:r>
            <a:endParaRPr lang="en-ZA" sz="2400" dirty="0" smtClean="0"/>
          </a:p>
          <a:p>
            <a:endParaRPr lang="en-ZA" sz="2400" dirty="0" smtClean="0"/>
          </a:p>
          <a:p>
            <a:r>
              <a:rPr lang="en-ZA" sz="2400" dirty="0" smtClean="0"/>
              <a:t>Un-mute my Tongue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8358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r="3821"/>
          <a:stretch/>
        </p:blipFill>
        <p:spPr>
          <a:xfrm>
            <a:off x="0" y="11630"/>
            <a:ext cx="9144000" cy="7425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4824"/>
            <a:ext cx="1993404" cy="14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5387" cy="5517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6410"/>
          <a:stretch/>
        </p:blipFill>
        <p:spPr>
          <a:xfrm>
            <a:off x="6758407" y="3703053"/>
            <a:ext cx="2438400" cy="310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03970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 smtClean="0"/>
              <a:t>Yuill</a:t>
            </a:r>
            <a:r>
              <a:rPr lang="en-ZA" dirty="0" smtClean="0"/>
              <a:t> </a:t>
            </a:r>
            <a:r>
              <a:rPr lang="en-ZA" dirty="0" err="1" smtClean="0"/>
              <a:t>Damaso</a:t>
            </a:r>
            <a:r>
              <a:rPr lang="en-ZA" dirty="0" smtClean="0"/>
              <a:t> The Night Watch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589240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/>
              <a:t>“In the picture, you see people in whose hands the running of the country currently lies; the cogs that run the machine. My question is: What’s going on while we sleep at night?” There’s also an allusion that someone should be watching those who are supposed to be watching over us…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79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28" y="-30243"/>
            <a:ext cx="4571371" cy="3032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 r="14920"/>
          <a:stretch/>
        </p:blipFill>
        <p:spPr>
          <a:xfrm>
            <a:off x="4544906" y="2862076"/>
            <a:ext cx="4599093" cy="3998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1" y="-7504"/>
            <a:ext cx="4607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Apartheid continuities </a:t>
            </a:r>
            <a:br>
              <a:rPr lang="en-ZA" dirty="0" smtClean="0"/>
            </a:br>
            <a:r>
              <a:rPr lang="en-ZA" dirty="0" smtClean="0"/>
              <a:t>(with a twist)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799"/>
            <a:ext cx="6575043" cy="49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8867328" cy="111784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1. The commercial-racial problem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 fontScale="92500" lnSpcReduction="20000"/>
          </a:bodyPr>
          <a:lstStyle/>
          <a:p>
            <a:pPr marL="512064" indent="-457200">
              <a:buAutoNum type="arabicPeriod"/>
            </a:pPr>
            <a:endParaRPr lang="en-ZA" dirty="0"/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en-ZA" dirty="0" smtClean="0"/>
              <a:t>Business (economics, finances and profits for media owners and a desperate desire for business-as-usual (</a:t>
            </a:r>
            <a:r>
              <a:rPr lang="en-ZA" dirty="0" err="1" smtClean="0"/>
              <a:t>ie</a:t>
            </a:r>
            <a:r>
              <a:rPr lang="en-ZA" dirty="0" smtClean="0"/>
              <a:t> normality) for journalists) gets in the way of a commitment to transformation – racial, journalistic (in terms of stories that can be told), linguistic and cultural.</a:t>
            </a:r>
          </a:p>
          <a:p>
            <a:pPr marL="397764" indent="-34290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397764" indent="-342900">
              <a:buFont typeface="Arial" panose="020B0604020202020204" pitchFamily="34" charset="0"/>
              <a:buChar char="•"/>
            </a:pPr>
            <a:r>
              <a:rPr lang="en-ZA" dirty="0" smtClean="0"/>
              <a:t>Fuelled by the desire to become part of the globalised world and emulate the ‘progress’ of the North, especially digitally.</a:t>
            </a:r>
          </a:p>
          <a:p>
            <a:pPr marL="512064" indent="-457200">
              <a:buAutoNum type="arabicPeriod"/>
            </a:pPr>
            <a:endParaRPr lang="en-ZA" dirty="0" smtClean="0"/>
          </a:p>
          <a:p>
            <a:pPr marL="512064" indent="-457200">
              <a:buAutoNum type="arabicPeriod"/>
            </a:pPr>
            <a:endParaRPr lang="en-ZA" dirty="0" smtClean="0"/>
          </a:p>
          <a:p>
            <a:pPr marL="512064" indent="-457200"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973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67494"/>
            <a:ext cx="8795320" cy="136130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2. Fiercely (thoughtlessly?)</a:t>
            </a:r>
            <a:br>
              <a:rPr lang="en-ZA" dirty="0" smtClean="0"/>
            </a:br>
            <a:r>
              <a:rPr lang="en-ZA" dirty="0"/>
              <a:t> </a:t>
            </a:r>
            <a:r>
              <a:rPr lang="en-ZA" dirty="0" smtClean="0"/>
              <a:t>   oppositional</a:t>
            </a:r>
            <a:endParaRPr lang="en-Z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2839327" cy="403244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060848"/>
            <a:ext cx="3141873" cy="40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The big challenge for SA media?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8062912" cy="1752600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S</a:t>
            </a:r>
            <a:r>
              <a:rPr lang="en-ZA" dirty="0" smtClean="0"/>
              <a:t>hift </a:t>
            </a:r>
            <a:r>
              <a:rPr lang="en-ZA" dirty="0"/>
              <a:t>the structure of our media from </a:t>
            </a:r>
            <a:r>
              <a:rPr lang="en-ZA" dirty="0" smtClean="0"/>
              <a:t>its commercial-racial apartheid configuration into a public-oriented </a:t>
            </a:r>
            <a:r>
              <a:rPr lang="en-ZA" dirty="0"/>
              <a:t>industry that </a:t>
            </a:r>
            <a:r>
              <a:rPr lang="en-ZA" dirty="0" smtClean="0"/>
              <a:t>serves democracy and enables citizens to be agents of their own fate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1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4650072"/>
            <a:ext cx="1296144" cy="1481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/>
          <a:stretch/>
        </p:blipFill>
        <p:spPr>
          <a:xfrm>
            <a:off x="4553408" y="3033662"/>
            <a:ext cx="1513448" cy="178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60" y="116632"/>
            <a:ext cx="3706830" cy="1477886"/>
          </a:xfrm>
        </p:spPr>
        <p:txBody>
          <a:bodyPr>
            <a:normAutofit/>
          </a:bodyPr>
          <a:lstStyle/>
          <a:p>
            <a:r>
              <a:rPr lang="en-ZA" sz="3600" dirty="0" smtClean="0"/>
              <a:t>The Twitter</a:t>
            </a:r>
            <a:br>
              <a:rPr lang="en-ZA" sz="3600" dirty="0" smtClean="0"/>
            </a:br>
            <a:r>
              <a:rPr lang="en-ZA" sz="3600" dirty="0" smtClean="0"/>
              <a:t>agenda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44065"/>
            <a:ext cx="4824536" cy="1626681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r>
              <a:rPr lang="en-ZA" dirty="0" smtClean="0"/>
              <a:t>“The Twitter </a:t>
            </a:r>
            <a:r>
              <a:rPr lang="en-ZA" dirty="0"/>
              <a:t>elite is </a:t>
            </a:r>
            <a:r>
              <a:rPr lang="en-ZA" dirty="0" smtClean="0"/>
              <a:t>inescapable… this </a:t>
            </a:r>
            <a:r>
              <a:rPr lang="en-ZA" dirty="0"/>
              <a:t>group can set the agenda for discussion, and also influence </a:t>
            </a:r>
            <a:r>
              <a:rPr lang="en-ZA" dirty="0" smtClean="0"/>
              <a:t>the direction </a:t>
            </a:r>
            <a:r>
              <a:rPr lang="en-ZA" dirty="0"/>
              <a:t>of discussion. This is an important </a:t>
            </a:r>
            <a:r>
              <a:rPr lang="en-ZA" dirty="0" smtClean="0"/>
              <a:t>role… given </a:t>
            </a:r>
            <a:r>
              <a:rPr lang="en-ZA" dirty="0"/>
              <a:t>the lack of a strong political </a:t>
            </a:r>
            <a:r>
              <a:rPr lang="en-ZA" dirty="0" smtClean="0"/>
              <a:t>opposition. Their </a:t>
            </a:r>
            <a:r>
              <a:rPr lang="en-ZA" dirty="0"/>
              <a:t>Twitter ratings </a:t>
            </a:r>
            <a:r>
              <a:rPr lang="en-ZA" dirty="0" smtClean="0"/>
              <a:t>give them the </a:t>
            </a:r>
            <a:r>
              <a:rPr lang="en-ZA" dirty="0"/>
              <a:t>opportunity to </a:t>
            </a:r>
            <a:r>
              <a:rPr lang="en-ZA" dirty="0" smtClean="0"/>
              <a:t>voice criticism </a:t>
            </a:r>
            <a:r>
              <a:rPr lang="en-ZA" dirty="0"/>
              <a:t>and </a:t>
            </a:r>
            <a:r>
              <a:rPr lang="en-ZA" dirty="0" smtClean="0"/>
              <a:t>opposition…” </a:t>
            </a:r>
          </a:p>
          <a:p>
            <a:pPr marL="64008" indent="0" algn="r">
              <a:buNone/>
            </a:pPr>
            <a:r>
              <a:rPr lang="en-ZA" dirty="0" err="1" smtClean="0"/>
              <a:t>Verweij</a:t>
            </a:r>
            <a:r>
              <a:rPr lang="en-ZA" dirty="0" smtClean="0"/>
              <a:t> and </a:t>
            </a:r>
            <a:r>
              <a:rPr lang="en-ZA" dirty="0"/>
              <a:t>Van </a:t>
            </a:r>
            <a:r>
              <a:rPr lang="en-ZA" dirty="0" err="1" smtClean="0"/>
              <a:t>Noort</a:t>
            </a:r>
            <a:r>
              <a:rPr lang="en-ZA" dirty="0" smtClean="0"/>
              <a:t> 2013.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4394"/>
            <a:ext cx="158115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07" y="2905074"/>
            <a:ext cx="2238375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1" y="3052039"/>
            <a:ext cx="1795069" cy="1346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52" y="3140968"/>
            <a:ext cx="11430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644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7951"/>
            <a:ext cx="1394520" cy="1944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29" y="0"/>
            <a:ext cx="1106996" cy="14778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81" y="3197629"/>
            <a:ext cx="1278142" cy="17041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82" y="4527424"/>
            <a:ext cx="1287016" cy="1916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1042441" cy="15433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34" y="4755114"/>
            <a:ext cx="1335842" cy="16466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4"/>
          <a:stretch/>
        </p:blipFill>
        <p:spPr>
          <a:xfrm>
            <a:off x="2619259" y="4960465"/>
            <a:ext cx="1216141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6" y="1543356"/>
            <a:ext cx="1473605" cy="1473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0"/>
          <a:stretch/>
        </p:blipFill>
        <p:spPr>
          <a:xfrm>
            <a:off x="4940871" y="4814837"/>
            <a:ext cx="1665632" cy="1657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78" y="-2430"/>
            <a:ext cx="1545786" cy="15457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04" y="3033662"/>
            <a:ext cx="1141799" cy="1544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29991" r="9747" b="-15025"/>
          <a:stretch/>
        </p:blipFill>
        <p:spPr>
          <a:xfrm>
            <a:off x="6654552" y="1909394"/>
            <a:ext cx="1901619" cy="15551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0" y="4339373"/>
            <a:ext cx="1304139" cy="130413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8483" y="6401770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http://hacks.mediahack.co.za/</a:t>
            </a:r>
          </a:p>
        </p:txBody>
      </p:sp>
    </p:spTree>
    <p:extLst>
      <p:ext uri="{BB962C8B-B14F-4D97-AF65-F5344CB8AC3E}">
        <p14:creationId xmlns:p14="http://schemas.microsoft.com/office/powerpoint/2010/main" val="13910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67494"/>
            <a:ext cx="8795320" cy="1399032"/>
          </a:xfrm>
        </p:spPr>
        <p:txBody>
          <a:bodyPr>
            <a:normAutofit/>
          </a:bodyPr>
          <a:lstStyle/>
          <a:p>
            <a:r>
              <a:rPr lang="en-ZA" dirty="0" smtClean="0"/>
              <a:t>The ‘view from the suburbs’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en-ZA" b="1" dirty="0" smtClean="0"/>
              <a:t>The ‘white’ attitude: </a:t>
            </a:r>
          </a:p>
          <a:p>
            <a:r>
              <a:rPr lang="en-ZA" dirty="0" smtClean="0"/>
              <a:t>We pay our taxes therefore we have done our duty as citizens. You spend our money carelessly and corruptly</a:t>
            </a:r>
            <a:r>
              <a:rPr lang="en-ZA" dirty="0"/>
              <a:t>. </a:t>
            </a:r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/>
              <a:t>new SA is a post-race space – the only racism is that invented by the new elite (and usually aimed at the white minority</a:t>
            </a:r>
            <a:r>
              <a:rPr lang="en-ZA" dirty="0" smtClean="0"/>
              <a:t>).</a:t>
            </a:r>
          </a:p>
          <a:p>
            <a:r>
              <a:rPr lang="en-ZA" dirty="0" smtClean="0"/>
              <a:t>Stop blaming your incompetence on the ‘legacy of apartheid’.</a:t>
            </a:r>
          </a:p>
          <a:p>
            <a:r>
              <a:rPr lang="en-ZA" dirty="0" smtClean="0"/>
              <a:t>You </a:t>
            </a:r>
            <a:r>
              <a:rPr lang="en-ZA" dirty="0"/>
              <a:t>are beyond the pale; therefore no dialogue is possible. </a:t>
            </a:r>
            <a:endParaRPr lang="en-ZA" dirty="0" smtClean="0"/>
          </a:p>
          <a:p>
            <a:r>
              <a:rPr lang="en-ZA" dirty="0" smtClean="0"/>
              <a:t>Our </a:t>
            </a:r>
            <a:r>
              <a:rPr lang="en-ZA" dirty="0"/>
              <a:t>outrage is so righteous that we do not need to stop and check our assumptions.</a:t>
            </a:r>
          </a:p>
          <a:p>
            <a:endParaRPr lang="en-ZA" dirty="0"/>
          </a:p>
          <a:p>
            <a:endParaRPr lang="en-ZA" dirty="0" smtClean="0"/>
          </a:p>
          <a:p>
            <a:pPr marL="64008" indent="0">
              <a:buNone/>
            </a:pPr>
            <a:r>
              <a:rPr lang="en-ZA" b="1" dirty="0" smtClean="0"/>
              <a:t>The media attitude: </a:t>
            </a:r>
          </a:p>
          <a:p>
            <a:r>
              <a:rPr lang="en-ZA" dirty="0" smtClean="0"/>
              <a:t>There is no credible opposition, so we have to be the political opposition.</a:t>
            </a:r>
          </a:p>
          <a:p>
            <a:r>
              <a:rPr lang="en-ZA" dirty="0" smtClean="0"/>
              <a:t>We speak for those most affected; they are too poor/rural/sick/young/uneducated to speak for themselves.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What I think we need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Some </a:t>
            </a:r>
            <a:r>
              <a:rPr lang="en-ZA" dirty="0" err="1" smtClean="0"/>
              <a:t>ubuntu</a:t>
            </a:r>
            <a:r>
              <a:rPr lang="en-ZA" dirty="0" smtClean="0"/>
              <a:t> – treat everyone with humanity and decency, listen more, be extremely careful of adopting high-handed attitudes fuelled by moral outrage.</a:t>
            </a:r>
          </a:p>
          <a:p>
            <a:r>
              <a:rPr lang="en-ZA" dirty="0" smtClean="0"/>
              <a:t>Stop trying to speak on behalf of and for the majority – put in place mechanisms to listen and to make space for their speech. Let the citizens do their own work!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630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36096"/>
          </a:xfrm>
        </p:spPr>
        <p:txBody>
          <a:bodyPr>
            <a:normAutofit/>
          </a:bodyPr>
          <a:lstStyle/>
          <a:p>
            <a:r>
              <a:rPr lang="en-ZA" dirty="0" smtClean="0"/>
              <a:t>Beware of the ‘view from the suburbs’ (Steven Friedman); the middle class approach – and rush to judgment – to politics, education, community, business, problem-solving, etc.</a:t>
            </a:r>
          </a:p>
          <a:p>
            <a:r>
              <a:rPr lang="en-ZA" dirty="0" smtClean="0"/>
              <a:t>Be in dialogue as a state of mind and politics.</a:t>
            </a:r>
          </a:p>
          <a:p>
            <a:r>
              <a:rPr lang="en-ZA" dirty="0" smtClean="0"/>
              <a:t>Hold on to the precious things learned in the struggle: solidarity, broad-based action.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35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And for journalism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Think </a:t>
            </a:r>
            <a:r>
              <a:rPr lang="en-ZA" dirty="0"/>
              <a:t>texture and translation (Yves Vanderhaeghen) – tell ‘thick’ stories and tell them across the divides.  Tell stories that enable </a:t>
            </a:r>
            <a:r>
              <a:rPr lang="en-ZA" dirty="0" smtClean="0"/>
              <a:t>understanding, agency, dialogue </a:t>
            </a:r>
            <a:r>
              <a:rPr lang="en-ZA" dirty="0"/>
              <a:t>and solidarity instead of disillusionment and frustration.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389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 quick overview – 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55000" lnSpcReduction="20000"/>
          </a:bodyPr>
          <a:lstStyle/>
          <a:p>
            <a:r>
              <a:rPr lang="en-ZA" dirty="0"/>
              <a:t>359 newspapers: 15 weeklies; 32 weekenders; 219 free newspapers; 58 locals; 28 dailies and six hybrids, 518 magazines (consumer, entertainment, business, sport and specialist publications). </a:t>
            </a:r>
          </a:p>
          <a:p>
            <a:endParaRPr lang="en-ZA" dirty="0"/>
          </a:p>
          <a:p>
            <a:r>
              <a:rPr lang="en-ZA" dirty="0"/>
              <a:t>About 1.3-million copies of newspapers are sold (population of </a:t>
            </a:r>
            <a:r>
              <a:rPr lang="en-ZA" dirty="0" smtClean="0"/>
              <a:t>52-million).</a:t>
            </a:r>
            <a:endParaRPr lang="en-ZA" dirty="0"/>
          </a:p>
          <a:p>
            <a:endParaRPr lang="en-ZA" dirty="0"/>
          </a:p>
          <a:p>
            <a:r>
              <a:rPr lang="en-ZA" dirty="0"/>
              <a:t>Most publications are in English with some in Afrikaans and isiZulu.</a:t>
            </a:r>
          </a:p>
          <a:p>
            <a:endParaRPr lang="en-ZA" dirty="0"/>
          </a:p>
          <a:p>
            <a:r>
              <a:rPr lang="en-ZA" dirty="0"/>
              <a:t>Newspapers are urban based, with an urban bias.</a:t>
            </a:r>
          </a:p>
          <a:p>
            <a:endParaRPr lang="en-ZA" dirty="0"/>
          </a:p>
          <a:p>
            <a:r>
              <a:rPr lang="en-ZA" dirty="0"/>
              <a:t>Steady decline in newspaper circulation: 5.5% since 2008. Magazine sales declined in 2013 by 0.2%.</a:t>
            </a:r>
          </a:p>
          <a:p>
            <a:endParaRPr lang="en-ZA" dirty="0"/>
          </a:p>
          <a:p>
            <a:r>
              <a:rPr lang="en-ZA" dirty="0"/>
              <a:t>1 online-only newspaper The Daily Maverick.</a:t>
            </a:r>
          </a:p>
          <a:p>
            <a:endParaRPr lang="en-ZA" dirty="0"/>
          </a:p>
          <a:p>
            <a:r>
              <a:rPr lang="en-ZA" dirty="0"/>
              <a:t>Most newspapers have adopted the “porous pay wall” method for their online versions (this has usually resulted in an overall loss of readers).</a:t>
            </a:r>
          </a:p>
          <a:p>
            <a:pPr marL="64008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87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8"/>
          <a:stretch/>
        </p:blipFill>
        <p:spPr>
          <a:xfrm>
            <a:off x="5004048" y="1844824"/>
            <a:ext cx="3456384" cy="4597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Print media ownership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700808"/>
            <a:ext cx="4104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The major companies are</a:t>
            </a:r>
            <a:r>
              <a:rPr lang="en-ZA" dirty="0" smtClean="0"/>
              <a:t>:</a:t>
            </a:r>
          </a:p>
          <a:p>
            <a:pPr lvl="1"/>
            <a:r>
              <a:rPr lang="en-ZA" dirty="0" smtClean="0"/>
              <a:t>Times </a:t>
            </a:r>
            <a:r>
              <a:rPr lang="en-ZA" dirty="0"/>
              <a:t>Media Group</a:t>
            </a:r>
          </a:p>
          <a:p>
            <a:pPr lvl="1"/>
            <a:r>
              <a:rPr lang="en-ZA" dirty="0" err="1"/>
              <a:t>Caxton&amp;CTP</a:t>
            </a:r>
            <a:endParaRPr lang="en-ZA" dirty="0"/>
          </a:p>
          <a:p>
            <a:pPr lvl="1"/>
            <a:r>
              <a:rPr lang="en-ZA" dirty="0"/>
              <a:t>Independent Newspapers</a:t>
            </a:r>
          </a:p>
          <a:p>
            <a:pPr lvl="1"/>
            <a:r>
              <a:rPr lang="en-ZA" dirty="0"/>
              <a:t>Media24</a:t>
            </a:r>
          </a:p>
          <a:p>
            <a:pPr lvl="1"/>
            <a:r>
              <a:rPr lang="en-ZA" dirty="0"/>
              <a:t>Mail &amp; Guardian – the sole remaining ‘alternative’ newspaper from the apartheid era.</a:t>
            </a:r>
          </a:p>
          <a:p>
            <a:endParaRPr lang="en-ZA" dirty="0"/>
          </a:p>
          <a:p>
            <a:r>
              <a:rPr lang="en-ZA" dirty="0"/>
              <a:t>Independent Newspapers </a:t>
            </a:r>
            <a:r>
              <a:rPr lang="en-ZA" dirty="0" smtClean="0"/>
              <a:t>sold </a:t>
            </a:r>
            <a:r>
              <a:rPr lang="en-ZA" dirty="0"/>
              <a:t>to the South African consortium </a:t>
            </a:r>
            <a:r>
              <a:rPr lang="en-ZA" dirty="0" err="1"/>
              <a:t>Sekunjalo</a:t>
            </a:r>
            <a:r>
              <a:rPr lang="en-ZA" dirty="0"/>
              <a:t> Independent Media. Plans to expand into indigenous languages, expand into other parts of Africa and grow digital presence.</a:t>
            </a:r>
          </a:p>
        </p:txBody>
      </p:sp>
    </p:spTree>
    <p:extLst>
      <p:ext uri="{BB962C8B-B14F-4D97-AF65-F5344CB8AC3E}">
        <p14:creationId xmlns:p14="http://schemas.microsoft.com/office/powerpoint/2010/main" val="23916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The ANC’s criticism: the print media is lacks diversity in ownership and control, race, language, gender, and content. Black ownership (using the Media Development and Diversity Agency’s statistics), is 14% and women’s representation at board and management level is 4%.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The </a:t>
            </a:r>
            <a:r>
              <a:rPr lang="en-ZA" dirty="0" smtClean="0"/>
              <a:t>Parliamentary </a:t>
            </a:r>
            <a:r>
              <a:rPr lang="en-ZA" dirty="0"/>
              <a:t>Committee on Communication: the print media does  not reflect a diversity of South African voices; they marginalise the rural and the poor; they are white-dominated not just in ownership but also in issues covered; and there was “cartel-like” behaviour involving community newspapers.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94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raced reality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 smtClean="0"/>
              <a:t>Media 24: </a:t>
            </a:r>
            <a:r>
              <a:rPr lang="en-ZA" dirty="0"/>
              <a:t>24 white editors out of </a:t>
            </a:r>
            <a:r>
              <a:rPr lang="en-ZA" dirty="0" smtClean="0"/>
              <a:t>30, 704 journalists 267 white </a:t>
            </a:r>
            <a:r>
              <a:rPr lang="en-ZA" dirty="0"/>
              <a:t>females</a:t>
            </a:r>
            <a:r>
              <a:rPr lang="en-ZA" dirty="0" smtClean="0"/>
              <a:t>, 213 </a:t>
            </a:r>
            <a:r>
              <a:rPr lang="en-ZA" dirty="0"/>
              <a:t>white males, 133 black males and 91 black </a:t>
            </a:r>
            <a:r>
              <a:rPr lang="en-ZA" dirty="0" smtClean="0"/>
              <a:t>females.</a:t>
            </a:r>
          </a:p>
          <a:p>
            <a:pPr marL="64008" indent="0">
              <a:buNone/>
            </a:pPr>
            <a:endParaRPr lang="en-ZA" dirty="0" smtClean="0"/>
          </a:p>
          <a:p>
            <a:r>
              <a:rPr lang="en-ZA" dirty="0" smtClean="0"/>
              <a:t>Independent Newspapers: 60% of editorial </a:t>
            </a:r>
            <a:r>
              <a:rPr lang="en-ZA" dirty="0"/>
              <a:t>staff </a:t>
            </a:r>
            <a:r>
              <a:rPr lang="en-ZA" dirty="0" smtClean="0"/>
              <a:t>black</a:t>
            </a:r>
            <a:r>
              <a:rPr lang="en-ZA" dirty="0"/>
              <a:t>, </a:t>
            </a:r>
            <a:r>
              <a:rPr lang="en-ZA" dirty="0" smtClean="0"/>
              <a:t>females just </a:t>
            </a:r>
            <a:r>
              <a:rPr lang="en-ZA" dirty="0"/>
              <a:t>fewer than 50</a:t>
            </a:r>
            <a:r>
              <a:rPr lang="en-ZA" dirty="0" smtClean="0"/>
              <a:t>%. Of the 19 titles 10 </a:t>
            </a:r>
            <a:r>
              <a:rPr lang="en-ZA" dirty="0"/>
              <a:t>had black </a:t>
            </a:r>
            <a:r>
              <a:rPr lang="en-ZA" dirty="0" smtClean="0"/>
              <a:t>editors (3 women). 9 titles white editors (5 female</a:t>
            </a:r>
            <a:r>
              <a:rPr lang="en-ZA" dirty="0"/>
              <a:t>. </a:t>
            </a:r>
            <a:r>
              <a:rPr lang="en-ZA" dirty="0" smtClean="0"/>
              <a:t>50</a:t>
            </a:r>
            <a:r>
              <a:rPr lang="en-ZA" dirty="0"/>
              <a:t>% </a:t>
            </a:r>
            <a:r>
              <a:rPr lang="en-ZA" dirty="0" smtClean="0"/>
              <a:t>black managers (1 female).</a:t>
            </a:r>
          </a:p>
          <a:p>
            <a:pPr marL="64008" indent="0">
              <a:buNone/>
            </a:pPr>
            <a:endParaRPr lang="en-ZA" dirty="0" smtClean="0"/>
          </a:p>
          <a:p>
            <a:r>
              <a:rPr lang="en-ZA" dirty="0" err="1" smtClean="0"/>
              <a:t>Mail&amp;Guardian</a:t>
            </a:r>
            <a:r>
              <a:rPr lang="en-ZA" dirty="0" smtClean="0"/>
              <a:t>:  Of a staff </a:t>
            </a:r>
            <a:r>
              <a:rPr lang="en-ZA" dirty="0"/>
              <a:t>of 149, </a:t>
            </a:r>
            <a:r>
              <a:rPr lang="en-ZA" dirty="0" smtClean="0"/>
              <a:t>81 </a:t>
            </a:r>
            <a:r>
              <a:rPr lang="en-ZA" dirty="0"/>
              <a:t>were black </a:t>
            </a:r>
            <a:r>
              <a:rPr lang="en-ZA" dirty="0" smtClean="0"/>
              <a:t>and 68 </a:t>
            </a:r>
            <a:r>
              <a:rPr lang="en-ZA" dirty="0"/>
              <a:t>were white. </a:t>
            </a:r>
            <a:r>
              <a:rPr lang="en-ZA" dirty="0" smtClean="0"/>
              <a:t>In the leadership 21 </a:t>
            </a:r>
            <a:r>
              <a:rPr lang="en-ZA" dirty="0"/>
              <a:t>black men and 38 black women, </a:t>
            </a:r>
            <a:r>
              <a:rPr lang="en-ZA" dirty="0" smtClean="0"/>
              <a:t>20 </a:t>
            </a:r>
            <a:r>
              <a:rPr lang="en-ZA" dirty="0"/>
              <a:t>white males and 28 white females. The majority </a:t>
            </a:r>
            <a:r>
              <a:rPr lang="en-ZA" dirty="0" smtClean="0"/>
              <a:t>of employees </a:t>
            </a:r>
            <a:r>
              <a:rPr lang="en-ZA" dirty="0"/>
              <a:t>were women and the biggest single </a:t>
            </a:r>
            <a:r>
              <a:rPr lang="en-ZA" dirty="0" smtClean="0"/>
              <a:t>category was </a:t>
            </a:r>
            <a:r>
              <a:rPr lang="en-ZA" dirty="0"/>
              <a:t>black women.</a:t>
            </a:r>
          </a:p>
        </p:txBody>
      </p:sp>
    </p:spTree>
    <p:extLst>
      <p:ext uri="{BB962C8B-B14F-4D97-AF65-F5344CB8AC3E}">
        <p14:creationId xmlns:p14="http://schemas.microsoft.com/office/powerpoint/2010/main" val="686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</p:spPr>
        <p:txBody>
          <a:bodyPr>
            <a:normAutofit/>
          </a:bodyPr>
          <a:lstStyle/>
          <a:p>
            <a:r>
              <a:rPr lang="en-ZA" sz="2800" dirty="0"/>
              <a:t>Community </a:t>
            </a:r>
            <a:r>
              <a:rPr lang="en-ZA" sz="2800" dirty="0" smtClean="0"/>
              <a:t>papers </a:t>
            </a:r>
            <a:r>
              <a:rPr lang="en-ZA" sz="2800" dirty="0"/>
              <a:t>and independent publishing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427168" cy="4249944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245 titles primarily located in rural and disadvantaged areas (Association of Independent Publishers).</a:t>
            </a:r>
          </a:p>
          <a:p>
            <a:endParaRPr lang="en-ZA" dirty="0"/>
          </a:p>
          <a:p>
            <a:r>
              <a:rPr lang="en-ZA" dirty="0"/>
              <a:t>97 publish in indigenous languages.</a:t>
            </a:r>
          </a:p>
          <a:p>
            <a:endParaRPr lang="en-ZA" dirty="0"/>
          </a:p>
          <a:p>
            <a:r>
              <a:rPr lang="en-ZA" dirty="0"/>
              <a:t>219 free newspapers with a distribution of </a:t>
            </a:r>
            <a:endParaRPr lang="en-ZA" dirty="0" smtClean="0"/>
          </a:p>
          <a:p>
            <a:pPr marL="64008" indent="0">
              <a:buNone/>
            </a:pPr>
            <a:r>
              <a:rPr lang="en-ZA" dirty="0"/>
              <a:t> </a:t>
            </a:r>
            <a:r>
              <a:rPr lang="en-ZA" dirty="0" smtClean="0"/>
              <a:t>   6 </a:t>
            </a:r>
            <a:r>
              <a:rPr lang="en-ZA" dirty="0"/>
              <a:t>195 065.</a:t>
            </a:r>
          </a:p>
          <a:p>
            <a:endParaRPr lang="en-ZA" dirty="0"/>
          </a:p>
          <a:p>
            <a:r>
              <a:rPr lang="en-ZA" dirty="0"/>
              <a:t>58 local newspapers with a circulation of 482 000.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9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en-ZA" dirty="0"/>
              <a:t>Broadcasting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Autofit/>
          </a:bodyPr>
          <a:lstStyle/>
          <a:p>
            <a:pPr marL="64008" indent="0">
              <a:buNone/>
            </a:pPr>
            <a:endParaRPr lang="en-ZA" sz="1600" dirty="0" smtClean="0"/>
          </a:p>
          <a:p>
            <a:pPr marL="64008" indent="0">
              <a:buNone/>
            </a:pPr>
            <a:r>
              <a:rPr lang="en-ZA" sz="1600" dirty="0" smtClean="0"/>
              <a:t>Dominated </a:t>
            </a:r>
            <a:r>
              <a:rPr lang="en-ZA" sz="1600" dirty="0"/>
              <a:t>by the SABC radio and television channels (but the SABC TV stations have lost a million prime time viewers in the last year).</a:t>
            </a:r>
          </a:p>
          <a:p>
            <a:endParaRPr lang="en-ZA" sz="1600" dirty="0"/>
          </a:p>
          <a:p>
            <a:pPr marL="64008" indent="0">
              <a:buNone/>
            </a:pPr>
            <a:r>
              <a:rPr lang="en-ZA" sz="1600" b="1" dirty="0" smtClean="0"/>
              <a:t>Radio</a:t>
            </a:r>
            <a:r>
              <a:rPr lang="en-ZA" sz="1600" b="1" dirty="0"/>
              <a:t>: </a:t>
            </a:r>
            <a:r>
              <a:rPr lang="en-ZA" sz="1600" dirty="0"/>
              <a:t>20 public radio stations; 16 commercial stations; 130 community radio stations. </a:t>
            </a:r>
            <a:endParaRPr lang="en-ZA" sz="1600" dirty="0" smtClean="0"/>
          </a:p>
          <a:p>
            <a:r>
              <a:rPr lang="en-ZA" sz="1600" dirty="0" smtClean="0"/>
              <a:t>The </a:t>
            </a:r>
            <a:r>
              <a:rPr lang="en-ZA" sz="1600" dirty="0"/>
              <a:t>total adult radio listening population is 31 million and of that nearly 9 million listen to community stations. </a:t>
            </a:r>
            <a:endParaRPr lang="en-ZA" sz="1600" dirty="0" smtClean="0"/>
          </a:p>
          <a:p>
            <a:r>
              <a:rPr lang="en-ZA" sz="1600" dirty="0" smtClean="0"/>
              <a:t>SABC </a:t>
            </a:r>
            <a:r>
              <a:rPr lang="en-ZA" sz="1600" dirty="0"/>
              <a:t>broadcasts in all official 11 languages plus </a:t>
            </a:r>
            <a:r>
              <a:rPr lang="en-ZA" sz="1600" dirty="0" err="1"/>
              <a:t>KhoiSan</a:t>
            </a:r>
            <a:r>
              <a:rPr lang="en-ZA" sz="1600" dirty="0"/>
              <a:t>. </a:t>
            </a:r>
            <a:r>
              <a:rPr lang="en-ZA" sz="1600" dirty="0" err="1"/>
              <a:t>Ukhozi</a:t>
            </a:r>
            <a:r>
              <a:rPr lang="en-ZA" sz="1600" dirty="0"/>
              <a:t> FM in isiZulu has 4.3-million listeners.</a:t>
            </a:r>
          </a:p>
          <a:p>
            <a:endParaRPr lang="en-ZA" sz="1600" dirty="0"/>
          </a:p>
          <a:p>
            <a:pPr marL="64008" indent="0">
              <a:buNone/>
            </a:pPr>
            <a:r>
              <a:rPr lang="en-ZA" sz="1600" b="1" dirty="0" smtClean="0"/>
              <a:t>Television</a:t>
            </a:r>
            <a:r>
              <a:rPr lang="en-ZA" sz="1600" b="1" dirty="0"/>
              <a:t>: </a:t>
            </a:r>
            <a:r>
              <a:rPr lang="en-ZA" sz="1600" dirty="0"/>
              <a:t>according to Census 2011, households in SA have more TVs than radios. </a:t>
            </a:r>
            <a:endParaRPr lang="en-ZA" sz="1600" dirty="0" smtClean="0"/>
          </a:p>
          <a:p>
            <a:r>
              <a:rPr lang="en-ZA" sz="1600" dirty="0" smtClean="0"/>
              <a:t>3 </a:t>
            </a:r>
            <a:r>
              <a:rPr lang="en-ZA" sz="1600" dirty="0"/>
              <a:t>commercial operators: e.tv (7pm news gets 3.5-million viewers), DSTV (satellite and paid for with 20% Chinese ownership and 25% of SA households) and </a:t>
            </a:r>
            <a:r>
              <a:rPr lang="en-ZA" sz="1600" dirty="0" err="1"/>
              <a:t>TopTV</a:t>
            </a:r>
            <a:r>
              <a:rPr lang="en-ZA" sz="1600" dirty="0"/>
              <a:t> (run by On Digital Media</a:t>
            </a:r>
            <a:r>
              <a:rPr lang="en-ZA" sz="1600" dirty="0" smtClean="0"/>
              <a:t>). </a:t>
            </a:r>
          </a:p>
          <a:p>
            <a:r>
              <a:rPr lang="en-ZA" sz="1600" dirty="0" smtClean="0"/>
              <a:t>Africa </a:t>
            </a:r>
            <a:r>
              <a:rPr lang="en-ZA" sz="1600" dirty="0"/>
              <a:t>News Network is a new channel (since August 2013) owned by the Gupta family of India</a:t>
            </a:r>
            <a:r>
              <a:rPr lang="en-ZA" sz="1600" dirty="0" smtClean="0"/>
              <a:t>.  7 </a:t>
            </a:r>
            <a:r>
              <a:rPr lang="en-ZA" sz="1600" dirty="0"/>
              <a:t>licensed community TV stations (Cape Town TV, Soweto TV, Bay TV, One KZN, Tshwane TV, Bara TV and North West).</a:t>
            </a:r>
          </a:p>
          <a:p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9099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576</TotalTime>
  <Words>2119</Words>
  <Application>Microsoft Office PowerPoint</Application>
  <PresentationFormat>On-screen Show (4:3)</PresentationFormat>
  <Paragraphs>192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Verve</vt:lpstr>
      <vt:lpstr>The South African media  post-apartheid </vt:lpstr>
      <vt:lpstr>PowerPoint Presentation</vt:lpstr>
      <vt:lpstr>The big challenge for SA media?</vt:lpstr>
      <vt:lpstr>A quick overview – print</vt:lpstr>
      <vt:lpstr>Print media ownership</vt:lpstr>
      <vt:lpstr>Transformation</vt:lpstr>
      <vt:lpstr>The raced reality</vt:lpstr>
      <vt:lpstr>Community papers and independent publishing</vt:lpstr>
      <vt:lpstr>Broadcasting</vt:lpstr>
      <vt:lpstr>Job losses</vt:lpstr>
      <vt:lpstr>The digital effect</vt:lpstr>
      <vt:lpstr>Mobile and apps</vt:lpstr>
      <vt:lpstr>Journalists online</vt:lpstr>
      <vt:lpstr>Laws and regulation</vt:lpstr>
      <vt:lpstr>Laws affecting journalists</vt:lpstr>
      <vt:lpstr>Oh what a lovely war</vt:lpstr>
      <vt:lpstr>The ‘secrecy bill’</vt:lpstr>
      <vt:lpstr>The reaction</vt:lpstr>
      <vt:lpstr>The demands</vt:lpstr>
      <vt:lpstr> And then… co-regulation!</vt:lpstr>
      <vt:lpstr>The interpretation of the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Apartheid continuities  (with a twist)</vt:lpstr>
      <vt:lpstr>1. The commercial-racial problem </vt:lpstr>
      <vt:lpstr>2. Fiercely (thoughtlessly?)     oppositional</vt:lpstr>
      <vt:lpstr>The Twitter agenda</vt:lpstr>
      <vt:lpstr>The ‘view from the suburbs’</vt:lpstr>
      <vt:lpstr>What I think we need</vt:lpstr>
      <vt:lpstr>PowerPoint Presentation</vt:lpstr>
      <vt:lpstr>And for journalism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Anthea Garman</dc:creator>
  <cp:lastModifiedBy>AutoBVT</cp:lastModifiedBy>
  <cp:revision>62</cp:revision>
  <dcterms:created xsi:type="dcterms:W3CDTF">2013-11-18T10:24:02Z</dcterms:created>
  <dcterms:modified xsi:type="dcterms:W3CDTF">2013-11-26T12:28:18Z</dcterms:modified>
</cp:coreProperties>
</file>