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handoutMasterIdLst>
    <p:handoutMasterId r:id="rId47"/>
  </p:handoutMasterIdLst>
  <p:sldIdLst>
    <p:sldId id="282" r:id="rId2"/>
    <p:sldId id="357" r:id="rId3"/>
    <p:sldId id="358" r:id="rId4"/>
    <p:sldId id="355" r:id="rId5"/>
    <p:sldId id="353" r:id="rId6"/>
    <p:sldId id="365" r:id="rId7"/>
    <p:sldId id="352" r:id="rId8"/>
    <p:sldId id="354" r:id="rId9"/>
    <p:sldId id="362" r:id="rId10"/>
    <p:sldId id="363" r:id="rId11"/>
    <p:sldId id="364" r:id="rId12"/>
    <p:sldId id="360" r:id="rId13"/>
    <p:sldId id="366" r:id="rId14"/>
    <p:sldId id="367" r:id="rId15"/>
    <p:sldId id="361" r:id="rId16"/>
    <p:sldId id="283" r:id="rId17"/>
    <p:sldId id="301" r:id="rId18"/>
    <p:sldId id="298" r:id="rId19"/>
    <p:sldId id="292" r:id="rId20"/>
    <p:sldId id="257" r:id="rId21"/>
    <p:sldId id="259" r:id="rId22"/>
    <p:sldId id="299" r:id="rId23"/>
    <p:sldId id="303" r:id="rId24"/>
    <p:sldId id="350" r:id="rId25"/>
    <p:sldId id="351" r:id="rId26"/>
    <p:sldId id="260" r:id="rId27"/>
    <p:sldId id="258" r:id="rId28"/>
    <p:sldId id="261" r:id="rId29"/>
    <p:sldId id="262" r:id="rId30"/>
    <p:sldId id="265" r:id="rId31"/>
    <p:sldId id="328" r:id="rId32"/>
    <p:sldId id="279" r:id="rId33"/>
    <p:sldId id="280" r:id="rId34"/>
    <p:sldId id="281" r:id="rId35"/>
    <p:sldId id="323" r:id="rId36"/>
    <p:sldId id="348" r:id="rId37"/>
    <p:sldId id="331" r:id="rId38"/>
    <p:sldId id="332" r:id="rId39"/>
    <p:sldId id="334" r:id="rId40"/>
    <p:sldId id="337" r:id="rId41"/>
    <p:sldId id="338" r:id="rId42"/>
    <p:sldId id="343" r:id="rId43"/>
    <p:sldId id="345" r:id="rId44"/>
    <p:sldId id="344" r:id="rId45"/>
    <p:sldId id="349" r:id="rId4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CC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F6CA-6672-4394-B160-074A106F21B8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7459A-F89C-4430-BA56-21628C770E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21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9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9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82F899-D505-4807-87A8-5D9351CB959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6638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8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2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9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2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6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4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DEB35-6664-4627-AFD6-B88078BD8701}" type="datetimeFigureOut">
              <a:rPr lang="en-US" smtClean="0"/>
              <a:t>5/6/2017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B869E-9BED-4E8A-80EC-272981E16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1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.uk/url?sa=i&amp;rct=j&amp;q=&amp;esrc=s&amp;source=images&amp;cd=&amp;ved=0CAcQjRxqFQoTCK36sfuI9MYCFQU5FAodXWMKzA&amp;url=http://cammyscomiccorner.com/photowfd/maps-of-europe-and-asia&amp;ei=AliyVa3xH4XyUN3GqeAM&amp;bvm=bv.98476267,d.ZGU&amp;psig=AFQjCNEsmGAynsPw6m7dXAZsb7uhO-ZOhA&amp;ust=1437837665423884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.uk/url?sa=i&amp;rct=j&amp;q=&amp;esrc=s&amp;source=images&amp;cd=&amp;ved=0CAcQjRxqFQoTCK36sfuI9MYCFQU5FAodXWMKzA&amp;url=http://cammyscomiccorner.com/photowfd/maps-of-europe-and-asia&amp;ei=AliyVa3xH4XyUN3GqeAM&amp;bvm=bv.98476267,d.ZGU&amp;psig=AFQjCNEsmGAynsPw6m7dXAZsb7uhO-ZOhA&amp;ust=1437837665423884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7544" y="404664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4400" b="1" dirty="0"/>
              <a:t>Internationalization </a:t>
            </a:r>
            <a:r>
              <a:rPr lang="en-ZA" sz="4400" b="1" dirty="0" smtClean="0"/>
              <a:t>of Research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60212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Tebello Nyokong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475656" y="1887836"/>
            <a:ext cx="62131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4400" b="1" dirty="0" smtClean="0">
                <a:solidFill>
                  <a:srgbClr val="FF0000"/>
                </a:solidFill>
              </a:rPr>
              <a:t>Focus on Natural </a:t>
            </a:r>
            <a:r>
              <a:rPr lang="en-ZA" sz="4400" b="1" dirty="0">
                <a:solidFill>
                  <a:srgbClr val="FF0000"/>
                </a:solidFill>
              </a:rPr>
              <a:t>Sciences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lvl="0"/>
            <a:r>
              <a:rPr lang="en-ZA" b="1" dirty="0"/>
              <a:t>Quality of journals??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47664" y="1844824"/>
            <a:ext cx="6048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b="1" dirty="0" smtClean="0">
              <a:solidFill>
                <a:srgbClr val="FF0000"/>
              </a:solidFill>
            </a:endParaRPr>
          </a:p>
          <a:p>
            <a:pPr lvl="0"/>
            <a:endParaRPr lang="en-ZA" b="1" dirty="0">
              <a:solidFill>
                <a:srgbClr val="FF0000"/>
              </a:solidFill>
            </a:endParaRPr>
          </a:p>
          <a:p>
            <a:pPr lvl="0"/>
            <a:endParaRPr lang="en-ZA" b="1" dirty="0" smtClean="0">
              <a:solidFill>
                <a:srgbClr val="FF0000"/>
              </a:solidFill>
            </a:endParaRPr>
          </a:p>
          <a:p>
            <a:pPr lvl="0"/>
            <a:endParaRPr lang="en-ZA" b="1" dirty="0">
              <a:solidFill>
                <a:srgbClr val="FF0000"/>
              </a:solidFill>
            </a:endParaRPr>
          </a:p>
          <a:p>
            <a:pPr lvl="0"/>
            <a:endParaRPr lang="en-ZA" b="1" dirty="0" smtClean="0">
              <a:solidFill>
                <a:srgbClr val="FF0000"/>
              </a:solidFill>
            </a:endParaRPr>
          </a:p>
          <a:p>
            <a:pPr lvl="0"/>
            <a:endParaRPr lang="en-ZA" b="1" dirty="0">
              <a:solidFill>
                <a:srgbClr val="FF0000"/>
              </a:solidFill>
            </a:endParaRPr>
          </a:p>
          <a:p>
            <a:pPr lvl="0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628" y="1383678"/>
            <a:ext cx="66967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0000CC"/>
                </a:solidFill>
              </a:rPr>
              <a:t>Impact factor – Very variable for each discipline and sub-discipline</a:t>
            </a:r>
          </a:p>
          <a:p>
            <a:r>
              <a:rPr lang="en-ZA" sz="2800" b="1" dirty="0" err="1" smtClean="0">
                <a:solidFill>
                  <a:srgbClr val="0000CC"/>
                </a:solidFill>
              </a:rPr>
              <a:t>eg</a:t>
            </a:r>
            <a:r>
              <a:rPr lang="en-ZA" sz="2800" b="1" dirty="0" smtClean="0">
                <a:solidFill>
                  <a:srgbClr val="0000CC"/>
                </a:solidFill>
              </a:rPr>
              <a:t>  high in Biological Sciences, 	low in Maths</a:t>
            </a:r>
          </a:p>
          <a:p>
            <a:endParaRPr lang="en-ZA" sz="2800" b="1" dirty="0" smtClean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0000CC"/>
                </a:solidFill>
              </a:rPr>
              <a:t>Journals require contribution of each author – good</a:t>
            </a:r>
          </a:p>
          <a:p>
            <a:endParaRPr lang="en-ZA" sz="2800" b="1" dirty="0" smtClean="0">
              <a:solidFill>
                <a:srgbClr val="0000CC"/>
              </a:solidFill>
            </a:endParaRPr>
          </a:p>
          <a:p>
            <a:r>
              <a:rPr lang="en-ZA" sz="2800" b="1" dirty="0" smtClean="0">
                <a:solidFill>
                  <a:srgbClr val="0000CC"/>
                </a:solidFill>
              </a:rPr>
              <a:t>Funding agents and promotion committees should check individual contribution</a:t>
            </a:r>
            <a:endParaRPr lang="en-ZA" sz="2800" b="1" dirty="0">
              <a:solidFill>
                <a:srgbClr val="0000CC"/>
              </a:solidFill>
            </a:endParaRPr>
          </a:p>
          <a:p>
            <a:endParaRPr lang="en-ZA" sz="2800" b="1" dirty="0" smtClean="0">
              <a:solidFill>
                <a:srgbClr val="0000CC"/>
              </a:solidFill>
            </a:endParaRPr>
          </a:p>
          <a:p>
            <a:endParaRPr 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lvl="0"/>
            <a:r>
              <a:rPr lang="en-ZA" sz="4000" b="1" dirty="0" smtClean="0"/>
              <a:t>Being cited – very important</a:t>
            </a:r>
            <a:br>
              <a:rPr lang="en-ZA" sz="4000" b="1" dirty="0" smtClean="0"/>
            </a:b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051720" y="1628800"/>
            <a:ext cx="4733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b="1" dirty="0" smtClean="0">
                <a:solidFill>
                  <a:srgbClr val="0000CC"/>
                </a:solidFill>
              </a:rPr>
              <a:t>H index – ISI (more trusted)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1033" name="Picture 9" descr="https://charts.webofknowledge.com/ChartServer/draw?SessionID=N1IzSqirMaMnrjHBNBg&amp;Product=UA&amp;GraphID=PI_BarChart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charts.webofknowledge.com/ChartServer/draw?SessionID=N1IzSqirMaMnrjHBNBg&amp;Product=UA&amp;GraphID=TC_BarChart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196" y="227687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ages.webofknowledge.com/WOKRS523_2R2/images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0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images.webofknowledge.com/WOKRS523_2R2/images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0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ages.webofknowledge.com/WOKRS523_2R2/images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0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images.webofknowledge.com/WOKRS523_2R2/images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0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ages.webofknowledge.com/WOKRS523_2R2/images/spac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600200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48691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Publications			Citations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369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786" y="1412776"/>
            <a:ext cx="82089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2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0000CC"/>
                </a:solidFill>
              </a:rPr>
              <a:t>Improved quality of research</a:t>
            </a:r>
            <a:endParaRPr lang="en-ZA" sz="2800" b="1" dirty="0">
              <a:solidFill>
                <a:srgbClr val="0000CC"/>
              </a:solidFill>
            </a:endParaRPr>
          </a:p>
          <a:p>
            <a:endParaRPr lang="en-ZA" sz="2800" b="1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0000CC"/>
                </a:solidFill>
              </a:rPr>
              <a:t>Allows for deeper engagement with national, regional, and global issues</a:t>
            </a:r>
          </a:p>
          <a:p>
            <a:endParaRPr lang="en-ZA" sz="2800" b="1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0000CC"/>
                </a:solidFill>
              </a:rPr>
              <a:t>Prepares  students as global citizens </a:t>
            </a:r>
          </a:p>
          <a:p>
            <a:endParaRPr lang="en-ZA" sz="2800" b="1" i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043608" y="335113"/>
            <a:ext cx="727280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ZA" sz="3600" b="1" dirty="0">
                <a:solidFill>
                  <a:prstClr val="black"/>
                </a:solidFill>
              </a:rPr>
              <a:t>Why Internationalize Research?</a:t>
            </a:r>
          </a:p>
        </p:txBody>
      </p:sp>
    </p:spTree>
    <p:extLst>
      <p:ext uri="{BB962C8B-B14F-4D97-AF65-F5344CB8AC3E}">
        <p14:creationId xmlns:p14="http://schemas.microsoft.com/office/powerpoint/2010/main" val="5019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196752"/>
            <a:ext cx="6120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ZA" sz="28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0000CC"/>
                </a:solidFill>
              </a:rPr>
              <a:t>Access for students to programmes/facilities that are unavailable or scarce in their home countries.</a:t>
            </a:r>
          </a:p>
          <a:p>
            <a:endParaRPr lang="en-ZA" sz="2800" b="1" dirty="0" smtClean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b="1" dirty="0" smtClean="0"/>
              <a:t>Enhanced opportunities for academic staff improvement - decreased risk of academic ‘</a:t>
            </a:r>
            <a:r>
              <a:rPr lang="en-ZA" sz="2800" b="1" dirty="0" smtClean="0">
                <a:solidFill>
                  <a:srgbClr val="0000CC"/>
                </a:solidFill>
              </a:rPr>
              <a:t>inbreeding</a:t>
            </a:r>
            <a:r>
              <a:rPr lang="en-ZA" sz="2800" b="1" dirty="0" smtClean="0">
                <a:solidFill>
                  <a:srgbClr val="FF0000"/>
                </a:solidFill>
              </a:rPr>
              <a:t>’. </a:t>
            </a:r>
          </a:p>
          <a:p>
            <a:endParaRPr lang="en-ZA" sz="28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800" b="1" dirty="0" smtClean="0">
                <a:solidFill>
                  <a:srgbClr val="FF0000"/>
                </a:solidFill>
              </a:rPr>
              <a:t>Making Africa a destination for quality research – My idea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3608" y="335113"/>
            <a:ext cx="7272808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ZA" sz="3600" b="1" dirty="0">
                <a:solidFill>
                  <a:prstClr val="black"/>
                </a:solidFill>
              </a:rPr>
              <a:t>Why Internationalize Research?</a:t>
            </a:r>
          </a:p>
        </p:txBody>
      </p:sp>
    </p:spTree>
    <p:extLst>
      <p:ext uri="{BB962C8B-B14F-4D97-AF65-F5344CB8AC3E}">
        <p14:creationId xmlns:p14="http://schemas.microsoft.com/office/powerpoint/2010/main" val="2119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Mintek-NIC-sensors\Pre-2016 activities\Ministers visit\Photos 14 Nov 2014\Equipment arriving\DSCN2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50941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0568" y="3741052"/>
            <a:ext cx="8213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rgbClr val="0000CC"/>
                </a:solidFill>
              </a:rPr>
              <a:t>TOF-SIMS ~ R 20 000 000      XPS ~ R 7 000 000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3075" name="Picture 3" descr="C:\Users\user\Documents\PHOTOS - ALL\Photos-media-TNyokong\From Chitambos daughter-good\IMG_2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5040078" cy="33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0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ZA" b="1" dirty="0" smtClean="0">
                <a:solidFill>
                  <a:srgbClr val="FF0000"/>
                </a:solidFill>
              </a:rPr>
              <a:t>Internationalize through</a:t>
            </a:r>
            <a:r>
              <a:rPr lang="en-ZA" b="1" dirty="0" smtClean="0"/>
              <a:t>:</a:t>
            </a:r>
          </a:p>
          <a:p>
            <a:pPr marL="0" indent="0">
              <a:buNone/>
            </a:pPr>
            <a:endParaRPr lang="en-ZA" b="1" dirty="0"/>
          </a:p>
          <a:p>
            <a:r>
              <a:rPr lang="en-ZA" b="1" dirty="0" smtClean="0"/>
              <a:t>Exchange of knowledge through publications</a:t>
            </a:r>
          </a:p>
          <a:p>
            <a:r>
              <a:rPr lang="en-ZA" b="1" dirty="0" smtClean="0"/>
              <a:t>Physical mobility (conferences, exchanges)</a:t>
            </a:r>
          </a:p>
          <a:p>
            <a:r>
              <a:rPr lang="en-ZA" b="1" dirty="0" smtClean="0"/>
              <a:t>Collaborative research</a:t>
            </a:r>
          </a:p>
          <a:p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6296943" cy="365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765837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>
                <a:solidFill>
                  <a:srgbClr val="FF0000"/>
                </a:solidFill>
              </a:rPr>
              <a:t>Internationalize through</a:t>
            </a:r>
            <a:r>
              <a:rPr lang="en-ZA" sz="3200" b="1" dirty="0"/>
              <a:t>:</a:t>
            </a:r>
          </a:p>
        </p:txBody>
      </p:sp>
      <p:pic>
        <p:nvPicPr>
          <p:cNvPr id="5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~1\GUEST(~1\LOCALS~1\Temp\~AUT001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3003"/>
            <a:ext cx="5197624" cy="421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9512" y="22768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ZA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srgbClr val="0000CC"/>
                </a:solidFill>
              </a:rPr>
              <a:t>International exploitation of innovation</a:t>
            </a:r>
          </a:p>
          <a:p>
            <a:endParaRPr lang="en-ZA" sz="2400" b="1" dirty="0" smtClean="0">
              <a:solidFill>
                <a:srgbClr val="0000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 smtClean="0"/>
              <a:t>Being involved in global challenges</a:t>
            </a:r>
          </a:p>
          <a:p>
            <a:r>
              <a:rPr lang="en-ZA" sz="2400" b="1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84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941541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b="1" dirty="0" smtClean="0"/>
              <a:t>To </a:t>
            </a:r>
            <a:r>
              <a:rPr lang="en-ZA" sz="2400" b="1" dirty="0"/>
              <a:t>pool resources for </a:t>
            </a:r>
            <a:r>
              <a:rPr lang="en-ZA" sz="2400" b="1" dirty="0" smtClean="0"/>
              <a:t>common research and development goals.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400" b="1" dirty="0" smtClean="0"/>
              <a:t>Costs of equipment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400" b="1" dirty="0" smtClean="0">
                <a:solidFill>
                  <a:srgbClr val="FF0000"/>
                </a:solidFill>
              </a:rPr>
              <a:t>Development of manpower</a:t>
            </a:r>
          </a:p>
          <a:p>
            <a:pPr lvl="1"/>
            <a:r>
              <a:rPr lang="en-ZA" sz="2400" b="1" dirty="0">
                <a:solidFill>
                  <a:srgbClr val="FF0000"/>
                </a:solidFill>
              </a:rPr>
              <a:t> </a:t>
            </a:r>
            <a:r>
              <a:rPr lang="en-ZA" sz="2400" b="1" dirty="0" smtClean="0">
                <a:solidFill>
                  <a:srgbClr val="FF0000"/>
                </a:solidFill>
              </a:rPr>
              <a:t> (students)</a:t>
            </a:r>
            <a:r>
              <a:rPr lang="en-ZA" sz="2400" b="1" dirty="0">
                <a:solidFill>
                  <a:srgbClr val="FF0000"/>
                </a:solidFill>
                <a:sym typeface="Symbol"/>
              </a:rPr>
              <a:t> </a:t>
            </a:r>
            <a:endParaRPr lang="en-ZA" sz="24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400" b="1" dirty="0" smtClean="0"/>
              <a:t>Exchange of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ZA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44719"/>
            <a:ext cx="4248472" cy="385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57250" y="225852"/>
            <a:ext cx="486687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</a:rPr>
              <a:t>Why Collaborate:</a:t>
            </a:r>
          </a:p>
        </p:txBody>
      </p:sp>
    </p:spTree>
    <p:extLst>
      <p:ext uri="{BB962C8B-B14F-4D97-AF65-F5344CB8AC3E}">
        <p14:creationId xmlns:p14="http://schemas.microsoft.com/office/powerpoint/2010/main" val="25898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3568" y="728130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b="1" dirty="0" smtClean="0"/>
              <a:t>How to meet potential collaborators:</a:t>
            </a:r>
          </a:p>
          <a:p>
            <a:endParaRPr lang="en-ZA" sz="2400" b="1" dirty="0"/>
          </a:p>
          <a:p>
            <a:pPr marL="342900" indent="-342900">
              <a:buAutoNum type="arabicPeriod"/>
            </a:pPr>
            <a:r>
              <a:rPr lang="en-ZA" sz="2400" b="1" dirty="0" smtClean="0"/>
              <a:t>Visit international conferences </a:t>
            </a:r>
          </a:p>
          <a:p>
            <a:pPr marL="342900" indent="-342900">
              <a:buAutoNum type="arabicPeriod"/>
            </a:pPr>
            <a:r>
              <a:rPr lang="en-ZA" sz="2400" b="1" dirty="0" smtClean="0"/>
              <a:t>Publications</a:t>
            </a:r>
          </a:p>
          <a:p>
            <a:pPr marL="342900" indent="-342900">
              <a:buAutoNum type="arabicPeriod"/>
            </a:pPr>
            <a:endParaRPr lang="en-ZA" sz="2400" b="1" dirty="0" smtClean="0"/>
          </a:p>
          <a:p>
            <a:endParaRPr lang="en-ZA" sz="2400" b="1" dirty="0"/>
          </a:p>
        </p:txBody>
      </p:sp>
      <p:pic>
        <p:nvPicPr>
          <p:cNvPr id="8" name="Picture 5" descr="http://www.intechopen.com/storage/users/171504/images/4134_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80112" y="2948472"/>
            <a:ext cx="3258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Prof </a:t>
            </a:r>
            <a:r>
              <a:rPr lang="en-ZA" sz="2400" b="1" dirty="0" err="1" smtClean="0"/>
              <a:t>Rodica</a:t>
            </a:r>
            <a:r>
              <a:rPr lang="en-ZA" sz="2400" b="1" dirty="0" smtClean="0"/>
              <a:t> Ion (Romania)</a:t>
            </a:r>
          </a:p>
          <a:p>
            <a:r>
              <a:rPr lang="en-ZA" sz="2400" b="1" dirty="0" smtClean="0"/>
              <a:t>We met: </a:t>
            </a:r>
            <a:r>
              <a:rPr lang="en-US" sz="2400" b="1" dirty="0" smtClean="0"/>
              <a:t>Greece </a:t>
            </a:r>
            <a:r>
              <a:rPr lang="en-US" sz="2400" b="1" dirty="0"/>
              <a:t>1999</a:t>
            </a:r>
            <a:endParaRPr lang="en-ZA" sz="2400" b="1" dirty="0" smtClean="0"/>
          </a:p>
          <a:p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19199" y="4365104"/>
            <a:ext cx="3096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EU COST program 2004</a:t>
            </a:r>
          </a:p>
          <a:p>
            <a:r>
              <a:rPr lang="en-ZA" sz="1200" b="1" dirty="0" smtClean="0"/>
              <a:t>(cooperation of science and Technology)</a:t>
            </a:r>
            <a:endParaRPr lang="en-ZA" sz="1200" b="1" dirty="0"/>
          </a:p>
          <a:p>
            <a:endParaRPr lang="en-ZA" sz="2400" b="1" dirty="0" smtClean="0"/>
          </a:p>
          <a:p>
            <a:r>
              <a:rPr lang="en-ZA" sz="2400" b="1" dirty="0" smtClean="0"/>
              <a:t>Romania /SA – 2011</a:t>
            </a:r>
          </a:p>
          <a:p>
            <a:endParaRPr lang="en-ZA" sz="2400" b="1" dirty="0"/>
          </a:p>
          <a:p>
            <a:endParaRPr lang="en-US" sz="2400" b="1" dirty="0"/>
          </a:p>
        </p:txBody>
      </p:sp>
      <p:pic>
        <p:nvPicPr>
          <p:cNvPr id="14" name="Picture 2" descr="C:\Users\user\Documents\PHOTOS - ALL\Photos-Visitos to Lab\Fethis-visit-2006-party\DSCN4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37954"/>
            <a:ext cx="3481192" cy="261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3568" y="58772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Dr </a:t>
            </a:r>
            <a:r>
              <a:rPr lang="en-ZA" b="1" dirty="0" err="1" smtClean="0"/>
              <a:t>Bedioui</a:t>
            </a:r>
            <a:r>
              <a:rPr lang="en-ZA" b="1" dirty="0" smtClean="0"/>
              <a:t>  (France) – Publications (from 2002, Japan)</a:t>
            </a:r>
            <a:endParaRPr lang="en-US" b="1" dirty="0"/>
          </a:p>
        </p:txBody>
      </p:sp>
      <p:pic>
        <p:nvPicPr>
          <p:cNvPr id="10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4770" y="6200437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2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cook - stud 01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638"/>
            <a:ext cx="9144000" cy="6583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465313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</a:rPr>
              <a:t>Mike Cook (2002) Japan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006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PHOTOS - ALL\Photos-Research -group\2016 Hogback team building\157NIKON\DSCN8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0688"/>
            <a:ext cx="5052053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12701" y="764704"/>
            <a:ext cx="4644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ZA" sz="2800" b="1" dirty="0"/>
          </a:p>
          <a:p>
            <a:pPr algn="ctr"/>
            <a:r>
              <a:rPr lang="en-ZA" sz="2800" b="1" dirty="0" smtClean="0"/>
              <a:t>Universities - not </a:t>
            </a:r>
            <a:r>
              <a:rPr lang="en-ZA" sz="2800" b="1" dirty="0"/>
              <a:t>just </a:t>
            </a:r>
            <a:r>
              <a:rPr lang="en-ZA" sz="2800" b="1" dirty="0" smtClean="0"/>
              <a:t>for teaching </a:t>
            </a:r>
            <a:r>
              <a:rPr lang="en-ZA" sz="2800" b="1" dirty="0"/>
              <a:t>knowledge </a:t>
            </a:r>
            <a:r>
              <a:rPr lang="en-ZA" sz="2800" b="1" dirty="0" smtClean="0"/>
              <a:t>– they should </a:t>
            </a:r>
            <a:r>
              <a:rPr lang="en-ZA" sz="2800" b="1" dirty="0" smtClean="0">
                <a:solidFill>
                  <a:srgbClr val="FF0000"/>
                </a:solidFill>
              </a:rPr>
              <a:t>create it</a:t>
            </a:r>
          </a:p>
          <a:p>
            <a:pPr algn="ctr"/>
            <a:endParaRPr lang="en-ZA" sz="2800" b="1" dirty="0">
              <a:solidFill>
                <a:srgbClr val="FF0000"/>
              </a:solidFill>
            </a:endParaRPr>
          </a:p>
          <a:p>
            <a:pPr algn="ctr"/>
            <a:r>
              <a:rPr lang="en-ZA" sz="2800" b="1" dirty="0"/>
              <a:t>students </a:t>
            </a:r>
            <a:r>
              <a:rPr lang="en-ZA" sz="2800" b="1" dirty="0" smtClean="0"/>
              <a:t>- </a:t>
            </a:r>
            <a:r>
              <a:rPr lang="en-ZA" sz="2800" b="1" dirty="0"/>
              <a:t>not just learning but serve as a think </a:t>
            </a:r>
            <a:r>
              <a:rPr lang="en-ZA" sz="2800" b="1" dirty="0" smtClean="0"/>
              <a:t>tank - </a:t>
            </a:r>
            <a:r>
              <a:rPr lang="en-ZA" sz="2800" b="1" dirty="0" smtClean="0">
                <a:solidFill>
                  <a:srgbClr val="FF0000"/>
                </a:solidFill>
              </a:rPr>
              <a:t>bring new knowledge</a:t>
            </a:r>
            <a:r>
              <a:rPr lang="en-ZA" sz="2800" b="1" dirty="0" smtClean="0"/>
              <a:t>.</a:t>
            </a:r>
            <a:endParaRPr lang="en-US" sz="2800" b="1" dirty="0"/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4812" y="241484"/>
            <a:ext cx="560734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ZA" sz="2800" b="1" dirty="0">
                <a:solidFill>
                  <a:prstClr val="black"/>
                </a:solidFill>
              </a:rPr>
              <a:t> </a:t>
            </a:r>
            <a:r>
              <a:rPr lang="en-ZA" sz="2800" b="1" dirty="0">
                <a:solidFill>
                  <a:srgbClr val="0000CC"/>
                </a:solidFill>
              </a:rPr>
              <a:t>Research and Universities:</a:t>
            </a:r>
          </a:p>
        </p:txBody>
      </p:sp>
    </p:spTree>
    <p:extLst>
      <p:ext uri="{BB962C8B-B14F-4D97-AF65-F5344CB8AC3E}">
        <p14:creationId xmlns:p14="http://schemas.microsoft.com/office/powerpoint/2010/main" val="1492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ld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20" y="1196752"/>
            <a:ext cx="6200775" cy="49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655676" y="1077769"/>
            <a:ext cx="864096" cy="1226298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059832" y="875654"/>
            <a:ext cx="939789" cy="1182751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97000" y="1410955"/>
            <a:ext cx="864096" cy="1008112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84" y="59960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Canada/USA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9553" y="217893"/>
            <a:ext cx="89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Russia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7000" y="9569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China</a:t>
            </a:r>
            <a:endParaRPr lang="en-US" b="1" dirty="0">
              <a:solidFill>
                <a:srgbClr val="0000CC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74151" y="1330142"/>
            <a:ext cx="718032" cy="1450786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60304" y="10901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Japan</a:t>
            </a:r>
            <a:endParaRPr lang="en-US" b="1" dirty="0">
              <a:solidFill>
                <a:srgbClr val="0000CC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42103" y="589960"/>
            <a:ext cx="432048" cy="1326629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079384" y="1077769"/>
            <a:ext cx="648072" cy="1182751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40727" y="1187390"/>
            <a:ext cx="648072" cy="1182751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37644" y="1090168"/>
            <a:ext cx="648072" cy="1045353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55875" y="-12939"/>
            <a:ext cx="220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France,  </a:t>
            </a:r>
            <a:r>
              <a:rPr lang="en-ZA" b="1" dirty="0" smtClean="0"/>
              <a:t>Norway, </a:t>
            </a:r>
            <a:r>
              <a:rPr lang="en-ZA" b="1" dirty="0" smtClean="0">
                <a:solidFill>
                  <a:srgbClr val="0000CC"/>
                </a:solidFill>
              </a:rPr>
              <a:t>Belgium</a:t>
            </a:r>
            <a:r>
              <a:rPr lang="en-ZA" b="1" dirty="0" smtClean="0"/>
              <a:t>, </a:t>
            </a:r>
            <a:r>
              <a:rPr lang="en-ZA" b="1" dirty="0" smtClean="0">
                <a:solidFill>
                  <a:srgbClr val="0000CC"/>
                </a:solidFill>
              </a:rPr>
              <a:t>Romania</a:t>
            </a:r>
          </a:p>
          <a:p>
            <a:r>
              <a:rPr lang="en-ZA" b="1" dirty="0" smtClean="0">
                <a:solidFill>
                  <a:srgbClr val="0000CC"/>
                </a:solidFill>
              </a:rPr>
              <a:t>Switzerland, Germany, Greece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7362" y="506322"/>
            <a:ext cx="125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UK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748" y="53012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Chile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2228" y="342976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Brazil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32615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Nigeria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91255" y="306043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Kenya</a:t>
            </a:r>
            <a:endParaRPr lang="en-US" b="1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727456" y="3212716"/>
            <a:ext cx="2686040" cy="401715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55875" y="3454966"/>
            <a:ext cx="704832" cy="2854354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755348" y="1062235"/>
            <a:ext cx="648072" cy="963820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259632" y="3614431"/>
            <a:ext cx="2072983" cy="390633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827584" y="4562752"/>
            <a:ext cx="2232248" cy="923122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TextBox 2057"/>
          <p:cNvSpPr txBox="1"/>
          <p:nvPr/>
        </p:nvSpPr>
        <p:spPr>
          <a:xfrm>
            <a:off x="4869686" y="680522"/>
            <a:ext cx="88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0000CC"/>
                </a:solidFill>
              </a:rPr>
              <a:t>Turkey</a:t>
            </a:r>
            <a:endParaRPr lang="en-US" b="1" dirty="0">
              <a:solidFill>
                <a:srgbClr val="0000CC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082214" y="968938"/>
            <a:ext cx="359889" cy="1611383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TextBox 2061"/>
          <p:cNvSpPr txBox="1"/>
          <p:nvPr/>
        </p:nvSpPr>
        <p:spPr>
          <a:xfrm>
            <a:off x="5658127" y="5893821"/>
            <a:ext cx="3527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Collaborator Map: </a:t>
            </a:r>
          </a:p>
          <a:p>
            <a:r>
              <a:rPr lang="en-ZA" sz="2400" b="1" dirty="0" smtClean="0">
                <a:solidFill>
                  <a:srgbClr val="0000CC"/>
                </a:solidFill>
              </a:rPr>
              <a:t>blue-</a:t>
            </a:r>
            <a:r>
              <a:rPr lang="en-ZA" sz="2400" b="1" dirty="0" smtClean="0"/>
              <a:t> </a:t>
            </a:r>
            <a:r>
              <a:rPr lang="en-ZA" sz="2400" b="1" dirty="0" smtClean="0">
                <a:solidFill>
                  <a:srgbClr val="0000CC"/>
                </a:solidFill>
              </a:rPr>
              <a:t>student visit map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829048" y="5024313"/>
            <a:ext cx="771316" cy="0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442973" y="48705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 New Zealand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5442104" y="2559099"/>
            <a:ext cx="2158260" cy="686000"/>
          </a:xfrm>
          <a:prstGeom prst="straightConnector1">
            <a:avLst/>
          </a:prstGeom>
          <a:ln w="3492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600364" y="242667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India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794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ZA" b="1" dirty="0" smtClean="0"/>
              <a:t>Successful Internationalization</a:t>
            </a:r>
            <a:endParaRPr lang="en-US" b="1" dirty="0"/>
          </a:p>
        </p:txBody>
      </p:sp>
      <p:pic>
        <p:nvPicPr>
          <p:cNvPr id="5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ocuments\PHOTOS - ALL\Photos-Visitos to Lab\Sendai8.10.6-8\IMG_3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r>
              <a:rPr lang="en-ZA" sz="2800" b="1" dirty="0" smtClean="0"/>
              <a:t>Mutual respect </a:t>
            </a:r>
          </a:p>
          <a:p>
            <a:r>
              <a:rPr lang="en-ZA" sz="2800" b="1" dirty="0" smtClean="0"/>
              <a:t>Appropriately designed funding formula (NRF bilateral)</a:t>
            </a:r>
          </a:p>
          <a:p>
            <a:r>
              <a:rPr lang="en-ZA" sz="2800" b="1" dirty="0" smtClean="0"/>
              <a:t>Equal exchange of staff </a:t>
            </a:r>
          </a:p>
          <a:p>
            <a:pPr marL="0" indent="0">
              <a:buNone/>
            </a:pPr>
            <a:r>
              <a:rPr lang="en-ZA" sz="2800" b="1" dirty="0"/>
              <a:t>	</a:t>
            </a:r>
            <a:r>
              <a:rPr lang="en-ZA" sz="2800" b="1" dirty="0" smtClean="0"/>
              <a:t>and students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93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b="1" dirty="0" smtClean="0"/>
              <a:t>Indicators of successful  collaboration: </a:t>
            </a:r>
            <a:r>
              <a:rPr lang="en-US" b="1" dirty="0" smtClean="0">
                <a:solidFill>
                  <a:srgbClr val="FF0000"/>
                </a:solidFill>
              </a:rPr>
              <a:t>co-publications</a:t>
            </a:r>
          </a:p>
          <a:p>
            <a:pPr marL="0" indent="0">
              <a:buNone/>
            </a:pPr>
            <a:endParaRPr lang="en-ZA" b="1" dirty="0" smtClean="0"/>
          </a:p>
          <a:p>
            <a:r>
              <a:rPr lang="en-ZA" b="1" dirty="0"/>
              <a:t>40 publications with </a:t>
            </a:r>
            <a:r>
              <a:rPr lang="en-ZA" b="1" dirty="0">
                <a:solidFill>
                  <a:srgbClr val="FF0000"/>
                </a:solidFill>
              </a:rPr>
              <a:t>Turkey </a:t>
            </a:r>
            <a:r>
              <a:rPr lang="en-ZA" b="1" dirty="0"/>
              <a:t>and one </a:t>
            </a:r>
            <a:r>
              <a:rPr lang="en-ZA" b="1" dirty="0" smtClean="0"/>
              <a:t>book</a:t>
            </a:r>
          </a:p>
          <a:p>
            <a:r>
              <a:rPr lang="en-ZA" b="1" dirty="0" smtClean="0"/>
              <a:t>23 publication with </a:t>
            </a:r>
            <a:r>
              <a:rPr lang="en-ZA" b="1" dirty="0" smtClean="0">
                <a:solidFill>
                  <a:srgbClr val="FF0000"/>
                </a:solidFill>
              </a:rPr>
              <a:t>France</a:t>
            </a:r>
            <a:r>
              <a:rPr lang="en-ZA" b="1" dirty="0" smtClean="0"/>
              <a:t> and two book chapters</a:t>
            </a:r>
          </a:p>
          <a:p>
            <a:r>
              <a:rPr lang="en-ZA" b="1" dirty="0" smtClean="0"/>
              <a:t>15 with </a:t>
            </a:r>
            <a:r>
              <a:rPr lang="en-ZA" b="1" dirty="0" smtClean="0">
                <a:solidFill>
                  <a:srgbClr val="FF0000"/>
                </a:solidFill>
              </a:rPr>
              <a:t>Japan</a:t>
            </a:r>
            <a:endParaRPr lang="en-ZA" b="1" dirty="0" smtClean="0"/>
          </a:p>
          <a:p>
            <a:r>
              <a:rPr lang="en-ZA" b="1" dirty="0"/>
              <a:t> </a:t>
            </a:r>
            <a:r>
              <a:rPr lang="en-ZA" b="1" dirty="0" smtClean="0"/>
              <a:t>7 with </a:t>
            </a:r>
            <a:r>
              <a:rPr lang="en-ZA" b="1" dirty="0" smtClean="0">
                <a:solidFill>
                  <a:srgbClr val="FF0000"/>
                </a:solidFill>
              </a:rPr>
              <a:t>Germany</a:t>
            </a:r>
            <a:endParaRPr lang="en-ZA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 smtClean="0"/>
          </a:p>
          <a:p>
            <a:endParaRPr lang="en-ZA" b="1" dirty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4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55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23528" y="476672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b="1" dirty="0" smtClean="0"/>
              <a:t>Indicators of successful  collaboration: </a:t>
            </a:r>
            <a:r>
              <a:rPr lang="en-US" b="1" dirty="0" smtClean="0">
                <a:solidFill>
                  <a:srgbClr val="FF0000"/>
                </a:solidFill>
              </a:rPr>
              <a:t>student training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b="1" dirty="0" smtClean="0"/>
          </a:p>
          <a:p>
            <a:r>
              <a:rPr lang="en-ZA" b="1" dirty="0" smtClean="0"/>
              <a:t>22 student exchanges with </a:t>
            </a:r>
            <a:r>
              <a:rPr lang="en-ZA" b="1" dirty="0" smtClean="0">
                <a:solidFill>
                  <a:srgbClr val="FF0000"/>
                </a:solidFill>
              </a:rPr>
              <a:t>Japan </a:t>
            </a:r>
            <a:r>
              <a:rPr lang="en-ZA" b="1" dirty="0" smtClean="0"/>
              <a:t>(mainly SA to Japan)</a:t>
            </a:r>
          </a:p>
          <a:p>
            <a:r>
              <a:rPr lang="en-ZA" b="1" dirty="0" smtClean="0"/>
              <a:t>13 student exchanges with </a:t>
            </a:r>
            <a:r>
              <a:rPr lang="en-ZA" b="1" dirty="0" smtClean="0">
                <a:solidFill>
                  <a:srgbClr val="FF0000"/>
                </a:solidFill>
              </a:rPr>
              <a:t>France</a:t>
            </a:r>
            <a:r>
              <a:rPr lang="en-ZA" b="1" dirty="0" smtClean="0"/>
              <a:t> (equal exchange)</a:t>
            </a:r>
          </a:p>
          <a:p>
            <a:r>
              <a:rPr lang="en-ZA" b="1" dirty="0" smtClean="0"/>
              <a:t>3 student exchanges - </a:t>
            </a:r>
            <a:r>
              <a:rPr lang="en-ZA" b="1" dirty="0" smtClean="0">
                <a:solidFill>
                  <a:srgbClr val="FF0000"/>
                </a:solidFill>
              </a:rPr>
              <a:t>Romania</a:t>
            </a:r>
          </a:p>
          <a:p>
            <a:r>
              <a:rPr lang="en-ZA" b="1" dirty="0" smtClean="0"/>
              <a:t> 3 with </a:t>
            </a:r>
            <a:r>
              <a:rPr lang="en-ZA" b="1" dirty="0" smtClean="0">
                <a:solidFill>
                  <a:srgbClr val="FF0000"/>
                </a:solidFill>
              </a:rPr>
              <a:t>Switzerland </a:t>
            </a:r>
            <a:r>
              <a:rPr lang="en-ZA" b="1" dirty="0" smtClean="0"/>
              <a:t>(only SA to Switzerland) </a:t>
            </a:r>
            <a:r>
              <a:rPr lang="en-ZA" b="1" dirty="0">
                <a:solidFill>
                  <a:srgbClr val="FF0000"/>
                </a:solidFill>
                <a:sym typeface="Wingdings 2"/>
              </a:rPr>
              <a:t></a:t>
            </a:r>
            <a:endParaRPr lang="en-ZA" b="1" dirty="0">
              <a:solidFill>
                <a:srgbClr val="FF0000"/>
              </a:solidFill>
            </a:endParaRPr>
          </a:p>
          <a:p>
            <a:endParaRPr lang="en-ZA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endParaRPr lang="en-ZA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3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18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53" y="1840260"/>
            <a:ext cx="6336704" cy="4752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592" y="1052736"/>
            <a:ext cx="6571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b="1" dirty="0"/>
              <a:t>8 student exchanges  with </a:t>
            </a:r>
            <a:r>
              <a:rPr lang="en-ZA" sz="3600" b="1" dirty="0">
                <a:solidFill>
                  <a:srgbClr val="FF0000"/>
                </a:solidFill>
              </a:rPr>
              <a:t>Germany </a:t>
            </a:r>
            <a:r>
              <a:rPr lang="en-ZA" sz="3600" b="1" dirty="0"/>
              <a:t>(equal exchange)</a:t>
            </a:r>
          </a:p>
        </p:txBody>
      </p:sp>
    </p:spTree>
    <p:extLst>
      <p:ext uri="{BB962C8B-B14F-4D97-AF65-F5344CB8AC3E}">
        <p14:creationId xmlns:p14="http://schemas.microsoft.com/office/powerpoint/2010/main" val="30735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cuments\PHOTOS - ALL\Photos High REs from marketing\Sophie Smtih\Professor Nyokong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31640" y="548680"/>
            <a:ext cx="6571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b="1" dirty="0" smtClean="0"/>
              <a:t>student </a:t>
            </a:r>
            <a:r>
              <a:rPr lang="en-ZA" sz="3600" b="1" dirty="0"/>
              <a:t>exchanges  with </a:t>
            </a:r>
            <a:r>
              <a:rPr lang="en-ZA" sz="3600" b="1" dirty="0" smtClean="0">
                <a:solidFill>
                  <a:srgbClr val="FF0000"/>
                </a:solidFill>
              </a:rPr>
              <a:t>China </a:t>
            </a:r>
            <a:r>
              <a:rPr lang="en-ZA" sz="3600" b="1" dirty="0"/>
              <a:t>(equal exchange)</a:t>
            </a:r>
          </a:p>
        </p:txBody>
      </p:sp>
    </p:spTree>
    <p:extLst>
      <p:ext uri="{BB962C8B-B14F-4D97-AF65-F5344CB8AC3E}">
        <p14:creationId xmlns:p14="http://schemas.microsoft.com/office/powerpoint/2010/main" val="10745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ZA" b="1" dirty="0" smtClean="0"/>
              <a:t>Internationalization (collaboration)  and quality of Research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b="1" dirty="0" smtClean="0"/>
              <a:t>Science is the same</a:t>
            </a:r>
          </a:p>
          <a:p>
            <a:r>
              <a:rPr lang="en-ZA" b="1" dirty="0" smtClean="0"/>
              <a:t>New ideas</a:t>
            </a:r>
          </a:p>
          <a:p>
            <a:endParaRPr lang="en-US" b="1" dirty="0"/>
          </a:p>
        </p:txBody>
      </p:sp>
      <p:pic>
        <p:nvPicPr>
          <p:cNvPr id="6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user\Documents\PHOTOS - ALL\Photos-Research -group\Gugu-Martijn and Justin in Japan\20150713_130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7544" y="456030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Lesotho/ South Africa/Swaziland</a:t>
            </a:r>
            <a:endParaRPr lang="en-US" b="1" dirty="0"/>
          </a:p>
        </p:txBody>
      </p:sp>
      <p:pic>
        <p:nvPicPr>
          <p:cNvPr id="31" name="Picture 2" descr="world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20" y="334516"/>
            <a:ext cx="6200775" cy="496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flipV="1">
            <a:off x="3707904" y="3573017"/>
            <a:ext cx="3096344" cy="266429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195736" y="3812183"/>
            <a:ext cx="4608512" cy="91296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195736" y="2564904"/>
            <a:ext cx="4248471" cy="100811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339752" y="1484784"/>
            <a:ext cx="4896544" cy="88684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020272" y="3140968"/>
            <a:ext cx="504056" cy="312173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524328" y="2420890"/>
            <a:ext cx="246112" cy="381642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172400" y="1484784"/>
            <a:ext cx="185936" cy="422048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61272" y="338835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Nigeria/Ghana/ DRC/ Cameroon</a:t>
            </a:r>
            <a:endParaRPr lang="en-US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699792" y="607803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Angola</a:t>
            </a:r>
            <a:endParaRPr lang="en-US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435517" y="2186959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Belgium/ France/ Germany/Turkey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714238" y="6262701"/>
            <a:ext cx="232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India/Kenya/Pakistan</a:t>
            </a:r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759552" y="5725585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China/Russia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7544" y="334516"/>
            <a:ext cx="547260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Student (and post-doc)  </a:t>
            </a:r>
            <a:r>
              <a:rPr lang="en-ZA" sz="2400" b="1" u="sng" dirty="0" smtClean="0"/>
              <a:t>ORIGIN </a:t>
            </a:r>
            <a:r>
              <a:rPr lang="en-ZA" sz="2400" b="1" dirty="0" smtClean="0"/>
              <a:t>Map</a:t>
            </a:r>
            <a:endParaRPr lang="en-US" sz="24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339752" y="3694656"/>
            <a:ext cx="3024336" cy="457181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55676" y="403468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Chile</a:t>
            </a:r>
            <a:endParaRPr lang="en-US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6156176" y="1986656"/>
            <a:ext cx="1116124" cy="427604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71331" y="623218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Kuwait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378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ZA" b="1" dirty="0" smtClean="0"/>
              <a:t>Collaboration in Africa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>
            <a:normAutofit/>
          </a:bodyPr>
          <a:lstStyle/>
          <a:p>
            <a:r>
              <a:rPr lang="en-ZA" b="1" dirty="0" smtClean="0"/>
              <a:t>Contribution from both sides</a:t>
            </a:r>
          </a:p>
          <a:p>
            <a:r>
              <a:rPr lang="en-ZA" b="1" dirty="0" smtClean="0"/>
              <a:t>OWSD – organization for women in science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UN High </a:t>
            </a:r>
            <a:r>
              <a:rPr lang="en-US" b="1" dirty="0">
                <a:solidFill>
                  <a:srgbClr val="FF0000"/>
                </a:solidFill>
              </a:rPr>
              <a:t>Level </a:t>
            </a:r>
            <a:r>
              <a:rPr lang="en-US" b="1" dirty="0" smtClean="0">
                <a:solidFill>
                  <a:srgbClr val="FF0000"/>
                </a:solidFill>
              </a:rPr>
              <a:t>Panel on STI supporting </a:t>
            </a:r>
            <a:r>
              <a:rPr lang="en-US" b="1" dirty="0">
                <a:solidFill>
                  <a:srgbClr val="FF0000"/>
                </a:solidFill>
              </a:rPr>
              <a:t>Mechanism </a:t>
            </a:r>
            <a:r>
              <a:rPr lang="en-US" b="1" dirty="0" smtClean="0">
                <a:solidFill>
                  <a:srgbClr val="FF0000"/>
                </a:solidFill>
              </a:rPr>
              <a:t>for least </a:t>
            </a:r>
            <a:r>
              <a:rPr lang="en-US" b="1" dirty="0">
                <a:solidFill>
                  <a:srgbClr val="FF0000"/>
                </a:solidFill>
              </a:rPr>
              <a:t>developed </a:t>
            </a:r>
            <a:r>
              <a:rPr lang="en-US" b="1" dirty="0" smtClean="0">
                <a:solidFill>
                  <a:srgbClr val="FF0000"/>
                </a:solidFill>
              </a:rPr>
              <a:t>countries</a:t>
            </a:r>
          </a:p>
          <a:p>
            <a:r>
              <a:rPr lang="en-US" b="1" dirty="0">
                <a:solidFill>
                  <a:srgbClr val="0000CC"/>
                </a:solidFill>
              </a:rPr>
              <a:t>African Research Universities </a:t>
            </a:r>
            <a:r>
              <a:rPr lang="en-US" b="1" dirty="0" smtClean="0">
                <a:solidFill>
                  <a:srgbClr val="0000CC"/>
                </a:solidFill>
              </a:rPr>
              <a:t>Alliance (ARUA)</a:t>
            </a:r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4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10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 smtClean="0"/>
              <a:t>Collaboration in Africa - </a:t>
            </a:r>
            <a:r>
              <a:rPr lang="en-ZA" b="1" dirty="0" err="1" smtClean="0"/>
              <a:t>cont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b="1" dirty="0" smtClean="0"/>
              <a:t>Centralized facilities – such as the Centre for Nanotechnology Innovation at Rhodes</a:t>
            </a:r>
          </a:p>
          <a:p>
            <a:r>
              <a:rPr lang="en-ZA" b="1" dirty="0" smtClean="0"/>
              <a:t>Funding for travel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70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0" y="2711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www.falling-walls.com/website/var/tmp/thumb_6871__auto_850904660de984af948beee3aee98a4f-6c1d3bae2386859bbda20c924bf810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84206"/>
            <a:ext cx="4441752" cy="33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11560" y="778637"/>
            <a:ext cx="48245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ZA" sz="2800" b="1" dirty="0" smtClean="0">
              <a:solidFill>
                <a:prstClr val="black"/>
              </a:solidFill>
            </a:endParaRPr>
          </a:p>
          <a:p>
            <a:pPr lvl="0"/>
            <a:r>
              <a:rPr lang="en-ZA" sz="2800" b="1" dirty="0" smtClean="0">
                <a:solidFill>
                  <a:prstClr val="black"/>
                </a:solidFill>
              </a:rPr>
              <a:t>Scientific Innovation should also be encouraged from the general public</a:t>
            </a:r>
          </a:p>
          <a:p>
            <a:pPr lvl="0"/>
            <a:endParaRPr lang="en-ZA" sz="2800" b="1" dirty="0" smtClean="0">
              <a:solidFill>
                <a:prstClr val="black"/>
              </a:solidFill>
            </a:endParaRPr>
          </a:p>
          <a:p>
            <a:pPr lvl="0"/>
            <a:endParaRPr lang="en-ZA" sz="2800" b="1" dirty="0">
              <a:solidFill>
                <a:prstClr val="black"/>
              </a:solidFill>
            </a:endParaRPr>
          </a:p>
          <a:p>
            <a:pPr lvl="0"/>
            <a:r>
              <a:rPr lang="en-ZA" sz="2800" b="1" dirty="0" smtClean="0">
                <a:solidFill>
                  <a:prstClr val="black"/>
                </a:solidFill>
              </a:rPr>
              <a:t>Falling Walls – Program for 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280" y="1052735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/>
              <a:t>Senegal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1519238" y="255417"/>
            <a:ext cx="599371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ZA" sz="2800" b="1" dirty="0">
                <a:solidFill>
                  <a:srgbClr val="0000CC"/>
                </a:solidFill>
              </a:rPr>
              <a:t>Innovation - not limited to Universities:</a:t>
            </a:r>
          </a:p>
        </p:txBody>
      </p:sp>
    </p:spTree>
    <p:extLst>
      <p:ext uri="{BB962C8B-B14F-4D97-AF65-F5344CB8AC3E}">
        <p14:creationId xmlns:p14="http://schemas.microsoft.com/office/powerpoint/2010/main" val="33389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2" y="260648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ZA" sz="3600" b="1" dirty="0" smtClean="0"/>
              <a:t>Building research capacity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8229600" cy="4525963"/>
          </a:xfrm>
        </p:spPr>
        <p:txBody>
          <a:bodyPr/>
          <a:lstStyle/>
          <a:p>
            <a:r>
              <a:rPr lang="en-ZA" b="1" dirty="0" smtClean="0"/>
              <a:t>Training the next generation </a:t>
            </a:r>
          </a:p>
          <a:p>
            <a:pPr marL="0" indent="0">
              <a:buNone/>
            </a:pPr>
            <a:r>
              <a:rPr lang="en-ZA" b="1" dirty="0"/>
              <a:t>	</a:t>
            </a:r>
            <a:r>
              <a:rPr lang="en-ZA" b="1" dirty="0" smtClean="0"/>
              <a:t>– from the continent</a:t>
            </a:r>
          </a:p>
          <a:p>
            <a:r>
              <a:rPr lang="en-ZA" b="1" dirty="0" smtClean="0"/>
              <a:t>Training of staff to be lecturers</a:t>
            </a:r>
          </a:p>
          <a:p>
            <a:pPr marL="0" indent="0">
              <a:buNone/>
            </a:pPr>
            <a:r>
              <a:rPr lang="en-ZA" b="1" dirty="0" smtClean="0"/>
              <a:t>    in other parts of Africa </a:t>
            </a:r>
          </a:p>
          <a:p>
            <a:pPr marL="0" indent="0">
              <a:buNone/>
            </a:pPr>
            <a:r>
              <a:rPr lang="en-ZA" b="1" dirty="0" smtClean="0"/>
              <a:t>    and for South Africa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612968" cy="541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70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mssa.net/intelligence/images/dead-zones-europe-asia-africa-australia-copyright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486322" cy="4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860032" y="2996952"/>
            <a:ext cx="2808312" cy="41377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19672" y="332656"/>
            <a:ext cx="540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Nanotechnology facility use Map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6657" y="4903870"/>
            <a:ext cx="1656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SA:</a:t>
            </a:r>
          </a:p>
          <a:p>
            <a:r>
              <a:rPr lang="en-ZA" b="1" dirty="0" err="1" smtClean="0"/>
              <a:t>Mintek</a:t>
            </a:r>
            <a:r>
              <a:rPr lang="en-ZA" b="1" dirty="0" smtClean="0"/>
              <a:t>, CSIR, UKZN, UCT,UJ, UP, UFH, NWU, NMMU, Wits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93755" y="490387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Kuwait 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143" y="32260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Senegal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23073" y="594266"/>
            <a:ext cx="198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Russia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779913" y="3226065"/>
            <a:ext cx="3600399" cy="1819659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069199" y="828042"/>
            <a:ext cx="1453874" cy="149300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408235" y="4903870"/>
            <a:ext cx="1728192" cy="14185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210773" y="2194399"/>
            <a:ext cx="2466854" cy="61788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94749" y="3446354"/>
            <a:ext cx="1061558" cy="17966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18" y="250887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Germany/</a:t>
            </a:r>
          </a:p>
          <a:p>
            <a:r>
              <a:rPr lang="en-ZA" b="1" dirty="0" smtClean="0"/>
              <a:t>France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40352" y="3261688"/>
            <a:ext cx="143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China 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380312" y="422030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Turkey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1588" y="426173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Nigeria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363004" y="58399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Kenya </a:t>
            </a:r>
            <a:endParaRPr lang="en-US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210773" y="3908123"/>
            <a:ext cx="1061558" cy="58668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363004" y="3992625"/>
            <a:ext cx="314623" cy="1662682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363004" y="2878205"/>
            <a:ext cx="4133808" cy="1526767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5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332656"/>
            <a:ext cx="75608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Educating Politicians about Research</a:t>
            </a:r>
            <a:endParaRPr lang="en-US" sz="2800" b="1" dirty="0"/>
          </a:p>
        </p:txBody>
      </p:sp>
      <p:pic>
        <p:nvPicPr>
          <p:cNvPr id="6" name="Picture 5" descr="C:\Users\user\Documents\Mintek-NIC-sensors\Pre-2016 activities\Ministers visit\Photos 14 Nov 2014\DSCN2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5472608" cy="45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5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ZA" sz="3600" b="1" dirty="0" smtClean="0"/>
              <a:t>Educating All – the Public protector</a:t>
            </a:r>
            <a:endParaRPr lang="en-US" sz="3600" b="1" dirty="0"/>
          </a:p>
        </p:txBody>
      </p:sp>
      <p:pic>
        <p:nvPicPr>
          <p:cNvPr id="1026" name="Picture 2" descr="C:\Users\user\Documents\PHOTOS - ALL\Photos-Research -group\GRADUATION 2015\Public protector visit\DSCN6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572412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348880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/>
              <a:t>Students must speak science in ENGLISH</a:t>
            </a:r>
            <a:endParaRPr lang="en-US" sz="2400" b="1" dirty="0"/>
          </a:p>
        </p:txBody>
      </p:sp>
      <p:pic>
        <p:nvPicPr>
          <p:cNvPr id="5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37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ZA" sz="3600" b="1" dirty="0" smtClean="0"/>
              <a:t>The young motivating the young!</a:t>
            </a:r>
            <a:endParaRPr lang="en-US" sz="3600" b="1" dirty="0"/>
          </a:p>
        </p:txBody>
      </p:sp>
      <p:pic>
        <p:nvPicPr>
          <p:cNvPr id="2050" name="Picture 2" descr="C:\Users\user\Documents\PHOTOS - ALL\PE School visit!\IMG_0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084168" cy="40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2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144214"/>
            <a:ext cx="6408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Example of a global research project</a:t>
            </a:r>
          </a:p>
          <a:p>
            <a:endParaRPr lang="en-ZA" sz="2800" b="1" dirty="0"/>
          </a:p>
          <a:p>
            <a:pPr algn="ctr"/>
            <a:r>
              <a:rPr lang="en-ZA" sz="2800" b="1" dirty="0" smtClean="0"/>
              <a:t>Restoration of cultural heritage using Nanotechnology</a:t>
            </a:r>
            <a:endParaRPr lang="en-US" sz="2800" b="1" dirty="0"/>
          </a:p>
        </p:txBody>
      </p:sp>
      <p:pic>
        <p:nvPicPr>
          <p:cNvPr id="3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59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6" descr="Removal of aged acrylic coatings from the wall paintings of the San Salvador church sacristy in Venice, Ital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36" y="764704"/>
            <a:ext cx="5599012" cy="28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9936" y="4077072"/>
            <a:ext cx="651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Before				After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radioshack1877\Desktop\report july xoli\after acidification\filter paper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556107"/>
            <a:ext cx="1903902" cy="219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:\Xolies22\deacidified\filter pap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05271"/>
            <a:ext cx="2232248" cy="2141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225450" y="42754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Our new project: Restoration of cultural heritage using Nanotechnology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06352" y="609329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rgbClr val="FF0000"/>
                </a:solidFill>
              </a:rPr>
              <a:t>SEM Before		</a:t>
            </a:r>
            <a:r>
              <a:rPr lang="en-ZA" sz="2400" b="1" dirty="0">
                <a:solidFill>
                  <a:srgbClr val="FF0000"/>
                </a:solidFill>
              </a:rPr>
              <a:t> </a:t>
            </a:r>
            <a:r>
              <a:rPr lang="en-ZA" sz="2400" b="1" dirty="0" smtClean="0">
                <a:solidFill>
                  <a:srgbClr val="FF0000"/>
                </a:solidFill>
              </a:rPr>
              <a:t>  SEM After treatment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79558" y="4651309"/>
            <a:ext cx="1120434" cy="0"/>
          </a:xfrm>
          <a:prstGeom prst="straightConnector1">
            <a:avLst/>
          </a:prstGeom>
          <a:ln w="444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http://www.intechopen.com/storage/users/171504/images/4134_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7867" y="911670"/>
            <a:ext cx="2904764" cy="19365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0879" y="3307649"/>
            <a:ext cx="1224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/>
              <a:t>South Africa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69088" y="3212976"/>
            <a:ext cx="17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/>
              <a:t>Romania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771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44214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Example of a global research project</a:t>
            </a:r>
          </a:p>
          <a:p>
            <a:endParaRPr lang="en-ZA" sz="2800" b="1" dirty="0"/>
          </a:p>
          <a:p>
            <a:pPr algn="ctr"/>
            <a:r>
              <a:rPr lang="en-ZA" sz="2800" b="1" dirty="0" smtClean="0"/>
              <a:t>Treatment of cancer</a:t>
            </a:r>
            <a:endParaRPr lang="en-US" sz="2800" b="1" dirty="0"/>
          </a:p>
        </p:txBody>
      </p:sp>
      <p:pic>
        <p:nvPicPr>
          <p:cNvPr id="5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scontent-ams2-1.xx.fbcdn.net/hphotos-xft1/v/t1.0-9/s720x720/11751880_10152557017212465_8698774793544130365_n.jpg?oh=f9268df74db978851eb2ce2ecf1607fc&amp;oe=567E2D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63035"/>
            <a:ext cx="3615866" cy="51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1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1628800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ZA" sz="3200" b="1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ZA" sz="3200" b="1" dirty="0" smtClean="0">
                <a:latin typeface="Tahoma" pitchFamily="34" charset="0"/>
                <a:cs typeface="Tahoma" pitchFamily="34" charset="0"/>
              </a:rPr>
              <a:t>Photodynamic therapy (PDT): use of (</a:t>
            </a:r>
            <a:r>
              <a:rPr lang="en-ZA" sz="32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laser</a:t>
            </a:r>
            <a:r>
              <a:rPr lang="en-ZA" sz="3200" b="1" dirty="0" smtClean="0">
                <a:latin typeface="Tahoma" pitchFamily="34" charset="0"/>
                <a:cs typeface="Tahoma" pitchFamily="34" charset="0"/>
              </a:rPr>
              <a:t>) light, a drug (dyes) and oxygen to treat disease (</a:t>
            </a:r>
            <a:r>
              <a:rPr lang="en-ZA" sz="3200" b="1" dirty="0" smtClean="0">
                <a:solidFill>
                  <a:srgbClr val="0000FF"/>
                </a:solidFill>
                <a:latin typeface="Tahoma" pitchFamily="34" charset="0"/>
                <a:cs typeface="Tahoma" pitchFamily="34" charset="0"/>
              </a:rPr>
              <a:t>cancer</a:t>
            </a:r>
            <a:r>
              <a:rPr lang="en-ZA" sz="3200" b="1" dirty="0" smtClean="0">
                <a:latin typeface="Tahoma" pitchFamily="34" charset="0"/>
                <a:cs typeface="Tahoma" pitchFamily="34" charset="0"/>
              </a:rPr>
              <a:t>):</a:t>
            </a:r>
          </a:p>
          <a:p>
            <a:endParaRPr lang="en-ZA" sz="3200" b="1" dirty="0" smtClean="0">
              <a:latin typeface="Tahoma" pitchFamily="34" charset="0"/>
              <a:cs typeface="Tahoma" pitchFamily="34" charset="0"/>
            </a:endParaRPr>
          </a:p>
          <a:p>
            <a:r>
              <a:rPr lang="en-ZA" sz="32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ZA" sz="3200" b="1" dirty="0" smtClean="0">
                <a:latin typeface="Tahoma" pitchFamily="34" charset="0"/>
                <a:cs typeface="Tahoma" pitchFamily="34" charset="0"/>
              </a:rPr>
            </a:br>
            <a:endParaRPr lang="en-ZA" sz="3200" b="1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48680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latin typeface="Tahoma" pitchFamily="34" charset="0"/>
                <a:cs typeface="Tahoma" pitchFamily="34" charset="0"/>
              </a:rPr>
              <a:t>New methods of treating cancer</a:t>
            </a:r>
            <a:endParaRPr lang="en-ZA" sz="3200" b="1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9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b="1" dirty="0" smtClean="0"/>
              <a:t>Chicken and egg situation:</a:t>
            </a:r>
          </a:p>
          <a:p>
            <a:endParaRPr lang="en-ZA" sz="3200" b="1" dirty="0"/>
          </a:p>
          <a:p>
            <a:endParaRPr lang="en-ZA" sz="3200" b="1" dirty="0" smtClean="0">
              <a:solidFill>
                <a:srgbClr val="0000CC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CC"/>
                </a:solidFill>
              </a:rPr>
              <a:t>difficult to </a:t>
            </a:r>
            <a:r>
              <a:rPr lang="en-US" sz="3200" b="1" dirty="0" smtClean="0">
                <a:solidFill>
                  <a:srgbClr val="0000CC"/>
                </a:solidFill>
              </a:rPr>
              <a:t>obtain funding </a:t>
            </a:r>
            <a:r>
              <a:rPr lang="en-US" sz="3200" b="1" dirty="0">
                <a:solidFill>
                  <a:srgbClr val="0000CC"/>
                </a:solidFill>
              </a:rPr>
              <a:t>unless you have established </a:t>
            </a:r>
            <a:r>
              <a:rPr lang="en-US" sz="3200" b="1" dirty="0" smtClean="0">
                <a:solidFill>
                  <a:srgbClr val="0000CC"/>
                </a:solidFill>
              </a:rPr>
              <a:t>yourself</a:t>
            </a:r>
          </a:p>
          <a:p>
            <a:pPr algn="l"/>
            <a:endParaRPr lang="en-US" sz="3200" b="1" dirty="0">
              <a:solidFill>
                <a:srgbClr val="0000CC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0000CC"/>
                </a:solidFill>
              </a:rPr>
              <a:t>establishing </a:t>
            </a:r>
            <a:r>
              <a:rPr lang="en-US" sz="3200" b="1" dirty="0">
                <a:solidFill>
                  <a:srgbClr val="0000CC"/>
                </a:solidFill>
              </a:rPr>
              <a:t>yourself requires </a:t>
            </a:r>
            <a:r>
              <a:rPr lang="en-US" sz="3200" b="1" dirty="0" smtClean="0">
                <a:solidFill>
                  <a:srgbClr val="0000CC"/>
                </a:solidFill>
              </a:rPr>
              <a:t>money</a:t>
            </a:r>
          </a:p>
          <a:p>
            <a:pPr algn="l"/>
            <a:endParaRPr lang="en-ZA" sz="3200" b="1" dirty="0">
              <a:solidFill>
                <a:srgbClr val="0000CC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ZA" sz="3200" b="1" dirty="0" smtClean="0">
                <a:solidFill>
                  <a:srgbClr val="0000CC"/>
                </a:solidFill>
              </a:rPr>
              <a:t>At the start – have to do more with less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ZA" sz="3200" b="1" dirty="0" smtClean="0">
                <a:solidFill>
                  <a:srgbClr val="0000CC"/>
                </a:solidFill>
              </a:rPr>
              <a:t>Adapt your research to suit your financial situation</a:t>
            </a:r>
          </a:p>
          <a:p>
            <a:endParaRPr lang="en-ZA" sz="3200" b="1" dirty="0">
              <a:solidFill>
                <a:srgbClr val="0000CC"/>
              </a:solidFill>
            </a:endParaRPr>
          </a:p>
          <a:p>
            <a:endParaRPr lang="en-ZA" sz="3200" b="1" dirty="0" smtClean="0"/>
          </a:p>
          <a:p>
            <a:endParaRPr lang="en-ZA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6764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auto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839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457200" y="5105400"/>
            <a:ext cx="335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 dirty="0">
                <a:latin typeface="Tahoma" pitchFamily="34" charset="0"/>
                <a:cs typeface="Tahoma" pitchFamily="34" charset="0"/>
              </a:rPr>
              <a:t>Before PDT</a:t>
            </a:r>
            <a:endParaRPr lang="en-GB" sz="4000" b="1" i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6248400" y="5181600"/>
            <a:ext cx="2895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 dirty="0">
                <a:latin typeface="Tahoma" pitchFamily="34" charset="0"/>
                <a:cs typeface="Tahoma" pitchFamily="34" charset="0"/>
              </a:rPr>
              <a:t>4 months after PDT</a:t>
            </a:r>
            <a:endParaRPr lang="en-GB" sz="4000" b="1" i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90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D04E8D-3F16-4098-AE53-CF3315609A3A}" type="slidenum">
              <a:rPr lang="en-GB" smtClean="0"/>
              <a:pPr/>
              <a:t>40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0255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mssa.net/intelligence/images/dead-zones-europe-asia-africa-australia-copyright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486322" cy="4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619672" y="2321046"/>
            <a:ext cx="2160240" cy="67590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19672" y="33265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/>
              <a:t>Product Development Map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2648" y="4722559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SA- Drug development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83515" y="3399383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China: Preclinical testing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6108" y="152509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UK: Drug development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23073" y="594266"/>
            <a:ext cx="198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Clinical practice - Russia</a:t>
            </a:r>
            <a:endParaRPr lang="en-US" b="1" dirty="0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5148064" y="3140968"/>
            <a:ext cx="2535451" cy="72008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069199" y="828042"/>
            <a:ext cx="1453874" cy="149300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408235" y="4903870"/>
            <a:ext cx="1728192" cy="14185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115616" y="2132856"/>
            <a:ext cx="1296144" cy="22753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718" y="2508873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Germany, Switzerland:  Pre-clinical testing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84168" y="2644519"/>
            <a:ext cx="16561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b="1" dirty="0" smtClean="0"/>
              <a:t>Japan- Drug development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31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085506"/>
            <a:ext cx="59373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4400" b="1" dirty="0" smtClean="0"/>
              <a:t>Another global problem:</a:t>
            </a:r>
          </a:p>
          <a:p>
            <a:r>
              <a:rPr lang="en-ZA" sz="4400" b="1" dirty="0" smtClean="0"/>
              <a:t> Laser attacks </a:t>
            </a:r>
          </a:p>
          <a:p>
            <a:endParaRPr lang="en-ZA" sz="4400" b="1" dirty="0"/>
          </a:p>
        </p:txBody>
      </p:sp>
      <p:pic>
        <p:nvPicPr>
          <p:cNvPr id="3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3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C1FCAB-CB40-4574-893C-78E024221A46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1520" y="476672"/>
            <a:ext cx="93583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Protecting 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the eye against </a:t>
            </a:r>
            <a:r>
              <a:rPr lang="en-US" sz="3200" b="1" dirty="0" smtClean="0">
                <a:solidFill>
                  <a:srgbClr val="FF0000"/>
                </a:solidFill>
                <a:latin typeface="Calibri" pitchFamily="34" charset="0"/>
              </a:rPr>
              <a:t> strong laser light:</a:t>
            </a:r>
            <a:endParaRPr lang="en-US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" name="Picture 2" descr="http://www.nationalterroralert.com/images/laser_j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68760"/>
            <a:ext cx="35242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1958" y="1061447"/>
            <a:ext cx="4968552" cy="1815882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ZA" b="1" dirty="0">
                <a:solidFill>
                  <a:srgbClr val="000000"/>
                </a:solidFill>
                <a:latin typeface="Calibri" pitchFamily="34" charset="0"/>
              </a:rPr>
              <a:t>Laser light (from a laser pointer) was directed at pilots landing at Seattle-Tacoma Airport -  Feb  24</a:t>
            </a:r>
            <a:r>
              <a:rPr lang="en-ZA" b="1" baseline="30000" dirty="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ZA" b="1" dirty="0">
                <a:solidFill>
                  <a:srgbClr val="000000"/>
                </a:solidFill>
                <a:latin typeface="Calibri" pitchFamily="34" charset="0"/>
              </a:rPr>
              <a:t> 2009</a:t>
            </a:r>
            <a:endParaRPr lang="en-ZA" dirty="0">
              <a:latin typeface="Calibri" pitchFamily="34" charset="0"/>
            </a:endParaRPr>
          </a:p>
        </p:txBody>
      </p:sp>
      <p:pic>
        <p:nvPicPr>
          <p:cNvPr id="5122" name="Picture 2" descr="Image result for Laser attacks  South Africa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3" y="2877329"/>
            <a:ext cx="4583832" cy="257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Laser attacks civilian aircraft South Africa 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59436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5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incidents</a:t>
            </a:r>
            <a:endParaRPr lang="en-Z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ZA" b="1" dirty="0" smtClean="0"/>
              <a:t>Between Jan 1, 2010 and Feb 29, 2012, 181 </a:t>
            </a:r>
            <a:r>
              <a:rPr lang="en-ZA" b="1" dirty="0" smtClean="0">
                <a:latin typeface="Calibri"/>
              </a:rPr>
              <a:t>lasing incidents in South Africa alone.</a:t>
            </a:r>
          </a:p>
          <a:p>
            <a:pPr>
              <a:lnSpc>
                <a:spcPct val="200000"/>
              </a:lnSpc>
            </a:pPr>
            <a:r>
              <a:rPr lang="en-ZA" b="1" dirty="0" smtClean="0">
                <a:latin typeface="Calibri"/>
              </a:rPr>
              <a:t>We  developed thin films to place on glasses or cockpit to prevent laser attacks   </a:t>
            </a:r>
            <a:r>
              <a:rPr lang="en-ZA" b="1" dirty="0" smtClean="0">
                <a:solidFill>
                  <a:srgbClr val="0000CC"/>
                </a:solidFill>
                <a:latin typeface="Calibri"/>
              </a:rPr>
              <a:t>- Germany</a:t>
            </a:r>
          </a:p>
          <a:p>
            <a:pPr>
              <a:buNone/>
            </a:pPr>
            <a:endParaRPr lang="en-ZA" b="1" dirty="0" smtClean="0">
              <a:latin typeface="Calibri"/>
            </a:endParaRPr>
          </a:p>
          <a:p>
            <a:pPr>
              <a:buNone/>
            </a:pPr>
            <a:endParaRPr lang="en-ZA" b="1" dirty="0"/>
          </a:p>
        </p:txBody>
      </p:sp>
      <p:pic>
        <p:nvPicPr>
          <p:cNvPr id="4" name="Picture 3" descr="C:\Documents and Settings\s0800014\My Documents\My Pictures\NIC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15" y="5661248"/>
            <a:ext cx="1574485" cy="119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3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ZA" b="1" dirty="0" smtClean="0"/>
              <a:t>The making of a researcher</a:t>
            </a:r>
            <a:endParaRPr lang="en-US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Use criticism to your advantage</a:t>
            </a:r>
            <a:r>
              <a:rPr lang="en-ZA" b="1" dirty="0"/>
              <a:t>– you learn from the reviewers</a:t>
            </a:r>
            <a:endParaRPr lang="en-US" b="1" dirty="0"/>
          </a:p>
          <a:p>
            <a:pPr lvl="0"/>
            <a:r>
              <a:rPr lang="en-US" b="1" dirty="0" smtClean="0"/>
              <a:t>Apply for any allowed funding. </a:t>
            </a:r>
          </a:p>
          <a:p>
            <a:pPr lvl="0"/>
            <a:r>
              <a:rPr lang="en-ZA" b="1" dirty="0" smtClean="0"/>
              <a:t>Publish/Patent your work</a:t>
            </a:r>
          </a:p>
          <a:p>
            <a:pPr marL="0" lvl="0" indent="0">
              <a:buNone/>
            </a:pPr>
            <a:endParaRPr lang="en-US" b="1" dirty="0"/>
          </a:p>
        </p:txBody>
      </p:sp>
      <p:pic>
        <p:nvPicPr>
          <p:cNvPr id="6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93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313" y="548680"/>
            <a:ext cx="8280919" cy="40318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ZA" sz="3200" b="1" dirty="0" smtClean="0"/>
              <a:t>Why publish/patent your work?</a:t>
            </a:r>
          </a:p>
          <a:p>
            <a:endParaRPr lang="en-ZA" sz="3200" b="1" dirty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b="1" dirty="0" smtClean="0">
                <a:solidFill>
                  <a:srgbClr val="0000CC"/>
                </a:solidFill>
              </a:rPr>
              <a:t>To make money for Rhodes?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b="1" dirty="0" smtClean="0">
                <a:solidFill>
                  <a:srgbClr val="0000CC"/>
                </a:solidFill>
              </a:rPr>
              <a:t>Because you want to be promoted?</a:t>
            </a:r>
          </a:p>
          <a:p>
            <a:endParaRPr lang="en-ZA" sz="3200" b="1" dirty="0" smtClean="0">
              <a:solidFill>
                <a:srgbClr val="0000CC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3200" b="1" dirty="0" smtClean="0"/>
              <a:t>To share new knowledge – the top are benefits</a:t>
            </a:r>
            <a:endParaRPr lang="en-ZA" sz="3200" b="1" dirty="0"/>
          </a:p>
          <a:p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5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ZA" sz="3600" b="1" dirty="0" smtClean="0"/>
              <a:t>The making of a researcher</a:t>
            </a:r>
            <a:endParaRPr lang="en-US" sz="3600" b="1" dirty="0"/>
          </a:p>
        </p:txBody>
      </p:sp>
      <p:pic>
        <p:nvPicPr>
          <p:cNvPr id="4" name="Picture 12" descr="http://www.ru.ac.za/intranet/identity/images/RUpurplehorizon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021288"/>
            <a:ext cx="28638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4589952" cy="3442464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/>
          </a:bodyPr>
          <a:lstStyle/>
          <a:p>
            <a:pPr lvl="0"/>
            <a:r>
              <a:rPr lang="en-US" b="1" dirty="0" smtClean="0"/>
              <a:t>Re-invent yourself </a:t>
            </a:r>
            <a:r>
              <a:rPr lang="en-US" b="1" dirty="0"/>
              <a:t>at all times – </a:t>
            </a:r>
            <a:r>
              <a:rPr lang="en-US" b="1" dirty="0">
                <a:solidFill>
                  <a:srgbClr val="FF0000"/>
                </a:solidFill>
              </a:rPr>
              <a:t>while having fun</a:t>
            </a:r>
          </a:p>
          <a:p>
            <a:pPr lvl="0"/>
            <a:r>
              <a:rPr lang="en-US" b="1" dirty="0" smtClean="0"/>
              <a:t>Avoid </a:t>
            </a:r>
            <a:r>
              <a:rPr lang="en-US" b="1" dirty="0"/>
              <a:t>administration with extensive </a:t>
            </a:r>
            <a:r>
              <a:rPr lang="en-US" b="1" dirty="0" smtClean="0"/>
              <a:t>responsibility</a:t>
            </a:r>
          </a:p>
          <a:p>
            <a:pPr lvl="0"/>
            <a:r>
              <a:rPr lang="en-US" b="1" dirty="0" smtClean="0"/>
              <a:t>Attend top conferences</a:t>
            </a:r>
            <a:endParaRPr lang="en-US" b="1" dirty="0"/>
          </a:p>
          <a:p>
            <a:pPr lvl="0"/>
            <a:r>
              <a:rPr lang="en-US" b="1" dirty="0" smtClean="0"/>
              <a:t>Speak </a:t>
            </a:r>
            <a:r>
              <a:rPr lang="en-US" b="1" dirty="0"/>
              <a:t>out! Always go for oral </a:t>
            </a:r>
            <a:r>
              <a:rPr lang="en-US" b="1" dirty="0" smtClean="0"/>
              <a:t>presentation.</a:t>
            </a:r>
          </a:p>
          <a:p>
            <a:pPr marL="0" lv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456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3528" y="62068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200" b="1" dirty="0" smtClean="0"/>
              <a:t>Success in Research: “Young” Researchers</a:t>
            </a:r>
          </a:p>
          <a:p>
            <a:endParaRPr lang="en-ZA" sz="3200" b="1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ZA" sz="3200" b="1" dirty="0" smtClean="0"/>
              <a:t>Useful to have Mentors – someone to talk to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ZA" sz="3200" b="1" dirty="0" smtClean="0"/>
              <a:t>Assistance with application for funding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sz="3200" b="1" dirty="0" smtClean="0"/>
              <a:t>Research office: Alerting researchers on opportunities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sz="3200" b="1" dirty="0" smtClean="0"/>
          </a:p>
          <a:p>
            <a:pPr lvl="0" algn="l"/>
            <a:r>
              <a:rPr lang="en-GB" sz="3200" b="1" dirty="0" smtClean="0"/>
              <a:t>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32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529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lvl="0"/>
            <a:r>
              <a:rPr lang="en-ZA" sz="3200" b="1" dirty="0" smtClean="0"/>
              <a:t>Short (many) papers vs big pieces of work</a:t>
            </a:r>
            <a:r>
              <a:rPr lang="en-ZA" sz="3200" b="1" dirty="0"/>
              <a:t/>
            </a:r>
            <a:br>
              <a:rPr lang="en-ZA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556792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solidFill>
                  <a:srgbClr val="0000CC"/>
                </a:solidFill>
              </a:rPr>
              <a:t>Individual researchers know best for their area </a:t>
            </a:r>
          </a:p>
          <a:p>
            <a:endParaRPr lang="en-ZA" sz="3200" b="1" dirty="0">
              <a:solidFill>
                <a:srgbClr val="0000CC"/>
              </a:solidFill>
            </a:endParaRPr>
          </a:p>
          <a:p>
            <a:r>
              <a:rPr lang="en-ZA" sz="3200" b="1" dirty="0" smtClean="0">
                <a:solidFill>
                  <a:srgbClr val="0000CC"/>
                </a:solidFill>
              </a:rPr>
              <a:t>Reviewers and editors – should reject such papers – do their job</a:t>
            </a:r>
          </a:p>
          <a:p>
            <a:endParaRPr lang="en-ZA" sz="3200" b="1" dirty="0">
              <a:solidFill>
                <a:srgbClr val="0000CC"/>
              </a:solidFill>
            </a:endParaRPr>
          </a:p>
          <a:p>
            <a:endParaRPr lang="en-ZA" sz="3200" b="1" dirty="0">
              <a:solidFill>
                <a:srgbClr val="0000CC"/>
              </a:solidFill>
            </a:endParaRPr>
          </a:p>
          <a:p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779912" cy="535902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85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937</Words>
  <Application>Microsoft Office PowerPoint</Application>
  <PresentationFormat>On-screen Show (4:3)</PresentationFormat>
  <Paragraphs>230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The making of a researcher</vt:lpstr>
      <vt:lpstr>PowerPoint Presentation</vt:lpstr>
      <vt:lpstr>The making of a researcher</vt:lpstr>
      <vt:lpstr>PowerPoint Presentation</vt:lpstr>
      <vt:lpstr>Short (many) papers vs big pieces of work  </vt:lpstr>
      <vt:lpstr>Quality of journals?? </vt:lpstr>
      <vt:lpstr>Being cited – very important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Successful Internationalization</vt:lpstr>
      <vt:lpstr>PowerPoint Presentation</vt:lpstr>
      <vt:lpstr>PowerPoint Presentation</vt:lpstr>
      <vt:lpstr>PowerPoint Presentation</vt:lpstr>
      <vt:lpstr>PowerPoint Presentation</vt:lpstr>
      <vt:lpstr>Internationalization (collaboration)  and quality of Research</vt:lpstr>
      <vt:lpstr>PowerPoint Presentation</vt:lpstr>
      <vt:lpstr>Collaboration in Africa</vt:lpstr>
      <vt:lpstr>PowerPoint Presentation</vt:lpstr>
      <vt:lpstr>Building research capacity</vt:lpstr>
      <vt:lpstr>PowerPoint Presentation</vt:lpstr>
      <vt:lpstr>PowerPoint Presentation</vt:lpstr>
      <vt:lpstr>Educating All – the Public protector</vt:lpstr>
      <vt:lpstr>The young motivating the young!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Laser incidents</vt:lpstr>
      <vt:lpstr>PowerPoint Presentation</vt:lpstr>
    </vt:vector>
  </TitlesOfParts>
  <Company>Rhodes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Rhodes</dc:creator>
  <cp:lastModifiedBy>Rhodes</cp:lastModifiedBy>
  <cp:revision>83</cp:revision>
  <cp:lastPrinted>2015-08-15T13:28:16Z</cp:lastPrinted>
  <dcterms:created xsi:type="dcterms:W3CDTF">2015-07-21T13:38:59Z</dcterms:created>
  <dcterms:modified xsi:type="dcterms:W3CDTF">2017-05-06T04:49:39Z</dcterms:modified>
</cp:coreProperties>
</file>