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26"/>
  </p:notesMasterIdLst>
  <p:sldIdLst>
    <p:sldId id="256" r:id="rId2"/>
    <p:sldId id="394" r:id="rId3"/>
    <p:sldId id="257" r:id="rId4"/>
    <p:sldId id="395" r:id="rId5"/>
    <p:sldId id="393" r:id="rId6"/>
    <p:sldId id="397" r:id="rId7"/>
    <p:sldId id="398" r:id="rId8"/>
    <p:sldId id="396" r:id="rId9"/>
    <p:sldId id="260" r:id="rId10"/>
    <p:sldId id="263" r:id="rId11"/>
    <p:sldId id="399" r:id="rId12"/>
    <p:sldId id="400" r:id="rId13"/>
    <p:sldId id="401" r:id="rId14"/>
    <p:sldId id="402" r:id="rId15"/>
    <p:sldId id="403" r:id="rId16"/>
    <p:sldId id="404" r:id="rId17"/>
    <p:sldId id="405" r:id="rId18"/>
    <p:sldId id="406" r:id="rId19"/>
    <p:sldId id="407" r:id="rId20"/>
    <p:sldId id="408" r:id="rId21"/>
    <p:sldId id="409" r:id="rId22"/>
    <p:sldId id="410" r:id="rId23"/>
    <p:sldId id="411" r:id="rId24"/>
    <p:sldId id="412" r:id="rId25"/>
  </p:sldIdLst>
  <p:sldSz cx="8991600" cy="6832600"/>
  <p:notesSz cx="6808788" cy="9939338"/>
  <p:defaultTextStyle>
    <a:defPPr>
      <a:defRPr lang="en-US"/>
    </a:defPPr>
    <a:lvl1pPr algn="ctr" rtl="0" fontAlgn="base">
      <a:spcBef>
        <a:spcPct val="0"/>
      </a:spcBef>
      <a:spcAft>
        <a:spcPct val="0"/>
      </a:spcAft>
      <a:defRPr sz="4200" kern="1200">
        <a:solidFill>
          <a:srgbClr val="000000"/>
        </a:solidFill>
        <a:latin typeface="Gill Sans" charset="0"/>
        <a:ea typeface="ヒラギノ角ゴ ProN W3" charset="-128"/>
        <a:cs typeface="+mn-cs"/>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128"/>
        <a:cs typeface="+mn-cs"/>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128"/>
        <a:cs typeface="+mn-cs"/>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128"/>
        <a:cs typeface="+mn-cs"/>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128"/>
        <a:cs typeface="+mn-cs"/>
        <a:sym typeface="Gill Sans" charset="0"/>
      </a:defRPr>
    </a:lvl5pPr>
    <a:lvl6pPr marL="2286000" algn="l" defTabSz="914400" rtl="0" eaLnBrk="1" latinLnBrk="0" hangingPunct="1">
      <a:defRPr sz="4200" kern="1200">
        <a:solidFill>
          <a:srgbClr val="000000"/>
        </a:solidFill>
        <a:latin typeface="Gill Sans" charset="0"/>
        <a:ea typeface="ヒラギノ角ゴ ProN W3" charset="-128"/>
        <a:cs typeface="+mn-cs"/>
        <a:sym typeface="Gill Sans" charset="0"/>
      </a:defRPr>
    </a:lvl6pPr>
    <a:lvl7pPr marL="2743200" algn="l" defTabSz="914400" rtl="0" eaLnBrk="1" latinLnBrk="0" hangingPunct="1">
      <a:defRPr sz="4200" kern="1200">
        <a:solidFill>
          <a:srgbClr val="000000"/>
        </a:solidFill>
        <a:latin typeface="Gill Sans" charset="0"/>
        <a:ea typeface="ヒラギノ角ゴ ProN W3" charset="-128"/>
        <a:cs typeface="+mn-cs"/>
        <a:sym typeface="Gill Sans" charset="0"/>
      </a:defRPr>
    </a:lvl7pPr>
    <a:lvl8pPr marL="3200400" algn="l" defTabSz="914400" rtl="0" eaLnBrk="1" latinLnBrk="0" hangingPunct="1">
      <a:defRPr sz="4200" kern="1200">
        <a:solidFill>
          <a:srgbClr val="000000"/>
        </a:solidFill>
        <a:latin typeface="Gill Sans" charset="0"/>
        <a:ea typeface="ヒラギノ角ゴ ProN W3" charset="-128"/>
        <a:cs typeface="+mn-cs"/>
        <a:sym typeface="Gill Sans" charset="0"/>
      </a:defRPr>
    </a:lvl8pPr>
    <a:lvl9pPr marL="3657600" algn="l" defTabSz="914400" rtl="0" eaLnBrk="1" latinLnBrk="0" hangingPunct="1">
      <a:defRPr sz="4200" kern="1200">
        <a:solidFill>
          <a:srgbClr val="000000"/>
        </a:solidFill>
        <a:latin typeface="Gill Sans" charset="0"/>
        <a:ea typeface="ヒラギノ角ゴ ProN W3" charset="-128"/>
        <a:cs typeface="+mn-cs"/>
        <a:sym typeface="Gill Sans" charset="0"/>
      </a:defRPr>
    </a:lvl9pPr>
  </p:defaultTextStyle>
  <p:extLst>
    <p:ext uri="{EFAFB233-063F-42B5-8137-9DF3F51BA10A}">
      <p15:sldGuideLst xmlns:p15="http://schemas.microsoft.com/office/powerpoint/2012/main">
        <p15:guide id="1" orient="horz" pos="3533">
          <p15:clr>
            <a:srgbClr val="A4A3A4"/>
          </p15:clr>
        </p15:guide>
        <p15:guide id="2" orient="horz" pos="2153">
          <p15:clr>
            <a:srgbClr val="A4A3A4"/>
          </p15:clr>
        </p15:guide>
        <p15:guide id="3" orient="horz" pos="292">
          <p15:clr>
            <a:srgbClr val="A4A3A4"/>
          </p15:clr>
        </p15:guide>
        <p15:guide id="4" orient="horz" pos="1285">
          <p15:clr>
            <a:srgbClr val="A4A3A4"/>
          </p15:clr>
        </p15:guide>
        <p15:guide id="5" orient="horz" pos="927">
          <p15:clr>
            <a:srgbClr val="A4A3A4"/>
          </p15:clr>
        </p15:guide>
        <p15:guide id="6" orient="horz" pos="3028">
          <p15:clr>
            <a:srgbClr val="A4A3A4"/>
          </p15:clr>
        </p15:guide>
        <p15:guide id="7" pos="5326">
          <p15:clr>
            <a:srgbClr val="A4A3A4"/>
          </p15:clr>
        </p15:guide>
        <p15:guide id="8" pos="4963">
          <p15:clr>
            <a:srgbClr val="A4A3A4"/>
          </p15:clr>
        </p15:guide>
        <p15:guide id="9" pos="1141">
          <p15:clr>
            <a:srgbClr val="A4A3A4"/>
          </p15:clr>
        </p15:guide>
        <p15:guide id="10" pos="2877">
          <p15:clr>
            <a:srgbClr val="A4A3A4"/>
          </p15:clr>
        </p15:guide>
        <p15:guide id="11" pos="455">
          <p15:clr>
            <a:srgbClr val="A4A3A4"/>
          </p15:clr>
        </p15:guide>
        <p15:guide id="12" pos="3807">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hodes" initials="R" lastIdx="4" clrIdx="0">
    <p:extLst>
      <p:ext uri="{19B8F6BF-5375-455C-9EA6-DF929625EA0E}">
        <p15:presenceInfo xmlns:p15="http://schemas.microsoft.com/office/powerpoint/2012/main" userId="Rhod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FF"/>
        </p14:laserClr>
      </p:ext>
      <p:ext uri="{2FDB2607-1784-4EEB-B798-7EB5836EED8A}">
        <p14:showMediaCtrls xmlns:p14="http://schemas.microsoft.com/office/powerpoint/2010/main" val="1"/>
      </p:ext>
    </p:extLst>
  </p:showPr>
  <p:clrMru>
    <a:srgbClr val="67085D"/>
    <a:srgbClr val="2E67CC"/>
    <a:srgbClr val="000000"/>
    <a:srgbClr val="546DA1"/>
    <a:srgbClr val="C6DEF3"/>
    <a:srgbClr val="70BEF2"/>
    <a:srgbClr val="DACDCA"/>
    <a:srgbClr val="073E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7368" autoAdjust="0"/>
  </p:normalViewPr>
  <p:slideViewPr>
    <p:cSldViewPr snapToGrid="0">
      <p:cViewPr varScale="1">
        <p:scale>
          <a:sx n="85" d="100"/>
          <a:sy n="85" d="100"/>
        </p:scale>
        <p:origin x="1450" y="72"/>
      </p:cViewPr>
      <p:guideLst>
        <p:guide orient="horz" pos="3533"/>
        <p:guide orient="horz" pos="2153"/>
        <p:guide orient="horz" pos="292"/>
        <p:guide orient="horz" pos="1285"/>
        <p:guide orient="horz" pos="927"/>
        <p:guide orient="horz" pos="3028"/>
        <p:guide pos="5326"/>
        <p:guide pos="4963"/>
        <p:guide pos="1141"/>
        <p:guide pos="2877"/>
        <p:guide pos="455"/>
        <p:guide pos="3807"/>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693"/>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6737" y="0"/>
            <a:ext cx="2950475" cy="498693"/>
          </a:xfrm>
          <a:prstGeom prst="rect">
            <a:avLst/>
          </a:prstGeom>
        </p:spPr>
        <p:txBody>
          <a:bodyPr vert="horz" lIns="91440" tIns="45720" rIns="91440" bIns="45720" rtlCol="0"/>
          <a:lstStyle>
            <a:lvl1pPr algn="r">
              <a:defRPr sz="1200"/>
            </a:lvl1pPr>
          </a:lstStyle>
          <a:p>
            <a:fld id="{5361A3AE-5823-4B7C-A032-B6DF9ED1D49B}" type="datetimeFigureOut">
              <a:rPr lang="en-ZA" smtClean="0"/>
              <a:t>2024/11/17</a:t>
            </a:fld>
            <a:endParaRPr lang="en-ZA"/>
          </a:p>
        </p:txBody>
      </p:sp>
      <p:sp>
        <p:nvSpPr>
          <p:cNvPr id="4" name="Slide Image Placeholder 3"/>
          <p:cNvSpPr>
            <a:spLocks noGrp="1" noRot="1" noChangeAspect="1"/>
          </p:cNvSpPr>
          <p:nvPr>
            <p:ph type="sldImg" idx="2"/>
          </p:nvPr>
        </p:nvSpPr>
        <p:spPr>
          <a:xfrm>
            <a:off x="1198563" y="1243013"/>
            <a:ext cx="4411662" cy="3354387"/>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0879" y="4783307"/>
            <a:ext cx="5447030" cy="3913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40647"/>
            <a:ext cx="2950475" cy="498692"/>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6737" y="9440647"/>
            <a:ext cx="2950475" cy="498692"/>
          </a:xfrm>
          <a:prstGeom prst="rect">
            <a:avLst/>
          </a:prstGeom>
        </p:spPr>
        <p:txBody>
          <a:bodyPr vert="horz" lIns="91440" tIns="45720" rIns="91440" bIns="45720" rtlCol="0" anchor="b"/>
          <a:lstStyle>
            <a:lvl1pPr algn="r">
              <a:defRPr sz="1200"/>
            </a:lvl1pPr>
          </a:lstStyle>
          <a:p>
            <a:fld id="{051F26F6-B144-4E5A-A3AA-4B0986869664}" type="slidenum">
              <a:rPr lang="en-ZA" smtClean="0"/>
              <a:t>‹#›</a:t>
            </a:fld>
            <a:endParaRPr lang="en-ZA"/>
          </a:p>
        </p:txBody>
      </p:sp>
    </p:spTree>
    <p:extLst>
      <p:ext uri="{BB962C8B-B14F-4D97-AF65-F5344CB8AC3E}">
        <p14:creationId xmlns:p14="http://schemas.microsoft.com/office/powerpoint/2010/main" val="3986492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051F26F6-B144-4E5A-A3AA-4B0986869664}" type="slidenum">
              <a:rPr lang="en-ZA" smtClean="0"/>
              <a:t>1</a:t>
            </a:fld>
            <a:endParaRPr lang="en-ZA"/>
          </a:p>
        </p:txBody>
      </p:sp>
    </p:spTree>
    <p:extLst>
      <p:ext uri="{BB962C8B-B14F-4D97-AF65-F5344CB8AC3E}">
        <p14:creationId xmlns:p14="http://schemas.microsoft.com/office/powerpoint/2010/main" val="664110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82900" y="512763"/>
            <a:ext cx="33782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a:t>
            </a:r>
          </a:p>
        </p:txBody>
      </p:sp>
      <p:sp>
        <p:nvSpPr>
          <p:cNvPr id="4" name="Slide Number Placeholder 3"/>
          <p:cNvSpPr>
            <a:spLocks noGrp="1"/>
          </p:cNvSpPr>
          <p:nvPr>
            <p:ph type="sldNum" sz="quarter" idx="5"/>
          </p:nvPr>
        </p:nvSpPr>
        <p:spPr/>
        <p:txBody>
          <a:bodyPr/>
          <a:lstStyle/>
          <a:p>
            <a:fld id="{051F26F6-B144-4E5A-A3AA-4B0986869664}" type="slidenum">
              <a:rPr lang="en-ZA" smtClean="0"/>
              <a:t>10</a:t>
            </a:fld>
            <a:endParaRPr lang="en-ZA"/>
          </a:p>
        </p:txBody>
      </p:sp>
    </p:spTree>
    <p:extLst>
      <p:ext uri="{BB962C8B-B14F-4D97-AF65-F5344CB8AC3E}">
        <p14:creationId xmlns:p14="http://schemas.microsoft.com/office/powerpoint/2010/main" val="3144080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051F26F6-B144-4E5A-A3AA-4B0986869664}" type="slidenum">
              <a:rPr lang="en-ZA" smtClean="0"/>
              <a:t>21</a:t>
            </a:fld>
            <a:endParaRPr lang="en-ZA"/>
          </a:p>
        </p:txBody>
      </p:sp>
    </p:spTree>
    <p:extLst>
      <p:ext uri="{BB962C8B-B14F-4D97-AF65-F5344CB8AC3E}">
        <p14:creationId xmlns:p14="http://schemas.microsoft.com/office/powerpoint/2010/main" val="1332170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1811338" y="1471614"/>
            <a:ext cx="6643687" cy="2592758"/>
          </a:xfrm>
          <a:prstGeom prst="rect">
            <a:avLst/>
          </a:prstGeom>
        </p:spPr>
        <p:txBody>
          <a:bodyPr vert="horz" lIns="0" tIns="0" rIns="0" bIns="0" rtlCol="0" anchor="ctr">
            <a:normAutofit/>
          </a:bodyPr>
          <a:lstStyle>
            <a:lvl1pPr algn="l">
              <a:defRPr/>
            </a:lvl1pPr>
          </a:lstStyle>
          <a:p>
            <a:r>
              <a:rPr lang="en-US" dirty="0"/>
              <a:t>Click to edit Master title style</a:t>
            </a:r>
          </a:p>
        </p:txBody>
      </p:sp>
      <p:sp>
        <p:nvSpPr>
          <p:cNvPr id="10" name="Subtitle 2"/>
          <p:cNvSpPr>
            <a:spLocks noGrp="1"/>
          </p:cNvSpPr>
          <p:nvPr>
            <p:ph type="subTitle" idx="1"/>
          </p:nvPr>
        </p:nvSpPr>
        <p:spPr>
          <a:xfrm>
            <a:off x="1811338" y="4720960"/>
            <a:ext cx="6643686" cy="503882"/>
          </a:xfrm>
          <a:prstGeom prst="rect">
            <a:avLst/>
          </a:prstGeom>
        </p:spPr>
        <p:txBody>
          <a:bodyPr lIns="0" tIns="0" rIns="0" bIns="0"/>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267331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6"/>
          <p:cNvPicPr>
            <a:picLocks noChangeAspect="1"/>
          </p:cNvPicPr>
          <p:nvPr userDrawn="1"/>
        </p:nvPicPr>
        <p:blipFill>
          <a:blip r:embed="rId4"/>
          <a:srcRect/>
          <a:stretch>
            <a:fillRect/>
          </a:stretch>
        </p:blipFill>
        <p:spPr bwMode="auto">
          <a:xfrm>
            <a:off x="0" y="0"/>
            <a:ext cx="9145588" cy="6858000"/>
          </a:xfrm>
          <a:prstGeom prst="rect">
            <a:avLst/>
          </a:prstGeom>
          <a:noFill/>
          <a:ln w="9525">
            <a:noFill/>
            <a:miter lim="800000"/>
            <a:headEnd/>
            <a:tailEnd/>
          </a:ln>
        </p:spPr>
      </p:pic>
      <p:pic>
        <p:nvPicPr>
          <p:cNvPr id="3075" name="Picture 5" descr="C:\Documents and Settings\Administrator\My Documents\Design - Working File\Chemistry Department Slide show\logo.jpg"/>
          <p:cNvPicPr>
            <a:picLocks noChangeAspect="1" noChangeArrowheads="1"/>
          </p:cNvPicPr>
          <p:nvPr userDrawn="1"/>
        </p:nvPicPr>
        <p:blipFill>
          <a:blip r:embed="rId5"/>
          <a:srcRect/>
          <a:stretch>
            <a:fillRect/>
          </a:stretch>
        </p:blipFill>
        <p:spPr bwMode="auto">
          <a:xfrm>
            <a:off x="0" y="0"/>
            <a:ext cx="1292225" cy="13620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2" r:id="rId1"/>
    <p:sldLayoutId id="2147483724" r:id="rId2"/>
  </p:sldLayoutIdLst>
  <p:txStyles>
    <p:titleStyle>
      <a:lvl1pPr algn="ctr" defTabSz="457200" rtl="0" eaLnBrk="0" fontAlgn="base" hangingPunct="0">
        <a:spcBef>
          <a:spcPct val="0"/>
        </a:spcBef>
        <a:spcAft>
          <a:spcPct val="0"/>
        </a:spcAft>
        <a:defRPr sz="3200" b="1" kern="1200">
          <a:solidFill>
            <a:schemeClr val="tx1"/>
          </a:solidFill>
          <a:latin typeface="Arial"/>
          <a:ea typeface="MS PGothic" pitchFamily="34" charset="-128"/>
          <a:cs typeface="Arial"/>
        </a:defRPr>
      </a:lvl1pPr>
      <a:lvl2pPr algn="ctr" defTabSz="457200" rtl="0" eaLnBrk="0" fontAlgn="base" hangingPunct="0">
        <a:spcBef>
          <a:spcPct val="0"/>
        </a:spcBef>
        <a:spcAft>
          <a:spcPct val="0"/>
        </a:spcAft>
        <a:defRPr sz="3200" b="1">
          <a:solidFill>
            <a:schemeClr val="tx1"/>
          </a:solidFill>
          <a:latin typeface="Arial" charset="0"/>
          <a:ea typeface="MS PGothic" pitchFamily="34" charset="-128"/>
          <a:cs typeface="Arial" pitchFamily="34" charset="0"/>
        </a:defRPr>
      </a:lvl2pPr>
      <a:lvl3pPr algn="ctr" defTabSz="457200" rtl="0" eaLnBrk="0" fontAlgn="base" hangingPunct="0">
        <a:spcBef>
          <a:spcPct val="0"/>
        </a:spcBef>
        <a:spcAft>
          <a:spcPct val="0"/>
        </a:spcAft>
        <a:defRPr sz="3200" b="1">
          <a:solidFill>
            <a:schemeClr val="tx1"/>
          </a:solidFill>
          <a:latin typeface="Arial" charset="0"/>
          <a:ea typeface="MS PGothic" pitchFamily="34" charset="-128"/>
          <a:cs typeface="Arial" pitchFamily="34" charset="0"/>
        </a:defRPr>
      </a:lvl3pPr>
      <a:lvl4pPr algn="ctr" defTabSz="457200" rtl="0" eaLnBrk="0" fontAlgn="base" hangingPunct="0">
        <a:spcBef>
          <a:spcPct val="0"/>
        </a:spcBef>
        <a:spcAft>
          <a:spcPct val="0"/>
        </a:spcAft>
        <a:defRPr sz="3200" b="1">
          <a:solidFill>
            <a:schemeClr val="tx1"/>
          </a:solidFill>
          <a:latin typeface="Arial" charset="0"/>
          <a:ea typeface="MS PGothic" pitchFamily="34" charset="-128"/>
          <a:cs typeface="Arial" pitchFamily="34" charset="0"/>
        </a:defRPr>
      </a:lvl4pPr>
      <a:lvl5pPr algn="ctr" defTabSz="457200" rtl="0" eaLnBrk="0" fontAlgn="base" hangingPunct="0">
        <a:spcBef>
          <a:spcPct val="0"/>
        </a:spcBef>
        <a:spcAft>
          <a:spcPct val="0"/>
        </a:spcAft>
        <a:defRPr sz="3200" b="1">
          <a:solidFill>
            <a:schemeClr val="tx1"/>
          </a:solidFill>
          <a:latin typeface="Arial" charset="0"/>
          <a:ea typeface="MS PGothic" pitchFamily="34" charset="-128"/>
          <a:cs typeface="Arial" pitchFamily="34" charset="0"/>
        </a:defRPr>
      </a:lvl5pPr>
      <a:lvl6pPr marL="457200" algn="ctr" defTabSz="457200" rtl="0" fontAlgn="base">
        <a:spcBef>
          <a:spcPct val="0"/>
        </a:spcBef>
        <a:spcAft>
          <a:spcPct val="0"/>
        </a:spcAft>
        <a:defRPr sz="3200" b="1">
          <a:solidFill>
            <a:schemeClr val="tx1"/>
          </a:solidFill>
          <a:latin typeface="Arial" charset="0"/>
          <a:ea typeface="ＭＳ Ｐゴシック" charset="0"/>
        </a:defRPr>
      </a:lvl6pPr>
      <a:lvl7pPr marL="914400" algn="ctr" defTabSz="457200" rtl="0" fontAlgn="base">
        <a:spcBef>
          <a:spcPct val="0"/>
        </a:spcBef>
        <a:spcAft>
          <a:spcPct val="0"/>
        </a:spcAft>
        <a:defRPr sz="3200" b="1">
          <a:solidFill>
            <a:schemeClr val="tx1"/>
          </a:solidFill>
          <a:latin typeface="Arial" charset="0"/>
          <a:ea typeface="ＭＳ Ｐゴシック" charset="0"/>
        </a:defRPr>
      </a:lvl7pPr>
      <a:lvl8pPr marL="1371600" algn="ctr" defTabSz="457200" rtl="0" fontAlgn="base">
        <a:spcBef>
          <a:spcPct val="0"/>
        </a:spcBef>
        <a:spcAft>
          <a:spcPct val="0"/>
        </a:spcAft>
        <a:defRPr sz="3200" b="1">
          <a:solidFill>
            <a:schemeClr val="tx1"/>
          </a:solidFill>
          <a:latin typeface="Arial" charset="0"/>
          <a:ea typeface="ＭＳ Ｐゴシック" charset="0"/>
        </a:defRPr>
      </a:lvl8pPr>
      <a:lvl9pPr marL="1828800" algn="ctr" defTabSz="457200" rtl="0" fontAlgn="base">
        <a:spcBef>
          <a:spcPct val="0"/>
        </a:spcBef>
        <a:spcAft>
          <a:spcPct val="0"/>
        </a:spcAft>
        <a:defRPr sz="3200" b="1">
          <a:solidFill>
            <a:schemeClr val="tx1"/>
          </a:solidFill>
          <a:latin typeface="Arial" charset="0"/>
          <a:ea typeface="ＭＳ Ｐゴシック" charset="0"/>
        </a:defRPr>
      </a:lvl9pPr>
    </p:titleStyle>
    <p:bodyStyle>
      <a:lvl1pPr marL="342900" indent="-342900" algn="ctr" defTabSz="457200" rtl="0" eaLnBrk="0" fontAlgn="base" hangingPunct="0">
        <a:spcBef>
          <a:spcPct val="20000"/>
        </a:spcBef>
        <a:spcAft>
          <a:spcPct val="0"/>
        </a:spcAft>
        <a:buFont typeface="Arial" pitchFamily="34" charset="0"/>
        <a:defRPr sz="2400" kern="1200">
          <a:solidFill>
            <a:schemeClr val="tx1"/>
          </a:solidFill>
          <a:latin typeface="Arial"/>
          <a:ea typeface="MS PGothic" pitchFamily="34" charset="-128"/>
          <a:cs typeface="Arial"/>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jpeg"/><Relationship Id="rId7" Type="http://schemas.openxmlformats.org/officeDocument/2006/relationships/image" Target="../media/image17.sv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sv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svg"/></Relationships>
</file>

<file path=ppt/slides/_rels/slide11.xml.rels><?xml version="1.0" encoding="UTF-8" standalone="yes"?>
<Relationships xmlns="http://schemas.openxmlformats.org/package/2006/relationships"><Relationship Id="rId3" Type="http://schemas.openxmlformats.org/officeDocument/2006/relationships/hyperlink" Target="https://rhodes.summon.serialssolutions.com/?#!/search?ho=t&amp;include.ft.matches=f&amp;l=en&amp;q=South%20East%20Academic%20Library%20Catalog" TargetMode="External"/><Relationship Id="rId2" Type="http://schemas.openxmlformats.org/officeDocument/2006/relationships/hyperlink" Target="https://www.ru.ac.za/library/researchsupport/recommendapurchase/" TargetMode="Externa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hyperlink" Target="http://opac.seals.ac.za/screens~S2/ill_s2.html" TargetMode="External"/><Relationship Id="rId4" Type="http://schemas.openxmlformats.org/officeDocument/2006/relationships/hyperlink" Target="https://browzine.com/libraries/2939/subjects"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s://www.ru.ac.za/media/rhodesuniversity/content/library/documents/guides/Guide_to_RUL_Services_2024.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s://ru.za.libguides.com/" TargetMode="External"/><Relationship Id="rId3" Type="http://schemas.openxmlformats.org/officeDocument/2006/relationships/hyperlink" Target="https://www.ru.ac.za/media/rhodesuniversity/content/library/images/videos/My_Library_Account_Tutorial_Video.mp4" TargetMode="External"/><Relationship Id="rId7" Type="http://schemas.openxmlformats.org/officeDocument/2006/relationships/hyperlink" Target="https://ru.za.libanswers.com/" TargetMode="External"/><Relationship Id="rId2" Type="http://schemas.openxmlformats.org/officeDocument/2006/relationships/hyperlink" Target="https://www.ru.ac.za/library/services/" TargetMode="External"/><Relationship Id="rId1" Type="http://schemas.openxmlformats.org/officeDocument/2006/relationships/slideLayout" Target="../slideLayouts/slideLayout2.xml"/><Relationship Id="rId6" Type="http://schemas.openxmlformats.org/officeDocument/2006/relationships/hyperlink" Target="https://www.ru.ac.za/library/search/" TargetMode="External"/><Relationship Id="rId11" Type="http://schemas.openxmlformats.org/officeDocument/2006/relationships/hyperlink" Target="https://www.ru.ac.za/library/services/onlinetutorialsvideos/" TargetMode="External"/><Relationship Id="rId5" Type="http://schemas.openxmlformats.org/officeDocument/2006/relationships/hyperlink" Target="https://www.ru.ac.za/library/" TargetMode="External"/><Relationship Id="rId10" Type="http://schemas.openxmlformats.org/officeDocument/2006/relationships/hyperlink" Target="https://virtualtour.ru.ac.za/Library/" TargetMode="External"/><Relationship Id="rId4" Type="http://schemas.openxmlformats.org/officeDocument/2006/relationships/hyperlink" Target="https://www.ru.ac.za/media/rhodesuniversity/content/library/images/videos/2022/I_Want_To..._Use_Search_All_2022.mp4" TargetMode="External"/><Relationship Id="rId9" Type="http://schemas.openxmlformats.org/officeDocument/2006/relationships/hyperlink" Target="https://www.ru.ac.za/library/about/libraryprofile/rhodeslibrarieshour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commons.ru.ac.za/vital/access/manager/Community/vital:53120?site_name=Rhodes%20University" TargetMode="External"/><Relationship Id="rId2" Type="http://schemas.openxmlformats.org/officeDocument/2006/relationships/hyperlink" Target="https://sites.google.com/ru.ac.za/sustainabledevelopmentgoals/the-17-sdgs?pli=1"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openaccess.mpg.de/Berlin-Declaration" TargetMode="External"/><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hyperlink" Target="https://ru.za.libguides.com/c.php?g=174141&amp;p=8714216" TargetMode="External"/><Relationship Id="rId5" Type="http://schemas.openxmlformats.org/officeDocument/2006/relationships/hyperlink" Target="https://en.wikipedia.org/wiki/Bethesda_Statement_on_Open_Access_Publishing" TargetMode="External"/><Relationship Id="rId4" Type="http://schemas.openxmlformats.org/officeDocument/2006/relationships/hyperlink" Target="https://en.wikipedia.org/wiki/Budapest_Open_Access_Initiative"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doaj.org/" TargetMode="External"/><Relationship Id="rId7" Type="http://schemas.openxmlformats.org/officeDocument/2006/relationships/image" Target="../media/image25.jpeg"/><Relationship Id="rId2" Type="http://schemas.openxmlformats.org/officeDocument/2006/relationships/hyperlink" Target="https://network.bepress.com/" TargetMode="Externa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hyperlink" Target="https://sites.google.com/ru.ac.za/sustainabledevelopmentgoals/home" TargetMode="External"/><Relationship Id="rId4" Type="http://schemas.openxmlformats.org/officeDocument/2006/relationships/hyperlink" Target="https://v2.sherpa.ac.uk/opendoar/"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hyperlink" Target="https://www.youtube.com/watch?v=HTZkOq9jlCw"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education.nwu.ac.za/UNESCO-chair-OER"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s://www.ifla.org/" TargetMode="External"/><Relationship Id="rId3" Type="http://schemas.openxmlformats.org/officeDocument/2006/relationships/hyperlink" Target="https://www.seals.ac.za/" TargetMode="External"/><Relationship Id="rId7" Type="http://schemas.openxmlformats.org/officeDocument/2006/relationships/hyperlink" Target="https://www.iatul.org/about/goals-strategy/mission-vision"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liasa.org.za/" TargetMode="External"/><Relationship Id="rId5" Type="http://schemas.openxmlformats.org/officeDocument/2006/relationships/hyperlink" Target="https://chelsa.ac.za/" TargetMode="External"/><Relationship Id="rId4" Type="http://schemas.openxmlformats.org/officeDocument/2006/relationships/hyperlink" Target="https://sanlic.org.za/about/"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 Id="rId5" Type="http://schemas.openxmlformats.org/officeDocument/2006/relationships/image" Target="../media/image32.jpg"/><Relationship Id="rId4" Type="http://schemas.openxmlformats.org/officeDocument/2006/relationships/image" Target="../media/image31.jpg"/></Relationships>
</file>

<file path=ppt/slides/_rels/slide2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hyperlink" Target="https://www.ru.ac.za/library/about/branchlibrariesaffiliatedinstitutes/" TargetMode="External"/><Relationship Id="rId4" Type="http://schemas.openxmlformats.org/officeDocument/2006/relationships/image" Target="../media/image8.png"/><Relationship Id="rId9" Type="http://schemas.openxmlformats.org/officeDocument/2006/relationships/hyperlink" Target="https://www.ru.ac.za/library/"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4666126" y="94415"/>
            <a:ext cx="9188909" cy="4526015"/>
            <a:chOff x="0" y="0"/>
            <a:chExt cx="18689307" cy="9205455"/>
          </a:xfrm>
        </p:grpSpPr>
        <p:sp>
          <p:nvSpPr>
            <p:cNvPr id="3" name="Freeform 3"/>
            <p:cNvSpPr/>
            <p:nvPr/>
          </p:nvSpPr>
          <p:spPr>
            <a:xfrm>
              <a:off x="1744345" y="1612900"/>
              <a:ext cx="7053199" cy="6501511"/>
            </a:xfrm>
            <a:custGeom>
              <a:avLst/>
              <a:gdLst/>
              <a:ahLst/>
              <a:cxnLst/>
              <a:rect l="l" t="t" r="r" b="b"/>
              <a:pathLst>
                <a:path w="7053199" h="6501511">
                  <a:moveTo>
                    <a:pt x="0" y="0"/>
                  </a:moveTo>
                  <a:lnTo>
                    <a:pt x="7053199" y="6501511"/>
                  </a:lnTo>
                  <a:lnTo>
                    <a:pt x="7053199" y="0"/>
                  </a:lnTo>
                  <a:close/>
                </a:path>
              </a:pathLst>
            </a:custGeom>
            <a:solidFill>
              <a:srgbClr val="7B1271"/>
            </a:solidFill>
          </p:spPr>
          <p:txBody>
            <a:bodyPr/>
            <a:lstStyle/>
            <a:p>
              <a:endParaRPr lang="en-US" sz="2065"/>
            </a:p>
          </p:txBody>
        </p:sp>
        <p:sp>
          <p:nvSpPr>
            <p:cNvPr id="4" name="Freeform 4"/>
            <p:cNvSpPr/>
            <p:nvPr/>
          </p:nvSpPr>
          <p:spPr>
            <a:xfrm>
              <a:off x="1063371" y="3585845"/>
              <a:ext cx="6748907" cy="5556123"/>
            </a:xfrm>
            <a:custGeom>
              <a:avLst/>
              <a:gdLst/>
              <a:ahLst/>
              <a:cxnLst/>
              <a:rect l="l" t="t" r="r" b="b"/>
              <a:pathLst>
                <a:path w="6748907" h="5556123">
                  <a:moveTo>
                    <a:pt x="3003804" y="0"/>
                  </a:moveTo>
                  <a:lnTo>
                    <a:pt x="0" y="2777998"/>
                  </a:lnTo>
                  <a:lnTo>
                    <a:pt x="3003804" y="5556123"/>
                  </a:lnTo>
                  <a:lnTo>
                    <a:pt x="6748907" y="5556123"/>
                  </a:lnTo>
                  <a:lnTo>
                    <a:pt x="6748907" y="5552186"/>
                  </a:lnTo>
                  <a:lnTo>
                    <a:pt x="3749294" y="2777998"/>
                  </a:lnTo>
                  <a:lnTo>
                    <a:pt x="6748907" y="3937"/>
                  </a:lnTo>
                  <a:lnTo>
                    <a:pt x="6748907" y="0"/>
                  </a:lnTo>
                  <a:close/>
                </a:path>
              </a:pathLst>
            </a:custGeom>
            <a:solidFill>
              <a:srgbClr val="FFFFFF"/>
            </a:solidFill>
          </p:spPr>
          <p:txBody>
            <a:bodyPr/>
            <a:lstStyle/>
            <a:p>
              <a:endParaRPr lang="en-US" sz="2065"/>
            </a:p>
          </p:txBody>
        </p:sp>
      </p:grpSp>
      <p:grpSp>
        <p:nvGrpSpPr>
          <p:cNvPr id="5" name="Group 5"/>
          <p:cNvGrpSpPr>
            <a:grpSpLocks noChangeAspect="1"/>
          </p:cNvGrpSpPr>
          <p:nvPr/>
        </p:nvGrpSpPr>
        <p:grpSpPr>
          <a:xfrm>
            <a:off x="5191076" y="1857428"/>
            <a:ext cx="3318172" cy="2731775"/>
            <a:chOff x="0" y="0"/>
            <a:chExt cx="8998433" cy="7408202"/>
          </a:xfrm>
        </p:grpSpPr>
        <p:sp>
          <p:nvSpPr>
            <p:cNvPr id="6" name="Freeform 6"/>
            <p:cNvSpPr/>
            <p:nvPr/>
          </p:nvSpPr>
          <p:spPr>
            <a:xfrm>
              <a:off x="0" y="0"/>
              <a:ext cx="8998458" cy="7408164"/>
            </a:xfrm>
            <a:custGeom>
              <a:avLst/>
              <a:gdLst/>
              <a:ahLst/>
              <a:cxnLst/>
              <a:rect l="l" t="t" r="r" b="b"/>
              <a:pathLst>
                <a:path w="8998458" h="7408164">
                  <a:moveTo>
                    <a:pt x="4005072" y="0"/>
                  </a:moveTo>
                  <a:lnTo>
                    <a:pt x="0" y="3704082"/>
                  </a:lnTo>
                  <a:lnTo>
                    <a:pt x="4005072" y="7408164"/>
                  </a:lnTo>
                  <a:lnTo>
                    <a:pt x="8998458" y="7408164"/>
                  </a:lnTo>
                  <a:lnTo>
                    <a:pt x="4999101" y="3704082"/>
                  </a:lnTo>
                  <a:lnTo>
                    <a:pt x="8998458" y="5207"/>
                  </a:lnTo>
                  <a:lnTo>
                    <a:pt x="4005580" y="0"/>
                  </a:lnTo>
                  <a:close/>
                </a:path>
              </a:pathLst>
            </a:custGeom>
            <a:blipFill>
              <a:blip r:embed="rId3"/>
              <a:stretch>
                <a:fillRect l="-11745" r="-11745"/>
              </a:stretch>
            </a:blipFill>
          </p:spPr>
          <p:txBody>
            <a:bodyPr/>
            <a:lstStyle/>
            <a:p>
              <a:endParaRPr lang="en-US" sz="2065"/>
            </a:p>
          </p:txBody>
        </p:sp>
      </p:grpSp>
      <p:sp>
        <p:nvSpPr>
          <p:cNvPr id="7" name="Freeform 7"/>
          <p:cNvSpPr/>
          <p:nvPr/>
        </p:nvSpPr>
        <p:spPr>
          <a:xfrm>
            <a:off x="1967168" y="887413"/>
            <a:ext cx="1648763" cy="1017596"/>
          </a:xfrm>
          <a:custGeom>
            <a:avLst/>
            <a:gdLst/>
            <a:ahLst/>
            <a:cxnLst/>
            <a:rect l="l" t="t" r="r" b="b"/>
            <a:pathLst>
              <a:path w="3353417" h="2069687">
                <a:moveTo>
                  <a:pt x="0" y="0"/>
                </a:moveTo>
                <a:lnTo>
                  <a:pt x="3353417" y="0"/>
                </a:lnTo>
                <a:lnTo>
                  <a:pt x="3353417" y="2069687"/>
                </a:lnTo>
                <a:lnTo>
                  <a:pt x="0" y="2069687"/>
                </a:lnTo>
                <a:lnTo>
                  <a:pt x="0" y="0"/>
                </a:lnTo>
                <a:close/>
              </a:path>
            </a:pathLst>
          </a:custGeom>
          <a:blipFill>
            <a:blip r:embed="rId4"/>
            <a:stretch>
              <a:fillRect/>
            </a:stretch>
          </a:blipFill>
        </p:spPr>
        <p:txBody>
          <a:bodyPr/>
          <a:lstStyle/>
          <a:p>
            <a:endParaRPr lang="en-US" sz="2065"/>
          </a:p>
        </p:txBody>
      </p:sp>
      <p:sp>
        <p:nvSpPr>
          <p:cNvPr id="8" name="AutoShape 8"/>
          <p:cNvSpPr/>
          <p:nvPr/>
        </p:nvSpPr>
        <p:spPr>
          <a:xfrm>
            <a:off x="1733927" y="3209301"/>
            <a:ext cx="3467823" cy="14007"/>
          </a:xfrm>
          <a:prstGeom prst="line">
            <a:avLst/>
          </a:prstGeom>
          <a:ln w="38100" cap="flat">
            <a:solidFill>
              <a:srgbClr val="000000"/>
            </a:solidFill>
            <a:prstDash val="solid"/>
            <a:headEnd type="none" w="sm" len="sm"/>
            <a:tailEnd type="none" w="sm" len="sm"/>
          </a:ln>
        </p:spPr>
        <p:txBody>
          <a:bodyPr/>
          <a:lstStyle/>
          <a:p>
            <a:endParaRPr lang="en-US" sz="2065"/>
          </a:p>
        </p:txBody>
      </p:sp>
      <p:sp>
        <p:nvSpPr>
          <p:cNvPr id="9" name="TextBox 9"/>
          <p:cNvSpPr txBox="1"/>
          <p:nvPr/>
        </p:nvSpPr>
        <p:spPr>
          <a:xfrm>
            <a:off x="7104889" y="1340079"/>
            <a:ext cx="1404360" cy="245003"/>
          </a:xfrm>
          <a:prstGeom prst="rect">
            <a:avLst/>
          </a:prstGeom>
        </p:spPr>
        <p:txBody>
          <a:bodyPr wrap="square" lIns="0" tIns="0" rIns="0" bIns="0" rtlCol="0" anchor="t">
            <a:spAutoFit/>
          </a:bodyPr>
          <a:lstStyle/>
          <a:p>
            <a:pPr>
              <a:lnSpc>
                <a:spcPts val="2064"/>
              </a:lnSpc>
            </a:pPr>
            <a:r>
              <a:rPr lang="en-US" sz="1475" dirty="0">
                <a:solidFill>
                  <a:srgbClr val="FFFFFF"/>
                </a:solidFill>
                <a:latin typeface="Helios"/>
              </a:rPr>
              <a:t>24 Jan 2024</a:t>
            </a:r>
          </a:p>
        </p:txBody>
      </p:sp>
      <p:sp>
        <p:nvSpPr>
          <p:cNvPr id="10" name="TextBox 10"/>
          <p:cNvSpPr txBox="1"/>
          <p:nvPr/>
        </p:nvSpPr>
        <p:spPr>
          <a:xfrm>
            <a:off x="1348620" y="3372549"/>
            <a:ext cx="4534621" cy="2158924"/>
          </a:xfrm>
          <a:prstGeom prst="rect">
            <a:avLst/>
          </a:prstGeom>
        </p:spPr>
        <p:txBody>
          <a:bodyPr wrap="square" lIns="0" tIns="0" rIns="0" bIns="0" rtlCol="0" anchor="t">
            <a:spAutoFit/>
          </a:bodyPr>
          <a:lstStyle/>
          <a:p>
            <a:pPr>
              <a:lnSpc>
                <a:spcPts val="1082"/>
              </a:lnSpc>
            </a:pPr>
            <a:r>
              <a:rPr lang="en-US" sz="1056" dirty="0">
                <a:latin typeface="Arimo"/>
              </a:rPr>
              <a:t> </a:t>
            </a:r>
          </a:p>
          <a:p>
            <a:pPr>
              <a:lnSpc>
                <a:spcPts val="6000"/>
              </a:lnSpc>
            </a:pPr>
            <a:r>
              <a:rPr lang="en-US" sz="3200" dirty="0">
                <a:solidFill>
                  <a:srgbClr val="7B1271"/>
                </a:solidFill>
                <a:latin typeface="Calibri" panose="020F0502020204030204" pitchFamily="34" charset="0"/>
                <a:cs typeface="Calibri" panose="020F0502020204030204" pitchFamily="34" charset="0"/>
              </a:rPr>
              <a:t>Welcome to Rhodes</a:t>
            </a:r>
          </a:p>
          <a:p>
            <a:pPr>
              <a:lnSpc>
                <a:spcPts val="6000"/>
              </a:lnSpc>
            </a:pPr>
            <a:r>
              <a:rPr lang="en-US" sz="3200" dirty="0">
                <a:solidFill>
                  <a:srgbClr val="7B1271"/>
                </a:solidFill>
                <a:latin typeface="Calibri" panose="020F0502020204030204" pitchFamily="34" charset="0"/>
                <a:cs typeface="Calibri" panose="020F0502020204030204" pitchFamily="34" charset="0"/>
              </a:rPr>
              <a:t>University Libraries</a:t>
            </a:r>
          </a:p>
          <a:p>
            <a:pPr algn="l">
              <a:lnSpc>
                <a:spcPts val="4225"/>
              </a:lnSpc>
            </a:pPr>
            <a:r>
              <a:rPr lang="en-US" sz="1690" dirty="0">
                <a:solidFill>
                  <a:srgbClr val="2A2E3A"/>
                </a:solidFill>
                <a:latin typeface="Calibri" panose="020F0502020204030204" pitchFamily="34" charset="0"/>
                <a:cs typeface="Calibri" panose="020F0502020204030204" pitchFamily="34" charset="0"/>
              </a:rPr>
              <a:t> </a:t>
            </a:r>
          </a:p>
        </p:txBody>
      </p:sp>
      <p:sp>
        <p:nvSpPr>
          <p:cNvPr id="11" name="TextBox 11"/>
          <p:cNvSpPr txBox="1"/>
          <p:nvPr/>
        </p:nvSpPr>
        <p:spPr>
          <a:xfrm>
            <a:off x="1678767" y="5250960"/>
            <a:ext cx="3935649" cy="264881"/>
          </a:xfrm>
          <a:prstGeom prst="rect">
            <a:avLst/>
          </a:prstGeom>
        </p:spPr>
        <p:txBody>
          <a:bodyPr wrap="square" lIns="0" tIns="0" rIns="0" bIns="0" rtlCol="0" anchor="t">
            <a:spAutoFit/>
          </a:bodyPr>
          <a:lstStyle/>
          <a:p>
            <a:pPr>
              <a:lnSpc>
                <a:spcPts val="2202"/>
              </a:lnSpc>
            </a:pPr>
            <a:r>
              <a:rPr lang="en-US" sz="1573" dirty="0">
                <a:latin typeface="Calibri" panose="020F0502020204030204" pitchFamily="34" charset="0"/>
                <a:cs typeface="Calibri" panose="020F0502020204030204" pitchFamily="34" charset="0"/>
              </a:rPr>
              <a:t>NEW ACADEMIC STAFF ORIENTATION              </a:t>
            </a:r>
          </a:p>
        </p:txBody>
      </p:sp>
      <p:sp>
        <p:nvSpPr>
          <p:cNvPr id="12" name="TextBox 12"/>
          <p:cNvSpPr txBox="1"/>
          <p:nvPr/>
        </p:nvSpPr>
        <p:spPr>
          <a:xfrm>
            <a:off x="1472184" y="1905009"/>
            <a:ext cx="4224528" cy="1727076"/>
          </a:xfrm>
          <a:prstGeom prst="rect">
            <a:avLst/>
          </a:prstGeom>
        </p:spPr>
        <p:txBody>
          <a:bodyPr wrap="square" lIns="0" tIns="0" rIns="0" bIns="0" rtlCol="0" anchor="t">
            <a:spAutoFit/>
          </a:bodyPr>
          <a:lstStyle/>
          <a:p>
            <a:pPr>
              <a:lnSpc>
                <a:spcPts val="885"/>
              </a:lnSpc>
            </a:pPr>
            <a:endParaRPr sz="2065" dirty="0"/>
          </a:p>
          <a:p>
            <a:pPr>
              <a:lnSpc>
                <a:spcPts val="1205"/>
              </a:lnSpc>
            </a:pPr>
            <a:endParaRPr sz="2065" dirty="0"/>
          </a:p>
          <a:p>
            <a:pPr>
              <a:lnSpc>
                <a:spcPts val="1205"/>
              </a:lnSpc>
            </a:pPr>
            <a:r>
              <a:rPr lang="en-US" sz="1400" dirty="0">
                <a:latin typeface="Helios" panose="020B0604020202020204" charset="0"/>
              </a:rPr>
              <a:t>The Rhodes University Library and Information Service adheres to the institutional vision, mission and goals; “to be foremost in the generation and advancement of locally responsive and globally engaged knowledge that seeks to create a just and sustainable society”.</a:t>
            </a:r>
          </a:p>
          <a:p>
            <a:pPr algn="l">
              <a:lnSpc>
                <a:spcPts val="5175"/>
              </a:lnSpc>
            </a:pPr>
            <a:endParaRPr lang="en-US" sz="1175" dirty="0">
              <a:latin typeface="Arimo"/>
            </a:endParaRPr>
          </a:p>
        </p:txBody>
      </p:sp>
      <p:sp>
        <p:nvSpPr>
          <p:cNvPr id="15" name="TextBox 6">
            <a:extLst>
              <a:ext uri="{FF2B5EF4-FFF2-40B4-BE49-F238E27FC236}">
                <a16:creationId xmlns:a16="http://schemas.microsoft.com/office/drawing/2014/main" id="{33C8D60F-595C-41AF-9EB6-5C2568A78987}"/>
              </a:ext>
            </a:extLst>
          </p:cNvPr>
          <p:cNvSpPr txBox="1"/>
          <p:nvPr/>
        </p:nvSpPr>
        <p:spPr>
          <a:xfrm>
            <a:off x="6217646" y="5253929"/>
            <a:ext cx="2850667" cy="1382494"/>
          </a:xfrm>
          <a:prstGeom prst="rect">
            <a:avLst/>
          </a:prstGeom>
        </p:spPr>
        <p:txBody>
          <a:bodyPr wrap="square" lIns="0" tIns="0" rIns="0" bIns="0" rtlCol="0" anchor="t">
            <a:spAutoFit/>
          </a:bodyPr>
          <a:lstStyle/>
          <a:p>
            <a:pPr>
              <a:lnSpc>
                <a:spcPts val="5851"/>
              </a:lnSpc>
            </a:pPr>
            <a:r>
              <a:rPr lang="en-US" sz="2000" dirty="0">
                <a:solidFill>
                  <a:srgbClr val="7B1271"/>
                </a:solidFill>
                <a:latin typeface="TT Hoves Bold"/>
              </a:rPr>
              <a:t>Wethu Danster</a:t>
            </a:r>
          </a:p>
          <a:p>
            <a:pPr>
              <a:lnSpc>
                <a:spcPts val="5851"/>
              </a:lnSpc>
            </a:pPr>
            <a:endParaRPr lang="en-US" sz="2000" dirty="0">
              <a:solidFill>
                <a:srgbClr val="7B1271"/>
              </a:solidFill>
              <a:latin typeface="TT Hoves Bo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0E0F105-D9A0-4742-865D-3444FD698C46}"/>
              </a:ext>
            </a:extLst>
          </p:cNvPr>
          <p:cNvGrpSpPr/>
          <p:nvPr/>
        </p:nvGrpSpPr>
        <p:grpSpPr>
          <a:xfrm>
            <a:off x="1549667" y="749834"/>
            <a:ext cx="7441934" cy="4425486"/>
            <a:chOff x="639325" y="865337"/>
            <a:chExt cx="7796618" cy="4425486"/>
          </a:xfrm>
        </p:grpSpPr>
        <p:sp>
          <p:nvSpPr>
            <p:cNvPr id="12" name="Freeform 2">
              <a:extLst>
                <a:ext uri="{FF2B5EF4-FFF2-40B4-BE49-F238E27FC236}">
                  <a16:creationId xmlns:a16="http://schemas.microsoft.com/office/drawing/2014/main" id="{5A133449-9F51-4056-A119-37BB6C4B57A7}"/>
                </a:ext>
              </a:extLst>
            </p:cNvPr>
            <p:cNvSpPr/>
            <p:nvPr/>
          </p:nvSpPr>
          <p:spPr>
            <a:xfrm>
              <a:off x="4720633" y="915521"/>
              <a:ext cx="3715310" cy="4375302"/>
            </a:xfrm>
            <a:custGeom>
              <a:avLst/>
              <a:gdLst/>
              <a:ahLst/>
              <a:cxnLst/>
              <a:rect l="l" t="t" r="r" b="b"/>
              <a:pathLst>
                <a:path w="7556563" h="8898919">
                  <a:moveTo>
                    <a:pt x="0" y="0"/>
                  </a:moveTo>
                  <a:lnTo>
                    <a:pt x="7556563" y="0"/>
                  </a:lnTo>
                  <a:lnTo>
                    <a:pt x="7556563" y="8898919"/>
                  </a:lnTo>
                  <a:lnTo>
                    <a:pt x="0" y="8898919"/>
                  </a:lnTo>
                  <a:lnTo>
                    <a:pt x="0" y="0"/>
                  </a:lnTo>
                  <a:close/>
                </a:path>
              </a:pathLst>
            </a:custGeom>
            <a:blipFill>
              <a:blip r:embed="rId3"/>
              <a:stretch>
                <a:fillRect l="-43113" t="-3229" r="-39234" b="-29"/>
              </a:stretch>
            </a:blipFill>
          </p:spPr>
          <p:txBody>
            <a:bodyPr/>
            <a:lstStyle/>
            <a:p>
              <a:pPr algn="l" defTabSz="449610" fontAlgn="auto">
                <a:spcBef>
                  <a:spcPts val="0"/>
                </a:spcBef>
                <a:spcAft>
                  <a:spcPts val="0"/>
                </a:spcAft>
              </a:pPr>
              <a:endParaRPr lang="en-US" sz="885">
                <a:solidFill>
                  <a:prstClr val="black"/>
                </a:solidFill>
                <a:latin typeface="Calibri"/>
              </a:endParaRPr>
            </a:p>
          </p:txBody>
        </p:sp>
        <p:sp>
          <p:nvSpPr>
            <p:cNvPr id="13" name="Freeform 3">
              <a:extLst>
                <a:ext uri="{FF2B5EF4-FFF2-40B4-BE49-F238E27FC236}">
                  <a16:creationId xmlns:a16="http://schemas.microsoft.com/office/drawing/2014/main" id="{4D1FA6A6-B712-4A7F-AD32-F8FAE9EFF724}"/>
                </a:ext>
              </a:extLst>
            </p:cNvPr>
            <p:cNvSpPr/>
            <p:nvPr/>
          </p:nvSpPr>
          <p:spPr>
            <a:xfrm>
              <a:off x="904146" y="2900724"/>
              <a:ext cx="284088" cy="284088"/>
            </a:xfrm>
            <a:custGeom>
              <a:avLst/>
              <a:gdLst/>
              <a:ahLst/>
              <a:cxnLst/>
              <a:rect l="l" t="t" r="r" b="b"/>
              <a:pathLst>
                <a:path w="577806" h="577806">
                  <a:moveTo>
                    <a:pt x="0" y="0"/>
                  </a:moveTo>
                  <a:lnTo>
                    <a:pt x="577805" y="0"/>
                  </a:lnTo>
                  <a:lnTo>
                    <a:pt x="577805" y="577806"/>
                  </a:lnTo>
                  <a:lnTo>
                    <a:pt x="0" y="57780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algn="l" defTabSz="449610" fontAlgn="auto">
                <a:spcBef>
                  <a:spcPts val="0"/>
                </a:spcBef>
                <a:spcAft>
                  <a:spcPts val="0"/>
                </a:spcAft>
              </a:pPr>
              <a:endParaRPr lang="en-US" sz="885">
                <a:solidFill>
                  <a:prstClr val="black"/>
                </a:solidFill>
                <a:latin typeface="Calibri"/>
              </a:endParaRPr>
            </a:p>
          </p:txBody>
        </p:sp>
        <p:sp>
          <p:nvSpPr>
            <p:cNvPr id="14" name="Freeform 4">
              <a:extLst>
                <a:ext uri="{FF2B5EF4-FFF2-40B4-BE49-F238E27FC236}">
                  <a16:creationId xmlns:a16="http://schemas.microsoft.com/office/drawing/2014/main" id="{A11F5836-404C-435D-85F2-A04352AA2F4A}"/>
                </a:ext>
              </a:extLst>
            </p:cNvPr>
            <p:cNvSpPr/>
            <p:nvPr/>
          </p:nvSpPr>
          <p:spPr>
            <a:xfrm>
              <a:off x="904146" y="3416300"/>
              <a:ext cx="284088" cy="284088"/>
            </a:xfrm>
            <a:custGeom>
              <a:avLst/>
              <a:gdLst/>
              <a:ahLst/>
              <a:cxnLst/>
              <a:rect l="l" t="t" r="r" b="b"/>
              <a:pathLst>
                <a:path w="577806" h="577806">
                  <a:moveTo>
                    <a:pt x="0" y="0"/>
                  </a:moveTo>
                  <a:lnTo>
                    <a:pt x="577805" y="0"/>
                  </a:lnTo>
                  <a:lnTo>
                    <a:pt x="577805" y="577806"/>
                  </a:lnTo>
                  <a:lnTo>
                    <a:pt x="0" y="57780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algn="l" defTabSz="449610" fontAlgn="auto">
                <a:spcBef>
                  <a:spcPts val="0"/>
                </a:spcBef>
                <a:spcAft>
                  <a:spcPts val="0"/>
                </a:spcAft>
              </a:pPr>
              <a:endParaRPr lang="en-US" sz="885">
                <a:solidFill>
                  <a:prstClr val="black"/>
                </a:solidFill>
                <a:latin typeface="Calibri"/>
              </a:endParaRPr>
            </a:p>
          </p:txBody>
        </p:sp>
        <p:sp>
          <p:nvSpPr>
            <p:cNvPr id="15" name="Freeform 5">
              <a:extLst>
                <a:ext uri="{FF2B5EF4-FFF2-40B4-BE49-F238E27FC236}">
                  <a16:creationId xmlns:a16="http://schemas.microsoft.com/office/drawing/2014/main" id="{F1604C9C-3F41-49A4-9FB5-A884BBCE31EE}"/>
                </a:ext>
              </a:extLst>
            </p:cNvPr>
            <p:cNvSpPr/>
            <p:nvPr/>
          </p:nvSpPr>
          <p:spPr>
            <a:xfrm>
              <a:off x="904146" y="3947054"/>
              <a:ext cx="284088" cy="284088"/>
            </a:xfrm>
            <a:custGeom>
              <a:avLst/>
              <a:gdLst/>
              <a:ahLst/>
              <a:cxnLst/>
              <a:rect l="l" t="t" r="r" b="b"/>
              <a:pathLst>
                <a:path w="577806" h="577806">
                  <a:moveTo>
                    <a:pt x="0" y="0"/>
                  </a:moveTo>
                  <a:lnTo>
                    <a:pt x="577805" y="0"/>
                  </a:lnTo>
                  <a:lnTo>
                    <a:pt x="577805" y="577806"/>
                  </a:lnTo>
                  <a:lnTo>
                    <a:pt x="0" y="577806"/>
                  </a:lnTo>
                  <a:lnTo>
                    <a:pt x="0" y="0"/>
                  </a:lnTo>
                  <a:close/>
                </a:path>
              </a:pathLst>
            </a:custGeom>
            <a:blipFill>
              <a:blip r:embed="rId6">
                <a:extLst>
                  <a:ext uri="{96DAC541-7B7A-43D3-8B79-37D633B846F1}">
                    <asvg:svgBlip xmlns:asvg="http://schemas.microsoft.com/office/drawing/2016/SVG/main" r:embed="rId8"/>
                  </a:ext>
                </a:extLst>
              </a:blip>
              <a:stretch>
                <a:fillRect/>
              </a:stretch>
            </a:blipFill>
          </p:spPr>
          <p:txBody>
            <a:bodyPr/>
            <a:lstStyle/>
            <a:p>
              <a:pPr algn="l" defTabSz="449610" fontAlgn="auto">
                <a:spcBef>
                  <a:spcPts val="0"/>
                </a:spcBef>
                <a:spcAft>
                  <a:spcPts val="0"/>
                </a:spcAft>
              </a:pPr>
              <a:endParaRPr lang="en-US" sz="885">
                <a:solidFill>
                  <a:prstClr val="black"/>
                </a:solidFill>
                <a:latin typeface="Calibri"/>
              </a:endParaRPr>
            </a:p>
          </p:txBody>
        </p:sp>
        <p:sp>
          <p:nvSpPr>
            <p:cNvPr id="16" name="Freeform 6">
              <a:extLst>
                <a:ext uri="{FF2B5EF4-FFF2-40B4-BE49-F238E27FC236}">
                  <a16:creationId xmlns:a16="http://schemas.microsoft.com/office/drawing/2014/main" id="{0587D527-E157-477F-A9A7-9F6EF0DD7906}"/>
                </a:ext>
              </a:extLst>
            </p:cNvPr>
            <p:cNvSpPr/>
            <p:nvPr/>
          </p:nvSpPr>
          <p:spPr>
            <a:xfrm>
              <a:off x="904146" y="4513704"/>
              <a:ext cx="284088" cy="284088"/>
            </a:xfrm>
            <a:custGeom>
              <a:avLst/>
              <a:gdLst/>
              <a:ahLst/>
              <a:cxnLst/>
              <a:rect l="l" t="t" r="r" b="b"/>
              <a:pathLst>
                <a:path w="577806" h="577806">
                  <a:moveTo>
                    <a:pt x="0" y="0"/>
                  </a:moveTo>
                  <a:lnTo>
                    <a:pt x="577805" y="0"/>
                  </a:lnTo>
                  <a:lnTo>
                    <a:pt x="577805" y="577805"/>
                  </a:lnTo>
                  <a:lnTo>
                    <a:pt x="0" y="577805"/>
                  </a:lnTo>
                  <a:lnTo>
                    <a:pt x="0" y="0"/>
                  </a:lnTo>
                  <a:close/>
                </a:path>
              </a:pathLst>
            </a:custGeom>
            <a:blipFill>
              <a:blip r:embed="rId6">
                <a:extLst>
                  <a:ext uri="{96DAC541-7B7A-43D3-8B79-37D633B846F1}">
                    <asvg:svgBlip xmlns:asvg="http://schemas.microsoft.com/office/drawing/2016/SVG/main" r:embed="rId9"/>
                  </a:ext>
                </a:extLst>
              </a:blip>
              <a:stretch>
                <a:fillRect/>
              </a:stretch>
            </a:blipFill>
          </p:spPr>
          <p:txBody>
            <a:bodyPr/>
            <a:lstStyle/>
            <a:p>
              <a:pPr algn="l" defTabSz="449610" fontAlgn="auto">
                <a:spcBef>
                  <a:spcPts val="0"/>
                </a:spcBef>
                <a:spcAft>
                  <a:spcPts val="0"/>
                </a:spcAft>
              </a:pPr>
              <a:endParaRPr lang="en-US" sz="885">
                <a:solidFill>
                  <a:prstClr val="black"/>
                </a:solidFill>
                <a:latin typeface="Calibri"/>
              </a:endParaRPr>
            </a:p>
          </p:txBody>
        </p:sp>
        <p:sp>
          <p:nvSpPr>
            <p:cNvPr id="17" name="Freeform 7">
              <a:extLst>
                <a:ext uri="{FF2B5EF4-FFF2-40B4-BE49-F238E27FC236}">
                  <a16:creationId xmlns:a16="http://schemas.microsoft.com/office/drawing/2014/main" id="{23F3D065-2023-496C-888C-C2EAD4E663C9}"/>
                </a:ext>
              </a:extLst>
            </p:cNvPr>
            <p:cNvSpPr/>
            <p:nvPr/>
          </p:nvSpPr>
          <p:spPr>
            <a:xfrm>
              <a:off x="904146" y="5006734"/>
              <a:ext cx="284088" cy="284088"/>
            </a:xfrm>
            <a:custGeom>
              <a:avLst/>
              <a:gdLst/>
              <a:ahLst/>
              <a:cxnLst/>
              <a:rect l="l" t="t" r="r" b="b"/>
              <a:pathLst>
                <a:path w="577806" h="577806">
                  <a:moveTo>
                    <a:pt x="0" y="0"/>
                  </a:moveTo>
                  <a:lnTo>
                    <a:pt x="577805" y="0"/>
                  </a:lnTo>
                  <a:lnTo>
                    <a:pt x="577805" y="577806"/>
                  </a:lnTo>
                  <a:lnTo>
                    <a:pt x="0" y="57780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algn="l" defTabSz="449610" fontAlgn="auto">
                <a:spcBef>
                  <a:spcPts val="0"/>
                </a:spcBef>
                <a:spcAft>
                  <a:spcPts val="0"/>
                </a:spcAft>
              </a:pPr>
              <a:endParaRPr lang="en-US" sz="885">
                <a:solidFill>
                  <a:prstClr val="black"/>
                </a:solidFill>
                <a:latin typeface="Calibri"/>
              </a:endParaRPr>
            </a:p>
          </p:txBody>
        </p:sp>
        <p:sp>
          <p:nvSpPr>
            <p:cNvPr id="18" name="TextBox 8">
              <a:extLst>
                <a:ext uri="{FF2B5EF4-FFF2-40B4-BE49-F238E27FC236}">
                  <a16:creationId xmlns:a16="http://schemas.microsoft.com/office/drawing/2014/main" id="{D35CB968-084D-4087-B2F3-B915DA8B3C0E}"/>
                </a:ext>
              </a:extLst>
            </p:cNvPr>
            <p:cNvSpPr txBox="1"/>
            <p:nvPr/>
          </p:nvSpPr>
          <p:spPr>
            <a:xfrm>
              <a:off x="1188234" y="865337"/>
              <a:ext cx="2287154" cy="643894"/>
            </a:xfrm>
            <a:prstGeom prst="rect">
              <a:avLst/>
            </a:prstGeom>
          </p:spPr>
          <p:txBody>
            <a:bodyPr lIns="0" tIns="0" rIns="0" bIns="0" rtlCol="0" anchor="t">
              <a:spAutoFit/>
            </a:bodyPr>
            <a:lstStyle/>
            <a:p>
              <a:pPr algn="l" defTabSz="449610" fontAlgn="auto">
                <a:lnSpc>
                  <a:spcPts val="5507"/>
                </a:lnSpc>
                <a:spcBef>
                  <a:spcPts val="0"/>
                </a:spcBef>
                <a:spcAft>
                  <a:spcPts val="0"/>
                </a:spcAft>
              </a:pPr>
              <a:r>
                <a:rPr lang="en-US" sz="3933" dirty="0">
                  <a:solidFill>
                    <a:srgbClr val="7B1271"/>
                  </a:solidFill>
                  <a:latin typeface="Montserrat Ultra-Bold"/>
                </a:rPr>
                <a:t>Strategy</a:t>
              </a:r>
            </a:p>
          </p:txBody>
        </p:sp>
        <p:sp>
          <p:nvSpPr>
            <p:cNvPr id="19" name="TextBox 9">
              <a:extLst>
                <a:ext uri="{FF2B5EF4-FFF2-40B4-BE49-F238E27FC236}">
                  <a16:creationId xmlns:a16="http://schemas.microsoft.com/office/drawing/2014/main" id="{EB81680A-7A85-49BB-A256-EC62807C54C6}"/>
                </a:ext>
              </a:extLst>
            </p:cNvPr>
            <p:cNvSpPr txBox="1"/>
            <p:nvPr/>
          </p:nvSpPr>
          <p:spPr>
            <a:xfrm>
              <a:off x="639325" y="1627783"/>
              <a:ext cx="3856475" cy="804964"/>
            </a:xfrm>
            <a:prstGeom prst="rect">
              <a:avLst/>
            </a:prstGeom>
          </p:spPr>
          <p:txBody>
            <a:bodyPr lIns="0" tIns="0" rIns="0" bIns="0" rtlCol="0" anchor="t">
              <a:spAutoFit/>
            </a:bodyPr>
            <a:lstStyle/>
            <a:p>
              <a:pPr defTabSz="449610" fontAlgn="auto">
                <a:lnSpc>
                  <a:spcPts val="1558"/>
                </a:lnSpc>
                <a:spcBef>
                  <a:spcPts val="0"/>
                </a:spcBef>
                <a:spcAft>
                  <a:spcPts val="0"/>
                </a:spcAft>
              </a:pPr>
              <a:r>
                <a:rPr lang="en-US" sz="1217" dirty="0">
                  <a:latin typeface="Montserrat"/>
                </a:rPr>
                <a:t>We have just completed a Library Strategic Plan for 2023 - 2028. A number of sub-strategies and plans will flow out of this framework. NB the E-Strategy is an enabler that cuts across all the sub-strategies below</a:t>
              </a:r>
            </a:p>
          </p:txBody>
        </p:sp>
        <p:sp>
          <p:nvSpPr>
            <p:cNvPr id="20" name="TextBox 10">
              <a:extLst>
                <a:ext uri="{FF2B5EF4-FFF2-40B4-BE49-F238E27FC236}">
                  <a16:creationId xmlns:a16="http://schemas.microsoft.com/office/drawing/2014/main" id="{5ABE0B8D-9B52-4381-95C0-952792F16C9F}"/>
                </a:ext>
              </a:extLst>
            </p:cNvPr>
            <p:cNvSpPr txBox="1"/>
            <p:nvPr/>
          </p:nvSpPr>
          <p:spPr>
            <a:xfrm>
              <a:off x="1276992" y="5052253"/>
              <a:ext cx="1814856" cy="199414"/>
            </a:xfrm>
            <a:prstGeom prst="rect">
              <a:avLst/>
            </a:prstGeom>
          </p:spPr>
          <p:txBody>
            <a:bodyPr lIns="0" tIns="0" rIns="0" bIns="0" rtlCol="0" anchor="t">
              <a:spAutoFit/>
            </a:bodyPr>
            <a:lstStyle/>
            <a:p>
              <a:pPr algn="l" defTabSz="449610" fontAlgn="auto">
                <a:lnSpc>
                  <a:spcPts val="1720"/>
                </a:lnSpc>
                <a:spcBef>
                  <a:spcPts val="0"/>
                </a:spcBef>
                <a:spcAft>
                  <a:spcPts val="0"/>
                </a:spcAft>
              </a:pPr>
              <a:r>
                <a:rPr lang="en-US" sz="1229">
                  <a:latin typeface="Montserrat"/>
                </a:rPr>
                <a:t>E-strategy</a:t>
              </a:r>
            </a:p>
          </p:txBody>
        </p:sp>
        <p:sp>
          <p:nvSpPr>
            <p:cNvPr id="21" name="TextBox 11">
              <a:extLst>
                <a:ext uri="{FF2B5EF4-FFF2-40B4-BE49-F238E27FC236}">
                  <a16:creationId xmlns:a16="http://schemas.microsoft.com/office/drawing/2014/main" id="{4B1EB7AD-9BBB-4FAF-8BA1-13288193A81C}"/>
                </a:ext>
              </a:extLst>
            </p:cNvPr>
            <p:cNvSpPr txBox="1"/>
            <p:nvPr/>
          </p:nvSpPr>
          <p:spPr>
            <a:xfrm>
              <a:off x="1276993" y="4437202"/>
              <a:ext cx="3130049" cy="417422"/>
            </a:xfrm>
            <a:prstGeom prst="rect">
              <a:avLst/>
            </a:prstGeom>
          </p:spPr>
          <p:txBody>
            <a:bodyPr lIns="0" tIns="0" rIns="0" bIns="0" rtlCol="0" anchor="t">
              <a:spAutoFit/>
            </a:bodyPr>
            <a:lstStyle/>
            <a:p>
              <a:pPr algn="l" defTabSz="449610" fontAlgn="auto">
                <a:lnSpc>
                  <a:spcPts val="1720"/>
                </a:lnSpc>
                <a:spcBef>
                  <a:spcPts val="0"/>
                </a:spcBef>
                <a:spcAft>
                  <a:spcPts val="0"/>
                </a:spcAft>
              </a:pPr>
              <a:r>
                <a:rPr lang="en-US" sz="1229">
                  <a:latin typeface="Montserrat"/>
                </a:rPr>
                <a:t>ICT &amp; Facilities Infrastructure</a:t>
              </a:r>
            </a:p>
            <a:p>
              <a:pPr algn="l" defTabSz="449610" fontAlgn="auto">
                <a:lnSpc>
                  <a:spcPts val="1720"/>
                </a:lnSpc>
                <a:spcBef>
                  <a:spcPts val="0"/>
                </a:spcBef>
                <a:spcAft>
                  <a:spcPts val="0"/>
                </a:spcAft>
              </a:pPr>
              <a:r>
                <a:rPr lang="en-US" sz="1229">
                  <a:latin typeface="Montserrat"/>
                </a:rPr>
                <a:t>strategy</a:t>
              </a:r>
            </a:p>
          </p:txBody>
        </p:sp>
        <p:sp>
          <p:nvSpPr>
            <p:cNvPr id="22" name="TextBox 12">
              <a:extLst>
                <a:ext uri="{FF2B5EF4-FFF2-40B4-BE49-F238E27FC236}">
                  <a16:creationId xmlns:a16="http://schemas.microsoft.com/office/drawing/2014/main" id="{398C09DD-E854-46B7-A295-BCB0608B1B1B}"/>
                </a:ext>
              </a:extLst>
            </p:cNvPr>
            <p:cNvSpPr txBox="1"/>
            <p:nvPr/>
          </p:nvSpPr>
          <p:spPr>
            <a:xfrm>
              <a:off x="1276993" y="3882899"/>
              <a:ext cx="2915158" cy="417422"/>
            </a:xfrm>
            <a:prstGeom prst="rect">
              <a:avLst/>
            </a:prstGeom>
          </p:spPr>
          <p:txBody>
            <a:bodyPr lIns="0" tIns="0" rIns="0" bIns="0" rtlCol="0" anchor="t">
              <a:spAutoFit/>
            </a:bodyPr>
            <a:lstStyle/>
            <a:p>
              <a:pPr algn="l" defTabSz="449610" fontAlgn="auto">
                <a:lnSpc>
                  <a:spcPts val="1720"/>
                </a:lnSpc>
                <a:spcBef>
                  <a:spcPts val="0"/>
                </a:spcBef>
                <a:spcAft>
                  <a:spcPts val="0"/>
                </a:spcAft>
              </a:pPr>
              <a:r>
                <a:rPr lang="en-US" sz="1229">
                  <a:latin typeface="Montserrat"/>
                </a:rPr>
                <a:t>Collection Development</a:t>
              </a:r>
            </a:p>
            <a:p>
              <a:pPr algn="l" defTabSz="449610" fontAlgn="auto">
                <a:lnSpc>
                  <a:spcPts val="1720"/>
                </a:lnSpc>
                <a:spcBef>
                  <a:spcPts val="0"/>
                </a:spcBef>
                <a:spcAft>
                  <a:spcPts val="0"/>
                </a:spcAft>
              </a:pPr>
              <a:r>
                <a:rPr lang="en-US" sz="1229">
                  <a:latin typeface="Montserrat"/>
                </a:rPr>
                <a:t>Strategy</a:t>
              </a:r>
            </a:p>
          </p:txBody>
        </p:sp>
        <p:sp>
          <p:nvSpPr>
            <p:cNvPr id="23" name="TextBox 13">
              <a:extLst>
                <a:ext uri="{FF2B5EF4-FFF2-40B4-BE49-F238E27FC236}">
                  <a16:creationId xmlns:a16="http://schemas.microsoft.com/office/drawing/2014/main" id="{54F7FB91-D951-4BBE-938A-FEFFADD50066}"/>
                </a:ext>
              </a:extLst>
            </p:cNvPr>
            <p:cNvSpPr txBox="1"/>
            <p:nvPr/>
          </p:nvSpPr>
          <p:spPr>
            <a:xfrm>
              <a:off x="1276993" y="3328595"/>
              <a:ext cx="2358682" cy="417422"/>
            </a:xfrm>
            <a:prstGeom prst="rect">
              <a:avLst/>
            </a:prstGeom>
          </p:spPr>
          <p:txBody>
            <a:bodyPr lIns="0" tIns="0" rIns="0" bIns="0" rtlCol="0" anchor="t">
              <a:spAutoFit/>
            </a:bodyPr>
            <a:lstStyle/>
            <a:p>
              <a:pPr algn="l" defTabSz="449610" fontAlgn="auto">
                <a:lnSpc>
                  <a:spcPts val="1720"/>
                </a:lnSpc>
                <a:spcBef>
                  <a:spcPts val="0"/>
                </a:spcBef>
                <a:spcAft>
                  <a:spcPts val="0"/>
                </a:spcAft>
              </a:pPr>
              <a:r>
                <a:rPr lang="en-US" sz="1229">
                  <a:latin typeface="Montserrat"/>
                </a:rPr>
                <a:t>Research &amp; Postgraduate Support Strategy</a:t>
              </a:r>
            </a:p>
          </p:txBody>
        </p:sp>
        <p:sp>
          <p:nvSpPr>
            <p:cNvPr id="24" name="TextBox 14">
              <a:extLst>
                <a:ext uri="{FF2B5EF4-FFF2-40B4-BE49-F238E27FC236}">
                  <a16:creationId xmlns:a16="http://schemas.microsoft.com/office/drawing/2014/main" id="{E15FFF38-C700-48CC-81D9-91D81081B2E0}"/>
                </a:ext>
              </a:extLst>
            </p:cNvPr>
            <p:cNvSpPr txBox="1"/>
            <p:nvPr/>
          </p:nvSpPr>
          <p:spPr>
            <a:xfrm>
              <a:off x="1276992" y="2830622"/>
              <a:ext cx="3354881" cy="417422"/>
            </a:xfrm>
            <a:prstGeom prst="rect">
              <a:avLst/>
            </a:prstGeom>
          </p:spPr>
          <p:txBody>
            <a:bodyPr lIns="0" tIns="0" rIns="0" bIns="0" rtlCol="0" anchor="t">
              <a:spAutoFit/>
            </a:bodyPr>
            <a:lstStyle/>
            <a:p>
              <a:pPr algn="l" defTabSz="449610" fontAlgn="auto">
                <a:lnSpc>
                  <a:spcPts val="1720"/>
                </a:lnSpc>
                <a:spcBef>
                  <a:spcPts val="0"/>
                </a:spcBef>
                <a:spcAft>
                  <a:spcPts val="0"/>
                </a:spcAft>
              </a:pPr>
              <a:r>
                <a:rPr lang="en-US" sz="1229" dirty="0">
                  <a:latin typeface="Montserrat"/>
                </a:rPr>
                <a:t>Teaching and Learning Support</a:t>
              </a:r>
            </a:p>
            <a:p>
              <a:pPr algn="l" defTabSz="449610" fontAlgn="auto">
                <a:lnSpc>
                  <a:spcPts val="1720"/>
                </a:lnSpc>
                <a:spcBef>
                  <a:spcPts val="0"/>
                </a:spcBef>
                <a:spcAft>
                  <a:spcPts val="0"/>
                </a:spcAft>
              </a:pPr>
              <a:r>
                <a:rPr lang="en-US" sz="1229" dirty="0">
                  <a:latin typeface="Montserrat"/>
                </a:rPr>
                <a:t>Strategy</a:t>
              </a:r>
            </a:p>
          </p:txBody>
        </p:sp>
      </p:grpSp>
    </p:spTree>
  </p:cSld>
  <p:clrMapOvr>
    <a:masterClrMapping/>
  </p:clrMapOvr>
  <mc:AlternateContent xmlns:mc="http://schemas.openxmlformats.org/markup-compatibility/2006" xmlns:p14="http://schemas.microsoft.com/office/powerpoint/2010/main">
    <mc:Choice Requires="p14">
      <p:transition spd="slow" p14:dur="2000" advTm="37398"/>
    </mc:Choice>
    <mc:Fallback xmlns="">
      <p:transition spd="slow" advTm="37398"/>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F91466D8-EF86-4F13-B15D-3DC93F5C270B}"/>
              </a:ext>
            </a:extLst>
          </p:cNvPr>
          <p:cNvSpPr txBox="1">
            <a:spLocks/>
          </p:cNvSpPr>
          <p:nvPr/>
        </p:nvSpPr>
        <p:spPr>
          <a:xfrm>
            <a:off x="1704975" y="1293766"/>
            <a:ext cx="6894514" cy="4640309"/>
          </a:xfrm>
          <a:prstGeom prst="rect">
            <a:avLst/>
          </a:prstGeom>
        </p:spPr>
        <p:txBody>
          <a:bodyPr/>
          <a:lstStyle>
            <a:lvl1pPr marL="342900" indent="-342900" algn="ctr" defTabSz="457200" rtl="0" eaLnBrk="0" fontAlgn="base" hangingPunct="0">
              <a:spcBef>
                <a:spcPct val="20000"/>
              </a:spcBef>
              <a:spcAft>
                <a:spcPct val="0"/>
              </a:spcAft>
              <a:buFont typeface="Arial" pitchFamily="34" charset="0"/>
              <a:defRPr sz="2400" kern="1200">
                <a:solidFill>
                  <a:schemeClr val="tx1"/>
                </a:solidFill>
                <a:latin typeface="Arial"/>
                <a:ea typeface="MS PGothic" pitchFamily="34" charset="-128"/>
                <a:cs typeface="Arial"/>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r>
              <a:rPr lang="en-US" sz="1800" dirty="0"/>
              <a:t> </a:t>
            </a:r>
            <a:r>
              <a:rPr lang="en-US" sz="1800" b="1" dirty="0"/>
              <a:t>Learning Resources Development</a:t>
            </a:r>
          </a:p>
          <a:p>
            <a:pPr marL="0" indent="0"/>
            <a:endParaRPr lang="en-US" sz="1800" dirty="0"/>
          </a:p>
          <a:p>
            <a:pPr marL="0" indent="0"/>
            <a:r>
              <a:rPr lang="en-US" sz="1800" dirty="0"/>
              <a:t>Priority in the allocation of financial resources remains for the acquisition of access to materials required for the support of teaching, research  and practice. A big chunk of the Library budget goes to acquiring learning resources. </a:t>
            </a:r>
          </a:p>
          <a:p>
            <a:pPr>
              <a:buFont typeface="Wingdings" panose="05000000000000000000" pitchFamily="2" charset="2"/>
              <a:buChar char="Ø"/>
            </a:pPr>
            <a:r>
              <a:rPr lang="en-US" sz="1800" dirty="0"/>
              <a:t>350 000 digital items, 268 584 print books, 27 000 items in our IR collections. (</a:t>
            </a:r>
            <a:r>
              <a:rPr lang="en-US" sz="1800" dirty="0">
                <a:hlinkClick r:id="rId2"/>
              </a:rPr>
              <a:t>recommend a purchase</a:t>
            </a:r>
            <a:r>
              <a:rPr lang="en-US" sz="1800" dirty="0"/>
              <a:t>)</a:t>
            </a:r>
          </a:p>
          <a:p>
            <a:pPr>
              <a:buFont typeface="Wingdings" panose="05000000000000000000" pitchFamily="2" charset="2"/>
              <a:buChar char="Ø"/>
            </a:pPr>
            <a:r>
              <a:rPr lang="en-US" sz="2000" dirty="0"/>
              <a:t>Regional Consortium – SEALS – </a:t>
            </a:r>
            <a:r>
              <a:rPr lang="en-US" sz="2000" dirty="0">
                <a:hlinkClick r:id="rId3"/>
              </a:rPr>
              <a:t>Shared Library catalog</a:t>
            </a:r>
            <a:endParaRPr lang="en-US" sz="2000" dirty="0"/>
          </a:p>
          <a:p>
            <a:pPr>
              <a:buFont typeface="Wingdings" panose="05000000000000000000" pitchFamily="2" charset="2"/>
              <a:buChar char="Ø"/>
            </a:pPr>
            <a:r>
              <a:rPr lang="en-US" sz="2000" dirty="0">
                <a:hlinkClick r:id="rId4"/>
              </a:rPr>
              <a:t>Browse Rhodes </a:t>
            </a:r>
            <a:r>
              <a:rPr lang="en-US" sz="2000" dirty="0" err="1">
                <a:hlinkClick r:id="rId4"/>
              </a:rPr>
              <a:t>eJournals</a:t>
            </a:r>
            <a:r>
              <a:rPr lang="en-US" sz="2000" dirty="0"/>
              <a:t> by subject</a:t>
            </a:r>
          </a:p>
          <a:p>
            <a:pPr>
              <a:buFont typeface="Wingdings" panose="05000000000000000000" pitchFamily="2" charset="2"/>
              <a:buChar char="Ø"/>
            </a:pPr>
            <a:r>
              <a:rPr lang="en-US" sz="2000" dirty="0">
                <a:hlinkClick r:id="rId5"/>
              </a:rPr>
              <a:t>Interlibrary Loan system</a:t>
            </a:r>
            <a:endParaRPr lang="en-ZA" sz="2000" dirty="0"/>
          </a:p>
        </p:txBody>
      </p:sp>
      <p:sp>
        <p:nvSpPr>
          <p:cNvPr id="3" name="Title 1">
            <a:extLst>
              <a:ext uri="{FF2B5EF4-FFF2-40B4-BE49-F238E27FC236}">
                <a16:creationId xmlns:a16="http://schemas.microsoft.com/office/drawing/2014/main" id="{FC9A98EC-FABE-4249-99EA-67C330B51C0E}"/>
              </a:ext>
            </a:extLst>
          </p:cNvPr>
          <p:cNvSpPr txBox="1">
            <a:spLocks/>
          </p:cNvSpPr>
          <p:nvPr/>
        </p:nvSpPr>
        <p:spPr>
          <a:xfrm>
            <a:off x="1895475" y="98879"/>
            <a:ext cx="6777491" cy="799646"/>
          </a:xfrm>
          <a:prstGeom prst="rect">
            <a:avLst/>
          </a:prstGeom>
        </p:spPr>
        <p:txBody>
          <a:bodyPr/>
          <a:lstStyle>
            <a:lvl1pPr algn="ctr" defTabSz="457200" rtl="0" eaLnBrk="0" fontAlgn="base" hangingPunct="0">
              <a:spcBef>
                <a:spcPct val="0"/>
              </a:spcBef>
              <a:spcAft>
                <a:spcPct val="0"/>
              </a:spcAft>
              <a:defRPr sz="3200" b="1" kern="1200">
                <a:solidFill>
                  <a:schemeClr val="tx1"/>
                </a:solidFill>
                <a:latin typeface="Arial"/>
                <a:ea typeface="MS PGothic" pitchFamily="34" charset="-128"/>
                <a:cs typeface="Arial"/>
              </a:defRPr>
            </a:lvl1pPr>
            <a:lvl2pPr algn="ctr" defTabSz="457200" rtl="0" eaLnBrk="0" fontAlgn="base" hangingPunct="0">
              <a:spcBef>
                <a:spcPct val="0"/>
              </a:spcBef>
              <a:spcAft>
                <a:spcPct val="0"/>
              </a:spcAft>
              <a:defRPr sz="3200" b="1">
                <a:solidFill>
                  <a:schemeClr val="tx1"/>
                </a:solidFill>
                <a:latin typeface="Arial" charset="0"/>
                <a:ea typeface="MS PGothic" pitchFamily="34" charset="-128"/>
                <a:cs typeface="Arial" pitchFamily="34" charset="0"/>
              </a:defRPr>
            </a:lvl2pPr>
            <a:lvl3pPr algn="ctr" defTabSz="457200" rtl="0" eaLnBrk="0" fontAlgn="base" hangingPunct="0">
              <a:spcBef>
                <a:spcPct val="0"/>
              </a:spcBef>
              <a:spcAft>
                <a:spcPct val="0"/>
              </a:spcAft>
              <a:defRPr sz="3200" b="1">
                <a:solidFill>
                  <a:schemeClr val="tx1"/>
                </a:solidFill>
                <a:latin typeface="Arial" charset="0"/>
                <a:ea typeface="MS PGothic" pitchFamily="34" charset="-128"/>
                <a:cs typeface="Arial" pitchFamily="34" charset="0"/>
              </a:defRPr>
            </a:lvl3pPr>
            <a:lvl4pPr algn="ctr" defTabSz="457200" rtl="0" eaLnBrk="0" fontAlgn="base" hangingPunct="0">
              <a:spcBef>
                <a:spcPct val="0"/>
              </a:spcBef>
              <a:spcAft>
                <a:spcPct val="0"/>
              </a:spcAft>
              <a:defRPr sz="3200" b="1">
                <a:solidFill>
                  <a:schemeClr val="tx1"/>
                </a:solidFill>
                <a:latin typeface="Arial" charset="0"/>
                <a:ea typeface="MS PGothic" pitchFamily="34" charset="-128"/>
                <a:cs typeface="Arial" pitchFamily="34" charset="0"/>
              </a:defRPr>
            </a:lvl4pPr>
            <a:lvl5pPr algn="ctr" defTabSz="457200" rtl="0" eaLnBrk="0" fontAlgn="base" hangingPunct="0">
              <a:spcBef>
                <a:spcPct val="0"/>
              </a:spcBef>
              <a:spcAft>
                <a:spcPct val="0"/>
              </a:spcAft>
              <a:defRPr sz="3200" b="1">
                <a:solidFill>
                  <a:schemeClr val="tx1"/>
                </a:solidFill>
                <a:latin typeface="Arial" charset="0"/>
                <a:ea typeface="MS PGothic" pitchFamily="34" charset="-128"/>
                <a:cs typeface="Arial" pitchFamily="34" charset="0"/>
              </a:defRPr>
            </a:lvl5pPr>
            <a:lvl6pPr marL="457200" algn="ctr" defTabSz="457200" rtl="0" fontAlgn="base">
              <a:spcBef>
                <a:spcPct val="0"/>
              </a:spcBef>
              <a:spcAft>
                <a:spcPct val="0"/>
              </a:spcAft>
              <a:defRPr sz="3200" b="1">
                <a:solidFill>
                  <a:schemeClr val="tx1"/>
                </a:solidFill>
                <a:latin typeface="Arial" charset="0"/>
                <a:ea typeface="ＭＳ Ｐゴシック" charset="0"/>
              </a:defRPr>
            </a:lvl6pPr>
            <a:lvl7pPr marL="914400" algn="ctr" defTabSz="457200" rtl="0" fontAlgn="base">
              <a:spcBef>
                <a:spcPct val="0"/>
              </a:spcBef>
              <a:spcAft>
                <a:spcPct val="0"/>
              </a:spcAft>
              <a:defRPr sz="3200" b="1">
                <a:solidFill>
                  <a:schemeClr val="tx1"/>
                </a:solidFill>
                <a:latin typeface="Arial" charset="0"/>
                <a:ea typeface="ＭＳ Ｐゴシック" charset="0"/>
              </a:defRPr>
            </a:lvl7pPr>
            <a:lvl8pPr marL="1371600" algn="ctr" defTabSz="457200" rtl="0" fontAlgn="base">
              <a:spcBef>
                <a:spcPct val="0"/>
              </a:spcBef>
              <a:spcAft>
                <a:spcPct val="0"/>
              </a:spcAft>
              <a:defRPr sz="3200" b="1">
                <a:solidFill>
                  <a:schemeClr val="tx1"/>
                </a:solidFill>
                <a:latin typeface="Arial" charset="0"/>
                <a:ea typeface="ＭＳ Ｐゴシック" charset="0"/>
              </a:defRPr>
            </a:lvl8pPr>
            <a:lvl9pPr marL="1828800" algn="ctr" defTabSz="457200" rtl="0" fontAlgn="base">
              <a:spcBef>
                <a:spcPct val="0"/>
              </a:spcBef>
              <a:spcAft>
                <a:spcPct val="0"/>
              </a:spcAft>
              <a:defRPr sz="3200" b="1">
                <a:solidFill>
                  <a:schemeClr val="tx1"/>
                </a:solidFill>
                <a:latin typeface="Arial" charset="0"/>
                <a:ea typeface="ＭＳ Ｐゴシック" charset="0"/>
              </a:defRPr>
            </a:lvl9pPr>
          </a:lstStyle>
          <a:p>
            <a:endParaRPr lang="en-US" sz="2400" dirty="0">
              <a:latin typeface="+mj-lt"/>
            </a:endParaRPr>
          </a:p>
          <a:p>
            <a:r>
              <a:rPr lang="en-US" sz="2400" dirty="0">
                <a:latin typeface="+mj-lt"/>
              </a:rPr>
              <a:t>TEACHING &amp; LEARNING &amp; RESEARCH SUPPORT</a:t>
            </a:r>
            <a:endParaRPr lang="en-ZA" sz="2400" dirty="0">
              <a:latin typeface="+mj-lt"/>
            </a:endParaRPr>
          </a:p>
        </p:txBody>
      </p:sp>
      <p:pic>
        <p:nvPicPr>
          <p:cNvPr id="4" name="Picture 3">
            <a:extLst>
              <a:ext uri="{FF2B5EF4-FFF2-40B4-BE49-F238E27FC236}">
                <a16:creationId xmlns:a16="http://schemas.microsoft.com/office/drawing/2014/main" id="{06D5F894-6732-40AD-BD07-18B22C7B25B8}"/>
              </a:ext>
            </a:extLst>
          </p:cNvPr>
          <p:cNvPicPr>
            <a:picLocks noChangeAspect="1"/>
          </p:cNvPicPr>
          <p:nvPr/>
        </p:nvPicPr>
        <p:blipFill>
          <a:blip r:embed="rId6"/>
          <a:stretch>
            <a:fillRect/>
          </a:stretch>
        </p:blipFill>
        <p:spPr>
          <a:xfrm>
            <a:off x="6880268" y="5070056"/>
            <a:ext cx="1719221" cy="1115665"/>
          </a:xfrm>
          <a:prstGeom prst="rect">
            <a:avLst/>
          </a:prstGeom>
        </p:spPr>
      </p:pic>
    </p:spTree>
    <p:extLst>
      <p:ext uri="{BB962C8B-B14F-4D97-AF65-F5344CB8AC3E}">
        <p14:creationId xmlns:p14="http://schemas.microsoft.com/office/powerpoint/2010/main" val="2005778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Content Placeholder 2">
            <a:extLst>
              <a:ext uri="{FF2B5EF4-FFF2-40B4-BE49-F238E27FC236}">
                <a16:creationId xmlns:a16="http://schemas.microsoft.com/office/drawing/2014/main" id="{5F0AE960-5082-40B9-8E87-E7CF0CDB75D4}"/>
              </a:ext>
            </a:extLst>
          </p:cNvPr>
          <p:cNvSpPr txBox="1">
            <a:spLocks/>
          </p:cNvSpPr>
          <p:nvPr/>
        </p:nvSpPr>
        <p:spPr bwMode="auto">
          <a:xfrm>
            <a:off x="1781174" y="1114425"/>
            <a:ext cx="6819901" cy="5461000"/>
          </a:xfrm>
          <a:prstGeom prst="rect">
            <a:avLst/>
          </a:prstGeom>
          <a:noFill/>
          <a:ln w="9525">
            <a:noFill/>
            <a:miter lim="800000"/>
            <a:headEnd/>
            <a:tailEnd/>
          </a:ln>
        </p:spPr>
        <p:txBody>
          <a:bodyPr vert="horz" wrap="square" lIns="90394" tIns="45196" rIns="90394" bIns="45196" numCol="1" anchor="t" anchorCtr="0" compatLnSpc="1">
            <a:prstTxWarp prst="textNoShape">
              <a:avLst/>
            </a:prstTxWarp>
          </a:bodyPr>
          <a:lstStyle>
            <a:lvl1pPr marL="338138" indent="-338138" algn="l" defTabSz="903288"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33425" indent="-280988" algn="l" defTabSz="903288"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28713" indent="-225425" algn="l" defTabSz="903288"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81150" indent="-225425" algn="l" defTabSz="903288"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33588" indent="-225425" algn="l" defTabSz="903288"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485813" indent="-225983" algn="l" defTabSz="90393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37778" indent="-225983" algn="l" defTabSz="90393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389745" indent="-225983" algn="l" defTabSz="90393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41711" indent="-225983" algn="l" defTabSz="90393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03288" rtl="0" eaLnBrk="0" fontAlgn="base" latinLnBrk="0" hangingPunct="0">
              <a:lnSpc>
                <a:spcPct val="100000"/>
              </a:lnSpc>
              <a:spcBef>
                <a:spcPct val="20000"/>
              </a:spcBef>
              <a:spcAft>
                <a:spcPct val="0"/>
              </a:spcAft>
              <a:buClrTx/>
              <a:buSzTx/>
              <a:buFont typeface="Arial" pitchFamily="34" charset="0"/>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First Year Experience (FYE) </a:t>
            </a:r>
            <a:r>
              <a:rPr kumimoji="0" lang="en-US" sz="1800" b="1" i="0" u="none" strike="noStrike" kern="1200" cap="none" spc="0" normalizeH="0" baseline="0" noProof="0" dirty="0" err="1">
                <a:ln>
                  <a:noFill/>
                </a:ln>
                <a:solidFill>
                  <a:prstClr val="black"/>
                </a:solidFill>
                <a:effectLst/>
                <a:uLnTx/>
                <a:uFillTx/>
                <a:latin typeface="Calibri"/>
                <a:ea typeface="+mn-ea"/>
                <a:cs typeface="+mn-cs"/>
              </a:rPr>
              <a:t>Programme</a:t>
            </a:r>
            <a:r>
              <a:rPr kumimoji="0" lang="en-US" sz="1800" b="1" i="0" u="none" strike="noStrike" kern="1200" cap="none" spc="0" normalizeH="0" baseline="0" noProof="0" dirty="0">
                <a:ln>
                  <a:noFill/>
                </a:ln>
                <a:solidFill>
                  <a:prstClr val="black"/>
                </a:solidFill>
                <a:effectLst/>
                <a:uLnTx/>
                <a:uFillTx/>
                <a:latin typeface="Calibri"/>
                <a:ea typeface="+mn-ea"/>
                <a:cs typeface="+mn-cs"/>
              </a:rPr>
              <a:t> </a:t>
            </a:r>
          </a:p>
          <a:p>
            <a:pPr marL="338138" marR="0" lvl="0" indent="-338138" algn="l" defTabSz="903288" rtl="0" eaLnBrk="0" fontAlgn="base" latinLnBrk="0" hangingPunct="0">
              <a:lnSpc>
                <a:spcPct val="100000"/>
              </a:lnSpc>
              <a:spcBef>
                <a:spcPct val="20000"/>
              </a:spcBef>
              <a:spcAft>
                <a:spcPct val="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hlinkClick r:id="rId2"/>
              </a:rPr>
              <a:t>Library Guide</a:t>
            </a:r>
            <a:r>
              <a:rPr kumimoji="0" lang="en-US" sz="1800" b="0" i="0" u="none" strike="noStrike" kern="1200" cap="none" spc="0" normalizeH="0" baseline="0" noProof="0" dirty="0">
                <a:ln>
                  <a:noFill/>
                </a:ln>
                <a:solidFill>
                  <a:prstClr val="black"/>
                </a:solidFill>
                <a:effectLst/>
                <a:uLnTx/>
                <a:uFillTx/>
                <a:latin typeface="Calibri"/>
                <a:ea typeface="+mn-ea"/>
                <a:cs typeface="+mn-cs"/>
              </a:rPr>
              <a:t>; O-week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programme</a:t>
            </a:r>
            <a:r>
              <a:rPr kumimoji="0" lang="en-US" sz="1800" b="0" i="0" u="none" strike="noStrike" kern="1200" cap="none" spc="0" normalizeH="0" baseline="0" noProof="0" dirty="0">
                <a:ln>
                  <a:noFill/>
                </a:ln>
                <a:solidFill>
                  <a:prstClr val="black"/>
                </a:solidFill>
                <a:effectLst/>
                <a:uLnTx/>
                <a:uFillTx/>
                <a:latin typeface="Calibri"/>
                <a:ea typeface="+mn-ea"/>
                <a:cs typeface="+mn-cs"/>
              </a:rPr>
              <a:t>;</a:t>
            </a:r>
          </a:p>
          <a:p>
            <a:pPr marL="338138" marR="0" lvl="0" indent="-338138" algn="l" defTabSz="903288" rtl="0" eaLnBrk="0" fontAlgn="base" latinLnBrk="0" hangingPunct="0">
              <a:lnSpc>
                <a:spcPct val="100000"/>
              </a:lnSpc>
              <a:spcBef>
                <a:spcPct val="20000"/>
              </a:spcBef>
              <a:spcAft>
                <a:spcPct val="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Extended Studies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Programme</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338138" marR="0" lvl="0" indent="-338138" algn="l" defTabSz="903288" rtl="0" eaLnBrk="0" fontAlgn="base" latinLnBrk="0" hangingPunct="0">
              <a:lnSpc>
                <a:spcPct val="100000"/>
              </a:lnSpc>
              <a:spcBef>
                <a:spcPct val="20000"/>
              </a:spcBef>
              <a:spcAft>
                <a:spcPct val="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Information &amp; Digital Literacy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programme</a:t>
            </a:r>
            <a:r>
              <a:rPr kumimoji="0" lang="en-US" sz="1800" b="0" i="0" u="none" strike="noStrike" kern="1200" cap="none" spc="0" normalizeH="0" baseline="0" noProof="0" dirty="0">
                <a:ln>
                  <a:noFill/>
                </a:ln>
                <a:solidFill>
                  <a:prstClr val="black"/>
                </a:solidFill>
                <a:effectLst/>
                <a:uLnTx/>
                <a:uFillTx/>
                <a:latin typeface="Calibri"/>
                <a:ea typeface="+mn-ea"/>
                <a:cs typeface="+mn-cs"/>
              </a:rPr>
              <a:t>  for all 1</a:t>
            </a:r>
            <a:r>
              <a:rPr kumimoji="0" lang="en-US" sz="1800" b="0" i="0" u="none" strike="noStrike" kern="1200" cap="none" spc="0" normalizeH="0" baseline="30000" noProof="0" dirty="0">
                <a:ln>
                  <a:noFill/>
                </a:ln>
                <a:solidFill>
                  <a:prstClr val="black"/>
                </a:solidFill>
                <a:effectLst/>
                <a:uLnTx/>
                <a:uFillTx/>
                <a:latin typeface="Calibri"/>
                <a:ea typeface="+mn-ea"/>
                <a:cs typeface="+mn-cs"/>
              </a:rPr>
              <a:t>st</a:t>
            </a:r>
            <a:r>
              <a:rPr kumimoji="0" lang="en-US" sz="1800" b="0" i="0" u="none" strike="noStrike" kern="1200" cap="none" spc="0" normalizeH="0" baseline="0" noProof="0" dirty="0">
                <a:ln>
                  <a:noFill/>
                </a:ln>
                <a:solidFill>
                  <a:prstClr val="black"/>
                </a:solidFill>
                <a:effectLst/>
                <a:uLnTx/>
                <a:uFillTx/>
                <a:latin typeface="Calibri"/>
                <a:ea typeface="+mn-ea"/>
                <a:cs typeface="+mn-cs"/>
              </a:rPr>
              <a:t> Year UGs </a:t>
            </a:r>
          </a:p>
          <a:p>
            <a:pPr marL="338138" marR="0" lvl="0" indent="-338138" algn="l" defTabSz="903288" rtl="0" eaLnBrk="0" fontAlgn="base" latinLnBrk="0" hangingPunct="0">
              <a:lnSpc>
                <a:spcPct val="100000"/>
              </a:lnSpc>
              <a:spcBef>
                <a:spcPct val="20000"/>
              </a:spcBef>
              <a:spcAft>
                <a:spcPct val="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PGs, New Academics &amp; New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HoDs</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03288" rtl="0" eaLnBrk="0" fontAlgn="base" latinLnBrk="0" hangingPunct="0">
              <a:lnSpc>
                <a:spcPct val="100000"/>
              </a:lnSpc>
              <a:spcBef>
                <a:spcPct val="20000"/>
              </a:spcBef>
              <a:spcAft>
                <a:spcPct val="0"/>
              </a:spcAft>
              <a:buClrTx/>
              <a:buSzTx/>
              <a:buFont typeface="Arial" pitchFamily="34" charset="0"/>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Faculty Liaison </a:t>
            </a:r>
            <a:r>
              <a:rPr kumimoji="0" lang="en-US" sz="1800" b="1" i="0" u="none" strike="noStrike" kern="1200" cap="none" spc="0" normalizeH="0" baseline="0" noProof="0" dirty="0" err="1">
                <a:ln>
                  <a:noFill/>
                </a:ln>
                <a:solidFill>
                  <a:prstClr val="black"/>
                </a:solidFill>
                <a:effectLst/>
                <a:uLnTx/>
                <a:uFillTx/>
                <a:latin typeface="Calibri"/>
                <a:ea typeface="+mn-ea"/>
                <a:cs typeface="+mn-cs"/>
              </a:rPr>
              <a:t>Programme</a:t>
            </a:r>
            <a:r>
              <a:rPr kumimoji="0" lang="en-US" sz="1800" b="1" i="0" u="none" strike="noStrike" kern="1200" cap="none" spc="0" normalizeH="0" baseline="0" noProof="0" dirty="0">
                <a:ln>
                  <a:noFill/>
                </a:ln>
                <a:solidFill>
                  <a:prstClr val="black"/>
                </a:solidFill>
                <a:effectLst/>
                <a:uLnTx/>
                <a:uFillTx/>
                <a:latin typeface="Calibri"/>
                <a:ea typeface="+mn-ea"/>
                <a:cs typeface="+mn-cs"/>
              </a:rPr>
              <a:t> - Faculty/Library Interface</a:t>
            </a:r>
          </a:p>
          <a:p>
            <a:pPr marL="338138" marR="0" lvl="0" indent="-338138" algn="l" defTabSz="903288" rtl="0" eaLnBrk="0" fontAlgn="base" latinLnBrk="0" hangingPunct="0">
              <a:lnSpc>
                <a:spcPct val="100000"/>
              </a:lnSpc>
              <a:spcBef>
                <a:spcPct val="20000"/>
              </a:spcBef>
              <a:spcAft>
                <a:spcPct val="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Development of Discipline-specific learning resources that cut across curricular</a:t>
            </a: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a:p>
            <a:pPr marL="338138" marR="0" lvl="0" indent="-338138" algn="l" defTabSz="903288" rtl="0" eaLnBrk="0" fontAlgn="base" latinLnBrk="0" hangingPunct="0">
              <a:lnSpc>
                <a:spcPct val="100000"/>
              </a:lnSpc>
              <a:spcBef>
                <a:spcPct val="20000"/>
              </a:spcBef>
              <a:spcAft>
                <a:spcPct val="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Workshops &amp; training sessions </a:t>
            </a:r>
          </a:p>
          <a:p>
            <a:pPr marL="0" marR="0" lvl="0" indent="0" algn="l" defTabSz="903288" rtl="0" eaLnBrk="0" fontAlgn="base" latinLnBrk="0" hangingPunct="0">
              <a:lnSpc>
                <a:spcPct val="100000"/>
              </a:lnSpc>
              <a:spcBef>
                <a:spcPct val="20000"/>
              </a:spcBef>
              <a:spcAft>
                <a:spcPct val="0"/>
              </a:spcAft>
              <a:buClrTx/>
              <a:buSzTx/>
              <a:buFont typeface="Arial"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Database training; </a:t>
            </a:r>
          </a:p>
          <a:p>
            <a:pPr marL="0" marR="0" lvl="0" indent="0" algn="l" defTabSz="903288" rtl="0" eaLnBrk="0" fontAlgn="base" latinLnBrk="0" hangingPunct="0">
              <a:lnSpc>
                <a:spcPct val="100000"/>
              </a:lnSpc>
              <a:spcBef>
                <a:spcPct val="20000"/>
              </a:spcBef>
              <a:spcAft>
                <a:spcPct val="0"/>
              </a:spcAft>
              <a:buClrTx/>
              <a:buSzTx/>
              <a:buFont typeface="Arial"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Accessing Learning resources remotely; </a:t>
            </a:r>
          </a:p>
          <a:p>
            <a:pPr marL="0" marR="0" lvl="0" indent="0" algn="l" defTabSz="903288" rtl="0" eaLnBrk="0" fontAlgn="base" latinLnBrk="0" hangingPunct="0">
              <a:lnSpc>
                <a:spcPct val="100000"/>
              </a:lnSpc>
              <a:spcBef>
                <a:spcPct val="20000"/>
              </a:spcBef>
              <a:spcAft>
                <a:spcPct val="0"/>
              </a:spcAft>
              <a:buClrTx/>
              <a:buSzTx/>
              <a:buFont typeface="Arial"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Navigate &amp; search the learning resources per discipline; </a:t>
            </a:r>
          </a:p>
          <a:p>
            <a:pPr marL="0" marR="0" lvl="0" indent="0" algn="l" defTabSz="903288" rtl="0" eaLnBrk="0" fontAlgn="base" latinLnBrk="0" hangingPunct="0">
              <a:lnSpc>
                <a:spcPct val="100000"/>
              </a:lnSpc>
              <a:spcBef>
                <a:spcPct val="20000"/>
              </a:spcBef>
              <a:spcAft>
                <a:spcPct val="0"/>
              </a:spcAft>
              <a:buClrTx/>
              <a:buSzTx/>
              <a:buFont typeface="Arial"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Citing &amp; referencing, </a:t>
            </a:r>
          </a:p>
          <a:p>
            <a:pPr marL="0" marR="0" lvl="0" indent="0" algn="l" defTabSz="903288" rtl="0" eaLnBrk="0" fontAlgn="base" latinLnBrk="0" hangingPunct="0">
              <a:lnSpc>
                <a:spcPct val="100000"/>
              </a:lnSpc>
              <a:spcBef>
                <a:spcPct val="20000"/>
              </a:spcBef>
              <a:spcAft>
                <a:spcPct val="0"/>
              </a:spcAft>
              <a:buClrTx/>
              <a:buSzTx/>
              <a:buFont typeface="Arial"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Literature &amp; systematic reviews; </a:t>
            </a:r>
          </a:p>
          <a:p>
            <a:pPr marL="0" marR="0" lvl="0" indent="0" algn="l" defTabSz="903288" rtl="0" eaLnBrk="0" fontAlgn="base" latinLnBrk="0" hangingPunct="0">
              <a:lnSpc>
                <a:spcPct val="100000"/>
              </a:lnSpc>
              <a:spcBef>
                <a:spcPct val="20000"/>
              </a:spcBef>
              <a:spcAft>
                <a:spcPct val="0"/>
              </a:spcAft>
              <a:buClrTx/>
              <a:buSzTx/>
              <a:buFont typeface="Arial" pitchFamily="34" charset="0"/>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search strategies,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etc</a:t>
            </a:r>
            <a:r>
              <a:rPr kumimoji="0" lang="en-US" sz="1800" b="0" i="0" u="none" strike="noStrike" kern="1200" cap="none" spc="0" normalizeH="0" baseline="0" noProof="0" dirty="0">
                <a:ln>
                  <a:noFill/>
                </a:ln>
                <a:solidFill>
                  <a:prstClr val="black"/>
                </a:solidFill>
                <a:effectLst/>
                <a:uLnTx/>
                <a:uFillTx/>
                <a:latin typeface="Calibri"/>
                <a:ea typeface="+mn-ea"/>
                <a:cs typeface="+mn-cs"/>
              </a:rPr>
              <a:t>)</a:t>
            </a:r>
          </a:p>
          <a:p>
            <a:pPr marL="338138" marR="0" lvl="0" indent="-338138" algn="l" defTabSz="903288" rtl="0" eaLnBrk="0" fontAlgn="base" latinLnBrk="0" hangingPunct="0">
              <a:lnSpc>
                <a:spcPct val="100000"/>
              </a:lnSpc>
              <a:spcBef>
                <a:spcPct val="20000"/>
              </a:spcBef>
              <a:spcAft>
                <a:spcPct val="0"/>
              </a:spcAft>
              <a:buClrTx/>
              <a:buSzTx/>
              <a:buFont typeface="Wingdings" panose="05000000000000000000" pitchFamily="2" charset="2"/>
              <a:buChar char="Ø"/>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Conduct Faculty/student needs &amp; satisfaction surveys</a:t>
            </a:r>
          </a:p>
          <a:p>
            <a:pPr marL="338138" marR="0" lvl="0" indent="-338138" algn="l" defTabSz="903288" rtl="0" eaLnBrk="0" fontAlgn="base" latinLnBrk="0" hangingPunct="0">
              <a:lnSpc>
                <a:spcPct val="100000"/>
              </a:lnSpc>
              <a:spcBef>
                <a:spcPct val="20000"/>
              </a:spcBef>
              <a:spcAft>
                <a:spcPct val="0"/>
              </a:spcAft>
              <a:buClrTx/>
              <a:buSzTx/>
              <a:buFont typeface="Arial" pitchFamily="34" charset="0"/>
              <a:buChar char="•"/>
              <a:tabLst/>
              <a:defRPr/>
            </a:pPr>
            <a:endParaRPr kumimoji="0" lang="en-ZA" sz="32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338" name="Title 1">
            <a:extLst>
              <a:ext uri="{FF2B5EF4-FFF2-40B4-BE49-F238E27FC236}">
                <a16:creationId xmlns:a16="http://schemas.microsoft.com/office/drawing/2014/main" id="{C54523AF-3CCF-46D3-942B-4D0342845E8E}"/>
              </a:ext>
            </a:extLst>
          </p:cNvPr>
          <p:cNvSpPr txBox="1">
            <a:spLocks/>
          </p:cNvSpPr>
          <p:nvPr/>
        </p:nvSpPr>
        <p:spPr>
          <a:xfrm>
            <a:off x="1907154" y="-1"/>
            <a:ext cx="6777491" cy="1114425"/>
          </a:xfrm>
          <a:prstGeom prst="rect">
            <a:avLst/>
          </a:prstGeom>
        </p:spPr>
        <p:txBody>
          <a:bodyPr/>
          <a:lstStyle>
            <a:lvl1pPr algn="ctr" defTabSz="457200" rtl="0" eaLnBrk="0" fontAlgn="base" hangingPunct="0">
              <a:spcBef>
                <a:spcPct val="0"/>
              </a:spcBef>
              <a:spcAft>
                <a:spcPct val="0"/>
              </a:spcAft>
              <a:defRPr sz="3200" b="1" kern="1200">
                <a:solidFill>
                  <a:schemeClr val="tx1"/>
                </a:solidFill>
                <a:latin typeface="Arial"/>
                <a:ea typeface="MS PGothic" pitchFamily="34" charset="-128"/>
                <a:cs typeface="Arial"/>
              </a:defRPr>
            </a:lvl1pPr>
            <a:lvl2pPr algn="ctr" defTabSz="457200" rtl="0" eaLnBrk="0" fontAlgn="base" hangingPunct="0">
              <a:spcBef>
                <a:spcPct val="0"/>
              </a:spcBef>
              <a:spcAft>
                <a:spcPct val="0"/>
              </a:spcAft>
              <a:defRPr sz="3200" b="1">
                <a:solidFill>
                  <a:schemeClr val="tx1"/>
                </a:solidFill>
                <a:latin typeface="Arial" charset="0"/>
                <a:ea typeface="MS PGothic" pitchFamily="34" charset="-128"/>
                <a:cs typeface="Arial" pitchFamily="34" charset="0"/>
              </a:defRPr>
            </a:lvl2pPr>
            <a:lvl3pPr algn="ctr" defTabSz="457200" rtl="0" eaLnBrk="0" fontAlgn="base" hangingPunct="0">
              <a:spcBef>
                <a:spcPct val="0"/>
              </a:spcBef>
              <a:spcAft>
                <a:spcPct val="0"/>
              </a:spcAft>
              <a:defRPr sz="3200" b="1">
                <a:solidFill>
                  <a:schemeClr val="tx1"/>
                </a:solidFill>
                <a:latin typeface="Arial" charset="0"/>
                <a:ea typeface="MS PGothic" pitchFamily="34" charset="-128"/>
                <a:cs typeface="Arial" pitchFamily="34" charset="0"/>
              </a:defRPr>
            </a:lvl3pPr>
            <a:lvl4pPr algn="ctr" defTabSz="457200" rtl="0" eaLnBrk="0" fontAlgn="base" hangingPunct="0">
              <a:spcBef>
                <a:spcPct val="0"/>
              </a:spcBef>
              <a:spcAft>
                <a:spcPct val="0"/>
              </a:spcAft>
              <a:defRPr sz="3200" b="1">
                <a:solidFill>
                  <a:schemeClr val="tx1"/>
                </a:solidFill>
                <a:latin typeface="Arial" charset="0"/>
                <a:ea typeface="MS PGothic" pitchFamily="34" charset="-128"/>
                <a:cs typeface="Arial" pitchFamily="34" charset="0"/>
              </a:defRPr>
            </a:lvl4pPr>
            <a:lvl5pPr algn="ctr" defTabSz="457200" rtl="0" eaLnBrk="0" fontAlgn="base" hangingPunct="0">
              <a:spcBef>
                <a:spcPct val="0"/>
              </a:spcBef>
              <a:spcAft>
                <a:spcPct val="0"/>
              </a:spcAft>
              <a:defRPr sz="3200" b="1">
                <a:solidFill>
                  <a:schemeClr val="tx1"/>
                </a:solidFill>
                <a:latin typeface="Arial" charset="0"/>
                <a:ea typeface="MS PGothic" pitchFamily="34" charset="-128"/>
                <a:cs typeface="Arial" pitchFamily="34" charset="0"/>
              </a:defRPr>
            </a:lvl5pPr>
            <a:lvl6pPr marL="457200" algn="ctr" defTabSz="457200" rtl="0" fontAlgn="base">
              <a:spcBef>
                <a:spcPct val="0"/>
              </a:spcBef>
              <a:spcAft>
                <a:spcPct val="0"/>
              </a:spcAft>
              <a:defRPr sz="3200" b="1">
                <a:solidFill>
                  <a:schemeClr val="tx1"/>
                </a:solidFill>
                <a:latin typeface="Arial" charset="0"/>
                <a:ea typeface="ＭＳ Ｐゴシック" charset="0"/>
              </a:defRPr>
            </a:lvl6pPr>
            <a:lvl7pPr marL="914400" algn="ctr" defTabSz="457200" rtl="0" fontAlgn="base">
              <a:spcBef>
                <a:spcPct val="0"/>
              </a:spcBef>
              <a:spcAft>
                <a:spcPct val="0"/>
              </a:spcAft>
              <a:defRPr sz="3200" b="1">
                <a:solidFill>
                  <a:schemeClr val="tx1"/>
                </a:solidFill>
                <a:latin typeface="Arial" charset="0"/>
                <a:ea typeface="ＭＳ Ｐゴシック" charset="0"/>
              </a:defRPr>
            </a:lvl7pPr>
            <a:lvl8pPr marL="1371600" algn="ctr" defTabSz="457200" rtl="0" fontAlgn="base">
              <a:spcBef>
                <a:spcPct val="0"/>
              </a:spcBef>
              <a:spcAft>
                <a:spcPct val="0"/>
              </a:spcAft>
              <a:defRPr sz="3200" b="1">
                <a:solidFill>
                  <a:schemeClr val="tx1"/>
                </a:solidFill>
                <a:latin typeface="Arial" charset="0"/>
                <a:ea typeface="ＭＳ Ｐゴシック" charset="0"/>
              </a:defRPr>
            </a:lvl8pPr>
            <a:lvl9pPr marL="1828800" algn="ctr" defTabSz="457200" rtl="0" fontAlgn="base">
              <a:spcBef>
                <a:spcPct val="0"/>
              </a:spcBef>
              <a:spcAft>
                <a:spcPct val="0"/>
              </a:spcAft>
              <a:defRPr sz="3200" b="1">
                <a:solidFill>
                  <a:schemeClr val="tx1"/>
                </a:solidFill>
                <a:latin typeface="Arial" charset="0"/>
                <a:ea typeface="ＭＳ Ｐゴシック" charset="0"/>
              </a:defRPr>
            </a:lvl9pPr>
          </a:lstStyle>
          <a:p>
            <a:endParaRPr lang="en-US" sz="2400" dirty="0">
              <a:latin typeface="+mj-lt"/>
            </a:endParaRPr>
          </a:p>
          <a:p>
            <a:r>
              <a:rPr lang="en-US" sz="2400" dirty="0">
                <a:latin typeface="+mj-lt"/>
              </a:rPr>
              <a:t>TEACHING &amp; LEARNING &amp; RESEARCH SUPPORT</a:t>
            </a:r>
          </a:p>
          <a:p>
            <a:r>
              <a:rPr lang="en-US" sz="2400" dirty="0">
                <a:latin typeface="+mj-lt"/>
              </a:rPr>
              <a:t>CONT</a:t>
            </a:r>
            <a:endParaRPr lang="en-ZA" sz="2400" dirty="0">
              <a:latin typeface="+mj-lt"/>
            </a:endParaRPr>
          </a:p>
        </p:txBody>
      </p:sp>
    </p:spTree>
    <p:extLst>
      <p:ext uri="{BB962C8B-B14F-4D97-AF65-F5344CB8AC3E}">
        <p14:creationId xmlns:p14="http://schemas.microsoft.com/office/powerpoint/2010/main" val="1721980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8C03C-C1BD-4081-9014-3A6997E46582}"/>
              </a:ext>
            </a:extLst>
          </p:cNvPr>
          <p:cNvSpPr txBox="1">
            <a:spLocks/>
          </p:cNvSpPr>
          <p:nvPr/>
        </p:nvSpPr>
        <p:spPr>
          <a:xfrm>
            <a:off x="449263" y="273051"/>
            <a:ext cx="8093075" cy="511648"/>
          </a:xfrm>
          <a:prstGeom prst="rect">
            <a:avLst/>
          </a:prstGeom>
        </p:spPr>
        <p:txBody>
          <a:bodyPr/>
          <a:lstStyle>
            <a:lvl1pPr algn="ctr" defTabSz="457200" rtl="0" eaLnBrk="0" fontAlgn="base" hangingPunct="0">
              <a:spcBef>
                <a:spcPct val="0"/>
              </a:spcBef>
              <a:spcAft>
                <a:spcPct val="0"/>
              </a:spcAft>
              <a:defRPr sz="3200" b="1" kern="1200">
                <a:solidFill>
                  <a:schemeClr val="tx1"/>
                </a:solidFill>
                <a:latin typeface="Arial"/>
                <a:ea typeface="MS PGothic" pitchFamily="34" charset="-128"/>
                <a:cs typeface="Arial"/>
              </a:defRPr>
            </a:lvl1pPr>
            <a:lvl2pPr algn="ctr" defTabSz="457200" rtl="0" eaLnBrk="0" fontAlgn="base" hangingPunct="0">
              <a:spcBef>
                <a:spcPct val="0"/>
              </a:spcBef>
              <a:spcAft>
                <a:spcPct val="0"/>
              </a:spcAft>
              <a:defRPr sz="3200" b="1">
                <a:solidFill>
                  <a:schemeClr val="tx1"/>
                </a:solidFill>
                <a:latin typeface="Arial" charset="0"/>
                <a:ea typeface="MS PGothic" pitchFamily="34" charset="-128"/>
                <a:cs typeface="Arial" pitchFamily="34" charset="0"/>
              </a:defRPr>
            </a:lvl2pPr>
            <a:lvl3pPr algn="ctr" defTabSz="457200" rtl="0" eaLnBrk="0" fontAlgn="base" hangingPunct="0">
              <a:spcBef>
                <a:spcPct val="0"/>
              </a:spcBef>
              <a:spcAft>
                <a:spcPct val="0"/>
              </a:spcAft>
              <a:defRPr sz="3200" b="1">
                <a:solidFill>
                  <a:schemeClr val="tx1"/>
                </a:solidFill>
                <a:latin typeface="Arial" charset="0"/>
                <a:ea typeface="MS PGothic" pitchFamily="34" charset="-128"/>
                <a:cs typeface="Arial" pitchFamily="34" charset="0"/>
              </a:defRPr>
            </a:lvl3pPr>
            <a:lvl4pPr algn="ctr" defTabSz="457200" rtl="0" eaLnBrk="0" fontAlgn="base" hangingPunct="0">
              <a:spcBef>
                <a:spcPct val="0"/>
              </a:spcBef>
              <a:spcAft>
                <a:spcPct val="0"/>
              </a:spcAft>
              <a:defRPr sz="3200" b="1">
                <a:solidFill>
                  <a:schemeClr val="tx1"/>
                </a:solidFill>
                <a:latin typeface="Arial" charset="0"/>
                <a:ea typeface="MS PGothic" pitchFamily="34" charset="-128"/>
                <a:cs typeface="Arial" pitchFamily="34" charset="0"/>
              </a:defRPr>
            </a:lvl4pPr>
            <a:lvl5pPr algn="ctr" defTabSz="457200" rtl="0" eaLnBrk="0" fontAlgn="base" hangingPunct="0">
              <a:spcBef>
                <a:spcPct val="0"/>
              </a:spcBef>
              <a:spcAft>
                <a:spcPct val="0"/>
              </a:spcAft>
              <a:defRPr sz="3200" b="1">
                <a:solidFill>
                  <a:schemeClr val="tx1"/>
                </a:solidFill>
                <a:latin typeface="Arial" charset="0"/>
                <a:ea typeface="MS PGothic" pitchFamily="34" charset="-128"/>
                <a:cs typeface="Arial" pitchFamily="34" charset="0"/>
              </a:defRPr>
            </a:lvl5pPr>
            <a:lvl6pPr marL="457200" algn="ctr" defTabSz="457200" rtl="0" fontAlgn="base">
              <a:spcBef>
                <a:spcPct val="0"/>
              </a:spcBef>
              <a:spcAft>
                <a:spcPct val="0"/>
              </a:spcAft>
              <a:defRPr sz="3200" b="1">
                <a:solidFill>
                  <a:schemeClr val="tx1"/>
                </a:solidFill>
                <a:latin typeface="Arial" charset="0"/>
                <a:ea typeface="ＭＳ Ｐゴシック" charset="0"/>
              </a:defRPr>
            </a:lvl6pPr>
            <a:lvl7pPr marL="914400" algn="ctr" defTabSz="457200" rtl="0" fontAlgn="base">
              <a:spcBef>
                <a:spcPct val="0"/>
              </a:spcBef>
              <a:spcAft>
                <a:spcPct val="0"/>
              </a:spcAft>
              <a:defRPr sz="3200" b="1">
                <a:solidFill>
                  <a:schemeClr val="tx1"/>
                </a:solidFill>
                <a:latin typeface="Arial" charset="0"/>
                <a:ea typeface="ＭＳ Ｐゴシック" charset="0"/>
              </a:defRPr>
            </a:lvl7pPr>
            <a:lvl8pPr marL="1371600" algn="ctr" defTabSz="457200" rtl="0" fontAlgn="base">
              <a:spcBef>
                <a:spcPct val="0"/>
              </a:spcBef>
              <a:spcAft>
                <a:spcPct val="0"/>
              </a:spcAft>
              <a:defRPr sz="3200" b="1">
                <a:solidFill>
                  <a:schemeClr val="tx1"/>
                </a:solidFill>
                <a:latin typeface="Arial" charset="0"/>
                <a:ea typeface="ＭＳ Ｐゴシック" charset="0"/>
              </a:defRPr>
            </a:lvl8pPr>
            <a:lvl9pPr marL="1828800" algn="ctr" defTabSz="457200" rtl="0" fontAlgn="base">
              <a:spcBef>
                <a:spcPct val="0"/>
              </a:spcBef>
              <a:spcAft>
                <a:spcPct val="0"/>
              </a:spcAft>
              <a:defRPr sz="3200" b="1">
                <a:solidFill>
                  <a:schemeClr val="tx1"/>
                </a:solidFill>
                <a:latin typeface="Arial" charset="0"/>
                <a:ea typeface="ＭＳ Ｐゴシック" charset="0"/>
              </a:defRPr>
            </a:lvl9pPr>
          </a:lstStyle>
          <a:p>
            <a:br>
              <a:rPr lang="en-ZA" sz="2800" dirty="0"/>
            </a:br>
            <a:br>
              <a:rPr lang="en-ZA" dirty="0"/>
            </a:br>
            <a:endParaRPr lang="en-ZA" dirty="0"/>
          </a:p>
        </p:txBody>
      </p:sp>
      <p:sp>
        <p:nvSpPr>
          <p:cNvPr id="3" name="Title 1">
            <a:extLst>
              <a:ext uri="{FF2B5EF4-FFF2-40B4-BE49-F238E27FC236}">
                <a16:creationId xmlns:a16="http://schemas.microsoft.com/office/drawing/2014/main" id="{5ED2335A-59EC-4B87-B437-EE0A00DE3983}"/>
              </a:ext>
            </a:extLst>
          </p:cNvPr>
          <p:cNvSpPr txBox="1">
            <a:spLocks/>
          </p:cNvSpPr>
          <p:nvPr/>
        </p:nvSpPr>
        <p:spPr>
          <a:xfrm>
            <a:off x="898525" y="1101726"/>
            <a:ext cx="8093075" cy="511648"/>
          </a:xfrm>
          <a:prstGeom prst="rect">
            <a:avLst/>
          </a:prstGeom>
        </p:spPr>
        <p:txBody>
          <a:bodyPr/>
          <a:lstStyle>
            <a:lvl1pPr algn="ctr" defTabSz="457200" rtl="0" eaLnBrk="0" fontAlgn="base" hangingPunct="0">
              <a:spcBef>
                <a:spcPct val="0"/>
              </a:spcBef>
              <a:spcAft>
                <a:spcPct val="0"/>
              </a:spcAft>
              <a:defRPr sz="3200" b="1" kern="1200">
                <a:solidFill>
                  <a:schemeClr val="tx1"/>
                </a:solidFill>
                <a:latin typeface="Arial"/>
                <a:ea typeface="MS PGothic" pitchFamily="34" charset="-128"/>
                <a:cs typeface="Arial"/>
              </a:defRPr>
            </a:lvl1pPr>
            <a:lvl2pPr algn="ctr" defTabSz="457200" rtl="0" eaLnBrk="0" fontAlgn="base" hangingPunct="0">
              <a:spcBef>
                <a:spcPct val="0"/>
              </a:spcBef>
              <a:spcAft>
                <a:spcPct val="0"/>
              </a:spcAft>
              <a:defRPr sz="3200" b="1">
                <a:solidFill>
                  <a:schemeClr val="tx1"/>
                </a:solidFill>
                <a:latin typeface="Arial" charset="0"/>
                <a:ea typeface="MS PGothic" pitchFamily="34" charset="-128"/>
                <a:cs typeface="Arial" pitchFamily="34" charset="0"/>
              </a:defRPr>
            </a:lvl2pPr>
            <a:lvl3pPr algn="ctr" defTabSz="457200" rtl="0" eaLnBrk="0" fontAlgn="base" hangingPunct="0">
              <a:spcBef>
                <a:spcPct val="0"/>
              </a:spcBef>
              <a:spcAft>
                <a:spcPct val="0"/>
              </a:spcAft>
              <a:defRPr sz="3200" b="1">
                <a:solidFill>
                  <a:schemeClr val="tx1"/>
                </a:solidFill>
                <a:latin typeface="Arial" charset="0"/>
                <a:ea typeface="MS PGothic" pitchFamily="34" charset="-128"/>
                <a:cs typeface="Arial" pitchFamily="34" charset="0"/>
              </a:defRPr>
            </a:lvl3pPr>
            <a:lvl4pPr algn="ctr" defTabSz="457200" rtl="0" eaLnBrk="0" fontAlgn="base" hangingPunct="0">
              <a:spcBef>
                <a:spcPct val="0"/>
              </a:spcBef>
              <a:spcAft>
                <a:spcPct val="0"/>
              </a:spcAft>
              <a:defRPr sz="3200" b="1">
                <a:solidFill>
                  <a:schemeClr val="tx1"/>
                </a:solidFill>
                <a:latin typeface="Arial" charset="0"/>
                <a:ea typeface="MS PGothic" pitchFamily="34" charset="-128"/>
                <a:cs typeface="Arial" pitchFamily="34" charset="0"/>
              </a:defRPr>
            </a:lvl4pPr>
            <a:lvl5pPr algn="ctr" defTabSz="457200" rtl="0" eaLnBrk="0" fontAlgn="base" hangingPunct="0">
              <a:spcBef>
                <a:spcPct val="0"/>
              </a:spcBef>
              <a:spcAft>
                <a:spcPct val="0"/>
              </a:spcAft>
              <a:defRPr sz="3200" b="1">
                <a:solidFill>
                  <a:schemeClr val="tx1"/>
                </a:solidFill>
                <a:latin typeface="Arial" charset="0"/>
                <a:ea typeface="MS PGothic" pitchFamily="34" charset="-128"/>
                <a:cs typeface="Arial" pitchFamily="34" charset="0"/>
              </a:defRPr>
            </a:lvl5pPr>
            <a:lvl6pPr marL="457200" algn="ctr" defTabSz="457200" rtl="0" fontAlgn="base">
              <a:spcBef>
                <a:spcPct val="0"/>
              </a:spcBef>
              <a:spcAft>
                <a:spcPct val="0"/>
              </a:spcAft>
              <a:defRPr sz="3200" b="1">
                <a:solidFill>
                  <a:schemeClr val="tx1"/>
                </a:solidFill>
                <a:latin typeface="Arial" charset="0"/>
                <a:ea typeface="ＭＳ Ｐゴシック" charset="0"/>
              </a:defRPr>
            </a:lvl6pPr>
            <a:lvl7pPr marL="914400" algn="ctr" defTabSz="457200" rtl="0" fontAlgn="base">
              <a:spcBef>
                <a:spcPct val="0"/>
              </a:spcBef>
              <a:spcAft>
                <a:spcPct val="0"/>
              </a:spcAft>
              <a:defRPr sz="3200" b="1">
                <a:solidFill>
                  <a:schemeClr val="tx1"/>
                </a:solidFill>
                <a:latin typeface="Arial" charset="0"/>
                <a:ea typeface="ＭＳ Ｐゴシック" charset="0"/>
              </a:defRPr>
            </a:lvl7pPr>
            <a:lvl8pPr marL="1371600" algn="ctr" defTabSz="457200" rtl="0" fontAlgn="base">
              <a:spcBef>
                <a:spcPct val="0"/>
              </a:spcBef>
              <a:spcAft>
                <a:spcPct val="0"/>
              </a:spcAft>
              <a:defRPr sz="3200" b="1">
                <a:solidFill>
                  <a:schemeClr val="tx1"/>
                </a:solidFill>
                <a:latin typeface="Arial" charset="0"/>
                <a:ea typeface="ＭＳ Ｐゴシック" charset="0"/>
              </a:defRPr>
            </a:lvl8pPr>
            <a:lvl9pPr marL="1828800" algn="ctr" defTabSz="457200" rtl="0" fontAlgn="base">
              <a:spcBef>
                <a:spcPct val="0"/>
              </a:spcBef>
              <a:spcAft>
                <a:spcPct val="0"/>
              </a:spcAft>
              <a:defRPr sz="3200" b="1">
                <a:solidFill>
                  <a:schemeClr val="tx1"/>
                </a:solidFill>
                <a:latin typeface="Arial" charset="0"/>
                <a:ea typeface="ＭＳ Ｐゴシック" charset="0"/>
              </a:defRPr>
            </a:lvl9pPr>
          </a:lstStyle>
          <a:p>
            <a:br>
              <a:rPr lang="en-ZA" sz="2800" dirty="0"/>
            </a:br>
            <a:br>
              <a:rPr lang="en-ZA" dirty="0"/>
            </a:br>
            <a:endParaRPr lang="en-ZA" dirty="0"/>
          </a:p>
        </p:txBody>
      </p:sp>
      <p:sp>
        <p:nvSpPr>
          <p:cNvPr id="4" name="Title 1">
            <a:extLst>
              <a:ext uri="{FF2B5EF4-FFF2-40B4-BE49-F238E27FC236}">
                <a16:creationId xmlns:a16="http://schemas.microsoft.com/office/drawing/2014/main" id="{ABA212A1-00DD-4C6C-989F-88E1F35C9073}"/>
              </a:ext>
            </a:extLst>
          </p:cNvPr>
          <p:cNvSpPr txBox="1">
            <a:spLocks/>
          </p:cNvSpPr>
          <p:nvPr/>
        </p:nvSpPr>
        <p:spPr bwMode="auto">
          <a:xfrm>
            <a:off x="2200275" y="425451"/>
            <a:ext cx="6494463" cy="511648"/>
          </a:xfrm>
          <a:prstGeom prst="rect">
            <a:avLst/>
          </a:prstGeom>
          <a:noFill/>
          <a:ln w="9525">
            <a:noFill/>
            <a:miter lim="800000"/>
            <a:headEnd/>
            <a:tailEnd/>
          </a:ln>
        </p:spPr>
        <p:txBody>
          <a:bodyPr vert="horz" wrap="square" lIns="90394" tIns="45196" rIns="90394" bIns="45196" numCol="1" anchor="ctr" anchorCtr="0" compatLnSpc="1">
            <a:prstTxWarp prst="textNoShape">
              <a:avLst/>
            </a:prstTxWarp>
          </a:bodyPr>
          <a:lstStyle>
            <a:lvl1pPr algn="ctr" defTabSz="903288" rtl="0" eaLnBrk="0" fontAlgn="base" hangingPunct="0">
              <a:spcBef>
                <a:spcPct val="0"/>
              </a:spcBef>
              <a:spcAft>
                <a:spcPct val="0"/>
              </a:spcAft>
              <a:defRPr sz="4400" kern="1200">
                <a:solidFill>
                  <a:schemeClr val="tx1"/>
                </a:solidFill>
                <a:latin typeface="+mj-lt"/>
                <a:ea typeface="+mj-ea"/>
                <a:cs typeface="+mj-cs"/>
              </a:defRPr>
            </a:lvl1pPr>
            <a:lvl2pPr algn="ctr" defTabSz="903288" rtl="0" eaLnBrk="0" fontAlgn="base" hangingPunct="0">
              <a:spcBef>
                <a:spcPct val="0"/>
              </a:spcBef>
              <a:spcAft>
                <a:spcPct val="0"/>
              </a:spcAft>
              <a:defRPr sz="4400">
                <a:solidFill>
                  <a:schemeClr val="tx1"/>
                </a:solidFill>
                <a:latin typeface="Calibri" pitchFamily="34" charset="0"/>
              </a:defRPr>
            </a:lvl2pPr>
            <a:lvl3pPr algn="ctr" defTabSz="903288" rtl="0" eaLnBrk="0" fontAlgn="base" hangingPunct="0">
              <a:spcBef>
                <a:spcPct val="0"/>
              </a:spcBef>
              <a:spcAft>
                <a:spcPct val="0"/>
              </a:spcAft>
              <a:defRPr sz="4400">
                <a:solidFill>
                  <a:schemeClr val="tx1"/>
                </a:solidFill>
                <a:latin typeface="Calibri" pitchFamily="34" charset="0"/>
              </a:defRPr>
            </a:lvl3pPr>
            <a:lvl4pPr algn="ctr" defTabSz="903288" rtl="0" eaLnBrk="0" fontAlgn="base" hangingPunct="0">
              <a:spcBef>
                <a:spcPct val="0"/>
              </a:spcBef>
              <a:spcAft>
                <a:spcPct val="0"/>
              </a:spcAft>
              <a:defRPr sz="4400">
                <a:solidFill>
                  <a:schemeClr val="tx1"/>
                </a:solidFill>
                <a:latin typeface="Calibri" pitchFamily="34" charset="0"/>
              </a:defRPr>
            </a:lvl4pPr>
            <a:lvl5pPr algn="ctr" defTabSz="903288" rtl="0" eaLnBrk="0" fontAlgn="base" hangingPunct="0">
              <a:spcBef>
                <a:spcPct val="0"/>
              </a:spcBef>
              <a:spcAft>
                <a:spcPct val="0"/>
              </a:spcAft>
              <a:defRPr sz="4400">
                <a:solidFill>
                  <a:schemeClr val="tx1"/>
                </a:solidFill>
                <a:latin typeface="Calibri" pitchFamily="34" charset="0"/>
              </a:defRPr>
            </a:lvl5pPr>
            <a:lvl6pPr marL="457200" algn="ctr" defTabSz="903288" rtl="0" fontAlgn="base">
              <a:spcBef>
                <a:spcPct val="0"/>
              </a:spcBef>
              <a:spcAft>
                <a:spcPct val="0"/>
              </a:spcAft>
              <a:defRPr sz="4400">
                <a:solidFill>
                  <a:schemeClr val="tx1"/>
                </a:solidFill>
                <a:latin typeface="Calibri" pitchFamily="34" charset="0"/>
              </a:defRPr>
            </a:lvl6pPr>
            <a:lvl7pPr marL="914400" algn="ctr" defTabSz="903288" rtl="0" fontAlgn="base">
              <a:spcBef>
                <a:spcPct val="0"/>
              </a:spcBef>
              <a:spcAft>
                <a:spcPct val="0"/>
              </a:spcAft>
              <a:defRPr sz="4400">
                <a:solidFill>
                  <a:schemeClr val="tx1"/>
                </a:solidFill>
                <a:latin typeface="Calibri" pitchFamily="34" charset="0"/>
              </a:defRPr>
            </a:lvl7pPr>
            <a:lvl8pPr marL="1371600" algn="ctr" defTabSz="903288" rtl="0" fontAlgn="base">
              <a:spcBef>
                <a:spcPct val="0"/>
              </a:spcBef>
              <a:spcAft>
                <a:spcPct val="0"/>
              </a:spcAft>
              <a:defRPr sz="4400">
                <a:solidFill>
                  <a:schemeClr val="tx1"/>
                </a:solidFill>
                <a:latin typeface="Calibri" pitchFamily="34" charset="0"/>
              </a:defRPr>
            </a:lvl8pPr>
            <a:lvl9pPr marL="1828800" algn="ctr" defTabSz="903288" rtl="0" fontAlgn="base">
              <a:spcBef>
                <a:spcPct val="0"/>
              </a:spcBef>
              <a:spcAft>
                <a:spcPct val="0"/>
              </a:spcAft>
              <a:defRPr sz="4400">
                <a:solidFill>
                  <a:schemeClr val="tx1"/>
                </a:solidFill>
                <a:latin typeface="Calibri" pitchFamily="34" charset="0"/>
              </a:defRPr>
            </a:lvl9pPr>
          </a:lstStyle>
          <a:p>
            <a:pPr marL="0" marR="0" lvl="0" indent="0" algn="ctr" defTabSz="903288" rtl="0" eaLnBrk="0" fontAlgn="base" latinLnBrk="0" hangingPunct="0">
              <a:lnSpc>
                <a:spcPct val="100000"/>
              </a:lnSpc>
              <a:spcBef>
                <a:spcPct val="0"/>
              </a:spcBef>
              <a:spcAft>
                <a:spcPct val="0"/>
              </a:spcAft>
              <a:buClrTx/>
              <a:buSzTx/>
              <a:buFontTx/>
              <a:buNone/>
              <a:tabLst/>
              <a:defRPr/>
            </a:pPr>
            <a:br>
              <a:rPr kumimoji="0" lang="en-ZA" sz="2800" b="1" i="0" u="none" strike="noStrike" kern="1200" cap="none" spc="0" normalizeH="0" baseline="0" noProof="0" dirty="0">
                <a:ln>
                  <a:noFill/>
                </a:ln>
                <a:solidFill>
                  <a:sysClr val="windowText" lastClr="000000"/>
                </a:solidFill>
                <a:effectLst/>
                <a:uLnTx/>
                <a:uFillTx/>
                <a:latin typeface="Calibri"/>
                <a:ea typeface="+mj-ea"/>
                <a:cs typeface="+mj-cs"/>
              </a:rPr>
            </a:br>
            <a:r>
              <a:rPr kumimoji="0" lang="en-ZA" sz="3200" b="1" i="0" u="none" strike="noStrike" kern="1200" cap="none" spc="0" normalizeH="0" baseline="0" noProof="0" dirty="0">
                <a:ln>
                  <a:noFill/>
                </a:ln>
                <a:solidFill>
                  <a:sysClr val="windowText" lastClr="000000"/>
                </a:solidFill>
                <a:effectLst/>
                <a:uLnTx/>
                <a:uFillTx/>
                <a:latin typeface="Calibri"/>
                <a:ea typeface="+mj-ea"/>
                <a:cs typeface="+mj-cs"/>
              </a:rPr>
              <a:t>Service delivery model</a:t>
            </a:r>
            <a:br>
              <a:rPr kumimoji="0" lang="en-ZA" sz="4400" b="0" i="0" u="none" strike="noStrike" kern="1200" cap="none" spc="0" normalizeH="0" baseline="0" noProof="0" dirty="0">
                <a:ln>
                  <a:noFill/>
                </a:ln>
                <a:solidFill>
                  <a:sysClr val="windowText" lastClr="000000"/>
                </a:solidFill>
                <a:effectLst/>
                <a:uLnTx/>
                <a:uFillTx/>
                <a:latin typeface="Calibri"/>
                <a:ea typeface="+mj-ea"/>
                <a:cs typeface="+mj-cs"/>
              </a:rPr>
            </a:br>
            <a:endParaRPr kumimoji="0" lang="en-ZA" sz="4400" b="0" i="0" u="none" strike="noStrike" kern="1200" cap="none" spc="0" normalizeH="0" baseline="0" noProof="0" dirty="0">
              <a:ln>
                <a:noFill/>
              </a:ln>
              <a:solidFill>
                <a:sysClr val="windowText" lastClr="000000"/>
              </a:solidFill>
              <a:effectLst/>
              <a:uLnTx/>
              <a:uFillTx/>
              <a:latin typeface="Calibri"/>
              <a:ea typeface="+mj-ea"/>
              <a:cs typeface="+mj-cs"/>
            </a:endParaRPr>
          </a:p>
        </p:txBody>
      </p:sp>
      <p:sp>
        <p:nvSpPr>
          <p:cNvPr id="5" name="Content Placeholder 2">
            <a:extLst>
              <a:ext uri="{FF2B5EF4-FFF2-40B4-BE49-F238E27FC236}">
                <a16:creationId xmlns:a16="http://schemas.microsoft.com/office/drawing/2014/main" id="{6206059C-A792-4D92-A668-A9FA5EB6A53C}"/>
              </a:ext>
            </a:extLst>
          </p:cNvPr>
          <p:cNvSpPr txBox="1">
            <a:spLocks/>
          </p:cNvSpPr>
          <p:nvPr/>
        </p:nvSpPr>
        <p:spPr>
          <a:xfrm>
            <a:off x="1807323" y="1063558"/>
            <a:ext cx="7138262" cy="5260874"/>
          </a:xfrm>
          <a:prstGeom prst="rect">
            <a:avLst/>
          </a:prstGeom>
        </p:spPr>
        <p:txBody>
          <a:bodyPr/>
          <a:lstStyle>
            <a:lvl1pPr marL="342900" indent="-342900" algn="ctr" defTabSz="457200" rtl="0" eaLnBrk="0" fontAlgn="base" hangingPunct="0">
              <a:spcBef>
                <a:spcPct val="20000"/>
              </a:spcBef>
              <a:spcAft>
                <a:spcPct val="0"/>
              </a:spcAft>
              <a:buFont typeface="Arial" pitchFamily="34" charset="0"/>
              <a:defRPr sz="2400" kern="1200">
                <a:solidFill>
                  <a:schemeClr val="tx1"/>
                </a:solidFill>
                <a:latin typeface="Arial"/>
                <a:ea typeface="MS PGothic" pitchFamily="34" charset="-128"/>
                <a:cs typeface="Arial"/>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r>
              <a:rPr lang="en-ZA" b="1" dirty="0"/>
              <a:t>Hybrid model</a:t>
            </a:r>
          </a:p>
        </p:txBody>
      </p:sp>
      <p:sp>
        <p:nvSpPr>
          <p:cNvPr id="6" name="Rectangle 5">
            <a:extLst>
              <a:ext uri="{FF2B5EF4-FFF2-40B4-BE49-F238E27FC236}">
                <a16:creationId xmlns:a16="http://schemas.microsoft.com/office/drawing/2014/main" id="{FF187FD1-3A32-43A4-BB1C-D789570103AE}"/>
              </a:ext>
            </a:extLst>
          </p:cNvPr>
          <p:cNvSpPr/>
          <p:nvPr/>
        </p:nvSpPr>
        <p:spPr>
          <a:xfrm>
            <a:off x="1807323" y="1983390"/>
            <a:ext cx="3640183" cy="3785652"/>
          </a:xfrm>
          <a:prstGeom prst="rect">
            <a:avLst/>
          </a:prstGeom>
        </p:spPr>
        <p:txBody>
          <a:bodyPr wrap="square">
            <a:spAutoFit/>
          </a:bodyPr>
          <a:lstStyle/>
          <a:p>
            <a:r>
              <a:rPr lang="en-US" sz="2000" b="1" dirty="0">
                <a:latin typeface="Cambria" panose="02040503050406030204" pitchFamily="18" charset="0"/>
                <a:ea typeface="Times New Roman" panose="02020603050405020304" pitchFamily="18" charset="0"/>
                <a:cs typeface="Times New Roman" panose="02020603050405020304" pitchFamily="18" charset="0"/>
              </a:rPr>
              <a:t>Onsite Services</a:t>
            </a:r>
          </a:p>
          <a:p>
            <a:r>
              <a:rPr lang="en-US" sz="2000" dirty="0">
                <a:latin typeface="Cambria" panose="02040503050406030204" pitchFamily="18" charset="0"/>
                <a:ea typeface="Times New Roman" panose="02020603050405020304" pitchFamily="18" charset="0"/>
                <a:cs typeface="Times New Roman" panose="02020603050405020304" pitchFamily="18" charset="0"/>
              </a:rPr>
              <a:t>Lending/Circulation; Short Loan, Interlibrary Loans, IT &amp; technology support; Information Literacy instruction; Faculty Liaison; Faculty hubs (discipline specific print collections); library spaces, facilities and services for the differently abled. For an overview of onsite services click </a:t>
            </a:r>
            <a:r>
              <a:rPr lang="en-US" sz="2000" u="sng" dirty="0">
                <a:solidFill>
                  <a:srgbClr val="4F8797"/>
                </a:solidFill>
                <a:uFill>
                  <a:solidFill>
                    <a:srgbClr val="000000"/>
                  </a:solidFill>
                </a:uFill>
                <a:latin typeface="Cambria" panose="02040503050406030204" pitchFamily="18"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here</a:t>
            </a:r>
            <a:endParaRPr lang="en-ZA" sz="2000" dirty="0"/>
          </a:p>
        </p:txBody>
      </p:sp>
      <p:sp>
        <p:nvSpPr>
          <p:cNvPr id="7" name="Rectangle 6">
            <a:extLst>
              <a:ext uri="{FF2B5EF4-FFF2-40B4-BE49-F238E27FC236}">
                <a16:creationId xmlns:a16="http://schemas.microsoft.com/office/drawing/2014/main" id="{C5269A0A-5446-4990-A148-62B1B3B3D440}"/>
              </a:ext>
            </a:extLst>
          </p:cNvPr>
          <p:cNvSpPr/>
          <p:nvPr/>
        </p:nvSpPr>
        <p:spPr>
          <a:xfrm>
            <a:off x="5422968" y="1983390"/>
            <a:ext cx="3522617" cy="4093428"/>
          </a:xfrm>
          <a:prstGeom prst="rect">
            <a:avLst/>
          </a:prstGeom>
        </p:spPr>
        <p:txBody>
          <a:bodyPr wrap="square">
            <a:spAutoFit/>
          </a:bodyPr>
          <a:lstStyle/>
          <a:p>
            <a:r>
              <a:rPr lang="en-US" sz="2000" b="1" dirty="0">
                <a:latin typeface="Cambria" panose="02040503050406030204" pitchFamily="18" charset="0"/>
                <a:ea typeface="Times New Roman" panose="02020603050405020304" pitchFamily="18" charset="0"/>
                <a:cs typeface="Times New Roman" panose="02020603050405020304" pitchFamily="18" charset="0"/>
              </a:rPr>
              <a:t>Online Services</a:t>
            </a:r>
          </a:p>
          <a:p>
            <a:r>
              <a:rPr lang="en-US" sz="2000" dirty="0"/>
              <a:t>Online/Remote services include online tutorials on </a:t>
            </a:r>
            <a:r>
              <a:rPr lang="en-US" sz="2000" dirty="0">
                <a:hlinkClick r:id="rId3"/>
              </a:rPr>
              <a:t>remote access </a:t>
            </a:r>
            <a:r>
              <a:rPr lang="en-US" sz="2000" dirty="0"/>
              <a:t>to online resources and </a:t>
            </a:r>
            <a:r>
              <a:rPr lang="en-US" sz="2000" dirty="0">
                <a:hlinkClick r:id="rId4"/>
              </a:rPr>
              <a:t>search all </a:t>
            </a:r>
            <a:r>
              <a:rPr lang="en-US" sz="2000" dirty="0"/>
              <a:t>accessible through the </a:t>
            </a:r>
            <a:r>
              <a:rPr lang="en-US" sz="2000" u="sng" dirty="0">
                <a:hlinkClick r:id="rId5"/>
              </a:rPr>
              <a:t>library website</a:t>
            </a:r>
            <a:r>
              <a:rPr lang="en-US" sz="2000" dirty="0"/>
              <a:t> a gateway to all our </a:t>
            </a:r>
            <a:r>
              <a:rPr lang="en-US" sz="2000" u="sng" dirty="0">
                <a:hlinkClick r:id="rId6"/>
              </a:rPr>
              <a:t>learning </a:t>
            </a:r>
            <a:r>
              <a:rPr lang="en-US" sz="2000" u="sng" dirty="0" err="1">
                <a:hlinkClick r:id="rId6"/>
              </a:rPr>
              <a:t>resources</a:t>
            </a:r>
            <a:r>
              <a:rPr lang="en-US" sz="2000" dirty="0" err="1"/>
              <a:t>;chat</a:t>
            </a:r>
            <a:r>
              <a:rPr lang="en-US" sz="2000" dirty="0"/>
              <a:t> to us using </a:t>
            </a:r>
            <a:r>
              <a:rPr lang="en-US" sz="2000" u="sng" dirty="0" err="1">
                <a:hlinkClick r:id="rId7"/>
              </a:rPr>
              <a:t>Libanswers</a:t>
            </a:r>
            <a:r>
              <a:rPr lang="en-US" sz="2000" dirty="0"/>
              <a:t>, where you can ask librarians specific questions; </a:t>
            </a:r>
            <a:r>
              <a:rPr lang="en-US" sz="2000" u="sng" dirty="0">
                <a:hlinkClick r:id="rId8"/>
              </a:rPr>
              <a:t>subject </a:t>
            </a:r>
            <a:r>
              <a:rPr lang="en-US" sz="2000" u="sng" dirty="0" err="1">
                <a:hlinkClick r:id="rId8"/>
              </a:rPr>
              <a:t>libguides</a:t>
            </a:r>
            <a:r>
              <a:rPr lang="en-US" sz="2000" dirty="0"/>
              <a:t>, </a:t>
            </a:r>
            <a:r>
              <a:rPr lang="en-US" sz="2000" u="sng" dirty="0">
                <a:hlinkClick r:id="rId9"/>
              </a:rPr>
              <a:t>opening hours</a:t>
            </a:r>
            <a:r>
              <a:rPr lang="en-US" sz="2000" dirty="0"/>
              <a:t>, a </a:t>
            </a:r>
            <a:r>
              <a:rPr lang="en-US" sz="2000" u="sng" dirty="0">
                <a:hlinkClick r:id="rId10"/>
              </a:rPr>
              <a:t>virtual tour</a:t>
            </a:r>
            <a:r>
              <a:rPr lang="en-US" sz="2000" dirty="0"/>
              <a:t>, and our popular online </a:t>
            </a:r>
            <a:r>
              <a:rPr lang="en-US" sz="2000" u="sng" dirty="0">
                <a:hlinkClick r:id="rId11"/>
              </a:rPr>
              <a:t>tutorial</a:t>
            </a:r>
            <a:r>
              <a:rPr lang="en-US" sz="2000" u="sng" dirty="0"/>
              <a:t> </a:t>
            </a:r>
            <a:r>
              <a:rPr lang="en-US" sz="2000" u="sng" dirty="0">
                <a:hlinkClick r:id="rId11"/>
              </a:rPr>
              <a:t>&amp;</a:t>
            </a:r>
            <a:r>
              <a:rPr lang="en-US" sz="2000" u="sng" dirty="0"/>
              <a:t> </a:t>
            </a:r>
            <a:r>
              <a:rPr lang="en-US" sz="2000" u="sng" dirty="0">
                <a:hlinkClick r:id="rId11"/>
              </a:rPr>
              <a:t>videos</a:t>
            </a:r>
            <a:r>
              <a:rPr lang="en-US" sz="2000" dirty="0"/>
              <a:t> </a:t>
            </a:r>
            <a:endParaRPr lang="en-US" sz="2000" b="1" dirty="0">
              <a:latin typeface="Cambria" panose="020405030504060302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4225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37F1B-8FF7-41E5-B2E9-5637DC4F8A6C}"/>
              </a:ext>
            </a:extLst>
          </p:cNvPr>
          <p:cNvSpPr txBox="1">
            <a:spLocks/>
          </p:cNvSpPr>
          <p:nvPr/>
        </p:nvSpPr>
        <p:spPr>
          <a:xfrm>
            <a:off x="2181225" y="130174"/>
            <a:ext cx="6361112" cy="698501"/>
          </a:xfrm>
          <a:prstGeom prst="rect">
            <a:avLst/>
          </a:prstGeom>
        </p:spPr>
        <p:txBody>
          <a:bodyPr/>
          <a:lstStyle>
            <a:lvl1pPr algn="ctr" defTabSz="457200" rtl="0" eaLnBrk="0" fontAlgn="base" hangingPunct="0">
              <a:spcBef>
                <a:spcPct val="0"/>
              </a:spcBef>
              <a:spcAft>
                <a:spcPct val="0"/>
              </a:spcAft>
              <a:defRPr sz="3200" b="1" kern="1200">
                <a:solidFill>
                  <a:schemeClr val="tx1"/>
                </a:solidFill>
                <a:latin typeface="Arial"/>
                <a:ea typeface="MS PGothic" pitchFamily="34" charset="-128"/>
                <a:cs typeface="Arial"/>
              </a:defRPr>
            </a:lvl1pPr>
            <a:lvl2pPr algn="ctr" defTabSz="457200" rtl="0" eaLnBrk="0" fontAlgn="base" hangingPunct="0">
              <a:spcBef>
                <a:spcPct val="0"/>
              </a:spcBef>
              <a:spcAft>
                <a:spcPct val="0"/>
              </a:spcAft>
              <a:defRPr sz="3200" b="1">
                <a:solidFill>
                  <a:schemeClr val="tx1"/>
                </a:solidFill>
                <a:latin typeface="Arial" charset="0"/>
                <a:ea typeface="MS PGothic" pitchFamily="34" charset="-128"/>
                <a:cs typeface="Arial" pitchFamily="34" charset="0"/>
              </a:defRPr>
            </a:lvl2pPr>
            <a:lvl3pPr algn="ctr" defTabSz="457200" rtl="0" eaLnBrk="0" fontAlgn="base" hangingPunct="0">
              <a:spcBef>
                <a:spcPct val="0"/>
              </a:spcBef>
              <a:spcAft>
                <a:spcPct val="0"/>
              </a:spcAft>
              <a:defRPr sz="3200" b="1">
                <a:solidFill>
                  <a:schemeClr val="tx1"/>
                </a:solidFill>
                <a:latin typeface="Arial" charset="0"/>
                <a:ea typeface="MS PGothic" pitchFamily="34" charset="-128"/>
                <a:cs typeface="Arial" pitchFamily="34" charset="0"/>
              </a:defRPr>
            </a:lvl3pPr>
            <a:lvl4pPr algn="ctr" defTabSz="457200" rtl="0" eaLnBrk="0" fontAlgn="base" hangingPunct="0">
              <a:spcBef>
                <a:spcPct val="0"/>
              </a:spcBef>
              <a:spcAft>
                <a:spcPct val="0"/>
              </a:spcAft>
              <a:defRPr sz="3200" b="1">
                <a:solidFill>
                  <a:schemeClr val="tx1"/>
                </a:solidFill>
                <a:latin typeface="Arial" charset="0"/>
                <a:ea typeface="MS PGothic" pitchFamily="34" charset="-128"/>
                <a:cs typeface="Arial" pitchFamily="34" charset="0"/>
              </a:defRPr>
            </a:lvl4pPr>
            <a:lvl5pPr algn="ctr" defTabSz="457200" rtl="0" eaLnBrk="0" fontAlgn="base" hangingPunct="0">
              <a:spcBef>
                <a:spcPct val="0"/>
              </a:spcBef>
              <a:spcAft>
                <a:spcPct val="0"/>
              </a:spcAft>
              <a:defRPr sz="3200" b="1">
                <a:solidFill>
                  <a:schemeClr val="tx1"/>
                </a:solidFill>
                <a:latin typeface="Arial" charset="0"/>
                <a:ea typeface="MS PGothic" pitchFamily="34" charset="-128"/>
                <a:cs typeface="Arial" pitchFamily="34" charset="0"/>
              </a:defRPr>
            </a:lvl5pPr>
            <a:lvl6pPr marL="457200" algn="ctr" defTabSz="457200" rtl="0" fontAlgn="base">
              <a:spcBef>
                <a:spcPct val="0"/>
              </a:spcBef>
              <a:spcAft>
                <a:spcPct val="0"/>
              </a:spcAft>
              <a:defRPr sz="3200" b="1">
                <a:solidFill>
                  <a:schemeClr val="tx1"/>
                </a:solidFill>
                <a:latin typeface="Arial" charset="0"/>
                <a:ea typeface="ＭＳ Ｐゴシック" charset="0"/>
              </a:defRPr>
            </a:lvl6pPr>
            <a:lvl7pPr marL="914400" algn="ctr" defTabSz="457200" rtl="0" fontAlgn="base">
              <a:spcBef>
                <a:spcPct val="0"/>
              </a:spcBef>
              <a:spcAft>
                <a:spcPct val="0"/>
              </a:spcAft>
              <a:defRPr sz="3200" b="1">
                <a:solidFill>
                  <a:schemeClr val="tx1"/>
                </a:solidFill>
                <a:latin typeface="Arial" charset="0"/>
                <a:ea typeface="ＭＳ Ｐゴシック" charset="0"/>
              </a:defRPr>
            </a:lvl7pPr>
            <a:lvl8pPr marL="1371600" algn="ctr" defTabSz="457200" rtl="0" fontAlgn="base">
              <a:spcBef>
                <a:spcPct val="0"/>
              </a:spcBef>
              <a:spcAft>
                <a:spcPct val="0"/>
              </a:spcAft>
              <a:defRPr sz="3200" b="1">
                <a:solidFill>
                  <a:schemeClr val="tx1"/>
                </a:solidFill>
                <a:latin typeface="Arial" charset="0"/>
                <a:ea typeface="ＭＳ Ｐゴシック" charset="0"/>
              </a:defRPr>
            </a:lvl8pPr>
            <a:lvl9pPr marL="1828800" algn="ctr" defTabSz="457200" rtl="0" fontAlgn="base">
              <a:spcBef>
                <a:spcPct val="0"/>
              </a:spcBef>
              <a:spcAft>
                <a:spcPct val="0"/>
              </a:spcAft>
              <a:defRPr sz="3200" b="1">
                <a:solidFill>
                  <a:schemeClr val="tx1"/>
                </a:solidFill>
                <a:latin typeface="Arial" charset="0"/>
                <a:ea typeface="ＭＳ Ｐゴシック" charset="0"/>
              </a:defRPr>
            </a:lvl9pPr>
          </a:lstStyle>
          <a:p>
            <a:r>
              <a:rPr lang="en-ZA"/>
              <a:t>Centralized Services</a:t>
            </a:r>
            <a:endParaRPr lang="en-ZA" dirty="0"/>
          </a:p>
        </p:txBody>
      </p:sp>
      <p:sp>
        <p:nvSpPr>
          <p:cNvPr id="3" name="Content Placeholder 2">
            <a:extLst>
              <a:ext uri="{FF2B5EF4-FFF2-40B4-BE49-F238E27FC236}">
                <a16:creationId xmlns:a16="http://schemas.microsoft.com/office/drawing/2014/main" id="{FAA8343D-20C7-4C01-BAF0-082EF690F000}"/>
              </a:ext>
            </a:extLst>
          </p:cNvPr>
          <p:cNvSpPr txBox="1">
            <a:spLocks/>
          </p:cNvSpPr>
          <p:nvPr/>
        </p:nvSpPr>
        <p:spPr>
          <a:xfrm>
            <a:off x="1971675" y="1108075"/>
            <a:ext cx="6780212" cy="5016500"/>
          </a:xfrm>
          <a:prstGeom prst="rect">
            <a:avLst/>
          </a:prstGeom>
        </p:spPr>
        <p:txBody>
          <a:bodyPr/>
          <a:lstStyle>
            <a:lvl1pPr marL="342900" indent="-342900" algn="ctr" defTabSz="457200" rtl="0" eaLnBrk="0" fontAlgn="base" hangingPunct="0">
              <a:spcBef>
                <a:spcPct val="20000"/>
              </a:spcBef>
              <a:spcAft>
                <a:spcPct val="0"/>
              </a:spcAft>
              <a:buFont typeface="Arial" pitchFamily="34" charset="0"/>
              <a:defRPr sz="2400" kern="1200">
                <a:solidFill>
                  <a:schemeClr val="tx1"/>
                </a:solidFill>
                <a:latin typeface="Arial"/>
                <a:ea typeface="MS PGothic" pitchFamily="34" charset="-128"/>
                <a:cs typeface="Arial"/>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a:r>
              <a:rPr lang="en-US" sz="2000" dirty="0"/>
              <a:t>Resource Description management</a:t>
            </a:r>
          </a:p>
          <a:p>
            <a:pPr marL="0" indent="0" algn="l"/>
            <a:r>
              <a:rPr lang="en-US" sz="2000" dirty="0"/>
              <a:t>Metadata creation and cataloguing	</a:t>
            </a:r>
          </a:p>
          <a:p>
            <a:pPr algn="l"/>
            <a:r>
              <a:rPr lang="en-US" sz="2000" dirty="0"/>
              <a:t>Equitable Access to learning resources Management</a:t>
            </a:r>
          </a:p>
          <a:p>
            <a:pPr algn="l"/>
            <a:r>
              <a:rPr lang="en-US" sz="2000" dirty="0"/>
              <a:t>Electronic Resources Management</a:t>
            </a:r>
          </a:p>
          <a:p>
            <a:pPr algn="l"/>
            <a:r>
              <a:rPr lang="en-US" sz="2000" dirty="0"/>
              <a:t>Institutional Repository Management</a:t>
            </a:r>
          </a:p>
          <a:p>
            <a:pPr algn="l"/>
            <a:r>
              <a:rPr lang="en-US" sz="2000" dirty="0"/>
              <a:t>Research Data Management </a:t>
            </a:r>
          </a:p>
          <a:p>
            <a:pPr algn="l"/>
            <a:r>
              <a:rPr lang="en-US" sz="2000" dirty="0"/>
              <a:t>Library system &amp; technologies</a:t>
            </a:r>
          </a:p>
          <a:p>
            <a:pPr algn="l"/>
            <a:r>
              <a:rPr lang="en-US" sz="2000" dirty="0"/>
              <a:t>Website Management and Administration </a:t>
            </a:r>
          </a:p>
          <a:p>
            <a:pPr algn="l"/>
            <a:r>
              <a:rPr lang="en-ZA" sz="2000" dirty="0"/>
              <a:t>ICT &amp; Infrastructure Management </a:t>
            </a:r>
          </a:p>
          <a:p>
            <a:pPr marL="0" indent="0" algn="l"/>
            <a:r>
              <a:rPr lang="en-US" sz="2000" dirty="0">
                <a:solidFill>
                  <a:prstClr val="black"/>
                </a:solidFill>
              </a:rPr>
              <a:t>Development &amp; Management of Archives &amp; Special Collections  </a:t>
            </a:r>
          </a:p>
          <a:p>
            <a:pPr marL="0" indent="0" algn="l"/>
            <a:r>
              <a:rPr lang="en-US" sz="2000" dirty="0">
                <a:solidFill>
                  <a:prstClr val="black"/>
                </a:solidFill>
              </a:rPr>
              <a:t>Development &amp; Management of RU research output (IR)</a:t>
            </a:r>
          </a:p>
          <a:p>
            <a:pPr algn="l"/>
            <a:endParaRPr lang="en-ZA" sz="2000" dirty="0"/>
          </a:p>
        </p:txBody>
      </p:sp>
    </p:spTree>
    <p:extLst>
      <p:ext uri="{BB962C8B-B14F-4D97-AF65-F5344CB8AC3E}">
        <p14:creationId xmlns:p14="http://schemas.microsoft.com/office/powerpoint/2010/main" val="1773116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5B934-7A08-4F04-835D-8477CBAA0F0F}"/>
              </a:ext>
            </a:extLst>
          </p:cNvPr>
          <p:cNvSpPr txBox="1">
            <a:spLocks/>
          </p:cNvSpPr>
          <p:nvPr/>
        </p:nvSpPr>
        <p:spPr>
          <a:xfrm>
            <a:off x="1600200" y="273050"/>
            <a:ext cx="6942138" cy="669925"/>
          </a:xfrm>
          <a:prstGeom prst="rect">
            <a:avLst/>
          </a:prstGeom>
        </p:spPr>
        <p:txBody>
          <a:bodyPr/>
          <a:lstStyle>
            <a:lvl1pPr algn="ctr" defTabSz="457200" rtl="0" eaLnBrk="0" fontAlgn="base" hangingPunct="0">
              <a:spcBef>
                <a:spcPct val="0"/>
              </a:spcBef>
              <a:spcAft>
                <a:spcPct val="0"/>
              </a:spcAft>
              <a:defRPr sz="3200" b="1" kern="1200">
                <a:solidFill>
                  <a:schemeClr val="tx1"/>
                </a:solidFill>
                <a:latin typeface="Arial"/>
                <a:ea typeface="MS PGothic" pitchFamily="34" charset="-128"/>
                <a:cs typeface="Arial"/>
              </a:defRPr>
            </a:lvl1pPr>
            <a:lvl2pPr algn="ctr" defTabSz="457200" rtl="0" eaLnBrk="0" fontAlgn="base" hangingPunct="0">
              <a:spcBef>
                <a:spcPct val="0"/>
              </a:spcBef>
              <a:spcAft>
                <a:spcPct val="0"/>
              </a:spcAft>
              <a:defRPr sz="3200" b="1">
                <a:solidFill>
                  <a:schemeClr val="tx1"/>
                </a:solidFill>
                <a:latin typeface="Arial" charset="0"/>
                <a:ea typeface="MS PGothic" pitchFamily="34" charset="-128"/>
                <a:cs typeface="Arial" pitchFamily="34" charset="0"/>
              </a:defRPr>
            </a:lvl2pPr>
            <a:lvl3pPr algn="ctr" defTabSz="457200" rtl="0" eaLnBrk="0" fontAlgn="base" hangingPunct="0">
              <a:spcBef>
                <a:spcPct val="0"/>
              </a:spcBef>
              <a:spcAft>
                <a:spcPct val="0"/>
              </a:spcAft>
              <a:defRPr sz="3200" b="1">
                <a:solidFill>
                  <a:schemeClr val="tx1"/>
                </a:solidFill>
                <a:latin typeface="Arial" charset="0"/>
                <a:ea typeface="MS PGothic" pitchFamily="34" charset="-128"/>
                <a:cs typeface="Arial" pitchFamily="34" charset="0"/>
              </a:defRPr>
            </a:lvl3pPr>
            <a:lvl4pPr algn="ctr" defTabSz="457200" rtl="0" eaLnBrk="0" fontAlgn="base" hangingPunct="0">
              <a:spcBef>
                <a:spcPct val="0"/>
              </a:spcBef>
              <a:spcAft>
                <a:spcPct val="0"/>
              </a:spcAft>
              <a:defRPr sz="3200" b="1">
                <a:solidFill>
                  <a:schemeClr val="tx1"/>
                </a:solidFill>
                <a:latin typeface="Arial" charset="0"/>
                <a:ea typeface="MS PGothic" pitchFamily="34" charset="-128"/>
                <a:cs typeface="Arial" pitchFamily="34" charset="0"/>
              </a:defRPr>
            </a:lvl4pPr>
            <a:lvl5pPr algn="ctr" defTabSz="457200" rtl="0" eaLnBrk="0" fontAlgn="base" hangingPunct="0">
              <a:spcBef>
                <a:spcPct val="0"/>
              </a:spcBef>
              <a:spcAft>
                <a:spcPct val="0"/>
              </a:spcAft>
              <a:defRPr sz="3200" b="1">
                <a:solidFill>
                  <a:schemeClr val="tx1"/>
                </a:solidFill>
                <a:latin typeface="Arial" charset="0"/>
                <a:ea typeface="MS PGothic" pitchFamily="34" charset="-128"/>
                <a:cs typeface="Arial" pitchFamily="34" charset="0"/>
              </a:defRPr>
            </a:lvl5pPr>
            <a:lvl6pPr marL="457200" algn="ctr" defTabSz="457200" rtl="0" fontAlgn="base">
              <a:spcBef>
                <a:spcPct val="0"/>
              </a:spcBef>
              <a:spcAft>
                <a:spcPct val="0"/>
              </a:spcAft>
              <a:defRPr sz="3200" b="1">
                <a:solidFill>
                  <a:schemeClr val="tx1"/>
                </a:solidFill>
                <a:latin typeface="Arial" charset="0"/>
                <a:ea typeface="ＭＳ Ｐゴシック" charset="0"/>
              </a:defRPr>
            </a:lvl6pPr>
            <a:lvl7pPr marL="914400" algn="ctr" defTabSz="457200" rtl="0" fontAlgn="base">
              <a:spcBef>
                <a:spcPct val="0"/>
              </a:spcBef>
              <a:spcAft>
                <a:spcPct val="0"/>
              </a:spcAft>
              <a:defRPr sz="3200" b="1">
                <a:solidFill>
                  <a:schemeClr val="tx1"/>
                </a:solidFill>
                <a:latin typeface="Arial" charset="0"/>
                <a:ea typeface="ＭＳ Ｐゴシック" charset="0"/>
              </a:defRPr>
            </a:lvl7pPr>
            <a:lvl8pPr marL="1371600" algn="ctr" defTabSz="457200" rtl="0" fontAlgn="base">
              <a:spcBef>
                <a:spcPct val="0"/>
              </a:spcBef>
              <a:spcAft>
                <a:spcPct val="0"/>
              </a:spcAft>
              <a:defRPr sz="3200" b="1">
                <a:solidFill>
                  <a:schemeClr val="tx1"/>
                </a:solidFill>
                <a:latin typeface="Arial" charset="0"/>
                <a:ea typeface="ＭＳ Ｐゴシック" charset="0"/>
              </a:defRPr>
            </a:lvl8pPr>
            <a:lvl9pPr marL="1828800" algn="ctr" defTabSz="457200" rtl="0" fontAlgn="base">
              <a:spcBef>
                <a:spcPct val="0"/>
              </a:spcBef>
              <a:spcAft>
                <a:spcPct val="0"/>
              </a:spcAft>
              <a:defRPr sz="3200" b="1">
                <a:solidFill>
                  <a:schemeClr val="tx1"/>
                </a:solidFill>
                <a:latin typeface="Arial" charset="0"/>
                <a:ea typeface="ＭＳ Ｐゴシック" charset="0"/>
              </a:defRPr>
            </a:lvl9pPr>
          </a:lstStyle>
          <a:p>
            <a:r>
              <a:rPr lang="en-ZA"/>
              <a:t>Specialized Research Support</a:t>
            </a:r>
            <a:endParaRPr lang="en-ZA" dirty="0"/>
          </a:p>
        </p:txBody>
      </p:sp>
      <p:sp>
        <p:nvSpPr>
          <p:cNvPr id="3" name="Content Placeholder 2">
            <a:extLst>
              <a:ext uri="{FF2B5EF4-FFF2-40B4-BE49-F238E27FC236}">
                <a16:creationId xmlns:a16="http://schemas.microsoft.com/office/drawing/2014/main" id="{750A8756-5A49-4DF4-B332-0AC901117B49}"/>
              </a:ext>
            </a:extLst>
          </p:cNvPr>
          <p:cNvSpPr txBox="1">
            <a:spLocks/>
          </p:cNvSpPr>
          <p:nvPr/>
        </p:nvSpPr>
        <p:spPr bwMode="auto">
          <a:xfrm>
            <a:off x="2133600" y="1323689"/>
            <a:ext cx="6237288" cy="4185221"/>
          </a:xfrm>
          <a:prstGeom prst="rect">
            <a:avLst/>
          </a:prstGeom>
          <a:noFill/>
          <a:ln w="9525">
            <a:noFill/>
            <a:miter lim="800000"/>
            <a:headEnd/>
            <a:tailEnd/>
          </a:ln>
        </p:spPr>
        <p:txBody>
          <a:bodyPr vert="horz" wrap="square" lIns="90394" tIns="45196" rIns="90394" bIns="45196" numCol="1" anchor="t" anchorCtr="0" compatLnSpc="1">
            <a:prstTxWarp prst="textNoShape">
              <a:avLst/>
            </a:prstTxWarp>
          </a:bodyPr>
          <a:lstStyle>
            <a:lvl1pPr marL="338138" indent="-338138" algn="l" defTabSz="903288"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33425" indent="-280988" algn="l" defTabSz="903288"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28713" indent="-225425" algn="l" defTabSz="903288"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81150" indent="-225425" algn="l" defTabSz="903288"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33588" indent="-225425" algn="l" defTabSz="903288"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485813" indent="-225983" algn="l" defTabSz="90393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37778" indent="-225983" algn="l" defTabSz="90393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389745" indent="-225983" algn="l" defTabSz="90393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41711" indent="-225983" algn="l" defTabSz="90393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03288" rtl="0" eaLnBrk="0" fontAlgn="base" latinLnBrk="0" hangingPunct="0">
              <a:lnSpc>
                <a:spcPct val="100000"/>
              </a:lnSpc>
              <a:spcBef>
                <a:spcPct val="20000"/>
              </a:spcBef>
              <a:spcAft>
                <a:spcPct val="0"/>
              </a:spcAft>
              <a:buClrTx/>
              <a:buSzTx/>
              <a:buFont typeface="Arial" pitchFamily="34" charset="0"/>
              <a:buNone/>
              <a:tabLst/>
              <a:defRPr/>
            </a:pPr>
            <a:r>
              <a:rPr kumimoji="0" lang="en-US" sz="18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1.3. Digital Scholarship  &amp; Scholarly Communication Services</a:t>
            </a:r>
          </a:p>
          <a:p>
            <a:pPr marL="338138" marR="0" lvl="0" indent="-338138" algn="l" defTabSz="903288" rtl="0" eaLnBrk="0" fontAlgn="base" latinLnBrk="0" hangingPunct="0">
              <a:lnSpc>
                <a:spcPct val="100000"/>
              </a:lnSpc>
              <a:spcBef>
                <a:spcPct val="20000"/>
              </a:spcBef>
              <a:spcAft>
                <a:spcPct val="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Research Data Management</a:t>
            </a:r>
          </a:p>
          <a:p>
            <a:pPr marL="338138" marR="0" lvl="0" indent="-338138" algn="l" defTabSz="903288" rtl="0" eaLnBrk="0" fontAlgn="base" latinLnBrk="0" hangingPunct="0">
              <a:lnSpc>
                <a:spcPct val="100000"/>
              </a:lnSpc>
              <a:spcBef>
                <a:spcPct val="20000"/>
              </a:spcBef>
              <a:spcAft>
                <a:spcPct val="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Managing the Research &amp; Researcher visibility</a:t>
            </a:r>
          </a:p>
          <a:p>
            <a:pPr marL="338138" marR="0" lvl="0" indent="-338138" algn="l" defTabSz="903288" rtl="0" eaLnBrk="0" fontAlgn="base" latinLnBrk="0" hangingPunct="0">
              <a:lnSpc>
                <a:spcPct val="100000"/>
              </a:lnSpc>
              <a:spcBef>
                <a:spcPct val="20000"/>
              </a:spcBef>
              <a:spcAft>
                <a:spcPct val="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Academic publishing &amp; networking</a:t>
            </a:r>
          </a:p>
          <a:p>
            <a:pPr marL="338138" marR="0" lvl="0" indent="-338138" algn="l" defTabSz="903288" rtl="0" eaLnBrk="0" fontAlgn="base" latinLnBrk="0" hangingPunct="0">
              <a:lnSpc>
                <a:spcPct val="100000"/>
              </a:lnSpc>
              <a:spcBef>
                <a:spcPct val="20000"/>
              </a:spcBef>
              <a:spcAft>
                <a:spcPct val="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Bibliometrics (Citation Management) </a:t>
            </a:r>
          </a:p>
          <a:p>
            <a:pPr marL="338138" marR="0" lvl="0" indent="-338138" algn="l" defTabSz="903288" rtl="0" eaLnBrk="0" fontAlgn="base" latinLnBrk="0" hangingPunct="0">
              <a:lnSpc>
                <a:spcPct val="100000"/>
              </a:lnSpc>
              <a:spcBef>
                <a:spcPct val="20000"/>
              </a:spcBef>
              <a:spcAft>
                <a:spcPct val="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sysClr val="windowText" lastClr="000000"/>
                </a:solidFill>
                <a:effectLst/>
                <a:uLnTx/>
                <a:uFillTx/>
                <a:latin typeface="Arial Narrow" panose="020B0606020202030204" pitchFamily="34" charset="0"/>
                <a:ea typeface="+mn-ea"/>
                <a:cs typeface="+mn-cs"/>
              </a:rPr>
              <a:t>Advance the awareness of the x</a:t>
            </a:r>
            <a:r>
              <a:rPr kumimoji="0" lang="en-US"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17 UNSDGs </a:t>
            </a:r>
            <a:r>
              <a:rPr kumimoji="0" lang="en-US" sz="1800" b="0" i="0" u="none" strike="noStrike" kern="1200" cap="none" spc="0" normalizeH="0" baseline="0" noProof="0" dirty="0">
                <a:ln>
                  <a:noFill/>
                </a:ln>
                <a:solidFill>
                  <a:sysClr val="windowText" lastClr="000000"/>
                </a:solidFill>
                <a:effectLst/>
                <a:uLnTx/>
                <a:uFillTx/>
                <a:latin typeface="Arial Narrow" panose="020B0606020202030204" pitchFamily="34" charset="0"/>
                <a:ea typeface="+mn-ea"/>
                <a:cs typeface="+mn-cs"/>
              </a:rPr>
              <a:t>-</a:t>
            </a:r>
            <a:r>
              <a:rPr kumimoji="0" lang="en-ZA" sz="1800" b="0" i="0" u="none" strike="noStrike" kern="1200" cap="none" spc="0" normalizeH="0" baseline="0" noProof="0" dirty="0">
                <a:ln>
                  <a:noFill/>
                </a:ln>
                <a:solidFill>
                  <a:sysClr val="windowText" lastClr="000000"/>
                </a:solidFill>
                <a:effectLst/>
                <a:uLnTx/>
                <a:uFillTx/>
                <a:latin typeface="Arial Narrow" panose="020B0606020202030204" pitchFamily="34" charset="0"/>
                <a:ea typeface="Calibri" panose="020F0502020204030204" pitchFamily="34" charset="0"/>
                <a:cs typeface="+mn-cs"/>
              </a:rPr>
              <a:t> </a:t>
            </a:r>
            <a:r>
              <a:rPr kumimoji="0" lang="en-ZA" sz="1800" b="1" i="0" u="sng" strike="noStrike" kern="1200" cap="none" spc="0" normalizeH="0" baseline="0" noProof="0" dirty="0">
                <a:ln>
                  <a:noFill/>
                </a:ln>
                <a:solidFill>
                  <a:srgbClr val="0000FF"/>
                </a:solidFill>
                <a:effectLst/>
                <a:uLnTx/>
                <a:uFill>
                  <a:solidFill>
                    <a:srgbClr val="000000"/>
                  </a:solidFill>
                </a:uFill>
                <a:latin typeface="Arial Narrow" panose="020B0606020202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Sustainable Development Goals </a:t>
            </a:r>
            <a:r>
              <a:rPr kumimoji="0" lang="en-ZA" sz="1800" b="0" i="0" u="none" strike="noStrike" kern="1200" cap="none" spc="0" normalizeH="0" baseline="0" noProof="0" dirty="0">
                <a:ln>
                  <a:noFill/>
                </a:ln>
                <a:solidFill>
                  <a:sysClr val="windowText" lastClr="000000"/>
                </a:solidFill>
                <a:effectLst/>
                <a:uLnTx/>
                <a:uFillTx/>
                <a:latin typeface="Arial Narrow" panose="020B0606020202030204" pitchFamily="34" charset="0"/>
                <a:ea typeface="Calibri" panose="020F0502020204030204" pitchFamily="34" charset="0"/>
                <a:cs typeface="+mn-cs"/>
              </a:rPr>
              <a:t> </a:t>
            </a:r>
          </a:p>
          <a:p>
            <a:pPr marL="338138" marR="0" lvl="0" indent="-338138" algn="l" defTabSz="903288" rtl="0" eaLnBrk="0" fontAlgn="base" latinLnBrk="0" hangingPunct="0">
              <a:lnSpc>
                <a:spcPct val="100000"/>
              </a:lnSpc>
              <a:spcBef>
                <a:spcPct val="20000"/>
              </a:spcBef>
              <a:spcAft>
                <a:spcPct val="0"/>
              </a:spcAft>
              <a:buClrTx/>
              <a:buSzTx/>
              <a:buFont typeface="Wingdings" panose="05000000000000000000" pitchFamily="2" charset="2"/>
              <a:buChar char="Ø"/>
              <a:tabLst/>
              <a:defRPr/>
            </a:pPr>
            <a:r>
              <a:rPr kumimoji="0" lang="en-ZA" sz="1800" b="0" i="0" u="none" strike="noStrike" kern="1200" cap="none" spc="0" normalizeH="0" baseline="0" noProof="0" dirty="0">
                <a:ln>
                  <a:noFill/>
                </a:ln>
                <a:solidFill>
                  <a:srgbClr val="202124"/>
                </a:solidFill>
                <a:effectLst/>
                <a:uLnTx/>
                <a:uFillTx/>
                <a:latin typeface="Arial Narrow" panose="020B0606020202030204" pitchFamily="34" charset="0"/>
                <a:ea typeface="Times New Roman" panose="02020603050405020304" pitchFamily="18" charset="0"/>
                <a:cs typeface="+mn-cs"/>
              </a:rPr>
              <a:t>Partnering with research Institutes/Centres to enhance the visibility and discoverability of discipline specific research. </a:t>
            </a:r>
            <a:r>
              <a:rPr kumimoji="0" lang="en-US" sz="2000" b="0" i="0" u="none" strike="noStrike" kern="1200" cap="none" spc="0" normalizeH="0" baseline="0" noProof="0" dirty="0">
                <a:ln>
                  <a:noFill/>
                </a:ln>
                <a:solidFill>
                  <a:sysClr val="windowText" lastClr="000000"/>
                </a:solidFill>
                <a:effectLst/>
                <a:uLnTx/>
                <a:uFillTx/>
                <a:latin typeface="Arial Narrow" panose="020B0606020202030204" pitchFamily="34" charset="0"/>
                <a:ea typeface="+mn-ea"/>
                <a:cs typeface="+mn-cs"/>
                <a:hlinkClick r:id="rId3"/>
              </a:rPr>
              <a:t>30 Years of Scholarship project</a:t>
            </a:r>
            <a:endParaRPr kumimoji="0" lang="en-ZA" sz="2000" b="0" i="0" u="none" strike="noStrike" kern="1200" cap="none" spc="0" normalizeH="0" baseline="0" noProof="0" dirty="0">
              <a:ln>
                <a:noFill/>
              </a:ln>
              <a:solidFill>
                <a:sysClr val="windowText" lastClr="000000"/>
              </a:solidFill>
              <a:effectLst/>
              <a:uLnTx/>
              <a:uFillTx/>
              <a:latin typeface="Arial Narrow" panose="020B0606020202030204" pitchFamily="34" charset="0"/>
              <a:ea typeface="+mn-ea"/>
              <a:cs typeface="+mn-cs"/>
            </a:endParaRPr>
          </a:p>
          <a:p>
            <a:pPr marL="338138" marR="0" lvl="0" indent="-338138" algn="l" defTabSz="903288" rtl="0" eaLnBrk="0" fontAlgn="base" latinLnBrk="0" hangingPunct="0">
              <a:lnSpc>
                <a:spcPct val="100000"/>
              </a:lnSpc>
              <a:spcBef>
                <a:spcPct val="20000"/>
              </a:spcBef>
              <a:spcAft>
                <a:spcPct val="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Development &amp; Management of Archives &amp; Special Collections  </a:t>
            </a:r>
          </a:p>
          <a:p>
            <a:pPr marL="338138" marR="0" lvl="0" indent="-338138" algn="l" defTabSz="903288" rtl="0" eaLnBrk="0" fontAlgn="base" latinLnBrk="0" hangingPunct="0">
              <a:lnSpc>
                <a:spcPct val="100000"/>
              </a:lnSpc>
              <a:spcBef>
                <a:spcPct val="20000"/>
              </a:spcBef>
              <a:spcAft>
                <a:spcPct val="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Development &amp; Management of RU research output (IR)</a:t>
            </a:r>
          </a:p>
          <a:p>
            <a:pPr marL="338138" marR="0" lvl="0" indent="-338138" algn="l" defTabSz="903288" rtl="0" eaLnBrk="0" fontAlgn="base" latinLnBrk="0" hangingPunct="0">
              <a:lnSpc>
                <a:spcPct val="100000"/>
              </a:lnSpc>
              <a:spcBef>
                <a:spcPct val="20000"/>
              </a:spcBef>
              <a:spcAft>
                <a:spcPct val="0"/>
              </a:spcAft>
              <a:buClrTx/>
              <a:buSzTx/>
              <a:buFont typeface="Wingdings" panose="05000000000000000000" pitchFamily="2" charset="2"/>
              <a:buChar char="Ø"/>
              <a:tabLst/>
              <a:defRPr/>
            </a:pPr>
            <a:endParaRPr kumimoji="0" lang="en-US"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a:p>
            <a:pPr marL="0" marR="0" lvl="0" indent="0" algn="l" defTabSz="903288" rtl="0" eaLnBrk="0" fontAlgn="base" latinLnBrk="0" hangingPunct="0">
              <a:lnSpc>
                <a:spcPct val="100000"/>
              </a:lnSpc>
              <a:spcBef>
                <a:spcPct val="20000"/>
              </a:spcBef>
              <a:spcAft>
                <a:spcPct val="0"/>
              </a:spcAft>
              <a:buClrTx/>
              <a:buSzTx/>
              <a:buFont typeface="Arial" pitchFamily="34" charset="0"/>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03288" rtl="0" eaLnBrk="0" fontAlgn="base" latinLnBrk="0" hangingPunct="0">
              <a:lnSpc>
                <a:spcPct val="100000"/>
              </a:lnSpc>
              <a:spcBef>
                <a:spcPct val="20000"/>
              </a:spcBef>
              <a:spcAft>
                <a:spcPct val="0"/>
              </a:spcAft>
              <a:buClrTx/>
              <a:buSzTx/>
              <a:buFont typeface="Arial" pitchFamily="34" charset="0"/>
              <a:buNone/>
              <a:tabLst/>
              <a:defRPr/>
            </a:pPr>
            <a:endParaRPr kumimoji="0" lang="en-ZA" sz="32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8655725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29E76-5C10-4AC5-AECA-C643D89DB12C}"/>
              </a:ext>
            </a:extLst>
          </p:cNvPr>
          <p:cNvSpPr txBox="1">
            <a:spLocks/>
          </p:cNvSpPr>
          <p:nvPr/>
        </p:nvSpPr>
        <p:spPr bwMode="auto">
          <a:xfrm>
            <a:off x="2066925" y="273050"/>
            <a:ext cx="6475413" cy="623933"/>
          </a:xfrm>
          <a:prstGeom prst="rect">
            <a:avLst/>
          </a:prstGeom>
          <a:noFill/>
          <a:ln w="9525">
            <a:noFill/>
            <a:miter lim="800000"/>
            <a:headEnd/>
            <a:tailEnd/>
          </a:ln>
        </p:spPr>
        <p:txBody>
          <a:bodyPr vert="horz" wrap="square" lIns="90394" tIns="45196" rIns="90394" bIns="45196" numCol="1" anchor="ctr" anchorCtr="0" compatLnSpc="1">
            <a:prstTxWarp prst="textNoShape">
              <a:avLst/>
            </a:prstTxWarp>
          </a:bodyPr>
          <a:lstStyle>
            <a:lvl1pPr algn="ctr" defTabSz="903288" rtl="0" eaLnBrk="0" fontAlgn="base" hangingPunct="0">
              <a:spcBef>
                <a:spcPct val="0"/>
              </a:spcBef>
              <a:spcAft>
                <a:spcPct val="0"/>
              </a:spcAft>
              <a:defRPr sz="4400" kern="1200">
                <a:solidFill>
                  <a:schemeClr val="tx1"/>
                </a:solidFill>
                <a:latin typeface="+mj-lt"/>
                <a:ea typeface="+mj-ea"/>
                <a:cs typeface="+mj-cs"/>
              </a:defRPr>
            </a:lvl1pPr>
            <a:lvl2pPr algn="ctr" defTabSz="903288" rtl="0" eaLnBrk="0" fontAlgn="base" hangingPunct="0">
              <a:spcBef>
                <a:spcPct val="0"/>
              </a:spcBef>
              <a:spcAft>
                <a:spcPct val="0"/>
              </a:spcAft>
              <a:defRPr sz="4400">
                <a:solidFill>
                  <a:schemeClr val="tx1"/>
                </a:solidFill>
                <a:latin typeface="Calibri" pitchFamily="34" charset="0"/>
              </a:defRPr>
            </a:lvl2pPr>
            <a:lvl3pPr algn="ctr" defTabSz="903288" rtl="0" eaLnBrk="0" fontAlgn="base" hangingPunct="0">
              <a:spcBef>
                <a:spcPct val="0"/>
              </a:spcBef>
              <a:spcAft>
                <a:spcPct val="0"/>
              </a:spcAft>
              <a:defRPr sz="4400">
                <a:solidFill>
                  <a:schemeClr val="tx1"/>
                </a:solidFill>
                <a:latin typeface="Calibri" pitchFamily="34" charset="0"/>
              </a:defRPr>
            </a:lvl3pPr>
            <a:lvl4pPr algn="ctr" defTabSz="903288" rtl="0" eaLnBrk="0" fontAlgn="base" hangingPunct="0">
              <a:spcBef>
                <a:spcPct val="0"/>
              </a:spcBef>
              <a:spcAft>
                <a:spcPct val="0"/>
              </a:spcAft>
              <a:defRPr sz="4400">
                <a:solidFill>
                  <a:schemeClr val="tx1"/>
                </a:solidFill>
                <a:latin typeface="Calibri" pitchFamily="34" charset="0"/>
              </a:defRPr>
            </a:lvl4pPr>
            <a:lvl5pPr algn="ctr" defTabSz="903288" rtl="0" eaLnBrk="0" fontAlgn="base" hangingPunct="0">
              <a:spcBef>
                <a:spcPct val="0"/>
              </a:spcBef>
              <a:spcAft>
                <a:spcPct val="0"/>
              </a:spcAft>
              <a:defRPr sz="4400">
                <a:solidFill>
                  <a:schemeClr val="tx1"/>
                </a:solidFill>
                <a:latin typeface="Calibri" pitchFamily="34" charset="0"/>
              </a:defRPr>
            </a:lvl5pPr>
            <a:lvl6pPr marL="457200" algn="ctr" defTabSz="903288" rtl="0" fontAlgn="base">
              <a:spcBef>
                <a:spcPct val="0"/>
              </a:spcBef>
              <a:spcAft>
                <a:spcPct val="0"/>
              </a:spcAft>
              <a:defRPr sz="4400">
                <a:solidFill>
                  <a:schemeClr val="tx1"/>
                </a:solidFill>
                <a:latin typeface="Calibri" pitchFamily="34" charset="0"/>
              </a:defRPr>
            </a:lvl6pPr>
            <a:lvl7pPr marL="914400" algn="ctr" defTabSz="903288" rtl="0" fontAlgn="base">
              <a:spcBef>
                <a:spcPct val="0"/>
              </a:spcBef>
              <a:spcAft>
                <a:spcPct val="0"/>
              </a:spcAft>
              <a:defRPr sz="4400">
                <a:solidFill>
                  <a:schemeClr val="tx1"/>
                </a:solidFill>
                <a:latin typeface="Calibri" pitchFamily="34" charset="0"/>
              </a:defRPr>
            </a:lvl7pPr>
            <a:lvl8pPr marL="1371600" algn="ctr" defTabSz="903288" rtl="0" fontAlgn="base">
              <a:spcBef>
                <a:spcPct val="0"/>
              </a:spcBef>
              <a:spcAft>
                <a:spcPct val="0"/>
              </a:spcAft>
              <a:defRPr sz="4400">
                <a:solidFill>
                  <a:schemeClr val="tx1"/>
                </a:solidFill>
                <a:latin typeface="Calibri" pitchFamily="34" charset="0"/>
              </a:defRPr>
            </a:lvl8pPr>
            <a:lvl9pPr marL="1828800" algn="ctr" defTabSz="903288" rtl="0" fontAlgn="base">
              <a:spcBef>
                <a:spcPct val="0"/>
              </a:spcBef>
              <a:spcAft>
                <a:spcPct val="0"/>
              </a:spcAft>
              <a:defRPr sz="4400">
                <a:solidFill>
                  <a:schemeClr val="tx1"/>
                </a:solidFill>
                <a:latin typeface="Calibri" pitchFamily="34" charset="0"/>
              </a:defRPr>
            </a:lvl9pPr>
          </a:lstStyle>
          <a:p>
            <a:pPr marL="0" marR="0" lvl="0" indent="0" algn="ctr" defTabSz="903288" rtl="0" eaLnBrk="0" fontAlgn="base" latinLnBrk="0" hangingPunct="0">
              <a:lnSpc>
                <a:spcPct val="100000"/>
              </a:lnSpc>
              <a:spcBef>
                <a:spcPct val="0"/>
              </a:spcBef>
              <a:spcAft>
                <a:spcPct val="0"/>
              </a:spcAft>
              <a:buClrTx/>
              <a:buSzTx/>
              <a:buFontTx/>
              <a:buNone/>
              <a:tabLst/>
              <a:defRPr/>
            </a:pPr>
            <a:r>
              <a:rPr kumimoji="0" lang="en-ZA" sz="3200" b="1" i="0" u="none" strike="noStrike" kern="1200" cap="none" spc="0" normalizeH="0" baseline="0" noProof="0">
                <a:ln>
                  <a:noFill/>
                </a:ln>
                <a:solidFill>
                  <a:sysClr val="windowText" lastClr="000000"/>
                </a:solidFill>
                <a:effectLst/>
                <a:uLnTx/>
                <a:uFillTx/>
                <a:latin typeface="Calibri"/>
                <a:ea typeface="+mj-ea"/>
                <a:cs typeface="+mj-cs"/>
              </a:rPr>
              <a:t>Open Scholarship/Open Science</a:t>
            </a:r>
            <a:endParaRPr kumimoji="0" lang="en-ZA" sz="3200" b="0" i="0" u="none" strike="noStrike" kern="1200" cap="none" spc="0" normalizeH="0" baseline="0" noProof="0" dirty="0">
              <a:ln>
                <a:noFill/>
              </a:ln>
              <a:solidFill>
                <a:sysClr val="windowText" lastClr="000000"/>
              </a:solidFill>
              <a:effectLst/>
              <a:uLnTx/>
              <a:uFillTx/>
              <a:latin typeface="Calibri"/>
              <a:ea typeface="+mj-ea"/>
              <a:cs typeface="+mj-cs"/>
            </a:endParaRPr>
          </a:p>
        </p:txBody>
      </p:sp>
      <p:pic>
        <p:nvPicPr>
          <p:cNvPr id="3" name="Picture 2">
            <a:extLst>
              <a:ext uri="{FF2B5EF4-FFF2-40B4-BE49-F238E27FC236}">
                <a16:creationId xmlns:a16="http://schemas.microsoft.com/office/drawing/2014/main" id="{22BE0654-7406-4FB8-BE9B-9E53BA6405A4}"/>
              </a:ext>
            </a:extLst>
          </p:cNvPr>
          <p:cNvPicPr>
            <a:picLocks noChangeAspect="1"/>
          </p:cNvPicPr>
          <p:nvPr/>
        </p:nvPicPr>
        <p:blipFill>
          <a:blip r:embed="rId2"/>
          <a:stretch>
            <a:fillRect/>
          </a:stretch>
        </p:blipFill>
        <p:spPr>
          <a:xfrm>
            <a:off x="2066925" y="1538461"/>
            <a:ext cx="6238875" cy="4051209"/>
          </a:xfrm>
          <a:prstGeom prst="rect">
            <a:avLst/>
          </a:prstGeom>
        </p:spPr>
      </p:pic>
      <p:sp>
        <p:nvSpPr>
          <p:cNvPr id="4" name="Rectangle 3">
            <a:extLst>
              <a:ext uri="{FF2B5EF4-FFF2-40B4-BE49-F238E27FC236}">
                <a16:creationId xmlns:a16="http://schemas.microsoft.com/office/drawing/2014/main" id="{F6ACD06B-6936-4818-A385-44428E833ACA}"/>
              </a:ext>
            </a:extLst>
          </p:cNvPr>
          <p:cNvSpPr/>
          <p:nvPr/>
        </p:nvSpPr>
        <p:spPr>
          <a:xfrm>
            <a:off x="1571625" y="1022483"/>
            <a:ext cx="3158466" cy="276999"/>
          </a:xfrm>
          <a:prstGeom prst="rect">
            <a:avLst/>
          </a:prstGeom>
        </p:spPr>
        <p:txBody>
          <a:bodyPr wrap="square">
            <a:spAutoFit/>
          </a:bodyPr>
          <a:lstStyle/>
          <a:p>
            <a:r>
              <a:rPr lang="en-ZA" sz="1200" dirty="0">
                <a:solidFill>
                  <a:prstClr val="black"/>
                </a:solidFill>
                <a:latin typeface="Calibri"/>
                <a:hlinkClick r:id="rId3"/>
              </a:rPr>
              <a:t>Berlin Declaration on Open Access 2002</a:t>
            </a:r>
            <a:endParaRPr lang="en-ZA" sz="1200" dirty="0"/>
          </a:p>
        </p:txBody>
      </p:sp>
      <p:sp>
        <p:nvSpPr>
          <p:cNvPr id="5" name="Rectangle 4">
            <a:extLst>
              <a:ext uri="{FF2B5EF4-FFF2-40B4-BE49-F238E27FC236}">
                <a16:creationId xmlns:a16="http://schemas.microsoft.com/office/drawing/2014/main" id="{18317178-B7EB-4BEC-816F-216944C8B94E}"/>
              </a:ext>
            </a:extLst>
          </p:cNvPr>
          <p:cNvSpPr/>
          <p:nvPr/>
        </p:nvSpPr>
        <p:spPr>
          <a:xfrm>
            <a:off x="5714999" y="1004502"/>
            <a:ext cx="2743201" cy="276999"/>
          </a:xfrm>
          <a:prstGeom prst="rect">
            <a:avLst/>
          </a:prstGeom>
        </p:spPr>
        <p:txBody>
          <a:bodyPr wrap="square">
            <a:spAutoFit/>
          </a:bodyPr>
          <a:lstStyle/>
          <a:p>
            <a:r>
              <a:rPr lang="en-ZA" sz="1200" b="1" u="sng" dirty="0">
                <a:solidFill>
                  <a:srgbClr val="0563C1"/>
                </a:solidFill>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4" tooltip="Budapest Open Access Initiative">
                  <a:extLst>
                    <a:ext uri="{A12FA001-AC4F-418D-AE19-62706E023703}">
                      <ahyp:hlinkClr xmlns:ahyp="http://schemas.microsoft.com/office/drawing/2018/hyperlinkcolor" val="tx"/>
                    </a:ext>
                  </a:extLst>
                </a:hlinkClick>
              </a:rPr>
              <a:t>Budapest Open Access Initiative</a:t>
            </a:r>
            <a:r>
              <a:rPr lang="en-ZA" sz="1200" b="1" u="sng" dirty="0">
                <a:solidFill>
                  <a:srgbClr val="0563C1"/>
                </a:solidFill>
                <a:uFill>
                  <a:solidFill>
                    <a:srgbClr val="000000"/>
                  </a:solidFill>
                </a:uFill>
                <a:latin typeface="Calibri" panose="020F0502020204030204" pitchFamily="34" charset="0"/>
                <a:ea typeface="Calibri" panose="020F0502020204030204" pitchFamily="34" charset="0"/>
                <a:cs typeface="Times New Roman" panose="02020603050405020304" pitchFamily="18" charset="0"/>
              </a:rPr>
              <a:t> - 2003</a:t>
            </a:r>
            <a:endParaRPr lang="en-ZA" sz="1200" dirty="0"/>
          </a:p>
        </p:txBody>
      </p:sp>
      <p:sp>
        <p:nvSpPr>
          <p:cNvPr id="6" name="Rectangle 5">
            <a:extLst>
              <a:ext uri="{FF2B5EF4-FFF2-40B4-BE49-F238E27FC236}">
                <a16:creationId xmlns:a16="http://schemas.microsoft.com/office/drawing/2014/main" id="{24C2C3E5-FDE2-460B-A20C-B08D9C47791E}"/>
              </a:ext>
            </a:extLst>
          </p:cNvPr>
          <p:cNvSpPr/>
          <p:nvPr/>
        </p:nvSpPr>
        <p:spPr>
          <a:xfrm>
            <a:off x="1775385" y="5898990"/>
            <a:ext cx="3288081" cy="261610"/>
          </a:xfrm>
          <a:prstGeom prst="rect">
            <a:avLst/>
          </a:prstGeom>
        </p:spPr>
        <p:txBody>
          <a:bodyPr wrap="none">
            <a:spAutoFit/>
          </a:bodyPr>
          <a:lstStyle/>
          <a:p>
            <a:r>
              <a:rPr lang="en-ZA" sz="1100" b="1" u="sng" dirty="0">
                <a:solidFill>
                  <a:srgbClr val="0563C1"/>
                </a:solidFill>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5" tooltip="Bethesda Statement on Open Access Publishing">
                  <a:extLst>
                    <a:ext uri="{A12FA001-AC4F-418D-AE19-62706E023703}">
                      <ahyp:hlinkClr xmlns:ahyp="http://schemas.microsoft.com/office/drawing/2018/hyperlinkcolor" val="tx"/>
                    </a:ext>
                  </a:extLst>
                </a:hlinkClick>
              </a:rPr>
              <a:t>Bethesda Statement on Open Access Publishing</a:t>
            </a:r>
            <a:r>
              <a:rPr lang="en-ZA" sz="1100" b="1" dirty="0">
                <a:latin typeface="Calibri" panose="020F0502020204030204" pitchFamily="34" charset="0"/>
                <a:ea typeface="Calibri" panose="020F0502020204030204" pitchFamily="34" charset="0"/>
                <a:cs typeface="Times New Roman" panose="02020603050405020304" pitchFamily="18" charset="0"/>
              </a:rPr>
              <a:t> 2003</a:t>
            </a:r>
            <a:endParaRPr lang="en-ZA" dirty="0"/>
          </a:p>
        </p:txBody>
      </p:sp>
      <p:sp>
        <p:nvSpPr>
          <p:cNvPr id="7" name="Rectangle 6">
            <a:hlinkClick r:id="rId6" tooltip="NRF statement 2015"/>
            <a:extLst>
              <a:ext uri="{FF2B5EF4-FFF2-40B4-BE49-F238E27FC236}">
                <a16:creationId xmlns:a16="http://schemas.microsoft.com/office/drawing/2014/main" id="{9EAD9052-6BC6-4EF8-9F3E-558538D463CE}"/>
              </a:ext>
            </a:extLst>
          </p:cNvPr>
          <p:cNvSpPr/>
          <p:nvPr/>
        </p:nvSpPr>
        <p:spPr>
          <a:xfrm>
            <a:off x="5714998" y="5883601"/>
            <a:ext cx="2548347" cy="276999"/>
          </a:xfrm>
          <a:prstGeom prst="rect">
            <a:avLst/>
          </a:prstGeom>
        </p:spPr>
        <p:txBody>
          <a:bodyPr wrap="square">
            <a:spAutoFit/>
          </a:bodyPr>
          <a:lstStyle/>
          <a:p>
            <a:r>
              <a:rPr lang="en-US" sz="1200" dirty="0">
                <a:hlinkClick r:id="rId6"/>
              </a:rPr>
              <a:t>NRF Open Access Statement - 2015 </a:t>
            </a:r>
            <a:endParaRPr lang="en-ZA" sz="1200" dirty="0"/>
          </a:p>
        </p:txBody>
      </p:sp>
    </p:spTree>
    <p:extLst>
      <p:ext uri="{BB962C8B-B14F-4D97-AF65-F5344CB8AC3E}">
        <p14:creationId xmlns:p14="http://schemas.microsoft.com/office/powerpoint/2010/main" val="24499900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DAB81-0346-4C98-953A-5A38FCEEF2B6}"/>
              </a:ext>
            </a:extLst>
          </p:cNvPr>
          <p:cNvSpPr txBox="1">
            <a:spLocks/>
          </p:cNvSpPr>
          <p:nvPr/>
        </p:nvSpPr>
        <p:spPr bwMode="auto">
          <a:xfrm>
            <a:off x="1485900" y="273050"/>
            <a:ext cx="7056438" cy="575447"/>
          </a:xfrm>
          <a:prstGeom prst="rect">
            <a:avLst/>
          </a:prstGeom>
          <a:noFill/>
          <a:ln w="9525">
            <a:noFill/>
            <a:miter lim="800000"/>
            <a:headEnd/>
            <a:tailEnd/>
          </a:ln>
        </p:spPr>
        <p:txBody>
          <a:bodyPr vert="horz" wrap="square" lIns="90394" tIns="45196" rIns="90394" bIns="45196" numCol="1" anchor="ctr" anchorCtr="0" compatLnSpc="1">
            <a:prstTxWarp prst="textNoShape">
              <a:avLst/>
            </a:prstTxWarp>
          </a:bodyPr>
          <a:lstStyle>
            <a:lvl1pPr algn="ctr" defTabSz="903288" rtl="0" eaLnBrk="0" fontAlgn="base" hangingPunct="0">
              <a:spcBef>
                <a:spcPct val="0"/>
              </a:spcBef>
              <a:spcAft>
                <a:spcPct val="0"/>
              </a:spcAft>
              <a:defRPr sz="4400" kern="1200">
                <a:solidFill>
                  <a:schemeClr val="tx1"/>
                </a:solidFill>
                <a:latin typeface="+mj-lt"/>
                <a:ea typeface="+mj-ea"/>
                <a:cs typeface="+mj-cs"/>
              </a:defRPr>
            </a:lvl1pPr>
            <a:lvl2pPr algn="ctr" defTabSz="903288" rtl="0" eaLnBrk="0" fontAlgn="base" hangingPunct="0">
              <a:spcBef>
                <a:spcPct val="0"/>
              </a:spcBef>
              <a:spcAft>
                <a:spcPct val="0"/>
              </a:spcAft>
              <a:defRPr sz="4400">
                <a:solidFill>
                  <a:schemeClr val="tx1"/>
                </a:solidFill>
                <a:latin typeface="Calibri" pitchFamily="34" charset="0"/>
              </a:defRPr>
            </a:lvl2pPr>
            <a:lvl3pPr algn="ctr" defTabSz="903288" rtl="0" eaLnBrk="0" fontAlgn="base" hangingPunct="0">
              <a:spcBef>
                <a:spcPct val="0"/>
              </a:spcBef>
              <a:spcAft>
                <a:spcPct val="0"/>
              </a:spcAft>
              <a:defRPr sz="4400">
                <a:solidFill>
                  <a:schemeClr val="tx1"/>
                </a:solidFill>
                <a:latin typeface="Calibri" pitchFamily="34" charset="0"/>
              </a:defRPr>
            </a:lvl3pPr>
            <a:lvl4pPr algn="ctr" defTabSz="903288" rtl="0" eaLnBrk="0" fontAlgn="base" hangingPunct="0">
              <a:spcBef>
                <a:spcPct val="0"/>
              </a:spcBef>
              <a:spcAft>
                <a:spcPct val="0"/>
              </a:spcAft>
              <a:defRPr sz="4400">
                <a:solidFill>
                  <a:schemeClr val="tx1"/>
                </a:solidFill>
                <a:latin typeface="Calibri" pitchFamily="34" charset="0"/>
              </a:defRPr>
            </a:lvl4pPr>
            <a:lvl5pPr algn="ctr" defTabSz="903288" rtl="0" eaLnBrk="0" fontAlgn="base" hangingPunct="0">
              <a:spcBef>
                <a:spcPct val="0"/>
              </a:spcBef>
              <a:spcAft>
                <a:spcPct val="0"/>
              </a:spcAft>
              <a:defRPr sz="4400">
                <a:solidFill>
                  <a:schemeClr val="tx1"/>
                </a:solidFill>
                <a:latin typeface="Calibri" pitchFamily="34" charset="0"/>
              </a:defRPr>
            </a:lvl5pPr>
            <a:lvl6pPr marL="457200" algn="ctr" defTabSz="903288" rtl="0" fontAlgn="base">
              <a:spcBef>
                <a:spcPct val="0"/>
              </a:spcBef>
              <a:spcAft>
                <a:spcPct val="0"/>
              </a:spcAft>
              <a:defRPr sz="4400">
                <a:solidFill>
                  <a:schemeClr val="tx1"/>
                </a:solidFill>
                <a:latin typeface="Calibri" pitchFamily="34" charset="0"/>
              </a:defRPr>
            </a:lvl6pPr>
            <a:lvl7pPr marL="914400" algn="ctr" defTabSz="903288" rtl="0" fontAlgn="base">
              <a:spcBef>
                <a:spcPct val="0"/>
              </a:spcBef>
              <a:spcAft>
                <a:spcPct val="0"/>
              </a:spcAft>
              <a:defRPr sz="4400">
                <a:solidFill>
                  <a:schemeClr val="tx1"/>
                </a:solidFill>
                <a:latin typeface="Calibri" pitchFamily="34" charset="0"/>
              </a:defRPr>
            </a:lvl7pPr>
            <a:lvl8pPr marL="1371600" algn="ctr" defTabSz="903288" rtl="0" fontAlgn="base">
              <a:spcBef>
                <a:spcPct val="0"/>
              </a:spcBef>
              <a:spcAft>
                <a:spcPct val="0"/>
              </a:spcAft>
              <a:defRPr sz="4400">
                <a:solidFill>
                  <a:schemeClr val="tx1"/>
                </a:solidFill>
                <a:latin typeface="Calibri" pitchFamily="34" charset="0"/>
              </a:defRPr>
            </a:lvl8pPr>
            <a:lvl9pPr marL="1828800" algn="ctr" defTabSz="903288" rtl="0" fontAlgn="base">
              <a:spcBef>
                <a:spcPct val="0"/>
              </a:spcBef>
              <a:spcAft>
                <a:spcPct val="0"/>
              </a:spcAft>
              <a:defRPr sz="4400">
                <a:solidFill>
                  <a:schemeClr val="tx1"/>
                </a:solidFill>
                <a:latin typeface="Calibri" pitchFamily="34" charset="0"/>
              </a:defRPr>
            </a:lvl9pPr>
          </a:lstStyle>
          <a:p>
            <a:pPr marL="0" marR="0" lvl="0" indent="0" algn="ctr" defTabSz="903288" rtl="0" eaLnBrk="0" fontAlgn="base" latinLnBrk="0" hangingPunct="0">
              <a:lnSpc>
                <a:spcPct val="100000"/>
              </a:lnSpc>
              <a:spcBef>
                <a:spcPct val="0"/>
              </a:spcBef>
              <a:spcAft>
                <a:spcPct val="0"/>
              </a:spcAft>
              <a:buClrTx/>
              <a:buSzTx/>
              <a:buFontTx/>
              <a:buNone/>
              <a:tabLst/>
              <a:defRPr/>
            </a:pPr>
            <a:r>
              <a:rPr kumimoji="0" lang="en-ZA" sz="3200" b="1" i="0" u="none" strike="noStrike" kern="1200" cap="none" spc="0" normalizeH="0" baseline="0" noProof="0">
                <a:ln>
                  <a:noFill/>
                </a:ln>
                <a:solidFill>
                  <a:sysClr val="windowText" lastClr="000000"/>
                </a:solidFill>
                <a:effectLst/>
                <a:uLnTx/>
                <a:uFillTx/>
                <a:latin typeface="Calibri"/>
                <a:ea typeface="+mj-ea"/>
                <a:cs typeface="+mj-cs"/>
              </a:rPr>
              <a:t>Open Scholarship/Open Science</a:t>
            </a:r>
            <a:endParaRPr kumimoji="0" lang="en-ZA" sz="3200" b="0" i="0" u="none" strike="noStrike" kern="1200" cap="none" spc="0" normalizeH="0" baseline="0" noProof="0" dirty="0">
              <a:ln>
                <a:noFill/>
              </a:ln>
              <a:solidFill>
                <a:sysClr val="windowText" lastClr="000000"/>
              </a:solidFill>
              <a:effectLst/>
              <a:uLnTx/>
              <a:uFillTx/>
              <a:latin typeface="Calibri"/>
              <a:ea typeface="+mj-ea"/>
              <a:cs typeface="+mj-cs"/>
            </a:endParaRPr>
          </a:p>
        </p:txBody>
      </p:sp>
      <p:sp>
        <p:nvSpPr>
          <p:cNvPr id="5" name="Content Placeholder 2">
            <a:extLst>
              <a:ext uri="{FF2B5EF4-FFF2-40B4-BE49-F238E27FC236}">
                <a16:creationId xmlns:a16="http://schemas.microsoft.com/office/drawing/2014/main" id="{F9E7E03A-F229-4621-A068-514E2E2641DC}"/>
              </a:ext>
            </a:extLst>
          </p:cNvPr>
          <p:cNvSpPr txBox="1">
            <a:spLocks/>
          </p:cNvSpPr>
          <p:nvPr/>
        </p:nvSpPr>
        <p:spPr>
          <a:xfrm>
            <a:off x="1866900" y="1560373"/>
            <a:ext cx="6829425" cy="4727856"/>
          </a:xfrm>
          <a:prstGeom prst="rect">
            <a:avLst/>
          </a:prstGeom>
        </p:spPr>
        <p:txBody>
          <a:bodyPr/>
          <a:lstStyle>
            <a:lvl1pPr marL="342900" indent="-342900" algn="ctr" defTabSz="457200" rtl="0" eaLnBrk="0" fontAlgn="base" hangingPunct="0">
              <a:spcBef>
                <a:spcPct val="20000"/>
              </a:spcBef>
              <a:spcAft>
                <a:spcPct val="0"/>
              </a:spcAft>
              <a:buFont typeface="Arial" pitchFamily="34" charset="0"/>
              <a:defRPr sz="2400" kern="1200">
                <a:solidFill>
                  <a:schemeClr val="tx1"/>
                </a:solidFill>
                <a:latin typeface="Arial"/>
                <a:ea typeface="MS PGothic" pitchFamily="34" charset="-128"/>
                <a:cs typeface="Arial"/>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r>
              <a:rPr lang="en-ZA" sz="2000" dirty="0">
                <a:hlinkClick r:id="rId2"/>
              </a:rPr>
              <a:t>https://repository.up.ac.za/</a:t>
            </a:r>
          </a:p>
          <a:p>
            <a:pPr marL="0" indent="0"/>
            <a:r>
              <a:rPr lang="en-ZA" sz="2000" dirty="0">
                <a:hlinkClick r:id="rId2"/>
              </a:rPr>
              <a:t>https://open.uct.ac.za/</a:t>
            </a:r>
          </a:p>
          <a:p>
            <a:pPr marL="0" indent="0"/>
            <a:r>
              <a:rPr lang="en-ZA" sz="2000" dirty="0">
                <a:hlinkClick r:id="rId2"/>
              </a:rPr>
              <a:t>https://researchdata.ru.ac.za/</a:t>
            </a:r>
          </a:p>
          <a:p>
            <a:pPr marL="0" indent="0"/>
            <a:r>
              <a:rPr lang="en-ZA" sz="2000" dirty="0">
                <a:hlinkClick r:id="rId2"/>
              </a:rPr>
              <a:t>https://network.bepress.com/</a:t>
            </a:r>
            <a:endParaRPr lang="en-ZA" sz="2000" dirty="0"/>
          </a:p>
          <a:p>
            <a:pPr marL="0" indent="0"/>
            <a:r>
              <a:rPr lang="en-ZA" sz="2000" dirty="0">
                <a:hlinkClick r:id="rId3"/>
              </a:rPr>
              <a:t>https://doaj.org/</a:t>
            </a:r>
            <a:endParaRPr lang="en-ZA" sz="2000" dirty="0"/>
          </a:p>
          <a:p>
            <a:pPr marL="0" indent="0"/>
            <a:endParaRPr lang="en-ZA" sz="2000" dirty="0"/>
          </a:p>
          <a:p>
            <a:pPr marL="0" indent="0"/>
            <a:r>
              <a:rPr lang="en-ZA" sz="2000" dirty="0">
                <a:hlinkClick r:id="rId4"/>
              </a:rPr>
              <a:t>https://v2.sherpa.ac.uk/opendoar</a:t>
            </a:r>
            <a:r>
              <a:rPr lang="en-ZA" dirty="0">
                <a:hlinkClick r:id="rId4"/>
              </a:rPr>
              <a:t>/</a:t>
            </a:r>
            <a:endParaRPr lang="en-ZA" dirty="0"/>
          </a:p>
          <a:p>
            <a:pPr marL="0" indent="0"/>
            <a:r>
              <a:rPr lang="en-ZA" sz="2000" dirty="0">
                <a:hlinkClick r:id="rId5"/>
              </a:rPr>
              <a:t>https://sites.google.com/ru.ac.za/sustainabledevelopmentgoals/home</a:t>
            </a:r>
            <a:endParaRPr lang="en-ZA" sz="2000" dirty="0"/>
          </a:p>
          <a:p>
            <a:pPr marL="0" indent="0"/>
            <a:endParaRPr lang="en-ZA" sz="2000" dirty="0"/>
          </a:p>
          <a:p>
            <a:pPr marL="0" indent="0"/>
            <a:endParaRPr lang="en-ZA" dirty="0"/>
          </a:p>
        </p:txBody>
      </p:sp>
      <p:pic>
        <p:nvPicPr>
          <p:cNvPr id="6" name="Picture 4" descr="Image result for libraries open door to the world">
            <a:extLst>
              <a:ext uri="{FF2B5EF4-FFF2-40B4-BE49-F238E27FC236}">
                <a16:creationId xmlns:a16="http://schemas.microsoft.com/office/drawing/2014/main" id="{F678D466-0050-4FA5-B588-F3F50BF7D0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48141" y="1095094"/>
            <a:ext cx="1943459" cy="181320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Virtual Reality">
            <a:extLst>
              <a:ext uri="{FF2B5EF4-FFF2-40B4-BE49-F238E27FC236}">
                <a16:creationId xmlns:a16="http://schemas.microsoft.com/office/drawing/2014/main" id="{A12D760A-CC6A-43FB-82B4-B2920F2AF74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3525" y="1095094"/>
            <a:ext cx="1793773" cy="181320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68459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3C0DDD8-4E89-4AC8-8BD1-E2632DD8D6BA}"/>
              </a:ext>
            </a:extLst>
          </p:cNvPr>
          <p:cNvSpPr/>
          <p:nvPr/>
        </p:nvSpPr>
        <p:spPr>
          <a:xfrm>
            <a:off x="1695450" y="228600"/>
            <a:ext cx="7115175" cy="107721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3200" b="1" i="0" u="none" strike="noStrike" kern="0" cap="none" spc="0" normalizeH="0" baseline="0" noProof="0" dirty="0">
                <a:ln>
                  <a:noFill/>
                </a:ln>
                <a:solidFill>
                  <a:prstClr val="black"/>
                </a:solidFill>
                <a:effectLst/>
                <a:uLnTx/>
                <a:uFillTx/>
                <a:latin typeface="Calibri"/>
                <a:ea typeface="+mj-ea"/>
                <a:cs typeface="+mj-cs"/>
              </a:rPr>
              <a:t>CE Projects </a:t>
            </a:r>
            <a:br>
              <a:rPr kumimoji="0" lang="en-ZA" sz="3200" b="1" i="0" u="none" strike="noStrike" kern="0" cap="none" spc="0" normalizeH="0" baseline="0" noProof="0" dirty="0">
                <a:ln>
                  <a:noFill/>
                </a:ln>
                <a:solidFill>
                  <a:prstClr val="black"/>
                </a:solidFill>
                <a:effectLst/>
                <a:uLnTx/>
                <a:uFillTx/>
                <a:latin typeface="Calibri"/>
                <a:ea typeface="+mj-ea"/>
                <a:cs typeface="+mj-cs"/>
              </a:rPr>
            </a:br>
            <a:r>
              <a:rPr kumimoji="0" lang="en-ZA" sz="3200" b="1" i="0" u="none" strike="noStrike" kern="0" cap="none" spc="0" normalizeH="0" baseline="0" noProof="0" dirty="0">
                <a:ln>
                  <a:noFill/>
                </a:ln>
                <a:solidFill>
                  <a:prstClr val="black"/>
                </a:solidFill>
                <a:effectLst/>
                <a:uLnTx/>
                <a:uFillTx/>
                <a:latin typeface="Calibri"/>
                <a:ea typeface="+mj-ea"/>
                <a:cs typeface="+mj-cs"/>
              </a:rPr>
              <a:t>Journal of Visualised Experiments (</a:t>
            </a:r>
            <a:r>
              <a:rPr lang="en-ZA" sz="3200" b="1" dirty="0" err="1">
                <a:hlinkClick r:id="rId2"/>
              </a:rPr>
              <a:t>JoVE</a:t>
            </a:r>
            <a:r>
              <a:rPr kumimoji="0" lang="en-ZA" sz="3200" b="1" i="0" u="none" strike="noStrike" kern="0" cap="none" spc="0" normalizeH="0" baseline="0" noProof="0" dirty="0">
                <a:ln>
                  <a:noFill/>
                </a:ln>
                <a:solidFill>
                  <a:prstClr val="black"/>
                </a:solidFill>
                <a:effectLst/>
                <a:uLnTx/>
                <a:uFillTx/>
                <a:latin typeface="Calibri"/>
                <a:ea typeface="+mj-ea"/>
                <a:cs typeface="+mj-cs"/>
              </a:rPr>
              <a:t>)</a:t>
            </a:r>
            <a:endParaRPr kumimoji="0" lang="en-ZA" sz="1800" b="0" i="0" u="none" strike="noStrike" kern="0" cap="none" spc="0" normalizeH="0" baseline="0" noProof="0" dirty="0">
              <a:ln>
                <a:noFill/>
              </a:ln>
              <a:solidFill>
                <a:sysClr val="windowText" lastClr="000000"/>
              </a:solidFill>
              <a:effectLst/>
              <a:uLnTx/>
              <a:uFillTx/>
            </a:endParaRPr>
          </a:p>
        </p:txBody>
      </p:sp>
      <p:pic>
        <p:nvPicPr>
          <p:cNvPr id="4" name="Content Placeholder 4">
            <a:extLst>
              <a:ext uri="{FF2B5EF4-FFF2-40B4-BE49-F238E27FC236}">
                <a16:creationId xmlns:a16="http://schemas.microsoft.com/office/drawing/2014/main" id="{BB77B728-9151-4348-98CF-16E34AE59160}"/>
              </a:ext>
            </a:extLst>
          </p:cNvPr>
          <p:cNvPicPr>
            <a:picLocks noChangeAspect="1"/>
          </p:cNvPicPr>
          <p:nvPr/>
        </p:nvPicPr>
        <p:blipFill>
          <a:blip r:embed="rId3"/>
          <a:stretch>
            <a:fillRect/>
          </a:stretch>
        </p:blipFill>
        <p:spPr>
          <a:xfrm>
            <a:off x="2026612" y="1527174"/>
            <a:ext cx="6452849" cy="4765853"/>
          </a:xfrm>
          <a:prstGeom prst="rect">
            <a:avLst/>
          </a:prstGeom>
        </p:spPr>
      </p:pic>
    </p:spTree>
    <p:extLst>
      <p:ext uri="{BB962C8B-B14F-4D97-AF65-F5344CB8AC3E}">
        <p14:creationId xmlns:p14="http://schemas.microsoft.com/office/powerpoint/2010/main" val="40680983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8AE66-6B57-433F-82EF-BD4C784D54A3}"/>
              </a:ext>
            </a:extLst>
          </p:cNvPr>
          <p:cNvSpPr txBox="1">
            <a:spLocks/>
          </p:cNvSpPr>
          <p:nvPr/>
        </p:nvSpPr>
        <p:spPr>
          <a:xfrm>
            <a:off x="1743075" y="273050"/>
            <a:ext cx="6799263" cy="758639"/>
          </a:xfrm>
          <a:prstGeom prst="rect">
            <a:avLst/>
          </a:prstGeom>
        </p:spPr>
        <p:txBody>
          <a:bodyPr/>
          <a:lstStyle>
            <a:lvl1pPr algn="ctr" defTabSz="457200" rtl="0" eaLnBrk="0" fontAlgn="base" hangingPunct="0">
              <a:spcBef>
                <a:spcPct val="0"/>
              </a:spcBef>
              <a:spcAft>
                <a:spcPct val="0"/>
              </a:spcAft>
              <a:defRPr sz="3200" b="1" kern="1200">
                <a:solidFill>
                  <a:schemeClr val="tx1"/>
                </a:solidFill>
                <a:latin typeface="Arial"/>
                <a:ea typeface="MS PGothic" pitchFamily="34" charset="-128"/>
                <a:cs typeface="Arial"/>
              </a:defRPr>
            </a:lvl1pPr>
            <a:lvl2pPr algn="ctr" defTabSz="457200" rtl="0" eaLnBrk="0" fontAlgn="base" hangingPunct="0">
              <a:spcBef>
                <a:spcPct val="0"/>
              </a:spcBef>
              <a:spcAft>
                <a:spcPct val="0"/>
              </a:spcAft>
              <a:defRPr sz="3200" b="1">
                <a:solidFill>
                  <a:schemeClr val="tx1"/>
                </a:solidFill>
                <a:latin typeface="Arial" charset="0"/>
                <a:ea typeface="MS PGothic" pitchFamily="34" charset="-128"/>
                <a:cs typeface="Arial" pitchFamily="34" charset="0"/>
              </a:defRPr>
            </a:lvl2pPr>
            <a:lvl3pPr algn="ctr" defTabSz="457200" rtl="0" eaLnBrk="0" fontAlgn="base" hangingPunct="0">
              <a:spcBef>
                <a:spcPct val="0"/>
              </a:spcBef>
              <a:spcAft>
                <a:spcPct val="0"/>
              </a:spcAft>
              <a:defRPr sz="3200" b="1">
                <a:solidFill>
                  <a:schemeClr val="tx1"/>
                </a:solidFill>
                <a:latin typeface="Arial" charset="0"/>
                <a:ea typeface="MS PGothic" pitchFamily="34" charset="-128"/>
                <a:cs typeface="Arial" pitchFamily="34" charset="0"/>
              </a:defRPr>
            </a:lvl3pPr>
            <a:lvl4pPr algn="ctr" defTabSz="457200" rtl="0" eaLnBrk="0" fontAlgn="base" hangingPunct="0">
              <a:spcBef>
                <a:spcPct val="0"/>
              </a:spcBef>
              <a:spcAft>
                <a:spcPct val="0"/>
              </a:spcAft>
              <a:defRPr sz="3200" b="1">
                <a:solidFill>
                  <a:schemeClr val="tx1"/>
                </a:solidFill>
                <a:latin typeface="Arial" charset="0"/>
                <a:ea typeface="MS PGothic" pitchFamily="34" charset="-128"/>
                <a:cs typeface="Arial" pitchFamily="34" charset="0"/>
              </a:defRPr>
            </a:lvl4pPr>
            <a:lvl5pPr algn="ctr" defTabSz="457200" rtl="0" eaLnBrk="0" fontAlgn="base" hangingPunct="0">
              <a:spcBef>
                <a:spcPct val="0"/>
              </a:spcBef>
              <a:spcAft>
                <a:spcPct val="0"/>
              </a:spcAft>
              <a:defRPr sz="3200" b="1">
                <a:solidFill>
                  <a:schemeClr val="tx1"/>
                </a:solidFill>
                <a:latin typeface="Arial" charset="0"/>
                <a:ea typeface="MS PGothic" pitchFamily="34" charset="-128"/>
                <a:cs typeface="Arial" pitchFamily="34" charset="0"/>
              </a:defRPr>
            </a:lvl5pPr>
            <a:lvl6pPr marL="457200" algn="ctr" defTabSz="457200" rtl="0" fontAlgn="base">
              <a:spcBef>
                <a:spcPct val="0"/>
              </a:spcBef>
              <a:spcAft>
                <a:spcPct val="0"/>
              </a:spcAft>
              <a:defRPr sz="3200" b="1">
                <a:solidFill>
                  <a:schemeClr val="tx1"/>
                </a:solidFill>
                <a:latin typeface="Arial" charset="0"/>
                <a:ea typeface="ＭＳ Ｐゴシック" charset="0"/>
              </a:defRPr>
            </a:lvl6pPr>
            <a:lvl7pPr marL="914400" algn="ctr" defTabSz="457200" rtl="0" fontAlgn="base">
              <a:spcBef>
                <a:spcPct val="0"/>
              </a:spcBef>
              <a:spcAft>
                <a:spcPct val="0"/>
              </a:spcAft>
              <a:defRPr sz="3200" b="1">
                <a:solidFill>
                  <a:schemeClr val="tx1"/>
                </a:solidFill>
                <a:latin typeface="Arial" charset="0"/>
                <a:ea typeface="ＭＳ Ｐゴシック" charset="0"/>
              </a:defRPr>
            </a:lvl7pPr>
            <a:lvl8pPr marL="1371600" algn="ctr" defTabSz="457200" rtl="0" fontAlgn="base">
              <a:spcBef>
                <a:spcPct val="0"/>
              </a:spcBef>
              <a:spcAft>
                <a:spcPct val="0"/>
              </a:spcAft>
              <a:defRPr sz="3200" b="1">
                <a:solidFill>
                  <a:schemeClr val="tx1"/>
                </a:solidFill>
                <a:latin typeface="Arial" charset="0"/>
                <a:ea typeface="ＭＳ Ｐゴシック" charset="0"/>
              </a:defRPr>
            </a:lvl8pPr>
            <a:lvl9pPr marL="1828800" algn="ctr" defTabSz="457200" rtl="0" fontAlgn="base">
              <a:spcBef>
                <a:spcPct val="0"/>
              </a:spcBef>
              <a:spcAft>
                <a:spcPct val="0"/>
              </a:spcAft>
              <a:defRPr sz="3200" b="1">
                <a:solidFill>
                  <a:schemeClr val="tx1"/>
                </a:solidFill>
                <a:latin typeface="Arial" charset="0"/>
                <a:ea typeface="ＭＳ Ｐゴシック" charset="0"/>
              </a:defRPr>
            </a:lvl9pPr>
          </a:lstStyle>
          <a:p>
            <a:r>
              <a:rPr lang="en-ZA"/>
              <a:t>Other CE Projects</a:t>
            </a:r>
            <a:endParaRPr lang="en-ZA" dirty="0"/>
          </a:p>
        </p:txBody>
      </p:sp>
      <p:sp>
        <p:nvSpPr>
          <p:cNvPr id="3" name="Content Placeholder 2">
            <a:extLst>
              <a:ext uri="{FF2B5EF4-FFF2-40B4-BE49-F238E27FC236}">
                <a16:creationId xmlns:a16="http://schemas.microsoft.com/office/drawing/2014/main" id="{55B42C70-598E-4DC5-95E8-5DCD95F35C8F}"/>
              </a:ext>
            </a:extLst>
          </p:cNvPr>
          <p:cNvSpPr txBox="1">
            <a:spLocks/>
          </p:cNvSpPr>
          <p:nvPr/>
        </p:nvSpPr>
        <p:spPr bwMode="auto">
          <a:xfrm>
            <a:off x="1646315" y="1271814"/>
            <a:ext cx="7248525" cy="5392392"/>
          </a:xfrm>
          <a:prstGeom prst="rect">
            <a:avLst/>
          </a:prstGeom>
          <a:noFill/>
          <a:ln w="9525">
            <a:noFill/>
            <a:miter lim="800000"/>
            <a:headEnd/>
            <a:tailEnd/>
          </a:ln>
        </p:spPr>
        <p:txBody>
          <a:bodyPr vert="horz" wrap="square" lIns="90394" tIns="45196" rIns="90394" bIns="45196" numCol="1" anchor="t" anchorCtr="0" compatLnSpc="1">
            <a:prstTxWarp prst="textNoShape">
              <a:avLst/>
            </a:prstTxWarp>
          </a:bodyPr>
          <a:lstStyle>
            <a:lvl1pPr marL="338138" indent="-338138" algn="l" defTabSz="903288"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33425" indent="-280988" algn="l" defTabSz="903288"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28713" indent="-225425" algn="l" defTabSz="903288"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81150" indent="-225425" algn="l" defTabSz="903288"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33588" indent="-225425" algn="l" defTabSz="903288"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485813" indent="-225983" algn="l" defTabSz="90393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37778" indent="-225983" algn="l" defTabSz="90393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389745" indent="-225983" algn="l" defTabSz="90393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41711" indent="-225983" algn="l" defTabSz="90393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03288" rtl="0" eaLnBrk="0" fontAlgn="base" latinLnBrk="0" hangingPunct="0">
              <a:lnSpc>
                <a:spcPct val="100000"/>
              </a:lnSpc>
              <a:spcBef>
                <a:spcPct val="20000"/>
              </a:spcBef>
              <a:spcAft>
                <a:spcPct val="0"/>
              </a:spcAft>
              <a:buClrTx/>
              <a:buSzTx/>
              <a:buFont typeface="Arial" pitchFamily="34" charset="0"/>
              <a:buNone/>
              <a:tabLst/>
              <a:defRPr/>
            </a:pPr>
            <a:r>
              <a:rPr kumimoji="0" lang="en-ZA" sz="2000" b="0" i="0" u="none" strike="noStrike" kern="1200" cap="none" spc="0" normalizeH="0" baseline="0" noProof="0" dirty="0">
                <a:ln>
                  <a:noFill/>
                </a:ln>
                <a:solidFill>
                  <a:sysClr val="windowText" lastClr="000000"/>
                </a:solidFill>
                <a:effectLst/>
                <a:uLnTx/>
                <a:uFillTx/>
                <a:latin typeface="Calibri"/>
                <a:ea typeface="+mn-ea"/>
                <a:cs typeface="+mn-cs"/>
              </a:rPr>
              <a:t>                              </a:t>
            </a:r>
          </a:p>
          <a:p>
            <a:pPr marL="0" marR="0" lvl="0" indent="0" algn="l" defTabSz="903288" rtl="0" eaLnBrk="0" fontAlgn="base" latinLnBrk="0" hangingPunct="0">
              <a:lnSpc>
                <a:spcPct val="100000"/>
              </a:lnSpc>
              <a:spcBef>
                <a:spcPct val="20000"/>
              </a:spcBef>
              <a:spcAft>
                <a:spcPct val="0"/>
              </a:spcAft>
              <a:buClrTx/>
              <a:buSzTx/>
              <a:buFont typeface="Arial" pitchFamily="34" charset="0"/>
              <a:buNone/>
              <a:tabLst/>
              <a:defRPr/>
            </a:pPr>
            <a:r>
              <a:rPr kumimoji="0" lang="en-ZA" sz="1800" b="0" i="0" u="none" strike="noStrike" kern="1200" cap="none" spc="0" normalizeH="0" baseline="0" noProof="0" dirty="0">
                <a:ln>
                  <a:noFill/>
                </a:ln>
                <a:solidFill>
                  <a:srgbClr val="222222"/>
                </a:solidFill>
                <a:effectLst/>
                <a:uLnTx/>
                <a:uFillTx/>
                <a:latin typeface="Calibri" panose="020F0502020204030204" pitchFamily="34" charset="0"/>
                <a:cs typeface="Calibri" panose="020F0502020204030204" pitchFamily="34" charset="0"/>
              </a:rPr>
              <a:t>School uniform drive: </a:t>
            </a:r>
          </a:p>
          <a:p>
            <a:pPr marL="0" marR="0" lvl="0" indent="0" algn="l" defTabSz="903288" rtl="0" eaLnBrk="0" fontAlgn="base" latinLnBrk="0" hangingPunct="0">
              <a:lnSpc>
                <a:spcPct val="100000"/>
              </a:lnSpc>
              <a:spcBef>
                <a:spcPct val="20000"/>
              </a:spcBef>
              <a:spcAft>
                <a:spcPct val="0"/>
              </a:spcAft>
              <a:buClrTx/>
              <a:buSzTx/>
              <a:buFont typeface="Arial" pitchFamily="34" charset="0"/>
              <a:buNone/>
              <a:tabLst/>
              <a:defRPr/>
            </a:pPr>
            <a:r>
              <a:rPr kumimoji="0" lang="en-ZA" sz="1800" b="0" i="0" u="none" strike="noStrike" kern="1200" cap="none" spc="0" normalizeH="0" baseline="0" noProof="0" dirty="0">
                <a:ln>
                  <a:noFill/>
                </a:ln>
                <a:solidFill>
                  <a:srgbClr val="222222"/>
                </a:solidFill>
                <a:effectLst/>
                <a:uLnTx/>
                <a:uFillTx/>
                <a:latin typeface="Calibri" panose="020F0502020204030204" pitchFamily="34" charset="0"/>
                <a:cs typeface="Calibri" panose="020F0502020204030204" pitchFamily="34" charset="0"/>
              </a:rPr>
              <a:t>Makana Public School in </a:t>
            </a:r>
          </a:p>
          <a:p>
            <a:pPr marL="0" marR="0" lvl="0" indent="0" algn="l" defTabSz="903288" rtl="0" eaLnBrk="0" fontAlgn="base" latinLnBrk="0" hangingPunct="0">
              <a:lnSpc>
                <a:spcPct val="100000"/>
              </a:lnSpc>
              <a:spcBef>
                <a:spcPct val="20000"/>
              </a:spcBef>
              <a:spcAft>
                <a:spcPct val="0"/>
              </a:spcAft>
              <a:buClrTx/>
              <a:buSzTx/>
              <a:buFont typeface="Arial" pitchFamily="34" charset="0"/>
              <a:buNone/>
              <a:tabLst/>
              <a:defRPr/>
            </a:pPr>
            <a:r>
              <a:rPr kumimoji="0" lang="en-ZA" sz="1800" b="0" i="0" u="none" strike="noStrike" kern="1200" cap="none" spc="0" normalizeH="0" baseline="0" noProof="0" dirty="0" err="1">
                <a:ln>
                  <a:noFill/>
                </a:ln>
                <a:solidFill>
                  <a:srgbClr val="222222"/>
                </a:solidFill>
                <a:effectLst/>
                <a:uLnTx/>
                <a:uFillTx/>
                <a:latin typeface="Calibri" panose="020F0502020204030204" pitchFamily="34" charset="0"/>
                <a:cs typeface="Calibri" panose="020F0502020204030204" pitchFamily="34" charset="0"/>
              </a:rPr>
              <a:t>Joza</a:t>
            </a:r>
            <a:r>
              <a:rPr kumimoji="0" lang="en-ZA" sz="1800" b="0" i="0" u="none" strike="noStrike" kern="1200" cap="none" spc="0" normalizeH="0" baseline="0" noProof="0" dirty="0">
                <a:ln>
                  <a:noFill/>
                </a:ln>
                <a:solidFill>
                  <a:srgbClr val="222222"/>
                </a:solidFill>
                <a:effectLst/>
                <a:uLnTx/>
                <a:uFillTx/>
                <a:latin typeface="Calibri" panose="020F0502020204030204" pitchFamily="34" charset="0"/>
                <a:cs typeface="Calibri" panose="020F0502020204030204" pitchFamily="34" charset="0"/>
              </a:rPr>
              <a:t> township. </a:t>
            </a:r>
          </a:p>
          <a:p>
            <a:pPr marL="0" marR="0" lvl="0" indent="0" algn="l" defTabSz="903288" rtl="0" eaLnBrk="0" fontAlgn="base" latinLnBrk="0" hangingPunct="0">
              <a:lnSpc>
                <a:spcPct val="100000"/>
              </a:lnSpc>
              <a:spcBef>
                <a:spcPct val="20000"/>
              </a:spcBef>
              <a:spcAft>
                <a:spcPct val="0"/>
              </a:spcAft>
              <a:buClrTx/>
              <a:buSzTx/>
              <a:buFont typeface="Arial" pitchFamily="34" charset="0"/>
              <a:buNone/>
              <a:tabLst/>
              <a:defRPr/>
            </a:pPr>
            <a:endParaRPr lang="en-US" sz="1800" dirty="0">
              <a:solidFill>
                <a:srgbClr val="222222"/>
              </a:solidFill>
              <a:latin typeface="Gill Sans"/>
            </a:endParaRPr>
          </a:p>
          <a:p>
            <a:pPr marL="0" marR="0" lvl="0" indent="0" algn="l" defTabSz="903288" rtl="0" eaLnBrk="0" fontAlgn="base" latinLnBrk="0" hangingPunct="0">
              <a:lnSpc>
                <a:spcPct val="100000"/>
              </a:lnSpc>
              <a:spcBef>
                <a:spcPct val="20000"/>
              </a:spcBef>
              <a:spcAft>
                <a:spcPct val="0"/>
              </a:spcAft>
              <a:buClrTx/>
              <a:buSzTx/>
              <a:buFont typeface="Arial" pitchFamily="34" charset="0"/>
              <a:buNone/>
              <a:tabLst/>
              <a:defRPr/>
            </a:pPr>
            <a:endParaRPr kumimoji="0" lang="en-ZA" sz="1800" b="0" i="0" u="none" strike="noStrike" kern="1200" cap="none" spc="0" normalizeH="0" baseline="0" noProof="0" dirty="0">
              <a:ln>
                <a:noFill/>
              </a:ln>
              <a:solidFill>
                <a:sysClr val="windowText" lastClr="000000"/>
              </a:solidFill>
              <a:effectLst/>
              <a:uLnTx/>
              <a:uFillTx/>
              <a:latin typeface="Gill Sans"/>
              <a:ea typeface="+mn-ea"/>
              <a:cs typeface="+mn-cs"/>
            </a:endParaRPr>
          </a:p>
          <a:p>
            <a:pPr marL="0" marR="0" lvl="0" indent="0" algn="l" defTabSz="903288" rtl="0" eaLnBrk="0" fontAlgn="base" latinLnBrk="0" hangingPunct="0">
              <a:lnSpc>
                <a:spcPct val="100000"/>
              </a:lnSpc>
              <a:spcBef>
                <a:spcPct val="20000"/>
              </a:spcBef>
              <a:spcAft>
                <a:spcPct val="0"/>
              </a:spcAft>
              <a:buClrTx/>
              <a:buSzTx/>
              <a:buFont typeface="Arial" pitchFamily="34" charset="0"/>
              <a:buNone/>
              <a:tabLst/>
              <a:defRPr/>
            </a:pPr>
            <a:endParaRPr kumimoji="0" lang="en-ZA" sz="2000" b="0" i="0" u="none" strike="noStrike" kern="1200" cap="none" spc="0" normalizeH="0" baseline="0" noProof="0" dirty="0">
              <a:ln>
                <a:noFill/>
              </a:ln>
              <a:solidFill>
                <a:sysClr val="windowText" lastClr="000000"/>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CBCA1BB2-D6F0-4360-9087-7690836919B4}"/>
              </a:ext>
            </a:extLst>
          </p:cNvPr>
          <p:cNvPicPr>
            <a:picLocks noChangeAspect="1"/>
          </p:cNvPicPr>
          <p:nvPr/>
        </p:nvPicPr>
        <p:blipFill>
          <a:blip r:embed="rId2"/>
          <a:stretch>
            <a:fillRect/>
          </a:stretch>
        </p:blipFill>
        <p:spPr>
          <a:xfrm>
            <a:off x="4609306" y="1271814"/>
            <a:ext cx="4285534" cy="2182117"/>
          </a:xfrm>
          <a:prstGeom prst="rect">
            <a:avLst/>
          </a:prstGeom>
        </p:spPr>
      </p:pic>
      <p:pic>
        <p:nvPicPr>
          <p:cNvPr id="5" name="Picture 4">
            <a:extLst>
              <a:ext uri="{FF2B5EF4-FFF2-40B4-BE49-F238E27FC236}">
                <a16:creationId xmlns:a16="http://schemas.microsoft.com/office/drawing/2014/main" id="{EFAB0197-9887-4B80-8D95-FFEFE0AB07C1}"/>
              </a:ext>
            </a:extLst>
          </p:cNvPr>
          <p:cNvPicPr>
            <a:picLocks noChangeAspect="1"/>
          </p:cNvPicPr>
          <p:nvPr/>
        </p:nvPicPr>
        <p:blipFill>
          <a:blip r:embed="rId3"/>
          <a:stretch>
            <a:fillRect/>
          </a:stretch>
        </p:blipFill>
        <p:spPr>
          <a:xfrm>
            <a:off x="1743075" y="3416300"/>
            <a:ext cx="2866231" cy="3247906"/>
          </a:xfrm>
          <a:prstGeom prst="rect">
            <a:avLst/>
          </a:prstGeom>
        </p:spPr>
      </p:pic>
      <p:sp>
        <p:nvSpPr>
          <p:cNvPr id="6" name="Rectangle 5">
            <a:extLst>
              <a:ext uri="{FF2B5EF4-FFF2-40B4-BE49-F238E27FC236}">
                <a16:creationId xmlns:a16="http://schemas.microsoft.com/office/drawing/2014/main" id="{3CABE6BA-6020-4D35-9EAB-7535E6D174BF}"/>
              </a:ext>
            </a:extLst>
          </p:cNvPr>
          <p:cNvSpPr/>
          <p:nvPr/>
        </p:nvSpPr>
        <p:spPr>
          <a:xfrm>
            <a:off x="4609306" y="4638213"/>
            <a:ext cx="3156858" cy="1200329"/>
          </a:xfrm>
          <a:prstGeom prst="rect">
            <a:avLst/>
          </a:prstGeom>
        </p:spPr>
        <p:txBody>
          <a:bodyPr wrap="square">
            <a:spAutoFit/>
          </a:bodyPr>
          <a:lstStyle/>
          <a:p>
            <a:r>
              <a:rPr lang="en-ZA" sz="1800" dirty="0">
                <a:latin typeface="+mn-lt"/>
              </a:rPr>
              <a:t>Food Campaign:  Librarians observed the</a:t>
            </a:r>
            <a:r>
              <a:rPr lang="en-US" sz="1800" dirty="0">
                <a:solidFill>
                  <a:srgbClr val="222222"/>
                </a:solidFill>
                <a:latin typeface="+mn-lt"/>
              </a:rPr>
              <a:t> Africa month, the themed 2022 Africa Union on nutrition</a:t>
            </a:r>
            <a:r>
              <a:rPr lang="en-US" sz="1000" dirty="0">
                <a:solidFill>
                  <a:srgbClr val="222222"/>
                </a:solidFill>
                <a:latin typeface="Arial" panose="020B0604020202020204" pitchFamily="34" charset="0"/>
              </a:rPr>
              <a:t>.</a:t>
            </a:r>
            <a:endParaRPr lang="en-ZA" sz="1000" dirty="0"/>
          </a:p>
        </p:txBody>
      </p:sp>
    </p:spTree>
    <p:extLst>
      <p:ext uri="{BB962C8B-B14F-4D97-AF65-F5344CB8AC3E}">
        <p14:creationId xmlns:p14="http://schemas.microsoft.com/office/powerpoint/2010/main" val="2329275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9"/>
          <p:cNvSpPr txBox="1"/>
          <p:nvPr/>
        </p:nvSpPr>
        <p:spPr>
          <a:xfrm>
            <a:off x="7628961" y="1340079"/>
            <a:ext cx="880287" cy="245003"/>
          </a:xfrm>
          <a:prstGeom prst="rect">
            <a:avLst/>
          </a:prstGeom>
        </p:spPr>
        <p:txBody>
          <a:bodyPr lIns="0" tIns="0" rIns="0" bIns="0" rtlCol="0" anchor="t">
            <a:spAutoFit/>
          </a:bodyPr>
          <a:lstStyle/>
          <a:p>
            <a:pPr algn="l">
              <a:lnSpc>
                <a:spcPts val="2064"/>
              </a:lnSpc>
            </a:pPr>
            <a:r>
              <a:rPr lang="en-US" sz="1475" dirty="0">
                <a:solidFill>
                  <a:srgbClr val="FFFFFF"/>
                </a:solidFill>
                <a:latin typeface="Helios"/>
              </a:rPr>
              <a:t>Jan 2024</a:t>
            </a:r>
          </a:p>
        </p:txBody>
      </p:sp>
      <p:sp>
        <p:nvSpPr>
          <p:cNvPr id="15" name="Title 1">
            <a:extLst>
              <a:ext uri="{FF2B5EF4-FFF2-40B4-BE49-F238E27FC236}">
                <a16:creationId xmlns:a16="http://schemas.microsoft.com/office/drawing/2014/main" id="{CBA5D788-F71B-4B69-8E4C-601BF09DAC1F}"/>
              </a:ext>
            </a:extLst>
          </p:cNvPr>
          <p:cNvSpPr txBox="1">
            <a:spLocks/>
          </p:cNvSpPr>
          <p:nvPr/>
        </p:nvSpPr>
        <p:spPr bwMode="auto">
          <a:xfrm>
            <a:off x="907990" y="101591"/>
            <a:ext cx="8093075" cy="464466"/>
          </a:xfrm>
          <a:prstGeom prst="rect">
            <a:avLst/>
          </a:prstGeom>
          <a:noFill/>
          <a:ln w="9525">
            <a:noFill/>
            <a:miter lim="800000"/>
            <a:headEnd/>
            <a:tailEnd/>
          </a:ln>
        </p:spPr>
        <p:txBody>
          <a:bodyPr vert="horz" wrap="square" lIns="90394" tIns="45196" rIns="90394" bIns="45196" numCol="1" anchor="ctr" anchorCtr="0" compatLnSpc="1">
            <a:prstTxWarp prst="textNoShape">
              <a:avLst/>
            </a:prstTxWarp>
          </a:bodyPr>
          <a:lstStyle>
            <a:lvl1pPr algn="ctr" defTabSz="903288" rtl="0" eaLnBrk="0" fontAlgn="base" hangingPunct="0">
              <a:spcBef>
                <a:spcPct val="0"/>
              </a:spcBef>
              <a:spcAft>
                <a:spcPct val="0"/>
              </a:spcAft>
              <a:defRPr sz="4400" kern="1200">
                <a:solidFill>
                  <a:schemeClr val="tx1"/>
                </a:solidFill>
                <a:latin typeface="+mj-lt"/>
                <a:ea typeface="+mj-ea"/>
                <a:cs typeface="+mj-cs"/>
              </a:defRPr>
            </a:lvl1pPr>
            <a:lvl2pPr algn="ctr" defTabSz="903288" rtl="0" eaLnBrk="0" fontAlgn="base" hangingPunct="0">
              <a:spcBef>
                <a:spcPct val="0"/>
              </a:spcBef>
              <a:spcAft>
                <a:spcPct val="0"/>
              </a:spcAft>
              <a:defRPr sz="4400">
                <a:solidFill>
                  <a:schemeClr val="tx1"/>
                </a:solidFill>
                <a:latin typeface="Calibri" pitchFamily="34" charset="0"/>
              </a:defRPr>
            </a:lvl2pPr>
            <a:lvl3pPr algn="ctr" defTabSz="903288" rtl="0" eaLnBrk="0" fontAlgn="base" hangingPunct="0">
              <a:spcBef>
                <a:spcPct val="0"/>
              </a:spcBef>
              <a:spcAft>
                <a:spcPct val="0"/>
              </a:spcAft>
              <a:defRPr sz="4400">
                <a:solidFill>
                  <a:schemeClr val="tx1"/>
                </a:solidFill>
                <a:latin typeface="Calibri" pitchFamily="34" charset="0"/>
              </a:defRPr>
            </a:lvl3pPr>
            <a:lvl4pPr algn="ctr" defTabSz="903288" rtl="0" eaLnBrk="0" fontAlgn="base" hangingPunct="0">
              <a:spcBef>
                <a:spcPct val="0"/>
              </a:spcBef>
              <a:spcAft>
                <a:spcPct val="0"/>
              </a:spcAft>
              <a:defRPr sz="4400">
                <a:solidFill>
                  <a:schemeClr val="tx1"/>
                </a:solidFill>
                <a:latin typeface="Calibri" pitchFamily="34" charset="0"/>
              </a:defRPr>
            </a:lvl4pPr>
            <a:lvl5pPr algn="ctr" defTabSz="903288" rtl="0" eaLnBrk="0" fontAlgn="base" hangingPunct="0">
              <a:spcBef>
                <a:spcPct val="0"/>
              </a:spcBef>
              <a:spcAft>
                <a:spcPct val="0"/>
              </a:spcAft>
              <a:defRPr sz="4400">
                <a:solidFill>
                  <a:schemeClr val="tx1"/>
                </a:solidFill>
                <a:latin typeface="Calibri" pitchFamily="34" charset="0"/>
              </a:defRPr>
            </a:lvl5pPr>
            <a:lvl6pPr marL="457200" algn="ctr" defTabSz="903288" rtl="0" fontAlgn="base">
              <a:spcBef>
                <a:spcPct val="0"/>
              </a:spcBef>
              <a:spcAft>
                <a:spcPct val="0"/>
              </a:spcAft>
              <a:defRPr sz="4400">
                <a:solidFill>
                  <a:schemeClr val="tx1"/>
                </a:solidFill>
                <a:latin typeface="Calibri" pitchFamily="34" charset="0"/>
              </a:defRPr>
            </a:lvl6pPr>
            <a:lvl7pPr marL="914400" algn="ctr" defTabSz="903288" rtl="0" fontAlgn="base">
              <a:spcBef>
                <a:spcPct val="0"/>
              </a:spcBef>
              <a:spcAft>
                <a:spcPct val="0"/>
              </a:spcAft>
              <a:defRPr sz="4400">
                <a:solidFill>
                  <a:schemeClr val="tx1"/>
                </a:solidFill>
                <a:latin typeface="Calibri" pitchFamily="34" charset="0"/>
              </a:defRPr>
            </a:lvl7pPr>
            <a:lvl8pPr marL="1371600" algn="ctr" defTabSz="903288" rtl="0" fontAlgn="base">
              <a:spcBef>
                <a:spcPct val="0"/>
              </a:spcBef>
              <a:spcAft>
                <a:spcPct val="0"/>
              </a:spcAft>
              <a:defRPr sz="4400">
                <a:solidFill>
                  <a:schemeClr val="tx1"/>
                </a:solidFill>
                <a:latin typeface="Calibri" pitchFamily="34" charset="0"/>
              </a:defRPr>
            </a:lvl8pPr>
            <a:lvl9pPr marL="1828800" algn="ctr" defTabSz="903288" rtl="0" fontAlgn="base">
              <a:spcBef>
                <a:spcPct val="0"/>
              </a:spcBef>
              <a:spcAft>
                <a:spcPct val="0"/>
              </a:spcAft>
              <a:defRPr sz="4400">
                <a:solidFill>
                  <a:schemeClr val="tx1"/>
                </a:solidFill>
                <a:latin typeface="Calibri" pitchFamily="34" charset="0"/>
              </a:defRPr>
            </a:lvl9pPr>
          </a:lstStyle>
          <a:p>
            <a:pPr marL="0" marR="0" lvl="0" indent="0" algn="ctr" defTabSz="903288"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a:ln>
                  <a:noFill/>
                </a:ln>
                <a:solidFill>
                  <a:sysClr val="windowText" lastClr="000000"/>
                </a:solidFill>
                <a:effectLst/>
                <a:uLnTx/>
                <a:uFillTx/>
                <a:latin typeface="Calibri"/>
                <a:ea typeface="+mj-ea"/>
                <a:cs typeface="+mj-cs"/>
              </a:rPr>
              <a:t>Outline</a:t>
            </a:r>
            <a:endParaRPr kumimoji="0" lang="en-ZA" sz="4400" b="0" i="0" u="none" strike="noStrike" kern="1200" cap="none" spc="0" normalizeH="0" baseline="0" noProof="0" dirty="0">
              <a:ln>
                <a:noFill/>
              </a:ln>
              <a:solidFill>
                <a:sysClr val="windowText" lastClr="000000"/>
              </a:solidFill>
              <a:effectLst/>
              <a:uLnTx/>
              <a:uFillTx/>
              <a:latin typeface="Calibri"/>
              <a:ea typeface="+mj-ea"/>
              <a:cs typeface="+mj-cs"/>
            </a:endParaRPr>
          </a:p>
        </p:txBody>
      </p:sp>
      <p:sp>
        <p:nvSpPr>
          <p:cNvPr id="16" name="Content Placeholder 2">
            <a:extLst>
              <a:ext uri="{FF2B5EF4-FFF2-40B4-BE49-F238E27FC236}">
                <a16:creationId xmlns:a16="http://schemas.microsoft.com/office/drawing/2014/main" id="{FA77DF67-1063-4AF6-BEA5-A1E2E32E0272}"/>
              </a:ext>
            </a:extLst>
          </p:cNvPr>
          <p:cNvSpPr txBox="1">
            <a:spLocks/>
          </p:cNvSpPr>
          <p:nvPr/>
        </p:nvSpPr>
        <p:spPr bwMode="auto">
          <a:xfrm>
            <a:off x="2280096" y="642257"/>
            <a:ext cx="5348865" cy="6088752"/>
          </a:xfrm>
          <a:prstGeom prst="rect">
            <a:avLst/>
          </a:prstGeom>
          <a:noFill/>
          <a:ln w="9525">
            <a:noFill/>
            <a:miter lim="800000"/>
            <a:headEnd/>
            <a:tailEnd/>
          </a:ln>
        </p:spPr>
        <p:txBody>
          <a:bodyPr vert="horz" wrap="square" lIns="90394" tIns="45196" rIns="90394" bIns="45196" numCol="1" anchor="t" anchorCtr="0" compatLnSpc="1">
            <a:prstTxWarp prst="textNoShape">
              <a:avLst/>
            </a:prstTxWarp>
          </a:bodyPr>
          <a:lstStyle>
            <a:lvl1pPr marL="338138" indent="-338138" algn="l" defTabSz="903288"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33425" indent="-280988" algn="l" defTabSz="903288"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28713" indent="-225425" algn="l" defTabSz="903288"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81150" indent="-225425" algn="l" defTabSz="903288"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33588" indent="-225425" algn="l" defTabSz="903288"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485813" indent="-225983" algn="l" defTabSz="90393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37778" indent="-225983" algn="l" defTabSz="90393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389745" indent="-225983" algn="l" defTabSz="90393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41711" indent="-225983" algn="l" defTabSz="90393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38138" marR="0" lvl="0" indent="-338138" algn="l" defTabSz="903288" rtl="0" eaLnBrk="0" fontAlgn="base" latinLnBrk="0" hangingPunct="0">
              <a:lnSpc>
                <a:spcPct val="100000"/>
              </a:lnSpc>
              <a:spcBef>
                <a:spcPct val="20000"/>
              </a:spcBef>
              <a:spcAft>
                <a:spcPct val="0"/>
              </a:spcAft>
              <a:buClrTx/>
              <a:buSzTx/>
              <a:buFont typeface="Arial"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Calibri"/>
                <a:ea typeface="+mn-ea"/>
                <a:cs typeface="+mn-cs"/>
              </a:rPr>
              <a:t>Introduction</a:t>
            </a:r>
          </a:p>
          <a:p>
            <a:pPr marL="338138" marR="0" lvl="0" indent="-338138" algn="l" defTabSz="903288" rtl="0" eaLnBrk="0" fontAlgn="base" latinLnBrk="0" hangingPunct="0">
              <a:lnSpc>
                <a:spcPct val="100000"/>
              </a:lnSpc>
              <a:spcBef>
                <a:spcPct val="20000"/>
              </a:spcBef>
              <a:spcAft>
                <a:spcPct val="0"/>
              </a:spcAft>
              <a:buClrTx/>
              <a:buSzTx/>
              <a:buFont typeface="Arial"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Calibri"/>
                <a:ea typeface="+mn-ea"/>
                <a:cs typeface="+mn-cs"/>
              </a:rPr>
              <a:t>About Us</a:t>
            </a:r>
          </a:p>
          <a:p>
            <a:pPr marL="338138" marR="0" lvl="0" indent="-338138" algn="l" defTabSz="903288" rtl="0" eaLnBrk="0" fontAlgn="base" latinLnBrk="0" hangingPunct="0">
              <a:lnSpc>
                <a:spcPct val="100000"/>
              </a:lnSpc>
              <a:spcBef>
                <a:spcPct val="20000"/>
              </a:spcBef>
              <a:spcAft>
                <a:spcPct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Where to find us</a:t>
            </a:r>
          </a:p>
          <a:p>
            <a:pPr marL="338138" marR="0" lvl="0" indent="-338138" algn="l" defTabSz="903288" rtl="0" eaLnBrk="0" fontAlgn="base" latinLnBrk="0" hangingPunct="0">
              <a:lnSpc>
                <a:spcPct val="100000"/>
              </a:lnSpc>
              <a:spcBef>
                <a:spcPct val="20000"/>
              </a:spcBef>
              <a:spcAft>
                <a:spcPct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Governance &amp; Management </a:t>
            </a:r>
          </a:p>
          <a:p>
            <a:pPr marL="338138" marR="0" lvl="0" indent="-338138" algn="l" defTabSz="903288" rtl="0" eaLnBrk="0" fontAlgn="base" latinLnBrk="0" hangingPunct="0">
              <a:lnSpc>
                <a:spcPct val="100000"/>
              </a:lnSpc>
              <a:spcBef>
                <a:spcPct val="20000"/>
              </a:spcBef>
              <a:spcAft>
                <a:spcPct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Strategic Alignment – IDP</a:t>
            </a:r>
          </a:p>
          <a:p>
            <a:pPr marL="338138" marR="0" lvl="0" indent="-338138" algn="l" defTabSz="903288" rtl="0" eaLnBrk="0" fontAlgn="base" latinLnBrk="0" hangingPunct="0">
              <a:lnSpc>
                <a:spcPct val="100000"/>
              </a:lnSpc>
              <a:spcBef>
                <a:spcPct val="20000"/>
              </a:spcBef>
              <a:spcAft>
                <a:spcPct val="0"/>
              </a:spcAft>
              <a:buClrTx/>
              <a:buSzTx/>
              <a:buFont typeface="Arial" pitchFamily="34" charset="0"/>
              <a:buChar char="•"/>
              <a:tabLst/>
              <a:defRPr/>
            </a:pPr>
            <a:r>
              <a:rPr kumimoji="0" lang="en-ZA" sz="2000" b="0" i="0" u="none" strike="noStrike" kern="1200" cap="none" spc="0" normalizeH="0" baseline="0" noProof="0" dirty="0">
                <a:ln>
                  <a:noFill/>
                </a:ln>
                <a:solidFill>
                  <a:sysClr val="windowText" lastClr="000000"/>
                </a:solidFill>
                <a:effectLst/>
                <a:uLnTx/>
                <a:uFillTx/>
                <a:latin typeface="Calibri"/>
                <a:ea typeface="+mn-ea"/>
                <a:cs typeface="+mn-cs"/>
              </a:rPr>
              <a:t>RU IDP Goals 2023 - 2028</a:t>
            </a: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a:p>
            <a:pPr marL="338138" marR="0" lvl="0" indent="-338138" algn="l" defTabSz="903288" rtl="0" eaLnBrk="0" fontAlgn="base" latinLnBrk="0" hangingPunct="0">
              <a:lnSpc>
                <a:spcPct val="100000"/>
              </a:lnSpc>
              <a:spcBef>
                <a:spcPct val="20000"/>
              </a:spcBef>
              <a:spcAft>
                <a:spcPct val="0"/>
              </a:spcAft>
              <a:buClrTx/>
              <a:buSzTx/>
              <a:buFont typeface="Arial"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Calibri"/>
                <a:ea typeface="+mn-ea"/>
                <a:cs typeface="+mn-cs"/>
              </a:rPr>
              <a:t>Purpose Statement</a:t>
            </a:r>
          </a:p>
          <a:p>
            <a:pPr marL="338138" marR="0" lvl="0" indent="-338138" algn="l" defTabSz="903288" rtl="0" eaLnBrk="0" fontAlgn="base" latinLnBrk="0" hangingPunct="0">
              <a:lnSpc>
                <a:spcPct val="100000"/>
              </a:lnSpc>
              <a:spcBef>
                <a:spcPct val="20000"/>
              </a:spcBef>
              <a:spcAft>
                <a:spcPct val="0"/>
              </a:spcAft>
              <a:buClrTx/>
              <a:buSzTx/>
              <a:buFont typeface="Arial"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Calibri"/>
                <a:ea typeface="+mn-ea"/>
                <a:cs typeface="+mn-cs"/>
              </a:rPr>
              <a:t>Strategic Framework</a:t>
            </a:r>
          </a:p>
          <a:p>
            <a:pPr marL="338138" marR="0" lvl="0" indent="-338138" algn="l" defTabSz="903288" rtl="0" eaLnBrk="0" fontAlgn="base" latinLnBrk="0" hangingPunct="0">
              <a:lnSpc>
                <a:spcPct val="100000"/>
              </a:lnSpc>
              <a:spcBef>
                <a:spcPct val="20000"/>
              </a:spcBef>
              <a:spcAft>
                <a:spcPct val="0"/>
              </a:spcAft>
              <a:buClrTx/>
              <a:buSzTx/>
              <a:buFont typeface="Arial"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Calibri"/>
                <a:ea typeface="+mn-ea"/>
                <a:cs typeface="+mn-cs"/>
              </a:rPr>
              <a:t>Teaching, Learning &amp; Research Support</a:t>
            </a:r>
          </a:p>
          <a:p>
            <a:pPr marL="338138" marR="0" lvl="0" indent="-338138" algn="l" defTabSz="903288" rtl="0" eaLnBrk="0" fontAlgn="base" latinLnBrk="0" hangingPunct="0">
              <a:lnSpc>
                <a:spcPct val="100000"/>
              </a:lnSpc>
              <a:spcBef>
                <a:spcPct val="20000"/>
              </a:spcBef>
              <a:spcAft>
                <a:spcPct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Service Delivery Model</a:t>
            </a:r>
          </a:p>
          <a:p>
            <a:pPr marL="338138" marR="0" lvl="0" indent="-338138" algn="l" defTabSz="903288" rtl="0" eaLnBrk="0" fontAlgn="base" latinLnBrk="0" hangingPunct="0">
              <a:lnSpc>
                <a:spcPct val="100000"/>
              </a:lnSpc>
              <a:spcBef>
                <a:spcPct val="20000"/>
              </a:spcBef>
              <a:spcAft>
                <a:spcPct val="0"/>
              </a:spcAft>
              <a:buClrTx/>
              <a:buSzTx/>
              <a:buFont typeface="Arial"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Calibri"/>
                <a:ea typeface="+mn-ea"/>
                <a:cs typeface="+mn-cs"/>
              </a:rPr>
              <a:t>Open Scholarship</a:t>
            </a:r>
          </a:p>
          <a:p>
            <a:pPr marL="338138" marR="0" lvl="0" indent="-338138" algn="l" defTabSz="903288" rtl="0" eaLnBrk="0" fontAlgn="base" latinLnBrk="0" hangingPunct="0">
              <a:lnSpc>
                <a:spcPct val="100000"/>
              </a:lnSpc>
              <a:spcBef>
                <a:spcPct val="20000"/>
              </a:spcBef>
              <a:spcAft>
                <a:spcPct val="0"/>
              </a:spcAft>
              <a:buClrTx/>
              <a:buSzTx/>
              <a:buFont typeface="Arial" pitchFamily="34" charset="0"/>
              <a:buChar char="•"/>
              <a:tabLst/>
              <a:defRPr/>
            </a:pPr>
            <a:r>
              <a:rPr kumimoji="0" lang="en-ZA" sz="2000" b="0" i="0" u="none" strike="noStrike" kern="1200" cap="none" spc="0" normalizeH="0" baseline="0" noProof="0" dirty="0">
                <a:ln>
                  <a:noFill/>
                </a:ln>
                <a:solidFill>
                  <a:prstClr val="black"/>
                </a:solidFill>
                <a:effectLst/>
                <a:uLnTx/>
                <a:uFillTx/>
                <a:latin typeface="Calibri"/>
                <a:ea typeface="+mn-ea"/>
                <a:cs typeface="+mn-cs"/>
              </a:rPr>
              <a:t>Community Engagement Projects</a:t>
            </a:r>
          </a:p>
          <a:p>
            <a:pPr marL="338138" marR="0" lvl="0" indent="-338138" algn="l" defTabSz="903288" rtl="0" eaLnBrk="0" fontAlgn="base" latinLnBrk="0" hangingPunct="0">
              <a:lnSpc>
                <a:spcPct val="100000"/>
              </a:lnSpc>
              <a:spcBef>
                <a:spcPct val="20000"/>
              </a:spcBef>
              <a:spcAft>
                <a:spcPct val="0"/>
              </a:spcAft>
              <a:buClrTx/>
              <a:buSzTx/>
              <a:buFont typeface="Arial" pitchFamily="34" charset="0"/>
              <a:buChar char="•"/>
              <a:tabLst/>
              <a:defRPr/>
            </a:pPr>
            <a:r>
              <a:rPr kumimoji="0" lang="en-ZA" sz="2000" b="0" i="0" u="none" strike="noStrike" kern="1200" cap="none" spc="0" normalizeH="0" baseline="0" noProof="0" dirty="0">
                <a:ln>
                  <a:noFill/>
                </a:ln>
                <a:solidFill>
                  <a:sysClr val="windowText" lastClr="000000"/>
                </a:solidFill>
                <a:effectLst/>
                <a:uLnTx/>
                <a:uFillTx/>
                <a:latin typeface="Calibri"/>
                <a:ea typeface="+mn-ea"/>
                <a:cs typeface="+mn-cs"/>
              </a:rPr>
              <a:t>Strategic Collaborations &amp; Partnerships (Flagship projects)</a:t>
            </a:r>
          </a:p>
          <a:p>
            <a:pPr marL="338138" marR="0" lvl="0" indent="-338138" algn="l" defTabSz="903288" rtl="0" eaLnBrk="0" fontAlgn="base" latinLnBrk="0" hangingPunct="0">
              <a:lnSpc>
                <a:spcPct val="100000"/>
              </a:lnSpc>
              <a:spcBef>
                <a:spcPct val="20000"/>
              </a:spcBef>
              <a:spcAft>
                <a:spcPct val="0"/>
              </a:spcAft>
              <a:buClrTx/>
              <a:buSzTx/>
              <a:buFont typeface="Arial" pitchFamily="34" charset="0"/>
              <a:buChar char="•"/>
              <a:tabLst/>
              <a:defRPr/>
            </a:pPr>
            <a:r>
              <a:rPr kumimoji="0" lang="en-ZA" sz="2000" b="0" i="0" u="none" strike="noStrike" kern="1200" cap="none" spc="0" normalizeH="0" baseline="0" noProof="0" dirty="0">
                <a:ln>
                  <a:noFill/>
                </a:ln>
                <a:solidFill>
                  <a:sysClr val="windowText" lastClr="000000"/>
                </a:solidFill>
                <a:effectLst/>
                <a:uLnTx/>
                <a:uFillTx/>
                <a:latin typeface="Calibri"/>
                <a:ea typeface="+mn-ea"/>
                <a:cs typeface="+mn-cs"/>
              </a:rPr>
              <a:t>Regional &amp; National Collaborations</a:t>
            </a:r>
          </a:p>
          <a:p>
            <a:pPr marL="338138" marR="0" lvl="0" indent="-338138" algn="l" defTabSz="903288" rtl="0" eaLnBrk="0" fontAlgn="base" latinLnBrk="0" hangingPunct="0">
              <a:lnSpc>
                <a:spcPct val="100000"/>
              </a:lnSpc>
              <a:spcBef>
                <a:spcPct val="20000"/>
              </a:spcBef>
              <a:spcAft>
                <a:spcPct val="0"/>
              </a:spcAft>
              <a:buClrTx/>
              <a:buSzTx/>
              <a:buFont typeface="Arial" pitchFamily="34" charset="0"/>
              <a:buChar char="•"/>
              <a:tabLst/>
              <a:defRPr/>
            </a:pPr>
            <a:r>
              <a:rPr kumimoji="0" lang="en-ZA" sz="2000" b="0" i="0" u="none" strike="noStrike" kern="1200" cap="none" spc="0" normalizeH="0" baseline="0" noProof="0" dirty="0">
                <a:ln>
                  <a:noFill/>
                </a:ln>
                <a:solidFill>
                  <a:sysClr val="windowText" lastClr="000000"/>
                </a:solidFill>
                <a:effectLst/>
                <a:uLnTx/>
                <a:uFillTx/>
                <a:latin typeface="Calibri"/>
                <a:ea typeface="+mn-ea"/>
                <a:cs typeface="+mn-cs"/>
              </a:rPr>
              <a:t>Library Spaces &amp; IT Infrastructure</a:t>
            </a:r>
          </a:p>
          <a:p>
            <a:pPr marL="338138" marR="0" lvl="0" indent="-338138" algn="l" defTabSz="903288" rtl="0" eaLnBrk="0" fontAlgn="base" latinLnBrk="0" hangingPunct="0">
              <a:lnSpc>
                <a:spcPct val="100000"/>
              </a:lnSpc>
              <a:spcBef>
                <a:spcPct val="20000"/>
              </a:spcBef>
              <a:spcAft>
                <a:spcPct val="0"/>
              </a:spcAft>
              <a:buClrTx/>
              <a:buSzTx/>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Conclusion</a:t>
            </a:r>
          </a:p>
          <a:p>
            <a:pPr marL="338138" marR="0" lvl="0" indent="-338138" algn="l" defTabSz="903288" rtl="0" eaLnBrk="0" fontAlgn="base" latinLnBrk="0" hangingPunct="0">
              <a:lnSpc>
                <a:spcPct val="100000"/>
              </a:lnSpc>
              <a:spcBef>
                <a:spcPct val="20000"/>
              </a:spcBef>
              <a:spcAft>
                <a:spcPct val="0"/>
              </a:spcAft>
              <a:buClrTx/>
              <a:buSzTx/>
              <a:buFont typeface="Arial" pitchFamily="34" charset="0"/>
              <a:buChar char="•"/>
              <a:tabLst/>
              <a:defRPr/>
            </a:pPr>
            <a:endParaRPr kumimoji="0" lang="en-ZA"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338138" marR="0" lvl="0" indent="-338138" algn="l" defTabSz="903288" rtl="0" eaLnBrk="0" fontAlgn="base" latinLnBrk="0" hangingPunct="0">
              <a:lnSpc>
                <a:spcPct val="100000"/>
              </a:lnSpc>
              <a:spcBef>
                <a:spcPct val="20000"/>
              </a:spcBef>
              <a:spcAft>
                <a:spcPct val="0"/>
              </a:spcAft>
              <a:buClrTx/>
              <a:buSzTx/>
              <a:buFont typeface="Arial" pitchFamily="34" charset="0"/>
              <a:buChar char="•"/>
              <a:tabLst/>
              <a:defRPr/>
            </a:pPr>
            <a:endParaRPr kumimoji="0" lang="en-ZA" sz="32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41683724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95CAD-972A-4314-AAA8-2F2DA78442B2}"/>
              </a:ext>
            </a:extLst>
          </p:cNvPr>
          <p:cNvSpPr txBox="1">
            <a:spLocks/>
          </p:cNvSpPr>
          <p:nvPr/>
        </p:nvSpPr>
        <p:spPr bwMode="auto">
          <a:xfrm>
            <a:off x="1790700" y="118938"/>
            <a:ext cx="6844105" cy="722740"/>
          </a:xfrm>
          <a:prstGeom prst="rect">
            <a:avLst/>
          </a:prstGeom>
          <a:noFill/>
          <a:ln w="9525">
            <a:noFill/>
            <a:miter lim="800000"/>
            <a:headEnd/>
            <a:tailEnd/>
          </a:ln>
        </p:spPr>
        <p:txBody>
          <a:bodyPr vert="horz" wrap="square" lIns="90394" tIns="45196" rIns="90394" bIns="45196" numCol="1" anchor="ctr" anchorCtr="0" compatLnSpc="1">
            <a:prstTxWarp prst="textNoShape">
              <a:avLst/>
            </a:prstTxWarp>
          </a:bodyPr>
          <a:lstStyle>
            <a:lvl1pPr algn="ctr" defTabSz="903288" rtl="0" eaLnBrk="0" fontAlgn="base" hangingPunct="0">
              <a:spcBef>
                <a:spcPct val="0"/>
              </a:spcBef>
              <a:spcAft>
                <a:spcPct val="0"/>
              </a:spcAft>
              <a:defRPr sz="4400" kern="1200">
                <a:solidFill>
                  <a:schemeClr val="tx1"/>
                </a:solidFill>
                <a:latin typeface="+mj-lt"/>
                <a:ea typeface="+mj-ea"/>
                <a:cs typeface="+mj-cs"/>
              </a:defRPr>
            </a:lvl1pPr>
            <a:lvl2pPr algn="ctr" defTabSz="903288" rtl="0" eaLnBrk="0" fontAlgn="base" hangingPunct="0">
              <a:spcBef>
                <a:spcPct val="0"/>
              </a:spcBef>
              <a:spcAft>
                <a:spcPct val="0"/>
              </a:spcAft>
              <a:defRPr sz="4400">
                <a:solidFill>
                  <a:schemeClr val="tx1"/>
                </a:solidFill>
                <a:latin typeface="Calibri" pitchFamily="34" charset="0"/>
              </a:defRPr>
            </a:lvl2pPr>
            <a:lvl3pPr algn="ctr" defTabSz="903288" rtl="0" eaLnBrk="0" fontAlgn="base" hangingPunct="0">
              <a:spcBef>
                <a:spcPct val="0"/>
              </a:spcBef>
              <a:spcAft>
                <a:spcPct val="0"/>
              </a:spcAft>
              <a:defRPr sz="4400">
                <a:solidFill>
                  <a:schemeClr val="tx1"/>
                </a:solidFill>
                <a:latin typeface="Calibri" pitchFamily="34" charset="0"/>
              </a:defRPr>
            </a:lvl3pPr>
            <a:lvl4pPr algn="ctr" defTabSz="903288" rtl="0" eaLnBrk="0" fontAlgn="base" hangingPunct="0">
              <a:spcBef>
                <a:spcPct val="0"/>
              </a:spcBef>
              <a:spcAft>
                <a:spcPct val="0"/>
              </a:spcAft>
              <a:defRPr sz="4400">
                <a:solidFill>
                  <a:schemeClr val="tx1"/>
                </a:solidFill>
                <a:latin typeface="Calibri" pitchFamily="34" charset="0"/>
              </a:defRPr>
            </a:lvl4pPr>
            <a:lvl5pPr algn="ctr" defTabSz="903288" rtl="0" eaLnBrk="0" fontAlgn="base" hangingPunct="0">
              <a:spcBef>
                <a:spcPct val="0"/>
              </a:spcBef>
              <a:spcAft>
                <a:spcPct val="0"/>
              </a:spcAft>
              <a:defRPr sz="4400">
                <a:solidFill>
                  <a:schemeClr val="tx1"/>
                </a:solidFill>
                <a:latin typeface="Calibri" pitchFamily="34" charset="0"/>
              </a:defRPr>
            </a:lvl5pPr>
            <a:lvl6pPr marL="457200" algn="ctr" defTabSz="903288" rtl="0" fontAlgn="base">
              <a:spcBef>
                <a:spcPct val="0"/>
              </a:spcBef>
              <a:spcAft>
                <a:spcPct val="0"/>
              </a:spcAft>
              <a:defRPr sz="4400">
                <a:solidFill>
                  <a:schemeClr val="tx1"/>
                </a:solidFill>
                <a:latin typeface="Calibri" pitchFamily="34" charset="0"/>
              </a:defRPr>
            </a:lvl6pPr>
            <a:lvl7pPr marL="914400" algn="ctr" defTabSz="903288" rtl="0" fontAlgn="base">
              <a:spcBef>
                <a:spcPct val="0"/>
              </a:spcBef>
              <a:spcAft>
                <a:spcPct val="0"/>
              </a:spcAft>
              <a:defRPr sz="4400">
                <a:solidFill>
                  <a:schemeClr val="tx1"/>
                </a:solidFill>
                <a:latin typeface="Calibri" pitchFamily="34" charset="0"/>
              </a:defRPr>
            </a:lvl7pPr>
            <a:lvl8pPr marL="1371600" algn="ctr" defTabSz="903288" rtl="0" fontAlgn="base">
              <a:spcBef>
                <a:spcPct val="0"/>
              </a:spcBef>
              <a:spcAft>
                <a:spcPct val="0"/>
              </a:spcAft>
              <a:defRPr sz="4400">
                <a:solidFill>
                  <a:schemeClr val="tx1"/>
                </a:solidFill>
                <a:latin typeface="Calibri" pitchFamily="34" charset="0"/>
              </a:defRPr>
            </a:lvl8pPr>
            <a:lvl9pPr marL="1828800" algn="ctr" defTabSz="903288" rtl="0" fontAlgn="base">
              <a:spcBef>
                <a:spcPct val="0"/>
              </a:spcBef>
              <a:spcAft>
                <a:spcPct val="0"/>
              </a:spcAft>
              <a:defRPr sz="4400">
                <a:solidFill>
                  <a:schemeClr val="tx1"/>
                </a:solidFill>
                <a:latin typeface="Calibri" pitchFamily="34" charset="0"/>
              </a:defRPr>
            </a:lvl9pPr>
          </a:lstStyle>
          <a:p>
            <a:pPr marL="0" marR="0" lvl="0" indent="0" algn="ctr" defTabSz="903288" rtl="0" eaLnBrk="0" fontAlgn="base" latinLnBrk="0" hangingPunct="0">
              <a:lnSpc>
                <a:spcPct val="100000"/>
              </a:lnSpc>
              <a:spcBef>
                <a:spcPct val="0"/>
              </a:spcBef>
              <a:spcAft>
                <a:spcPct val="0"/>
              </a:spcAft>
              <a:buClrTx/>
              <a:buSzTx/>
              <a:buFontTx/>
              <a:buNone/>
              <a:tabLst/>
              <a:defRPr/>
            </a:pPr>
            <a:r>
              <a:rPr kumimoji="0" lang="en-ZA" sz="2800" b="1" i="0" u="none" strike="noStrike" kern="1200" cap="none" spc="0" normalizeH="0" baseline="0" noProof="0" dirty="0">
                <a:ln>
                  <a:noFill/>
                </a:ln>
                <a:solidFill>
                  <a:sysClr val="windowText" lastClr="000000"/>
                </a:solidFill>
                <a:effectLst/>
                <a:uLnTx/>
                <a:uFillTx/>
                <a:latin typeface="Calibri"/>
                <a:ea typeface="+mj-ea"/>
                <a:cs typeface="+mj-cs"/>
              </a:rPr>
              <a:t>RUL Strategic </a:t>
            </a:r>
            <a:r>
              <a:rPr kumimoji="0" lang="en-ZA" sz="2800" b="1" i="0" u="none" strike="noStrike" kern="1200" cap="none" spc="0" normalizeH="0" baseline="0" noProof="0" dirty="0">
                <a:ln>
                  <a:noFill/>
                </a:ln>
                <a:solidFill>
                  <a:prstClr val="black"/>
                </a:solidFill>
                <a:effectLst/>
                <a:uLnTx/>
                <a:uFillTx/>
                <a:latin typeface="Calibri"/>
                <a:ea typeface="+mj-ea"/>
                <a:cs typeface="+mj-cs"/>
              </a:rPr>
              <a:t>Collaborations &amp; </a:t>
            </a:r>
            <a:r>
              <a:rPr kumimoji="0" lang="en-ZA" sz="2800" b="1" i="0" u="none" strike="noStrike" kern="1200" cap="none" spc="0" normalizeH="0" baseline="0" noProof="0" dirty="0">
                <a:ln>
                  <a:noFill/>
                </a:ln>
                <a:solidFill>
                  <a:sysClr val="windowText" lastClr="000000"/>
                </a:solidFill>
                <a:effectLst/>
                <a:uLnTx/>
                <a:uFillTx/>
                <a:latin typeface="Calibri"/>
                <a:ea typeface="+mj-ea"/>
                <a:cs typeface="+mj-cs"/>
              </a:rPr>
              <a:t>Partnerships </a:t>
            </a:r>
          </a:p>
        </p:txBody>
      </p:sp>
      <p:sp>
        <p:nvSpPr>
          <p:cNvPr id="3" name="Content Placeholder 2">
            <a:extLst>
              <a:ext uri="{FF2B5EF4-FFF2-40B4-BE49-F238E27FC236}">
                <a16:creationId xmlns:a16="http://schemas.microsoft.com/office/drawing/2014/main" id="{3F1E9121-9182-49A7-B39A-C9FB9A4F47C2}"/>
              </a:ext>
            </a:extLst>
          </p:cNvPr>
          <p:cNvSpPr txBox="1">
            <a:spLocks/>
          </p:cNvSpPr>
          <p:nvPr/>
        </p:nvSpPr>
        <p:spPr bwMode="auto">
          <a:xfrm>
            <a:off x="1698233" y="841678"/>
            <a:ext cx="7207642" cy="4995132"/>
          </a:xfrm>
          <a:prstGeom prst="rect">
            <a:avLst/>
          </a:prstGeom>
          <a:noFill/>
          <a:ln w="9525">
            <a:noFill/>
            <a:miter lim="800000"/>
            <a:headEnd/>
            <a:tailEnd/>
          </a:ln>
        </p:spPr>
        <p:txBody>
          <a:bodyPr vert="horz" wrap="square" lIns="90394" tIns="45196" rIns="90394" bIns="45196" numCol="1" anchor="t" anchorCtr="0" compatLnSpc="1">
            <a:prstTxWarp prst="textNoShape">
              <a:avLst/>
            </a:prstTxWarp>
          </a:bodyPr>
          <a:lstStyle>
            <a:lvl1pPr marL="338138" indent="-338138" algn="l" defTabSz="903288"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33425" indent="-280988" algn="l" defTabSz="903288"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28713" indent="-225425" algn="l" defTabSz="903288"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81150" indent="-225425" algn="l" defTabSz="903288"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33588" indent="-225425" algn="l" defTabSz="903288"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485813" indent="-225983" algn="l" defTabSz="90393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37778" indent="-225983" algn="l" defTabSz="90393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389745" indent="-225983" algn="l" defTabSz="90393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41711" indent="-225983" algn="l" defTabSz="90393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03288" rtl="0" eaLnBrk="0" fontAlgn="base" latinLnBrk="0" hangingPunct="0">
              <a:lnSpc>
                <a:spcPct val="100000"/>
              </a:lnSpc>
              <a:spcBef>
                <a:spcPct val="20000"/>
              </a:spcBef>
              <a:spcAft>
                <a:spcPct val="0"/>
              </a:spcAft>
              <a:buClrTx/>
              <a:buSzTx/>
              <a:buFont typeface="Arial" pitchFamily="34" charset="0"/>
              <a:buNone/>
              <a:tabLst/>
              <a:defRPr/>
            </a:pPr>
            <a:r>
              <a:rPr kumimoji="0" lang="en-US" sz="2000" b="1" i="0" u="none" strike="noStrike" kern="1200" cap="none" spc="0" normalizeH="0" baseline="0" noProof="0" dirty="0">
                <a:ln>
                  <a:noFill/>
                </a:ln>
                <a:solidFill>
                  <a:sysClr val="windowText" lastClr="000000"/>
                </a:solidFill>
                <a:effectLst/>
                <a:uLnTx/>
                <a:uFillTx/>
                <a:latin typeface="Calibri"/>
                <a:ea typeface="+mn-ea"/>
                <a:cs typeface="+mn-cs"/>
              </a:rPr>
              <a:t>National/Continental Projects</a:t>
            </a:r>
            <a:endParaRPr kumimoji="0" lang="en-ZA" sz="2000" b="1" i="0" u="none" strike="noStrike" kern="1200" cap="none" spc="0" normalizeH="0" baseline="0" noProof="0" dirty="0">
              <a:ln>
                <a:noFill/>
              </a:ln>
              <a:solidFill>
                <a:sysClr val="windowText" lastClr="000000"/>
              </a:solidFill>
              <a:effectLst/>
              <a:uLnTx/>
              <a:uFillTx/>
              <a:latin typeface="Calibri"/>
              <a:ea typeface="+mn-ea"/>
              <a:cs typeface="+mn-cs"/>
            </a:endParaRPr>
          </a:p>
          <a:p>
            <a:pPr marL="338138" marR="0" lvl="0" indent="-338138" algn="l" defTabSz="903288" rtl="0" eaLnBrk="0" fontAlgn="base" latinLnBrk="0" hangingPunct="0">
              <a:lnSpc>
                <a:spcPct val="100000"/>
              </a:lnSpc>
              <a:spcBef>
                <a:spcPct val="20000"/>
              </a:spcBef>
              <a:spcAft>
                <a:spcPct val="0"/>
              </a:spcAft>
              <a:buClrTx/>
              <a:buSzTx/>
              <a:buFont typeface="Arial" pitchFamily="34" charset="0"/>
              <a:buChar char="•"/>
              <a:tabLst/>
              <a:defRPr/>
            </a:pPr>
            <a:r>
              <a:rPr kumimoji="0" lang="en-ZA" sz="2000" b="0" i="0" u="none" strike="noStrike" kern="1200" cap="none" spc="0" normalizeH="0" baseline="0" noProof="0" dirty="0">
                <a:ln>
                  <a:noFill/>
                </a:ln>
                <a:solidFill>
                  <a:sysClr val="windowText" lastClr="000000"/>
                </a:solidFill>
                <a:effectLst/>
                <a:uLnTx/>
                <a:uFillTx/>
                <a:latin typeface="Calibri"/>
                <a:ea typeface="+mn-ea"/>
                <a:cs typeface="+mn-cs"/>
              </a:rPr>
              <a:t>Five Hundred Year Archive: </a:t>
            </a:r>
            <a:r>
              <a:rPr kumimoji="0" lang="en-US" sz="2000" b="0" i="0" u="none" strike="noStrike" kern="1200" cap="none" spc="0" normalizeH="0" baseline="0" noProof="0" dirty="0">
                <a:ln>
                  <a:noFill/>
                </a:ln>
                <a:solidFill>
                  <a:srgbClr val="222222"/>
                </a:solidFill>
                <a:effectLst/>
                <a:uLnTx/>
                <a:uFillTx/>
                <a:latin typeface="Calibri" panose="020F0502020204030204" pitchFamily="34" charset="0"/>
                <a:ea typeface="+mn-ea"/>
                <a:cs typeface="+mn-cs"/>
              </a:rPr>
              <a:t>Archive and Public Culture (APC) </a:t>
            </a:r>
            <a:r>
              <a:rPr kumimoji="0" lang="en-ZA" sz="2000" b="0" i="0" u="none" strike="noStrike" kern="1200" cap="none" spc="0" normalizeH="0" baseline="0" noProof="0" dirty="0">
                <a:ln>
                  <a:noFill/>
                </a:ln>
                <a:solidFill>
                  <a:sysClr val="windowText" lastClr="000000"/>
                </a:solidFill>
                <a:effectLst/>
                <a:uLnTx/>
                <a:uFillTx/>
                <a:latin typeface="Calibri"/>
                <a:ea typeface="+mn-ea"/>
                <a:cs typeface="+mn-cs"/>
              </a:rPr>
              <a:t>UCT &amp; RUL)</a:t>
            </a:r>
          </a:p>
          <a:p>
            <a:pPr marL="338138" marR="0" lvl="0" indent="-338138" algn="l" defTabSz="903288" rtl="0" eaLnBrk="0" fontAlgn="base" latinLnBrk="0" hangingPunct="0">
              <a:lnSpc>
                <a:spcPct val="100000"/>
              </a:lnSpc>
              <a:spcBef>
                <a:spcPct val="20000"/>
              </a:spcBef>
              <a:spcAft>
                <a:spcPct val="0"/>
              </a:spcAft>
              <a:buClrTx/>
              <a:buSzTx/>
              <a:buFont typeface="Arial"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Calibri"/>
                <a:ea typeface="+mn-ea"/>
                <a:cs typeface="+mn-cs"/>
              </a:rPr>
              <a:t>US Embassy/UCT Project:  Towards a community of practice in conservation and preservation of special collections hosted at South African academic libraries.</a:t>
            </a:r>
          </a:p>
          <a:p>
            <a:pPr marL="338138" marR="0" lvl="0" indent="-338138" algn="l" defTabSz="903288" rtl="0" eaLnBrk="0" fontAlgn="base" latinLnBrk="0" hangingPunct="0">
              <a:lnSpc>
                <a:spcPct val="100000"/>
              </a:lnSpc>
              <a:spcBef>
                <a:spcPct val="20000"/>
              </a:spcBef>
              <a:spcAft>
                <a:spcPct val="0"/>
              </a:spcAft>
              <a:buClrTx/>
              <a:buSzTx/>
              <a:buFont typeface="Arial" pitchFamily="34" charset="0"/>
              <a:buChar char="•"/>
              <a:tabLst/>
              <a:defRPr/>
            </a:pPr>
            <a:r>
              <a:rPr kumimoji="0" lang="en-US" sz="2000" b="0" i="0" u="none" strike="noStrike" kern="1200" cap="none" spc="0" normalizeH="0" baseline="0" noProof="0" dirty="0" err="1">
                <a:ln>
                  <a:noFill/>
                </a:ln>
                <a:solidFill>
                  <a:sysClr val="windowText" lastClr="000000"/>
                </a:solidFill>
                <a:effectLst/>
                <a:uLnTx/>
                <a:uFillTx/>
                <a:latin typeface="Calibri"/>
                <a:ea typeface="+mn-ea"/>
                <a:cs typeface="+mn-cs"/>
              </a:rPr>
              <a:t>Zietsman</a:t>
            </a:r>
            <a:r>
              <a:rPr kumimoji="0" lang="en-US" sz="2000" b="0" i="0" u="none" strike="noStrike" kern="1200" cap="none" spc="0" normalizeH="0" baseline="0" noProof="0" dirty="0">
                <a:ln>
                  <a:noFill/>
                </a:ln>
                <a:solidFill>
                  <a:sysClr val="windowText" lastClr="000000"/>
                </a:solidFill>
                <a:effectLst/>
                <a:uLnTx/>
                <a:uFillTx/>
                <a:latin typeface="Calibri"/>
                <a:ea typeface="+mn-ea"/>
                <a:cs typeface="+mn-cs"/>
              </a:rPr>
              <a:t>/Cradock 4 Inquest (NPA &amp; the Hawks)</a:t>
            </a:r>
          </a:p>
          <a:p>
            <a:pPr marL="338138" marR="0" lvl="0" indent="-338138" algn="l" defTabSz="903288" rtl="0" eaLnBrk="0" fontAlgn="base" latinLnBrk="0" hangingPunct="0">
              <a:lnSpc>
                <a:spcPct val="100000"/>
              </a:lnSpc>
              <a:spcBef>
                <a:spcPct val="20000"/>
              </a:spcBef>
              <a:spcAft>
                <a:spcPct val="0"/>
              </a:spcAft>
              <a:buClrTx/>
              <a:buSzTx/>
              <a:buFont typeface="Arial"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Calibri"/>
                <a:ea typeface="+mn-ea"/>
                <a:cs typeface="+mn-cs"/>
              </a:rPr>
              <a:t>The Africa Multiple Clusters of Excellence (AMCCE):</a:t>
            </a:r>
            <a:r>
              <a:rPr kumimoji="0" lang="en-US" sz="1600" b="0" i="0" u="none" strike="noStrike" kern="1200" cap="none" spc="0" normalizeH="0" baseline="0" noProof="0" dirty="0">
                <a:ln>
                  <a:noFill/>
                </a:ln>
                <a:solidFill>
                  <a:sysClr val="windowText" lastClr="000000"/>
                </a:solidFill>
                <a:effectLst/>
                <a:uLnTx/>
                <a:uFillTx/>
                <a:latin typeface="Calibri"/>
                <a:ea typeface="+mn-ea"/>
                <a:cs typeface="+mn-cs"/>
              </a:rPr>
              <a:t>The University of Lagos (Nigeria), Moi University (Eldoret, Kenya), </a:t>
            </a:r>
            <a:r>
              <a:rPr kumimoji="0" lang="en-US" sz="1600" b="0" i="0" u="none" strike="noStrike" kern="1200" cap="none" spc="0" normalizeH="0" baseline="0" noProof="0" dirty="0" err="1">
                <a:ln>
                  <a:noFill/>
                </a:ln>
                <a:solidFill>
                  <a:sysClr val="windowText" lastClr="000000"/>
                </a:solidFill>
                <a:effectLst/>
                <a:uLnTx/>
                <a:uFillTx/>
                <a:latin typeface="Calibri"/>
                <a:ea typeface="+mn-ea"/>
                <a:cs typeface="+mn-cs"/>
              </a:rPr>
              <a:t>Université</a:t>
            </a:r>
            <a:r>
              <a:rPr kumimoji="0" lang="en-US" sz="1600" b="0" i="0" u="none" strike="noStrike" kern="1200" cap="none" spc="0" normalizeH="0" baseline="0" noProof="0" dirty="0">
                <a:ln>
                  <a:noFill/>
                </a:ln>
                <a:solidFill>
                  <a:sysClr val="windowText" lastClr="000000"/>
                </a:solidFill>
                <a:effectLst/>
                <a:uLnTx/>
                <a:uFillTx/>
                <a:latin typeface="Calibri"/>
                <a:ea typeface="+mn-ea"/>
                <a:cs typeface="+mn-cs"/>
              </a:rPr>
              <a:t> Joseph Ki-</a:t>
            </a:r>
            <a:r>
              <a:rPr kumimoji="0" lang="en-US" sz="1600" b="0" i="0" u="none" strike="noStrike" kern="1200" cap="none" spc="0" normalizeH="0" baseline="0" noProof="0" dirty="0" err="1">
                <a:ln>
                  <a:noFill/>
                </a:ln>
                <a:solidFill>
                  <a:sysClr val="windowText" lastClr="000000"/>
                </a:solidFill>
                <a:effectLst/>
                <a:uLnTx/>
                <a:uFillTx/>
                <a:latin typeface="Calibri"/>
                <a:ea typeface="+mn-ea"/>
                <a:cs typeface="+mn-cs"/>
              </a:rPr>
              <a:t>Zerbo</a:t>
            </a:r>
            <a:r>
              <a:rPr kumimoji="0" lang="en-US" sz="1600" b="0" i="0" u="none" strike="noStrike" kern="1200" cap="none" spc="0" normalizeH="0" baseline="0" noProof="0" dirty="0">
                <a:ln>
                  <a:noFill/>
                </a:ln>
                <a:solidFill>
                  <a:sysClr val="windowText" lastClr="000000"/>
                </a:solidFill>
                <a:effectLst/>
                <a:uLnTx/>
                <a:uFillTx/>
                <a:latin typeface="Calibri"/>
                <a:ea typeface="+mn-ea"/>
                <a:cs typeface="+mn-cs"/>
              </a:rPr>
              <a:t> (Ouagadougou, Burkina Faso) and Rhodes University (</a:t>
            </a:r>
            <a:r>
              <a:rPr kumimoji="0" lang="en-US" sz="1600" b="0" i="0" u="none" strike="noStrike" kern="1200" cap="none" spc="0" normalizeH="0" baseline="0" noProof="0" dirty="0" err="1">
                <a:ln>
                  <a:noFill/>
                </a:ln>
                <a:solidFill>
                  <a:sysClr val="windowText" lastClr="000000"/>
                </a:solidFill>
                <a:effectLst/>
                <a:uLnTx/>
                <a:uFillTx/>
                <a:latin typeface="Calibri"/>
                <a:ea typeface="+mn-ea"/>
                <a:cs typeface="+mn-cs"/>
              </a:rPr>
              <a:t>Makhanda</a:t>
            </a:r>
            <a:r>
              <a:rPr kumimoji="0" lang="en-US" sz="1600" b="0" i="0" u="none" strike="noStrike" kern="1200" cap="none" spc="0" normalizeH="0" baseline="0" noProof="0" dirty="0">
                <a:ln>
                  <a:noFill/>
                </a:ln>
                <a:solidFill>
                  <a:sysClr val="windowText" lastClr="000000"/>
                </a:solidFill>
                <a:effectLst/>
                <a:uLnTx/>
                <a:uFillTx/>
                <a:latin typeface="Calibri"/>
                <a:ea typeface="+mn-ea"/>
                <a:cs typeface="+mn-cs"/>
              </a:rPr>
              <a:t>, South Africa) University of Bayreuth </a:t>
            </a:r>
          </a:p>
          <a:p>
            <a:pPr marL="338138" marR="0" lvl="0" indent="-338138" algn="l" defTabSz="903288" rtl="0" eaLnBrk="0" fontAlgn="base" latinLnBrk="0" hangingPunct="0">
              <a:lnSpc>
                <a:spcPct val="100000"/>
              </a:lnSpc>
              <a:spcBef>
                <a:spcPct val="20000"/>
              </a:spcBef>
              <a:spcAft>
                <a:spcPct val="0"/>
              </a:spcAft>
              <a:buClrTx/>
              <a:buSzTx/>
              <a:buFont typeface="Arial" pitchFamily="34" charset="0"/>
              <a:buChar char="•"/>
              <a:tabLst/>
              <a:defRPr/>
            </a:pPr>
            <a:r>
              <a:rPr kumimoji="0" lang="en-ZA" sz="2000" b="0" i="0" u="none" strike="noStrike" kern="1200" cap="none" spc="0" normalizeH="0" baseline="0" noProof="0" dirty="0">
                <a:ln>
                  <a:noFill/>
                </a:ln>
                <a:solidFill>
                  <a:sysClr val="windowText" lastClr="000000"/>
                </a:solidFill>
                <a:effectLst/>
                <a:uLnTx/>
                <a:uFillTx/>
                <a:latin typeface="Calibri"/>
                <a:ea typeface="+mn-ea"/>
                <a:cs typeface="+mn-cs"/>
              </a:rPr>
              <a:t>Digital Humanities Open Educational Resources (OER) Champions Initiative. </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Project management: North-West University’s UNESCO Chair on </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hlinkClick r:id="rId2"/>
              </a:rPr>
              <a:t>Multimodal Learning and OERs</a:t>
            </a: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
            </a:r>
            <a:endParaRPr kumimoji="0" lang="en-US" sz="1800" b="0" i="0" u="none" strike="noStrike" kern="1200" cap="none" spc="0" normalizeH="0" baseline="0" noProof="0" dirty="0">
              <a:ln>
                <a:noFill/>
              </a:ln>
              <a:solidFill>
                <a:srgbClr val="006FC0"/>
              </a:solidFill>
              <a:effectLst/>
              <a:uLnTx/>
              <a:uFillTx/>
              <a:latin typeface="Tahoma" panose="020B0604030504040204" pitchFamily="34" charset="0"/>
              <a:ea typeface="+mn-ea"/>
              <a:cs typeface="+mn-cs"/>
            </a:endParaRPr>
          </a:p>
          <a:p>
            <a:pPr marL="338138" marR="0" lvl="0" indent="-338138" algn="l" defTabSz="903288" rtl="0" eaLnBrk="0" fontAlgn="base" latinLnBrk="0" hangingPunct="0">
              <a:lnSpc>
                <a:spcPct val="100000"/>
              </a:lnSpc>
              <a:spcBef>
                <a:spcPct val="20000"/>
              </a:spcBef>
              <a:spcAft>
                <a:spcPct val="0"/>
              </a:spcAft>
              <a:buClrTx/>
              <a:buSzTx/>
              <a:buFont typeface="Arial" pitchFamily="34" charset="0"/>
              <a:buChar char="•"/>
              <a:tabLst/>
              <a:defRPr/>
            </a:pPr>
            <a:endParaRPr kumimoji="0" lang="en-ZA"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338138" marR="0" lvl="0" indent="-338138" algn="l" defTabSz="903288" rtl="0" eaLnBrk="0" fontAlgn="base" latinLnBrk="0" hangingPunct="0">
              <a:lnSpc>
                <a:spcPct val="100000"/>
              </a:lnSpc>
              <a:spcBef>
                <a:spcPct val="20000"/>
              </a:spcBef>
              <a:spcAft>
                <a:spcPct val="0"/>
              </a:spcAft>
              <a:buClrTx/>
              <a:buSzTx/>
              <a:buFont typeface="Arial" pitchFamily="34" charset="0"/>
              <a:buChar char="•"/>
              <a:tabLst/>
              <a:defRPr/>
            </a:pPr>
            <a:endParaRPr kumimoji="0" lang="en-ZA" sz="2000" b="0" i="0" u="none" strike="noStrike" kern="1200" cap="none" spc="0" normalizeH="0" baseline="0" noProof="0" dirty="0">
              <a:ln>
                <a:noFill/>
              </a:ln>
              <a:solidFill>
                <a:sysClr val="windowText" lastClr="000000"/>
              </a:solidFill>
              <a:effectLst/>
              <a:uLnTx/>
              <a:uFillTx/>
              <a:latin typeface="Calibri"/>
              <a:ea typeface="+mn-ea"/>
              <a:cs typeface="+mn-cs"/>
            </a:endParaRPr>
          </a:p>
          <a:p>
            <a:pPr marL="338138" marR="0" lvl="0" indent="-338138" algn="l" defTabSz="903288" rtl="0" eaLnBrk="0" fontAlgn="base" latinLnBrk="0" hangingPunct="0">
              <a:lnSpc>
                <a:spcPct val="100000"/>
              </a:lnSpc>
              <a:spcBef>
                <a:spcPct val="20000"/>
              </a:spcBef>
              <a:spcAft>
                <a:spcPct val="0"/>
              </a:spcAft>
              <a:buClrTx/>
              <a:buSzTx/>
              <a:buFont typeface="Arial" pitchFamily="34" charset="0"/>
              <a:buChar char="•"/>
              <a:tabLst/>
              <a:defRPr/>
            </a:pPr>
            <a:endParaRPr kumimoji="0" lang="en-ZA" sz="3200" b="0" i="0" u="none" strike="noStrike" kern="1200" cap="none" spc="0" normalizeH="0" baseline="0" noProof="0" dirty="0">
              <a:ln>
                <a:noFill/>
              </a:ln>
              <a:solidFill>
                <a:sysClr val="windowText" lastClr="000000"/>
              </a:solidFill>
              <a:effectLst/>
              <a:uLnTx/>
              <a:uFillTx/>
              <a:latin typeface="Calibri"/>
              <a:ea typeface="+mn-ea"/>
              <a:cs typeface="+mn-cs"/>
            </a:endParaRPr>
          </a:p>
          <a:p>
            <a:pPr marL="338138" marR="0" lvl="0" indent="-338138" algn="l" defTabSz="903288" rtl="0" eaLnBrk="0" fontAlgn="base" latinLnBrk="0" hangingPunct="0">
              <a:lnSpc>
                <a:spcPct val="100000"/>
              </a:lnSpc>
              <a:spcBef>
                <a:spcPct val="20000"/>
              </a:spcBef>
              <a:spcAft>
                <a:spcPct val="0"/>
              </a:spcAft>
              <a:buClrTx/>
              <a:buSzTx/>
              <a:buFont typeface="Arial" pitchFamily="34" charset="0"/>
              <a:buChar char="•"/>
              <a:tabLst/>
              <a:defRPr/>
            </a:pPr>
            <a:endParaRPr kumimoji="0" lang="en-ZA" sz="32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40124760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9ABEE-CB38-4B5F-BA32-DC191868D4F0}"/>
              </a:ext>
            </a:extLst>
          </p:cNvPr>
          <p:cNvSpPr txBox="1">
            <a:spLocks/>
          </p:cNvSpPr>
          <p:nvPr/>
        </p:nvSpPr>
        <p:spPr bwMode="auto">
          <a:xfrm>
            <a:off x="1638300" y="291672"/>
            <a:ext cx="7353300" cy="534258"/>
          </a:xfrm>
          <a:prstGeom prst="rect">
            <a:avLst/>
          </a:prstGeom>
          <a:noFill/>
          <a:ln w="9525">
            <a:noFill/>
            <a:miter lim="800000"/>
            <a:headEnd/>
            <a:tailEnd/>
          </a:ln>
        </p:spPr>
        <p:txBody>
          <a:bodyPr vert="horz" wrap="square" lIns="90394" tIns="45196" rIns="90394" bIns="45196" numCol="1" anchor="ctr" anchorCtr="0" compatLnSpc="1">
            <a:prstTxWarp prst="textNoShape">
              <a:avLst/>
            </a:prstTxWarp>
          </a:bodyPr>
          <a:lstStyle>
            <a:lvl1pPr algn="ctr" defTabSz="903288" rtl="0" eaLnBrk="0" fontAlgn="base" hangingPunct="0">
              <a:spcBef>
                <a:spcPct val="0"/>
              </a:spcBef>
              <a:spcAft>
                <a:spcPct val="0"/>
              </a:spcAft>
              <a:defRPr sz="4400" kern="1200">
                <a:solidFill>
                  <a:schemeClr val="tx1"/>
                </a:solidFill>
                <a:latin typeface="+mj-lt"/>
                <a:ea typeface="+mj-ea"/>
                <a:cs typeface="+mj-cs"/>
              </a:defRPr>
            </a:lvl1pPr>
            <a:lvl2pPr algn="ctr" defTabSz="903288" rtl="0" eaLnBrk="0" fontAlgn="base" hangingPunct="0">
              <a:spcBef>
                <a:spcPct val="0"/>
              </a:spcBef>
              <a:spcAft>
                <a:spcPct val="0"/>
              </a:spcAft>
              <a:defRPr sz="4400">
                <a:solidFill>
                  <a:schemeClr val="tx1"/>
                </a:solidFill>
                <a:latin typeface="Calibri" pitchFamily="34" charset="0"/>
              </a:defRPr>
            </a:lvl2pPr>
            <a:lvl3pPr algn="ctr" defTabSz="903288" rtl="0" eaLnBrk="0" fontAlgn="base" hangingPunct="0">
              <a:spcBef>
                <a:spcPct val="0"/>
              </a:spcBef>
              <a:spcAft>
                <a:spcPct val="0"/>
              </a:spcAft>
              <a:defRPr sz="4400">
                <a:solidFill>
                  <a:schemeClr val="tx1"/>
                </a:solidFill>
                <a:latin typeface="Calibri" pitchFamily="34" charset="0"/>
              </a:defRPr>
            </a:lvl3pPr>
            <a:lvl4pPr algn="ctr" defTabSz="903288" rtl="0" eaLnBrk="0" fontAlgn="base" hangingPunct="0">
              <a:spcBef>
                <a:spcPct val="0"/>
              </a:spcBef>
              <a:spcAft>
                <a:spcPct val="0"/>
              </a:spcAft>
              <a:defRPr sz="4400">
                <a:solidFill>
                  <a:schemeClr val="tx1"/>
                </a:solidFill>
                <a:latin typeface="Calibri" pitchFamily="34" charset="0"/>
              </a:defRPr>
            </a:lvl4pPr>
            <a:lvl5pPr algn="ctr" defTabSz="903288" rtl="0" eaLnBrk="0" fontAlgn="base" hangingPunct="0">
              <a:spcBef>
                <a:spcPct val="0"/>
              </a:spcBef>
              <a:spcAft>
                <a:spcPct val="0"/>
              </a:spcAft>
              <a:defRPr sz="4400">
                <a:solidFill>
                  <a:schemeClr val="tx1"/>
                </a:solidFill>
                <a:latin typeface="Calibri" pitchFamily="34" charset="0"/>
              </a:defRPr>
            </a:lvl5pPr>
            <a:lvl6pPr marL="457200" algn="ctr" defTabSz="903288" rtl="0" fontAlgn="base">
              <a:spcBef>
                <a:spcPct val="0"/>
              </a:spcBef>
              <a:spcAft>
                <a:spcPct val="0"/>
              </a:spcAft>
              <a:defRPr sz="4400">
                <a:solidFill>
                  <a:schemeClr val="tx1"/>
                </a:solidFill>
                <a:latin typeface="Calibri" pitchFamily="34" charset="0"/>
              </a:defRPr>
            </a:lvl6pPr>
            <a:lvl7pPr marL="914400" algn="ctr" defTabSz="903288" rtl="0" fontAlgn="base">
              <a:spcBef>
                <a:spcPct val="0"/>
              </a:spcBef>
              <a:spcAft>
                <a:spcPct val="0"/>
              </a:spcAft>
              <a:defRPr sz="4400">
                <a:solidFill>
                  <a:schemeClr val="tx1"/>
                </a:solidFill>
                <a:latin typeface="Calibri" pitchFamily="34" charset="0"/>
              </a:defRPr>
            </a:lvl7pPr>
            <a:lvl8pPr marL="1371600" algn="ctr" defTabSz="903288" rtl="0" fontAlgn="base">
              <a:spcBef>
                <a:spcPct val="0"/>
              </a:spcBef>
              <a:spcAft>
                <a:spcPct val="0"/>
              </a:spcAft>
              <a:defRPr sz="4400">
                <a:solidFill>
                  <a:schemeClr val="tx1"/>
                </a:solidFill>
                <a:latin typeface="Calibri" pitchFamily="34" charset="0"/>
              </a:defRPr>
            </a:lvl8pPr>
            <a:lvl9pPr marL="1828800" algn="ctr" defTabSz="903288" rtl="0" fontAlgn="base">
              <a:spcBef>
                <a:spcPct val="0"/>
              </a:spcBef>
              <a:spcAft>
                <a:spcPct val="0"/>
              </a:spcAft>
              <a:defRPr sz="4400">
                <a:solidFill>
                  <a:schemeClr val="tx1"/>
                </a:solidFill>
                <a:latin typeface="Calibri" pitchFamily="34" charset="0"/>
              </a:defRPr>
            </a:lvl9pPr>
          </a:lstStyle>
          <a:p>
            <a:pPr marL="0" marR="0" lvl="0" indent="0" algn="ctr" defTabSz="903288" rtl="0" eaLnBrk="0" fontAlgn="base" latinLnBrk="0" hangingPunct="0">
              <a:lnSpc>
                <a:spcPct val="100000"/>
              </a:lnSpc>
              <a:spcBef>
                <a:spcPct val="0"/>
              </a:spcBef>
              <a:spcAft>
                <a:spcPct val="0"/>
              </a:spcAft>
              <a:buClrTx/>
              <a:buSzTx/>
              <a:buFontTx/>
              <a:buNone/>
              <a:tabLst/>
              <a:defRPr/>
            </a:pPr>
            <a:r>
              <a:rPr kumimoji="0" lang="en-ZA" sz="3200" b="1" i="0" u="none" strike="noStrike" kern="1200" cap="none" spc="0" normalizeH="0" baseline="0" noProof="0">
                <a:ln>
                  <a:noFill/>
                </a:ln>
                <a:solidFill>
                  <a:sysClr val="windowText" lastClr="000000"/>
                </a:solidFill>
                <a:effectLst/>
                <a:uLnTx/>
                <a:uFillTx/>
                <a:latin typeface="Calibri"/>
                <a:ea typeface="+mj-ea"/>
                <a:cs typeface="+mj-cs"/>
              </a:rPr>
              <a:t>Regional &amp; National Collaborations</a:t>
            </a:r>
            <a:endParaRPr kumimoji="0" lang="en-ZA" sz="3200" b="1" i="0" u="none" strike="noStrike" kern="1200" cap="none" spc="0" normalizeH="0" baseline="0" noProof="0" dirty="0">
              <a:ln>
                <a:noFill/>
              </a:ln>
              <a:solidFill>
                <a:sysClr val="windowText" lastClr="000000"/>
              </a:solidFill>
              <a:effectLst/>
              <a:uLnTx/>
              <a:uFillTx/>
              <a:latin typeface="Calibri"/>
              <a:ea typeface="+mj-ea"/>
              <a:cs typeface="+mj-cs"/>
            </a:endParaRPr>
          </a:p>
        </p:txBody>
      </p:sp>
      <p:sp>
        <p:nvSpPr>
          <p:cNvPr id="3" name="Content Placeholder 2">
            <a:extLst>
              <a:ext uri="{FF2B5EF4-FFF2-40B4-BE49-F238E27FC236}">
                <a16:creationId xmlns:a16="http://schemas.microsoft.com/office/drawing/2014/main" id="{93939A72-6197-49E8-AF25-B415C917719F}"/>
              </a:ext>
            </a:extLst>
          </p:cNvPr>
          <p:cNvSpPr txBox="1">
            <a:spLocks/>
          </p:cNvSpPr>
          <p:nvPr/>
        </p:nvSpPr>
        <p:spPr bwMode="auto">
          <a:xfrm>
            <a:off x="2047875" y="1369674"/>
            <a:ext cx="6734175" cy="4716801"/>
          </a:xfrm>
          <a:prstGeom prst="rect">
            <a:avLst/>
          </a:prstGeom>
          <a:noFill/>
          <a:ln w="9525">
            <a:noFill/>
            <a:miter lim="800000"/>
            <a:headEnd/>
            <a:tailEnd/>
          </a:ln>
        </p:spPr>
        <p:txBody>
          <a:bodyPr vert="horz" wrap="square" lIns="90394" tIns="45196" rIns="90394" bIns="45196" numCol="1" anchor="t" anchorCtr="0" compatLnSpc="1">
            <a:prstTxWarp prst="textNoShape">
              <a:avLst/>
            </a:prstTxWarp>
            <a:normAutofit/>
          </a:bodyPr>
          <a:lstStyle>
            <a:lvl1pPr marL="338138" indent="-338138" algn="l" defTabSz="903288"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33425" indent="-280988" algn="l" defTabSz="903288"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28713" indent="-225425" algn="l" defTabSz="903288"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81150" indent="-225425" algn="l" defTabSz="903288"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33588" indent="-225425" algn="l" defTabSz="903288"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485813" indent="-225983" algn="l" defTabSz="90393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37778" indent="-225983" algn="l" defTabSz="90393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389745" indent="-225983" algn="l" defTabSz="90393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41711" indent="-225983" algn="l" defTabSz="90393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38138" marR="0" lvl="0" indent="-338138" algn="l" defTabSz="903288" rtl="0" eaLnBrk="0" fontAlgn="base" latinLnBrk="0" hangingPunct="0">
              <a:lnSpc>
                <a:spcPct val="100000"/>
              </a:lnSpc>
              <a:spcBef>
                <a:spcPct val="20000"/>
              </a:spcBef>
              <a:spcAft>
                <a:spcPct val="0"/>
              </a:spcAft>
              <a:buClrTx/>
              <a:buSzTx/>
              <a:buFont typeface="Arial" pitchFamily="34" charset="0"/>
              <a:buChar char="•"/>
              <a:tabLst/>
              <a:defRPr/>
            </a:pPr>
            <a:r>
              <a:rPr kumimoji="0" lang="en-ZA" sz="1600" b="0" i="0" u="none" strike="noStrike" kern="1200" cap="none" spc="0" normalizeH="0" baseline="0" noProof="0" dirty="0">
                <a:ln>
                  <a:noFill/>
                </a:ln>
                <a:solidFill>
                  <a:sysClr val="windowText" lastClr="000000"/>
                </a:solidFill>
                <a:effectLst/>
                <a:uLnTx/>
                <a:uFillTx/>
                <a:latin typeface="Calibri"/>
                <a:ea typeface="+mn-ea"/>
                <a:cs typeface="+mn-cs"/>
              </a:rPr>
              <a:t>South East Academic Libraries System (SEALS) (NMU, UFH, WSU &amp; RU)                                         		</a:t>
            </a:r>
            <a:r>
              <a:rPr lang="en-ZA" sz="1600" dirty="0">
                <a:solidFill>
                  <a:sysClr val="windowText" lastClr="000000"/>
                </a:solidFill>
                <a:latin typeface="Calibri"/>
              </a:rPr>
              <a:t>             </a:t>
            </a:r>
            <a:r>
              <a:rPr kumimoji="0" lang="en-ZA" sz="1600" b="0" i="0" u="none" strike="noStrike" kern="1200" cap="none" spc="0" normalizeH="0" baseline="0" noProof="0" dirty="0">
                <a:ln>
                  <a:noFill/>
                </a:ln>
                <a:solidFill>
                  <a:sysClr val="windowText" lastClr="000000"/>
                </a:solidFill>
                <a:effectLst/>
                <a:uLnTx/>
                <a:uFillTx/>
                <a:latin typeface="Calibri"/>
                <a:ea typeface="+mn-ea"/>
                <a:cs typeface="+mn-cs"/>
              </a:rPr>
              <a:t> </a:t>
            </a:r>
            <a:r>
              <a:rPr kumimoji="0" lang="en-ZA" sz="1600" b="0" i="0" u="none" strike="noStrike" kern="1200" cap="none" spc="0" normalizeH="0" baseline="0" noProof="0" dirty="0">
                <a:ln>
                  <a:noFill/>
                </a:ln>
                <a:solidFill>
                  <a:sysClr val="windowText" lastClr="000000"/>
                </a:solidFill>
                <a:effectLst/>
                <a:uLnTx/>
                <a:uFillTx/>
                <a:latin typeface="Calibri"/>
                <a:ea typeface="+mn-ea"/>
                <a:cs typeface="+mn-cs"/>
                <a:hlinkClick r:id="rId3"/>
              </a:rPr>
              <a:t>SEALS Website</a:t>
            </a:r>
            <a:endParaRPr kumimoji="0" lang="en-ZA" sz="1600" b="0" i="0" u="none" strike="noStrike" kern="1200" cap="none" spc="0" normalizeH="0" baseline="0" noProof="0" dirty="0">
              <a:ln>
                <a:noFill/>
              </a:ln>
              <a:solidFill>
                <a:sysClr val="windowText" lastClr="000000"/>
              </a:solidFill>
              <a:effectLst/>
              <a:uLnTx/>
              <a:uFillTx/>
              <a:latin typeface="Calibri"/>
              <a:ea typeface="+mn-ea"/>
              <a:cs typeface="+mn-cs"/>
            </a:endParaRPr>
          </a:p>
          <a:p>
            <a:pPr marL="338138" marR="0" lvl="0" indent="-338138" algn="l" defTabSz="903288" rtl="0" eaLnBrk="0" fontAlgn="base" latinLnBrk="0" hangingPunct="0">
              <a:lnSpc>
                <a:spcPct val="100000"/>
              </a:lnSpc>
              <a:spcBef>
                <a:spcPct val="20000"/>
              </a:spcBef>
              <a:spcAft>
                <a:spcPct val="0"/>
              </a:spcAft>
              <a:buClrTx/>
              <a:buSzTx/>
              <a:buFont typeface="Arial" pitchFamily="34" charset="0"/>
              <a:buChar char="•"/>
              <a:tabLst/>
              <a:defRPr/>
            </a:pPr>
            <a:r>
              <a:rPr kumimoji="0" lang="en-ZA" sz="1600" b="0" i="0" u="none" strike="noStrike" kern="1200" cap="none" spc="0" normalizeH="0" baseline="0" noProof="0" dirty="0">
                <a:ln>
                  <a:noFill/>
                </a:ln>
                <a:solidFill>
                  <a:sysClr val="windowText" lastClr="000000"/>
                </a:solidFill>
                <a:effectLst/>
                <a:uLnTx/>
                <a:uFillTx/>
                <a:latin typeface="Calibri"/>
                <a:ea typeface="+mn-ea"/>
                <a:cs typeface="+mn-cs"/>
              </a:rPr>
              <a:t>South African National Library &amp; Information Consortium (SANLIC)</a:t>
            </a:r>
          </a:p>
          <a:p>
            <a:pPr marL="0" marR="0" lvl="0" indent="0" algn="ctr" defTabSz="903288" rtl="0" eaLnBrk="0" fontAlgn="base" latinLnBrk="0" hangingPunct="0">
              <a:lnSpc>
                <a:spcPct val="100000"/>
              </a:lnSpc>
              <a:spcBef>
                <a:spcPct val="20000"/>
              </a:spcBef>
              <a:spcAft>
                <a:spcPct val="0"/>
              </a:spcAft>
              <a:buClrTx/>
              <a:buSzTx/>
              <a:buFont typeface="Arial" pitchFamily="34" charset="0"/>
              <a:buNone/>
              <a:tabLst/>
              <a:defRPr/>
            </a:pPr>
            <a:r>
              <a:rPr kumimoji="0" lang="en-US" sz="1600" b="0" i="0" u="none" strike="noStrike" kern="1200" cap="none" spc="0" normalizeH="0" baseline="0" noProof="0" dirty="0">
                <a:ln>
                  <a:noFill/>
                </a:ln>
                <a:solidFill>
                  <a:sysClr val="windowText" lastClr="000000"/>
                </a:solidFill>
                <a:effectLst/>
                <a:uLnTx/>
                <a:uFillTx/>
                <a:latin typeface="Calibri"/>
                <a:ea typeface="+mn-ea"/>
                <a:cs typeface="+mn-cs"/>
              </a:rPr>
              <a:t>All (x26) University Libraries in SA</a:t>
            </a:r>
            <a:endParaRPr kumimoji="0" lang="en-ZA" sz="16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ctr" defTabSz="903288" rtl="0" eaLnBrk="0" fontAlgn="base" latinLnBrk="0" hangingPunct="0">
              <a:lnSpc>
                <a:spcPct val="100000"/>
              </a:lnSpc>
              <a:spcBef>
                <a:spcPct val="20000"/>
              </a:spcBef>
              <a:spcAft>
                <a:spcPct val="0"/>
              </a:spcAft>
              <a:buClrTx/>
              <a:buSzTx/>
              <a:buFont typeface="Arial" pitchFamily="34" charset="0"/>
              <a:buNone/>
              <a:tabLst/>
              <a:defRPr/>
            </a:pPr>
            <a:r>
              <a:rPr kumimoji="0" lang="en-ZA" sz="1600" b="0" i="0" u="none" strike="noStrike" kern="1200" cap="none" spc="0" normalizeH="0" baseline="0" noProof="0" dirty="0">
                <a:ln>
                  <a:noFill/>
                </a:ln>
                <a:solidFill>
                  <a:sysClr val="windowText" lastClr="000000"/>
                </a:solidFill>
                <a:effectLst/>
                <a:uLnTx/>
                <a:uFillTx/>
                <a:latin typeface="Calibri"/>
                <a:ea typeface="+mn-ea"/>
                <a:cs typeface="+mn-cs"/>
                <a:hlinkClick r:id="rId4"/>
              </a:rPr>
              <a:t>SANLIC Website</a:t>
            </a:r>
            <a:endParaRPr kumimoji="0" lang="en-ZA" sz="1600" b="0" i="0" u="none" strike="noStrike" kern="1200" cap="none" spc="0" normalizeH="0" baseline="0" noProof="0" dirty="0">
              <a:ln>
                <a:noFill/>
              </a:ln>
              <a:solidFill>
                <a:sysClr val="windowText" lastClr="000000"/>
              </a:solidFill>
              <a:effectLst/>
              <a:uLnTx/>
              <a:uFillTx/>
              <a:latin typeface="Calibri"/>
              <a:ea typeface="+mn-ea"/>
              <a:cs typeface="+mn-cs"/>
            </a:endParaRPr>
          </a:p>
          <a:p>
            <a:pPr marL="338138" marR="0" lvl="0" indent="-338138" algn="l" defTabSz="903288" rtl="0" eaLnBrk="0" fontAlgn="base" latinLnBrk="0" hangingPunct="0">
              <a:lnSpc>
                <a:spcPct val="100000"/>
              </a:lnSpc>
              <a:spcBef>
                <a:spcPct val="20000"/>
              </a:spcBef>
              <a:spcAft>
                <a:spcPct val="0"/>
              </a:spcAft>
              <a:buClrTx/>
              <a:buSzTx/>
              <a:buFont typeface="Arial" pitchFamily="34" charset="0"/>
              <a:buChar char="•"/>
              <a:tabLst/>
              <a:defRPr/>
            </a:pPr>
            <a:r>
              <a:rPr kumimoji="0" lang="en-ZA" sz="1600" b="0" i="0" u="none" strike="noStrike" kern="1200" cap="none" spc="0" normalizeH="0" baseline="0" noProof="0" dirty="0">
                <a:ln>
                  <a:noFill/>
                </a:ln>
                <a:solidFill>
                  <a:sysClr val="windowText" lastClr="000000"/>
                </a:solidFill>
                <a:effectLst/>
                <a:uLnTx/>
                <a:uFillTx/>
                <a:latin typeface="Calibri"/>
                <a:ea typeface="+mn-ea"/>
                <a:cs typeface="+mn-cs"/>
              </a:rPr>
              <a:t>Committee of Higher Education Libraries of South Africa (CHELSA)</a:t>
            </a:r>
          </a:p>
          <a:p>
            <a:pPr marL="0" marR="0" lvl="0" indent="0" algn="ctr" defTabSz="903288" rtl="0" eaLnBrk="0" fontAlgn="base" latinLnBrk="0" hangingPunct="0">
              <a:lnSpc>
                <a:spcPct val="100000"/>
              </a:lnSpc>
              <a:spcBef>
                <a:spcPct val="20000"/>
              </a:spcBef>
              <a:spcAft>
                <a:spcPct val="0"/>
              </a:spcAft>
              <a:buClrTx/>
              <a:buSzTx/>
              <a:buFont typeface="Arial" pitchFamily="34" charset="0"/>
              <a:buNone/>
              <a:tabLst/>
              <a:defRPr/>
            </a:pPr>
            <a:r>
              <a:rPr kumimoji="0" lang="en-US" sz="1600" b="0" i="0" u="none" strike="noStrike" kern="1200" cap="none" spc="0" normalizeH="0" baseline="0" noProof="0" dirty="0">
                <a:ln>
                  <a:noFill/>
                </a:ln>
                <a:solidFill>
                  <a:sysClr val="windowText" lastClr="000000"/>
                </a:solidFill>
                <a:effectLst/>
                <a:uLnTx/>
                <a:uFillTx/>
                <a:latin typeface="Calibri"/>
                <a:ea typeface="+mn-ea"/>
                <a:cs typeface="+mn-cs"/>
              </a:rPr>
              <a:t>A</a:t>
            </a:r>
            <a:r>
              <a:rPr kumimoji="0" lang="en-ZA" sz="1600" b="0" i="0" u="none" strike="noStrike" kern="1200" cap="none" spc="0" normalizeH="0" baseline="0" noProof="0" dirty="0" err="1">
                <a:ln>
                  <a:noFill/>
                </a:ln>
                <a:solidFill>
                  <a:sysClr val="windowText" lastClr="000000"/>
                </a:solidFill>
                <a:effectLst/>
                <a:uLnTx/>
                <a:uFillTx/>
                <a:latin typeface="Calibri"/>
                <a:ea typeface="+mn-ea"/>
                <a:cs typeface="+mn-cs"/>
              </a:rPr>
              <a:t>ll</a:t>
            </a:r>
            <a:r>
              <a:rPr kumimoji="0" lang="en-ZA" sz="1600" b="0" i="0" u="none" strike="noStrike" kern="1200" cap="none" spc="0" normalizeH="0" baseline="0" noProof="0" dirty="0">
                <a:ln>
                  <a:noFill/>
                </a:ln>
                <a:solidFill>
                  <a:sysClr val="windowText" lastClr="000000"/>
                </a:solidFill>
                <a:effectLst/>
                <a:uLnTx/>
                <a:uFillTx/>
                <a:latin typeface="Calibri"/>
                <a:ea typeface="+mn-ea"/>
                <a:cs typeface="+mn-cs"/>
              </a:rPr>
              <a:t> (x26) University Libraries in SA</a:t>
            </a:r>
          </a:p>
          <a:p>
            <a:pPr marL="0" marR="0" lvl="0" indent="0" algn="ctr" defTabSz="903288" rtl="0" eaLnBrk="0" fontAlgn="base" latinLnBrk="0" hangingPunct="0">
              <a:lnSpc>
                <a:spcPct val="100000"/>
              </a:lnSpc>
              <a:spcBef>
                <a:spcPct val="20000"/>
              </a:spcBef>
              <a:spcAft>
                <a:spcPct val="0"/>
              </a:spcAft>
              <a:buClrTx/>
              <a:buSzTx/>
              <a:buFont typeface="Arial" pitchFamily="34" charset="0"/>
              <a:buNone/>
              <a:tabLst/>
              <a:defRPr/>
            </a:pPr>
            <a:r>
              <a:rPr kumimoji="0" lang="en-ZA" sz="1600" b="0" i="0" u="none" strike="noStrike" kern="1200" cap="none" spc="0" normalizeH="0" baseline="0" noProof="0" dirty="0">
                <a:ln>
                  <a:noFill/>
                </a:ln>
                <a:solidFill>
                  <a:sysClr val="windowText" lastClr="000000"/>
                </a:solidFill>
                <a:effectLst/>
                <a:uLnTx/>
                <a:uFillTx/>
                <a:latin typeface="Calibri"/>
                <a:ea typeface="+mn-ea"/>
                <a:cs typeface="+mn-cs"/>
                <a:hlinkClick r:id="rId5"/>
              </a:rPr>
              <a:t>CHELSA Website</a:t>
            </a:r>
            <a:endParaRPr kumimoji="0" lang="en-ZA" sz="1600" b="0" i="0" u="none" strike="noStrike" kern="1200" cap="none" spc="0" normalizeH="0" baseline="0" noProof="0" dirty="0">
              <a:ln>
                <a:noFill/>
              </a:ln>
              <a:solidFill>
                <a:sysClr val="windowText" lastClr="000000"/>
              </a:solidFill>
              <a:effectLst/>
              <a:uLnTx/>
              <a:uFillTx/>
              <a:latin typeface="Calibri"/>
              <a:ea typeface="+mn-ea"/>
              <a:cs typeface="+mn-cs"/>
            </a:endParaRPr>
          </a:p>
          <a:p>
            <a:pPr marL="338138" marR="0" lvl="0" indent="-338138" algn="l" defTabSz="903288" rtl="0" eaLnBrk="0" fontAlgn="base" latinLnBrk="0" hangingPunct="0">
              <a:lnSpc>
                <a:spcPct val="100000"/>
              </a:lnSpc>
              <a:spcBef>
                <a:spcPct val="20000"/>
              </a:spcBef>
              <a:spcAft>
                <a:spcPct val="0"/>
              </a:spcAft>
              <a:buClrTx/>
              <a:buSzTx/>
              <a:buFont typeface="Arial" pitchFamily="34" charset="0"/>
              <a:buChar char="•"/>
              <a:tabLst/>
              <a:defRPr/>
            </a:pPr>
            <a:r>
              <a:rPr kumimoji="0" lang="en-ZA" sz="1600" b="0" i="0" u="none" strike="noStrike" kern="1200" cap="none" spc="0" normalizeH="0" baseline="0" noProof="0" dirty="0">
                <a:ln>
                  <a:noFill/>
                </a:ln>
                <a:solidFill>
                  <a:sysClr val="windowText" lastClr="000000"/>
                </a:solidFill>
                <a:effectLst/>
                <a:uLnTx/>
                <a:uFillTx/>
                <a:latin typeface="Calibri"/>
                <a:ea typeface="+mn-ea"/>
                <a:cs typeface="+mn-cs"/>
              </a:rPr>
              <a:t>Library &amp; Information Association of South Africa (LIASA)</a:t>
            </a:r>
          </a:p>
          <a:p>
            <a:pPr marL="0" marR="0" lvl="0" indent="0" algn="ctr" defTabSz="903288" rtl="0" eaLnBrk="0" fontAlgn="base" latinLnBrk="0" hangingPunct="0">
              <a:lnSpc>
                <a:spcPct val="100000"/>
              </a:lnSpc>
              <a:spcBef>
                <a:spcPct val="20000"/>
              </a:spcBef>
              <a:spcAft>
                <a:spcPct val="0"/>
              </a:spcAft>
              <a:buClrTx/>
              <a:buSzTx/>
              <a:buFont typeface="Arial" pitchFamily="34" charset="0"/>
              <a:buNone/>
              <a:tabLst/>
              <a:defRPr/>
            </a:pPr>
            <a:r>
              <a:rPr kumimoji="0" lang="en-US" sz="1600" b="0" i="0" u="none" strike="noStrike" kern="1200" cap="none" spc="0" normalizeH="0" baseline="0" noProof="0" dirty="0">
                <a:ln>
                  <a:noFill/>
                </a:ln>
                <a:solidFill>
                  <a:sysClr val="windowText" lastClr="000000"/>
                </a:solidFill>
                <a:effectLst/>
                <a:uLnTx/>
                <a:uFillTx/>
                <a:latin typeface="Calibri"/>
                <a:ea typeface="+mn-ea"/>
                <a:cs typeface="+mn-cs"/>
              </a:rPr>
              <a:t>S</a:t>
            </a:r>
            <a:r>
              <a:rPr kumimoji="0" lang="en-ZA" sz="1600" b="0" i="0" u="none" strike="noStrike" kern="1200" cap="none" spc="0" normalizeH="0" baseline="0" noProof="0" dirty="0">
                <a:ln>
                  <a:noFill/>
                </a:ln>
                <a:solidFill>
                  <a:sysClr val="windowText" lastClr="000000"/>
                </a:solidFill>
                <a:effectLst/>
                <a:uLnTx/>
                <a:uFillTx/>
                <a:latin typeface="Calibri"/>
                <a:ea typeface="+mn-ea"/>
                <a:cs typeface="+mn-cs"/>
              </a:rPr>
              <a:t>A Library fraternity</a:t>
            </a:r>
          </a:p>
          <a:p>
            <a:pPr marL="0" marR="0" lvl="0" indent="0" algn="ctr" defTabSz="903288" rtl="0" eaLnBrk="0" fontAlgn="base" latinLnBrk="0" hangingPunct="0">
              <a:lnSpc>
                <a:spcPct val="100000"/>
              </a:lnSpc>
              <a:spcBef>
                <a:spcPct val="20000"/>
              </a:spcBef>
              <a:spcAft>
                <a:spcPct val="0"/>
              </a:spcAft>
              <a:buClrTx/>
              <a:buSzTx/>
              <a:buFont typeface="Arial" pitchFamily="34" charset="0"/>
              <a:buNone/>
              <a:tabLst/>
              <a:defRPr/>
            </a:pPr>
            <a:r>
              <a:rPr kumimoji="0" lang="en-ZA" sz="1600" b="0" i="0" u="none" strike="noStrike" kern="1200" cap="none" spc="0" normalizeH="0" baseline="0" noProof="0" dirty="0">
                <a:ln>
                  <a:noFill/>
                </a:ln>
                <a:solidFill>
                  <a:sysClr val="windowText" lastClr="000000"/>
                </a:solidFill>
                <a:effectLst/>
                <a:uLnTx/>
                <a:uFillTx/>
                <a:latin typeface="Calibri"/>
                <a:ea typeface="+mn-ea"/>
                <a:cs typeface="+mn-cs"/>
                <a:hlinkClick r:id="rId6"/>
              </a:rPr>
              <a:t>LIASA Website</a:t>
            </a:r>
            <a:endParaRPr kumimoji="0" lang="en-ZA" sz="1600" b="0" i="0" u="none" strike="noStrike" kern="1200" cap="none" spc="0" normalizeH="0" baseline="0" noProof="0" dirty="0">
              <a:ln>
                <a:noFill/>
              </a:ln>
              <a:solidFill>
                <a:sysClr val="windowText" lastClr="000000"/>
              </a:solidFill>
              <a:effectLst/>
              <a:uLnTx/>
              <a:uFillTx/>
              <a:latin typeface="Calibri"/>
              <a:ea typeface="+mn-ea"/>
              <a:cs typeface="+mn-cs"/>
            </a:endParaRPr>
          </a:p>
          <a:p>
            <a:pPr marL="338138" marR="0" lvl="0" indent="-338138" algn="l" defTabSz="903288" rtl="0" eaLnBrk="0" fontAlgn="base" latinLnBrk="0" hangingPunct="0">
              <a:lnSpc>
                <a:spcPct val="100000"/>
              </a:lnSpc>
              <a:spcBef>
                <a:spcPct val="2000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ysClr val="windowText" lastClr="000000"/>
                </a:solidFill>
                <a:effectLst/>
                <a:uLnTx/>
                <a:uFillTx/>
                <a:latin typeface="Calibri"/>
                <a:ea typeface="+mn-ea"/>
                <a:cs typeface="+mn-cs"/>
              </a:rPr>
              <a:t>International Association of University Libraries (</a:t>
            </a:r>
            <a:r>
              <a:rPr kumimoji="0" lang="en-US" sz="1600" b="0" i="0" u="none" strike="noStrike" kern="1200" cap="none" spc="0" normalizeH="0" baseline="0" noProof="0" dirty="0">
                <a:ln>
                  <a:noFill/>
                </a:ln>
                <a:solidFill>
                  <a:prstClr val="black"/>
                </a:solidFill>
                <a:effectLst/>
                <a:uLnTx/>
                <a:uFillTx/>
                <a:latin typeface="Calibri"/>
                <a:ea typeface="+mn-ea"/>
                <a:cs typeface="+mn-cs"/>
              </a:rPr>
              <a:t>IATUL)</a:t>
            </a:r>
            <a:endParaRPr kumimoji="0" lang="en-ZA" sz="16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ctr" defTabSz="903288" rtl="0" eaLnBrk="0" fontAlgn="base" latinLnBrk="0" hangingPunct="0">
              <a:lnSpc>
                <a:spcPct val="100000"/>
              </a:lnSpc>
              <a:spcBef>
                <a:spcPct val="20000"/>
              </a:spcBef>
              <a:spcAft>
                <a:spcPct val="0"/>
              </a:spcAft>
              <a:buClrTx/>
              <a:buSzTx/>
              <a:buFont typeface="Arial" pitchFamily="34" charset="0"/>
              <a:buNone/>
              <a:tabLst/>
              <a:defRPr/>
            </a:pPr>
            <a:r>
              <a:rPr kumimoji="0" lang="en-ZA" sz="1600" b="0" i="0" u="none" strike="noStrike" kern="1200" cap="none" spc="0" normalizeH="0" baseline="0" noProof="0" dirty="0">
                <a:ln>
                  <a:noFill/>
                </a:ln>
                <a:solidFill>
                  <a:sysClr val="windowText" lastClr="000000"/>
                </a:solidFill>
                <a:effectLst/>
                <a:uLnTx/>
                <a:uFillTx/>
                <a:latin typeface="Calibri"/>
                <a:ea typeface="+mn-ea"/>
                <a:cs typeface="+mn-cs"/>
                <a:hlinkClick r:id="rId7"/>
              </a:rPr>
              <a:t>IATUL Website</a:t>
            </a:r>
            <a:endParaRPr kumimoji="0" lang="en-ZA" sz="1600" b="0" i="0" u="none" strike="noStrike" kern="1200" cap="none" spc="0" normalizeH="0" baseline="0" noProof="0" dirty="0">
              <a:ln>
                <a:noFill/>
              </a:ln>
              <a:solidFill>
                <a:sysClr val="windowText" lastClr="000000"/>
              </a:solidFill>
              <a:effectLst/>
              <a:uLnTx/>
              <a:uFillTx/>
              <a:latin typeface="Calibri"/>
              <a:ea typeface="+mn-ea"/>
              <a:cs typeface="+mn-cs"/>
            </a:endParaRPr>
          </a:p>
          <a:p>
            <a:pPr marL="338138" marR="0" lvl="0" indent="-338138" algn="l" defTabSz="903288" rtl="0" eaLnBrk="0" fontAlgn="base" latinLnBrk="0" hangingPunct="0">
              <a:lnSpc>
                <a:spcPct val="100000"/>
              </a:lnSpc>
              <a:spcBef>
                <a:spcPct val="2000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ysClr val="windowText" lastClr="000000"/>
                </a:solidFill>
                <a:effectLst/>
                <a:uLnTx/>
                <a:uFillTx/>
                <a:latin typeface="Calibri"/>
                <a:ea typeface="+mn-ea"/>
                <a:cs typeface="+mn-cs"/>
              </a:rPr>
              <a:t>International Federation of Library Associations &amp; Institutions (</a:t>
            </a:r>
            <a:r>
              <a:rPr kumimoji="0" lang="en-ZA" sz="1600" b="0" i="0" u="none" strike="noStrike" kern="1200" cap="none" spc="0" normalizeH="0" baseline="0" noProof="0" dirty="0">
                <a:ln>
                  <a:noFill/>
                </a:ln>
                <a:solidFill>
                  <a:sysClr val="windowText" lastClr="000000"/>
                </a:solidFill>
                <a:effectLst/>
                <a:uLnTx/>
                <a:uFillTx/>
                <a:latin typeface="Calibri"/>
                <a:ea typeface="+mn-ea"/>
                <a:cs typeface="+mn-cs"/>
              </a:rPr>
              <a:t>IFLA)</a:t>
            </a:r>
          </a:p>
          <a:p>
            <a:pPr marL="1355725" marR="0" lvl="3" indent="0" algn="l" defTabSz="903288" rtl="0" eaLnBrk="0" fontAlgn="base" latinLnBrk="0" hangingPunct="0">
              <a:lnSpc>
                <a:spcPct val="100000"/>
              </a:lnSpc>
              <a:spcBef>
                <a:spcPct val="20000"/>
              </a:spcBef>
              <a:spcAft>
                <a:spcPct val="0"/>
              </a:spcAft>
              <a:buClrTx/>
              <a:buSzTx/>
              <a:buFont typeface="Arial" pitchFamily="34" charset="0"/>
              <a:buNone/>
              <a:tabLst/>
              <a:defRPr/>
            </a:pPr>
            <a:r>
              <a:rPr kumimoji="0" lang="en-ZA" sz="1600" b="0" i="0" u="none" strike="noStrike" kern="1200" cap="none" spc="0" normalizeH="0" baseline="0" noProof="0" dirty="0">
                <a:ln>
                  <a:noFill/>
                </a:ln>
                <a:solidFill>
                  <a:sysClr val="windowText" lastClr="000000"/>
                </a:solidFill>
                <a:effectLst/>
                <a:uLnTx/>
                <a:uFillTx/>
                <a:latin typeface="Calibri"/>
                <a:ea typeface="+mn-ea"/>
                <a:cs typeface="+mn-cs"/>
              </a:rPr>
              <a:t>		</a:t>
            </a:r>
            <a:r>
              <a:rPr kumimoji="0" lang="en-ZA" sz="1600" b="0" i="0" u="none" strike="noStrike" kern="1200" cap="none" spc="0" normalizeH="0" baseline="0" noProof="0" dirty="0">
                <a:ln>
                  <a:noFill/>
                </a:ln>
                <a:solidFill>
                  <a:sysClr val="windowText" lastClr="000000"/>
                </a:solidFill>
                <a:effectLst/>
                <a:uLnTx/>
                <a:uFillTx/>
                <a:latin typeface="Calibri"/>
                <a:ea typeface="+mn-ea"/>
                <a:cs typeface="+mn-cs"/>
                <a:hlinkClick r:id="rId8"/>
              </a:rPr>
              <a:t>IFLA Website</a:t>
            </a:r>
            <a:endParaRPr kumimoji="0" lang="en-ZA" sz="16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42708565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D50E5-74C5-4A35-89F0-D4FFBD0945FE}"/>
              </a:ext>
            </a:extLst>
          </p:cNvPr>
          <p:cNvSpPr txBox="1">
            <a:spLocks/>
          </p:cNvSpPr>
          <p:nvPr/>
        </p:nvSpPr>
        <p:spPr bwMode="auto">
          <a:xfrm>
            <a:off x="1657350" y="238897"/>
            <a:ext cx="7092377" cy="642552"/>
          </a:xfrm>
          <a:prstGeom prst="rect">
            <a:avLst/>
          </a:prstGeom>
          <a:noFill/>
          <a:ln w="9525">
            <a:noFill/>
            <a:miter lim="800000"/>
            <a:headEnd/>
            <a:tailEnd/>
          </a:ln>
        </p:spPr>
        <p:txBody>
          <a:bodyPr vert="horz" wrap="square" lIns="90394" tIns="45196" rIns="90394" bIns="45196" numCol="1" anchor="ctr" anchorCtr="0" compatLnSpc="1">
            <a:prstTxWarp prst="textNoShape">
              <a:avLst/>
            </a:prstTxWarp>
          </a:bodyPr>
          <a:lstStyle>
            <a:lvl1pPr algn="ctr" defTabSz="903288" rtl="0" eaLnBrk="0" fontAlgn="base" hangingPunct="0">
              <a:spcBef>
                <a:spcPct val="0"/>
              </a:spcBef>
              <a:spcAft>
                <a:spcPct val="0"/>
              </a:spcAft>
              <a:defRPr sz="4400" kern="1200">
                <a:solidFill>
                  <a:schemeClr val="tx1"/>
                </a:solidFill>
                <a:latin typeface="+mj-lt"/>
                <a:ea typeface="+mj-ea"/>
                <a:cs typeface="+mj-cs"/>
              </a:defRPr>
            </a:lvl1pPr>
            <a:lvl2pPr algn="ctr" defTabSz="903288" rtl="0" eaLnBrk="0" fontAlgn="base" hangingPunct="0">
              <a:spcBef>
                <a:spcPct val="0"/>
              </a:spcBef>
              <a:spcAft>
                <a:spcPct val="0"/>
              </a:spcAft>
              <a:defRPr sz="4400">
                <a:solidFill>
                  <a:schemeClr val="tx1"/>
                </a:solidFill>
                <a:latin typeface="Calibri" pitchFamily="34" charset="0"/>
              </a:defRPr>
            </a:lvl2pPr>
            <a:lvl3pPr algn="ctr" defTabSz="903288" rtl="0" eaLnBrk="0" fontAlgn="base" hangingPunct="0">
              <a:spcBef>
                <a:spcPct val="0"/>
              </a:spcBef>
              <a:spcAft>
                <a:spcPct val="0"/>
              </a:spcAft>
              <a:defRPr sz="4400">
                <a:solidFill>
                  <a:schemeClr val="tx1"/>
                </a:solidFill>
                <a:latin typeface="Calibri" pitchFamily="34" charset="0"/>
              </a:defRPr>
            </a:lvl3pPr>
            <a:lvl4pPr algn="ctr" defTabSz="903288" rtl="0" eaLnBrk="0" fontAlgn="base" hangingPunct="0">
              <a:spcBef>
                <a:spcPct val="0"/>
              </a:spcBef>
              <a:spcAft>
                <a:spcPct val="0"/>
              </a:spcAft>
              <a:defRPr sz="4400">
                <a:solidFill>
                  <a:schemeClr val="tx1"/>
                </a:solidFill>
                <a:latin typeface="Calibri" pitchFamily="34" charset="0"/>
              </a:defRPr>
            </a:lvl4pPr>
            <a:lvl5pPr algn="ctr" defTabSz="903288" rtl="0" eaLnBrk="0" fontAlgn="base" hangingPunct="0">
              <a:spcBef>
                <a:spcPct val="0"/>
              </a:spcBef>
              <a:spcAft>
                <a:spcPct val="0"/>
              </a:spcAft>
              <a:defRPr sz="4400">
                <a:solidFill>
                  <a:schemeClr val="tx1"/>
                </a:solidFill>
                <a:latin typeface="Calibri" pitchFamily="34" charset="0"/>
              </a:defRPr>
            </a:lvl5pPr>
            <a:lvl6pPr marL="457200" algn="ctr" defTabSz="903288" rtl="0" fontAlgn="base">
              <a:spcBef>
                <a:spcPct val="0"/>
              </a:spcBef>
              <a:spcAft>
                <a:spcPct val="0"/>
              </a:spcAft>
              <a:defRPr sz="4400">
                <a:solidFill>
                  <a:schemeClr val="tx1"/>
                </a:solidFill>
                <a:latin typeface="Calibri" pitchFamily="34" charset="0"/>
              </a:defRPr>
            </a:lvl6pPr>
            <a:lvl7pPr marL="914400" algn="ctr" defTabSz="903288" rtl="0" fontAlgn="base">
              <a:spcBef>
                <a:spcPct val="0"/>
              </a:spcBef>
              <a:spcAft>
                <a:spcPct val="0"/>
              </a:spcAft>
              <a:defRPr sz="4400">
                <a:solidFill>
                  <a:schemeClr val="tx1"/>
                </a:solidFill>
                <a:latin typeface="Calibri" pitchFamily="34" charset="0"/>
              </a:defRPr>
            </a:lvl7pPr>
            <a:lvl8pPr marL="1371600" algn="ctr" defTabSz="903288" rtl="0" fontAlgn="base">
              <a:spcBef>
                <a:spcPct val="0"/>
              </a:spcBef>
              <a:spcAft>
                <a:spcPct val="0"/>
              </a:spcAft>
              <a:defRPr sz="4400">
                <a:solidFill>
                  <a:schemeClr val="tx1"/>
                </a:solidFill>
                <a:latin typeface="Calibri" pitchFamily="34" charset="0"/>
              </a:defRPr>
            </a:lvl8pPr>
            <a:lvl9pPr marL="1828800" algn="ctr" defTabSz="903288" rtl="0" fontAlgn="base">
              <a:spcBef>
                <a:spcPct val="0"/>
              </a:spcBef>
              <a:spcAft>
                <a:spcPct val="0"/>
              </a:spcAft>
              <a:defRPr sz="4400">
                <a:solidFill>
                  <a:schemeClr val="tx1"/>
                </a:solidFill>
                <a:latin typeface="Calibri" pitchFamily="34" charset="0"/>
              </a:defRPr>
            </a:lvl9pPr>
          </a:lstStyle>
          <a:p>
            <a:pPr marL="0" marR="0" lvl="0" indent="0" algn="ctr" defTabSz="903288" rtl="0" eaLnBrk="0" fontAlgn="base" latinLnBrk="0" hangingPunct="0">
              <a:lnSpc>
                <a:spcPct val="100000"/>
              </a:lnSpc>
              <a:spcBef>
                <a:spcPct val="0"/>
              </a:spcBef>
              <a:spcAft>
                <a:spcPct val="0"/>
              </a:spcAft>
              <a:buClrTx/>
              <a:buSzTx/>
              <a:buFontTx/>
              <a:buNone/>
              <a:tabLst/>
              <a:defRPr/>
            </a:pPr>
            <a:r>
              <a:rPr kumimoji="0" lang="en-ZA" sz="3200" b="1" i="0" u="none" strike="noStrike" kern="1200" cap="none" spc="0" normalizeH="0" baseline="0" noProof="0">
                <a:ln>
                  <a:noFill/>
                </a:ln>
                <a:solidFill>
                  <a:sysClr val="windowText" lastClr="000000"/>
                </a:solidFill>
                <a:effectLst/>
                <a:uLnTx/>
                <a:uFillTx/>
                <a:latin typeface="Calibri"/>
                <a:ea typeface="+mj-ea"/>
                <a:cs typeface="+mj-cs"/>
              </a:rPr>
              <a:t>Library Spaces &amp; IT Infrastructure</a:t>
            </a:r>
            <a:endParaRPr kumimoji="0" lang="en-ZA" sz="3200" b="1" i="0" u="none" strike="noStrike" kern="1200" cap="none" spc="0" normalizeH="0" baseline="0" noProof="0" dirty="0">
              <a:ln>
                <a:noFill/>
              </a:ln>
              <a:solidFill>
                <a:sysClr val="windowText" lastClr="000000"/>
              </a:solidFill>
              <a:effectLst/>
              <a:uLnTx/>
              <a:uFillTx/>
              <a:latin typeface="Calibri"/>
              <a:ea typeface="+mj-ea"/>
              <a:cs typeface="+mj-cs"/>
            </a:endParaRPr>
          </a:p>
        </p:txBody>
      </p:sp>
      <p:sp>
        <p:nvSpPr>
          <p:cNvPr id="4" name="Content Placeholder 2">
            <a:extLst>
              <a:ext uri="{FF2B5EF4-FFF2-40B4-BE49-F238E27FC236}">
                <a16:creationId xmlns:a16="http://schemas.microsoft.com/office/drawing/2014/main" id="{4E915EFF-6A37-403B-8881-3A2FA409E323}"/>
              </a:ext>
            </a:extLst>
          </p:cNvPr>
          <p:cNvSpPr txBox="1">
            <a:spLocks/>
          </p:cNvSpPr>
          <p:nvPr/>
        </p:nvSpPr>
        <p:spPr>
          <a:xfrm>
            <a:off x="1971675" y="1243172"/>
            <a:ext cx="6807480" cy="5077291"/>
          </a:xfrm>
          <a:prstGeom prst="rect">
            <a:avLst/>
          </a:prstGeom>
        </p:spPr>
        <p:txBody>
          <a:bodyPr/>
          <a:lstStyle>
            <a:lvl1pPr marL="342900" indent="-342900" algn="ctr" defTabSz="457200" rtl="0" eaLnBrk="0" fontAlgn="base" hangingPunct="0">
              <a:spcBef>
                <a:spcPct val="20000"/>
              </a:spcBef>
              <a:spcAft>
                <a:spcPct val="0"/>
              </a:spcAft>
              <a:buFont typeface="Arial" pitchFamily="34" charset="0"/>
              <a:defRPr sz="2400" kern="1200">
                <a:solidFill>
                  <a:schemeClr val="tx1"/>
                </a:solidFill>
                <a:latin typeface="Arial"/>
                <a:ea typeface="MS PGothic" pitchFamily="34" charset="-128"/>
                <a:cs typeface="Arial"/>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r>
              <a:rPr lang="en-US" sz="2000" dirty="0"/>
              <a:t>Our physical and digital learning environments are designed with the end-users in mind. The Main Library is not just the state of the art modern library but a welcoming learning spaces that ensure safety, security and comfort.</a:t>
            </a:r>
          </a:p>
          <a:p>
            <a:pPr marL="0" indent="0" algn="just"/>
            <a:endParaRPr lang="en-US" sz="1200" dirty="0"/>
          </a:p>
          <a:p>
            <a:pPr marL="0" indent="0"/>
            <a:r>
              <a:rPr lang="en-US" sz="1800" dirty="0"/>
              <a:t>		</a:t>
            </a:r>
          </a:p>
          <a:p>
            <a:endParaRPr lang="en-US" sz="1800" dirty="0"/>
          </a:p>
          <a:p>
            <a:pPr algn="just"/>
            <a:endParaRPr lang="en-US" sz="1400" dirty="0"/>
          </a:p>
          <a:p>
            <a:pPr marL="0" indent="0"/>
            <a:endParaRPr lang="en-US" sz="1800" dirty="0"/>
          </a:p>
          <a:p>
            <a:pPr marL="0" indent="0" algn="just"/>
            <a:endParaRPr lang="en-US" sz="1800" dirty="0"/>
          </a:p>
          <a:p>
            <a:pPr marL="0" indent="0" algn="just"/>
            <a:endParaRPr lang="en-US" sz="1800" dirty="0"/>
          </a:p>
          <a:p>
            <a:pPr marL="0" indent="0" algn="just"/>
            <a:endParaRPr lang="en-US" sz="1800" dirty="0"/>
          </a:p>
          <a:p>
            <a:pPr marL="0" indent="0" algn="just"/>
            <a:endParaRPr lang="en-US" sz="1800" dirty="0"/>
          </a:p>
          <a:p>
            <a:pPr marL="0" indent="0" algn="just"/>
            <a:endParaRPr lang="en-US" sz="1800" dirty="0"/>
          </a:p>
          <a:p>
            <a:pPr algn="just"/>
            <a:endParaRPr lang="en-US" sz="1800" dirty="0"/>
          </a:p>
          <a:p>
            <a:pPr algn="just"/>
            <a:endParaRPr lang="en-US" sz="1800" dirty="0"/>
          </a:p>
          <a:p>
            <a:pPr algn="just"/>
            <a:endParaRPr lang="en-US" sz="1800" dirty="0"/>
          </a:p>
          <a:p>
            <a:pPr algn="just"/>
            <a:endParaRPr lang="en-US" sz="1800" dirty="0"/>
          </a:p>
          <a:p>
            <a:pPr algn="just"/>
            <a:endParaRPr lang="en-US" sz="1800" dirty="0"/>
          </a:p>
          <a:p>
            <a:pPr algn="just"/>
            <a:endParaRPr lang="en-US" sz="1800" dirty="0"/>
          </a:p>
        </p:txBody>
      </p:sp>
      <p:pic>
        <p:nvPicPr>
          <p:cNvPr id="5" name="Picture 4">
            <a:extLst>
              <a:ext uri="{FF2B5EF4-FFF2-40B4-BE49-F238E27FC236}">
                <a16:creationId xmlns:a16="http://schemas.microsoft.com/office/drawing/2014/main" id="{8AF321D0-0D92-469B-AB9E-9E7375949962}"/>
              </a:ext>
            </a:extLst>
          </p:cNvPr>
          <p:cNvPicPr>
            <a:picLocks noChangeAspect="1"/>
          </p:cNvPicPr>
          <p:nvPr/>
        </p:nvPicPr>
        <p:blipFill>
          <a:blip r:embed="rId2"/>
          <a:stretch>
            <a:fillRect/>
          </a:stretch>
        </p:blipFill>
        <p:spPr>
          <a:xfrm>
            <a:off x="2148768" y="2631239"/>
            <a:ext cx="2524125" cy="1431477"/>
          </a:xfrm>
          <a:prstGeom prst="rect">
            <a:avLst/>
          </a:prstGeom>
        </p:spPr>
      </p:pic>
      <p:pic>
        <p:nvPicPr>
          <p:cNvPr id="6" name="Picture 5">
            <a:extLst>
              <a:ext uri="{FF2B5EF4-FFF2-40B4-BE49-F238E27FC236}">
                <a16:creationId xmlns:a16="http://schemas.microsoft.com/office/drawing/2014/main" id="{8FB2BF59-9529-426B-B581-1D1092B5E91A}"/>
              </a:ext>
            </a:extLst>
          </p:cNvPr>
          <p:cNvPicPr>
            <a:picLocks noChangeAspect="1"/>
          </p:cNvPicPr>
          <p:nvPr/>
        </p:nvPicPr>
        <p:blipFill>
          <a:blip r:embed="rId3"/>
          <a:stretch>
            <a:fillRect/>
          </a:stretch>
        </p:blipFill>
        <p:spPr>
          <a:xfrm>
            <a:off x="5603446" y="2623630"/>
            <a:ext cx="2540428" cy="1431477"/>
          </a:xfrm>
          <a:prstGeom prst="rect">
            <a:avLst/>
          </a:prstGeom>
        </p:spPr>
      </p:pic>
      <p:pic>
        <p:nvPicPr>
          <p:cNvPr id="7" name="Picture 6">
            <a:extLst>
              <a:ext uri="{FF2B5EF4-FFF2-40B4-BE49-F238E27FC236}">
                <a16:creationId xmlns:a16="http://schemas.microsoft.com/office/drawing/2014/main" id="{1A6324A5-E2EE-4A9F-8CC4-738106A7DD57}"/>
              </a:ext>
            </a:extLst>
          </p:cNvPr>
          <p:cNvPicPr>
            <a:picLocks noChangeAspect="1"/>
          </p:cNvPicPr>
          <p:nvPr/>
        </p:nvPicPr>
        <p:blipFill>
          <a:blip r:embed="rId4"/>
          <a:stretch>
            <a:fillRect/>
          </a:stretch>
        </p:blipFill>
        <p:spPr>
          <a:xfrm>
            <a:off x="2197398" y="4523966"/>
            <a:ext cx="2483279" cy="1324342"/>
          </a:xfrm>
          <a:prstGeom prst="rect">
            <a:avLst/>
          </a:prstGeom>
        </p:spPr>
      </p:pic>
      <p:pic>
        <p:nvPicPr>
          <p:cNvPr id="8" name="Picture 7">
            <a:extLst>
              <a:ext uri="{FF2B5EF4-FFF2-40B4-BE49-F238E27FC236}">
                <a16:creationId xmlns:a16="http://schemas.microsoft.com/office/drawing/2014/main" id="{CF2C6D6C-EFCA-4A53-B00D-AA1DEF71EF2F}"/>
              </a:ext>
            </a:extLst>
          </p:cNvPr>
          <p:cNvPicPr>
            <a:picLocks noChangeAspect="1"/>
          </p:cNvPicPr>
          <p:nvPr/>
        </p:nvPicPr>
        <p:blipFill>
          <a:blip r:embed="rId5"/>
          <a:stretch>
            <a:fillRect/>
          </a:stretch>
        </p:blipFill>
        <p:spPr>
          <a:xfrm>
            <a:off x="5603446" y="4546242"/>
            <a:ext cx="2540428" cy="1293183"/>
          </a:xfrm>
          <a:prstGeom prst="rect">
            <a:avLst/>
          </a:prstGeom>
        </p:spPr>
      </p:pic>
      <p:sp>
        <p:nvSpPr>
          <p:cNvPr id="9" name="TextBox 8">
            <a:extLst>
              <a:ext uri="{FF2B5EF4-FFF2-40B4-BE49-F238E27FC236}">
                <a16:creationId xmlns:a16="http://schemas.microsoft.com/office/drawing/2014/main" id="{1D5F0BC8-BC3E-4C0B-B398-CE5193DB501C}"/>
              </a:ext>
            </a:extLst>
          </p:cNvPr>
          <p:cNvSpPr txBox="1"/>
          <p:nvPr/>
        </p:nvSpPr>
        <p:spPr>
          <a:xfrm>
            <a:off x="2804289" y="4055107"/>
            <a:ext cx="1213081" cy="369332"/>
          </a:xfrm>
          <a:prstGeom prst="rect">
            <a:avLst/>
          </a:prstGeom>
          <a:noFill/>
        </p:spPr>
        <p:txBody>
          <a:bodyPr wrap="square" rtlCol="0">
            <a:spAutoFit/>
          </a:bodyPr>
          <a:lstStyle/>
          <a:p>
            <a:r>
              <a:rPr lang="en-ZA" sz="1800" dirty="0"/>
              <a:t>Entrance</a:t>
            </a:r>
          </a:p>
        </p:txBody>
      </p:sp>
      <p:sp>
        <p:nvSpPr>
          <p:cNvPr id="10" name="TextBox 9">
            <a:extLst>
              <a:ext uri="{FF2B5EF4-FFF2-40B4-BE49-F238E27FC236}">
                <a16:creationId xmlns:a16="http://schemas.microsoft.com/office/drawing/2014/main" id="{2F11F6EA-324D-4302-BFB7-5CE41E1B42B2}"/>
              </a:ext>
            </a:extLst>
          </p:cNvPr>
          <p:cNvSpPr txBox="1"/>
          <p:nvPr/>
        </p:nvSpPr>
        <p:spPr>
          <a:xfrm>
            <a:off x="6209292" y="3992244"/>
            <a:ext cx="1267080" cy="369332"/>
          </a:xfrm>
          <a:prstGeom prst="rect">
            <a:avLst/>
          </a:prstGeom>
          <a:noFill/>
        </p:spPr>
        <p:txBody>
          <a:bodyPr wrap="square" rtlCol="0">
            <a:spAutoFit/>
          </a:bodyPr>
          <a:lstStyle/>
          <a:p>
            <a:r>
              <a:rPr lang="en-ZA" sz="1800" dirty="0"/>
              <a:t>Loans desk</a:t>
            </a:r>
          </a:p>
        </p:txBody>
      </p:sp>
      <p:sp>
        <p:nvSpPr>
          <p:cNvPr id="11" name="TextBox 10">
            <a:extLst>
              <a:ext uri="{FF2B5EF4-FFF2-40B4-BE49-F238E27FC236}">
                <a16:creationId xmlns:a16="http://schemas.microsoft.com/office/drawing/2014/main" id="{DC65F2AB-30E3-4970-9C7E-8D10767EB68B}"/>
              </a:ext>
            </a:extLst>
          </p:cNvPr>
          <p:cNvSpPr txBox="1"/>
          <p:nvPr/>
        </p:nvSpPr>
        <p:spPr>
          <a:xfrm>
            <a:off x="2872118" y="5892373"/>
            <a:ext cx="1213081" cy="369332"/>
          </a:xfrm>
          <a:prstGeom prst="rect">
            <a:avLst/>
          </a:prstGeom>
          <a:noFill/>
        </p:spPr>
        <p:txBody>
          <a:bodyPr wrap="square" rtlCol="0">
            <a:spAutoFit/>
          </a:bodyPr>
          <a:lstStyle/>
          <a:p>
            <a:r>
              <a:rPr lang="en-ZA" sz="1800" dirty="0"/>
              <a:t>UG space</a:t>
            </a:r>
          </a:p>
        </p:txBody>
      </p:sp>
      <p:sp>
        <p:nvSpPr>
          <p:cNvPr id="12" name="TextBox 11">
            <a:extLst>
              <a:ext uri="{FF2B5EF4-FFF2-40B4-BE49-F238E27FC236}">
                <a16:creationId xmlns:a16="http://schemas.microsoft.com/office/drawing/2014/main" id="{3BBDBC2F-4B77-4849-9029-A5801B2E51A6}"/>
              </a:ext>
            </a:extLst>
          </p:cNvPr>
          <p:cNvSpPr txBox="1"/>
          <p:nvPr/>
        </p:nvSpPr>
        <p:spPr>
          <a:xfrm>
            <a:off x="6119483" y="5839425"/>
            <a:ext cx="1652917" cy="369332"/>
          </a:xfrm>
          <a:prstGeom prst="rect">
            <a:avLst/>
          </a:prstGeom>
          <a:noFill/>
        </p:spPr>
        <p:txBody>
          <a:bodyPr wrap="square" rtlCol="0">
            <a:spAutoFit/>
          </a:bodyPr>
          <a:lstStyle/>
          <a:p>
            <a:r>
              <a:rPr lang="en-US" sz="1800" dirty="0"/>
              <a:t>I</a:t>
            </a:r>
            <a:r>
              <a:rPr lang="en-ZA" sz="1800" dirty="0"/>
              <a:t>T Helpdesk</a:t>
            </a:r>
          </a:p>
        </p:txBody>
      </p:sp>
    </p:spTree>
    <p:extLst>
      <p:ext uri="{BB962C8B-B14F-4D97-AF65-F5344CB8AC3E}">
        <p14:creationId xmlns:p14="http://schemas.microsoft.com/office/powerpoint/2010/main" val="38589610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D3D31-F708-443D-9AA2-A934FB98638C}"/>
              </a:ext>
            </a:extLst>
          </p:cNvPr>
          <p:cNvSpPr txBox="1">
            <a:spLocks/>
          </p:cNvSpPr>
          <p:nvPr/>
        </p:nvSpPr>
        <p:spPr>
          <a:xfrm>
            <a:off x="1809750" y="273050"/>
            <a:ext cx="6732588" cy="593725"/>
          </a:xfrm>
          <a:prstGeom prst="rect">
            <a:avLst/>
          </a:prstGeom>
        </p:spPr>
        <p:txBody>
          <a:bodyPr/>
          <a:lstStyle>
            <a:lvl1pPr algn="ctr" defTabSz="457200" rtl="0" eaLnBrk="0" fontAlgn="base" hangingPunct="0">
              <a:spcBef>
                <a:spcPct val="0"/>
              </a:spcBef>
              <a:spcAft>
                <a:spcPct val="0"/>
              </a:spcAft>
              <a:defRPr sz="3200" b="1" kern="1200">
                <a:solidFill>
                  <a:schemeClr val="tx1"/>
                </a:solidFill>
                <a:latin typeface="Arial"/>
                <a:ea typeface="MS PGothic" pitchFamily="34" charset="-128"/>
                <a:cs typeface="Arial"/>
              </a:defRPr>
            </a:lvl1pPr>
            <a:lvl2pPr algn="ctr" defTabSz="457200" rtl="0" eaLnBrk="0" fontAlgn="base" hangingPunct="0">
              <a:spcBef>
                <a:spcPct val="0"/>
              </a:spcBef>
              <a:spcAft>
                <a:spcPct val="0"/>
              </a:spcAft>
              <a:defRPr sz="3200" b="1">
                <a:solidFill>
                  <a:schemeClr val="tx1"/>
                </a:solidFill>
                <a:latin typeface="Arial" charset="0"/>
                <a:ea typeface="MS PGothic" pitchFamily="34" charset="-128"/>
                <a:cs typeface="Arial" pitchFamily="34" charset="0"/>
              </a:defRPr>
            </a:lvl2pPr>
            <a:lvl3pPr algn="ctr" defTabSz="457200" rtl="0" eaLnBrk="0" fontAlgn="base" hangingPunct="0">
              <a:spcBef>
                <a:spcPct val="0"/>
              </a:spcBef>
              <a:spcAft>
                <a:spcPct val="0"/>
              </a:spcAft>
              <a:defRPr sz="3200" b="1">
                <a:solidFill>
                  <a:schemeClr val="tx1"/>
                </a:solidFill>
                <a:latin typeface="Arial" charset="0"/>
                <a:ea typeface="MS PGothic" pitchFamily="34" charset="-128"/>
                <a:cs typeface="Arial" pitchFamily="34" charset="0"/>
              </a:defRPr>
            </a:lvl3pPr>
            <a:lvl4pPr algn="ctr" defTabSz="457200" rtl="0" eaLnBrk="0" fontAlgn="base" hangingPunct="0">
              <a:spcBef>
                <a:spcPct val="0"/>
              </a:spcBef>
              <a:spcAft>
                <a:spcPct val="0"/>
              </a:spcAft>
              <a:defRPr sz="3200" b="1">
                <a:solidFill>
                  <a:schemeClr val="tx1"/>
                </a:solidFill>
                <a:latin typeface="Arial" charset="0"/>
                <a:ea typeface="MS PGothic" pitchFamily="34" charset="-128"/>
                <a:cs typeface="Arial" pitchFamily="34" charset="0"/>
              </a:defRPr>
            </a:lvl4pPr>
            <a:lvl5pPr algn="ctr" defTabSz="457200" rtl="0" eaLnBrk="0" fontAlgn="base" hangingPunct="0">
              <a:spcBef>
                <a:spcPct val="0"/>
              </a:spcBef>
              <a:spcAft>
                <a:spcPct val="0"/>
              </a:spcAft>
              <a:defRPr sz="3200" b="1">
                <a:solidFill>
                  <a:schemeClr val="tx1"/>
                </a:solidFill>
                <a:latin typeface="Arial" charset="0"/>
                <a:ea typeface="MS PGothic" pitchFamily="34" charset="-128"/>
                <a:cs typeface="Arial" pitchFamily="34" charset="0"/>
              </a:defRPr>
            </a:lvl5pPr>
            <a:lvl6pPr marL="457200" algn="ctr" defTabSz="457200" rtl="0" fontAlgn="base">
              <a:spcBef>
                <a:spcPct val="0"/>
              </a:spcBef>
              <a:spcAft>
                <a:spcPct val="0"/>
              </a:spcAft>
              <a:defRPr sz="3200" b="1">
                <a:solidFill>
                  <a:schemeClr val="tx1"/>
                </a:solidFill>
                <a:latin typeface="Arial" charset="0"/>
                <a:ea typeface="ＭＳ Ｐゴシック" charset="0"/>
              </a:defRPr>
            </a:lvl6pPr>
            <a:lvl7pPr marL="914400" algn="ctr" defTabSz="457200" rtl="0" fontAlgn="base">
              <a:spcBef>
                <a:spcPct val="0"/>
              </a:spcBef>
              <a:spcAft>
                <a:spcPct val="0"/>
              </a:spcAft>
              <a:defRPr sz="3200" b="1">
                <a:solidFill>
                  <a:schemeClr val="tx1"/>
                </a:solidFill>
                <a:latin typeface="Arial" charset="0"/>
                <a:ea typeface="ＭＳ Ｐゴシック" charset="0"/>
              </a:defRPr>
            </a:lvl7pPr>
            <a:lvl8pPr marL="1371600" algn="ctr" defTabSz="457200" rtl="0" fontAlgn="base">
              <a:spcBef>
                <a:spcPct val="0"/>
              </a:spcBef>
              <a:spcAft>
                <a:spcPct val="0"/>
              </a:spcAft>
              <a:defRPr sz="3200" b="1">
                <a:solidFill>
                  <a:schemeClr val="tx1"/>
                </a:solidFill>
                <a:latin typeface="Arial" charset="0"/>
                <a:ea typeface="ＭＳ Ｐゴシック" charset="0"/>
              </a:defRPr>
            </a:lvl8pPr>
            <a:lvl9pPr marL="1828800" algn="ctr" defTabSz="457200" rtl="0" fontAlgn="base">
              <a:spcBef>
                <a:spcPct val="0"/>
              </a:spcBef>
              <a:spcAft>
                <a:spcPct val="0"/>
              </a:spcAft>
              <a:defRPr sz="3200" b="1">
                <a:solidFill>
                  <a:schemeClr val="tx1"/>
                </a:solidFill>
                <a:latin typeface="Arial" charset="0"/>
                <a:ea typeface="ＭＳ Ｐゴシック" charset="0"/>
              </a:defRPr>
            </a:lvl9pPr>
          </a:lstStyle>
          <a:p>
            <a:r>
              <a:rPr lang="en-ZA"/>
              <a:t>Learning Spaces</a:t>
            </a:r>
            <a:endParaRPr lang="en-ZA" dirty="0"/>
          </a:p>
        </p:txBody>
      </p:sp>
      <p:pic>
        <p:nvPicPr>
          <p:cNvPr id="3" name="Content Placeholder 5">
            <a:extLst>
              <a:ext uri="{FF2B5EF4-FFF2-40B4-BE49-F238E27FC236}">
                <a16:creationId xmlns:a16="http://schemas.microsoft.com/office/drawing/2014/main" id="{2D197479-F5A2-4280-A211-2D368181A99A}"/>
              </a:ext>
            </a:extLst>
          </p:cNvPr>
          <p:cNvPicPr>
            <a:picLocks noChangeAspect="1"/>
          </p:cNvPicPr>
          <p:nvPr/>
        </p:nvPicPr>
        <p:blipFill>
          <a:blip r:embed="rId2"/>
          <a:stretch>
            <a:fillRect/>
          </a:stretch>
        </p:blipFill>
        <p:spPr>
          <a:xfrm>
            <a:off x="1945279" y="1184275"/>
            <a:ext cx="3297807" cy="2471960"/>
          </a:xfrm>
          <a:prstGeom prst="rect">
            <a:avLst/>
          </a:prstGeom>
        </p:spPr>
      </p:pic>
      <p:pic>
        <p:nvPicPr>
          <p:cNvPr id="4" name="Picture 3">
            <a:extLst>
              <a:ext uri="{FF2B5EF4-FFF2-40B4-BE49-F238E27FC236}">
                <a16:creationId xmlns:a16="http://schemas.microsoft.com/office/drawing/2014/main" id="{C54E75F9-651E-4E89-855F-3D24F2819692}"/>
              </a:ext>
            </a:extLst>
          </p:cNvPr>
          <p:cNvPicPr>
            <a:picLocks noChangeAspect="1"/>
          </p:cNvPicPr>
          <p:nvPr/>
        </p:nvPicPr>
        <p:blipFill>
          <a:blip r:embed="rId3"/>
          <a:stretch>
            <a:fillRect/>
          </a:stretch>
        </p:blipFill>
        <p:spPr>
          <a:xfrm>
            <a:off x="5243086" y="3813327"/>
            <a:ext cx="3481814" cy="2471960"/>
          </a:xfrm>
          <a:prstGeom prst="rect">
            <a:avLst/>
          </a:prstGeom>
        </p:spPr>
      </p:pic>
      <p:pic>
        <p:nvPicPr>
          <p:cNvPr id="5" name="Picture 18" descr="MEET LIAISON LIBRARIANS | SDTML">
            <a:extLst>
              <a:ext uri="{FF2B5EF4-FFF2-40B4-BE49-F238E27FC236}">
                <a16:creationId xmlns:a16="http://schemas.microsoft.com/office/drawing/2014/main" id="{8E4DB667-7D10-4EC4-A618-EEFEC0D182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3253" y="1852604"/>
            <a:ext cx="2103168" cy="978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52890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3AFAA-6316-46F9-9D08-75E5A9B82D05}"/>
              </a:ext>
            </a:extLst>
          </p:cNvPr>
          <p:cNvSpPr txBox="1">
            <a:spLocks/>
          </p:cNvSpPr>
          <p:nvPr/>
        </p:nvSpPr>
        <p:spPr>
          <a:xfrm>
            <a:off x="2152650" y="274462"/>
            <a:ext cx="6572097" cy="598750"/>
          </a:xfrm>
          <a:prstGeom prst="rect">
            <a:avLst/>
          </a:prstGeom>
        </p:spPr>
        <p:txBody>
          <a:bodyPr/>
          <a:lstStyle>
            <a:lvl1pPr algn="ctr" defTabSz="457200" rtl="0" eaLnBrk="0" fontAlgn="base" hangingPunct="0">
              <a:spcBef>
                <a:spcPct val="0"/>
              </a:spcBef>
              <a:spcAft>
                <a:spcPct val="0"/>
              </a:spcAft>
              <a:defRPr sz="3200" b="1" kern="1200">
                <a:solidFill>
                  <a:schemeClr val="tx1"/>
                </a:solidFill>
                <a:latin typeface="Arial"/>
                <a:ea typeface="MS PGothic" pitchFamily="34" charset="-128"/>
                <a:cs typeface="Arial"/>
              </a:defRPr>
            </a:lvl1pPr>
            <a:lvl2pPr algn="ctr" defTabSz="457200" rtl="0" eaLnBrk="0" fontAlgn="base" hangingPunct="0">
              <a:spcBef>
                <a:spcPct val="0"/>
              </a:spcBef>
              <a:spcAft>
                <a:spcPct val="0"/>
              </a:spcAft>
              <a:defRPr sz="3200" b="1">
                <a:solidFill>
                  <a:schemeClr val="tx1"/>
                </a:solidFill>
                <a:latin typeface="Arial" charset="0"/>
                <a:ea typeface="MS PGothic" pitchFamily="34" charset="-128"/>
                <a:cs typeface="Arial" pitchFamily="34" charset="0"/>
              </a:defRPr>
            </a:lvl2pPr>
            <a:lvl3pPr algn="ctr" defTabSz="457200" rtl="0" eaLnBrk="0" fontAlgn="base" hangingPunct="0">
              <a:spcBef>
                <a:spcPct val="0"/>
              </a:spcBef>
              <a:spcAft>
                <a:spcPct val="0"/>
              </a:spcAft>
              <a:defRPr sz="3200" b="1">
                <a:solidFill>
                  <a:schemeClr val="tx1"/>
                </a:solidFill>
                <a:latin typeface="Arial" charset="0"/>
                <a:ea typeface="MS PGothic" pitchFamily="34" charset="-128"/>
                <a:cs typeface="Arial" pitchFamily="34" charset="0"/>
              </a:defRPr>
            </a:lvl3pPr>
            <a:lvl4pPr algn="ctr" defTabSz="457200" rtl="0" eaLnBrk="0" fontAlgn="base" hangingPunct="0">
              <a:spcBef>
                <a:spcPct val="0"/>
              </a:spcBef>
              <a:spcAft>
                <a:spcPct val="0"/>
              </a:spcAft>
              <a:defRPr sz="3200" b="1">
                <a:solidFill>
                  <a:schemeClr val="tx1"/>
                </a:solidFill>
                <a:latin typeface="Arial" charset="0"/>
                <a:ea typeface="MS PGothic" pitchFamily="34" charset="-128"/>
                <a:cs typeface="Arial" pitchFamily="34" charset="0"/>
              </a:defRPr>
            </a:lvl4pPr>
            <a:lvl5pPr algn="ctr" defTabSz="457200" rtl="0" eaLnBrk="0" fontAlgn="base" hangingPunct="0">
              <a:spcBef>
                <a:spcPct val="0"/>
              </a:spcBef>
              <a:spcAft>
                <a:spcPct val="0"/>
              </a:spcAft>
              <a:defRPr sz="3200" b="1">
                <a:solidFill>
                  <a:schemeClr val="tx1"/>
                </a:solidFill>
                <a:latin typeface="Arial" charset="0"/>
                <a:ea typeface="MS PGothic" pitchFamily="34" charset="-128"/>
                <a:cs typeface="Arial" pitchFamily="34" charset="0"/>
              </a:defRPr>
            </a:lvl5pPr>
            <a:lvl6pPr marL="457200" algn="ctr" defTabSz="457200" rtl="0" fontAlgn="base">
              <a:spcBef>
                <a:spcPct val="0"/>
              </a:spcBef>
              <a:spcAft>
                <a:spcPct val="0"/>
              </a:spcAft>
              <a:defRPr sz="3200" b="1">
                <a:solidFill>
                  <a:schemeClr val="tx1"/>
                </a:solidFill>
                <a:latin typeface="Arial" charset="0"/>
                <a:ea typeface="ＭＳ Ｐゴシック" charset="0"/>
              </a:defRPr>
            </a:lvl6pPr>
            <a:lvl7pPr marL="914400" algn="ctr" defTabSz="457200" rtl="0" fontAlgn="base">
              <a:spcBef>
                <a:spcPct val="0"/>
              </a:spcBef>
              <a:spcAft>
                <a:spcPct val="0"/>
              </a:spcAft>
              <a:defRPr sz="3200" b="1">
                <a:solidFill>
                  <a:schemeClr val="tx1"/>
                </a:solidFill>
                <a:latin typeface="Arial" charset="0"/>
                <a:ea typeface="ＭＳ Ｐゴシック" charset="0"/>
              </a:defRPr>
            </a:lvl7pPr>
            <a:lvl8pPr marL="1371600" algn="ctr" defTabSz="457200" rtl="0" fontAlgn="base">
              <a:spcBef>
                <a:spcPct val="0"/>
              </a:spcBef>
              <a:spcAft>
                <a:spcPct val="0"/>
              </a:spcAft>
              <a:defRPr sz="3200" b="1">
                <a:solidFill>
                  <a:schemeClr val="tx1"/>
                </a:solidFill>
                <a:latin typeface="Arial" charset="0"/>
                <a:ea typeface="ＭＳ Ｐゴシック" charset="0"/>
              </a:defRPr>
            </a:lvl8pPr>
            <a:lvl9pPr marL="1828800" algn="ctr" defTabSz="457200" rtl="0" fontAlgn="base">
              <a:spcBef>
                <a:spcPct val="0"/>
              </a:spcBef>
              <a:spcAft>
                <a:spcPct val="0"/>
              </a:spcAft>
              <a:defRPr sz="3200" b="1">
                <a:solidFill>
                  <a:schemeClr val="tx1"/>
                </a:solidFill>
                <a:latin typeface="Arial" charset="0"/>
                <a:ea typeface="ＭＳ Ｐゴシック" charset="0"/>
              </a:defRPr>
            </a:lvl9pPr>
          </a:lstStyle>
          <a:p>
            <a:pPr>
              <a:spcBef>
                <a:spcPct val="20000"/>
              </a:spcBef>
            </a:pPr>
            <a:r>
              <a:rPr lang="en-ZA"/>
              <a:t>Conclusion</a:t>
            </a:r>
            <a:endParaRPr lang="en-ZA" dirty="0"/>
          </a:p>
        </p:txBody>
      </p:sp>
      <p:sp>
        <p:nvSpPr>
          <p:cNvPr id="3" name="Content Placeholder 2">
            <a:extLst>
              <a:ext uri="{FF2B5EF4-FFF2-40B4-BE49-F238E27FC236}">
                <a16:creationId xmlns:a16="http://schemas.microsoft.com/office/drawing/2014/main" id="{55779324-4D0F-4F64-A38E-2349DDC9A5F9}"/>
              </a:ext>
            </a:extLst>
          </p:cNvPr>
          <p:cNvSpPr txBox="1">
            <a:spLocks/>
          </p:cNvSpPr>
          <p:nvPr/>
        </p:nvSpPr>
        <p:spPr bwMode="auto">
          <a:xfrm>
            <a:off x="2076450" y="1222625"/>
            <a:ext cx="6743700" cy="5095981"/>
          </a:xfrm>
          <a:prstGeom prst="rect">
            <a:avLst/>
          </a:prstGeom>
          <a:noFill/>
          <a:ln w="9525">
            <a:noFill/>
            <a:miter lim="800000"/>
            <a:headEnd/>
            <a:tailEnd/>
          </a:ln>
        </p:spPr>
        <p:txBody>
          <a:bodyPr vert="horz" wrap="square" lIns="90394" tIns="45196" rIns="90394" bIns="45196" numCol="1" anchor="t" anchorCtr="0" compatLnSpc="1">
            <a:prstTxWarp prst="textNoShape">
              <a:avLst/>
            </a:prstTxWarp>
          </a:bodyPr>
          <a:lstStyle>
            <a:lvl1pPr marL="338138" indent="-338138" algn="l" defTabSz="903288"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33425" indent="-280988" algn="l" defTabSz="903288"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28713" indent="-225425" algn="l" defTabSz="903288"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81150" indent="-225425" algn="l" defTabSz="903288"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33588" indent="-225425" algn="l" defTabSz="903288"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485813" indent="-225983" algn="l" defTabSz="90393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37778" indent="-225983" algn="l" defTabSz="90393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389745" indent="-225983" algn="l" defTabSz="90393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41711" indent="-225983" algn="l" defTabSz="90393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03288" rtl="0" eaLnBrk="0" fontAlgn="base" latinLnBrk="0" hangingPunct="0">
              <a:lnSpc>
                <a:spcPct val="100000"/>
              </a:lnSpc>
              <a:spcBef>
                <a:spcPct val="20000"/>
              </a:spcBef>
              <a:spcAft>
                <a:spcPct val="0"/>
              </a:spcAft>
              <a:buClrTx/>
              <a:buSzTx/>
              <a:buFont typeface="Arial" pitchFamily="34" charset="0"/>
              <a:buNone/>
              <a:tabLst/>
              <a:defRPr/>
            </a:pPr>
            <a:r>
              <a:rPr kumimoji="0" lang="en-US" sz="2000" b="0" i="0" u="none" strike="noStrike" kern="1200" cap="none" spc="0" normalizeH="0" baseline="0" noProof="0" dirty="0">
                <a:ln>
                  <a:noFill/>
                </a:ln>
                <a:solidFill>
                  <a:sysClr val="windowText" lastClr="000000"/>
                </a:solidFill>
                <a:effectLst/>
                <a:uLnTx/>
                <a:uFillTx/>
                <a:latin typeface="Calibri"/>
                <a:ea typeface="+mn-ea"/>
                <a:cs typeface="+mn-cs"/>
              </a:rPr>
              <a:t>With more than 350 000 digital items, 300 000 print books, 30 000 items in our IR collections, the Library is a vital support for research, learning and teaching excellence at Rhodes University. </a:t>
            </a:r>
            <a:br>
              <a:rPr kumimoji="0" lang="en-US" sz="3200" b="0" i="0" u="none" strike="noStrike" kern="1200" cap="none" spc="0" normalizeH="0" baseline="0" noProof="0" dirty="0">
                <a:ln>
                  <a:noFill/>
                </a:ln>
                <a:solidFill>
                  <a:sysClr val="windowText" lastClr="000000"/>
                </a:solidFill>
                <a:effectLst/>
                <a:uLnTx/>
                <a:uFillTx/>
                <a:latin typeface="Calibri"/>
                <a:ea typeface="+mn-ea"/>
                <a:cs typeface="+mn-cs"/>
              </a:rPr>
            </a:br>
            <a:endParaRPr kumimoji="0" lang="en-US" sz="32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ctr" defTabSz="903288" rtl="0" eaLnBrk="0" fontAlgn="base" latinLnBrk="0" hangingPunct="0">
              <a:lnSpc>
                <a:spcPct val="100000"/>
              </a:lnSpc>
              <a:spcBef>
                <a:spcPct val="20000"/>
              </a:spcBef>
              <a:spcAft>
                <a:spcPct val="0"/>
              </a:spcAft>
              <a:buClrTx/>
              <a:buSzTx/>
              <a:buFont typeface="Arial" pitchFamily="34" charset="0"/>
              <a:buNone/>
              <a:tabLst/>
              <a:defRPr/>
            </a:pPr>
            <a:endParaRPr kumimoji="0" lang="en-US" sz="32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ctr" defTabSz="903288" rtl="0" eaLnBrk="0" fontAlgn="base" latinLnBrk="0" hangingPunct="0">
              <a:lnSpc>
                <a:spcPct val="100000"/>
              </a:lnSpc>
              <a:spcBef>
                <a:spcPct val="20000"/>
              </a:spcBef>
              <a:spcAft>
                <a:spcPct val="0"/>
              </a:spcAft>
              <a:buClrTx/>
              <a:buSzTx/>
              <a:buFont typeface="Arial" pitchFamily="34" charset="0"/>
              <a:buNone/>
              <a:tabLst/>
              <a:defRPr/>
            </a:pPr>
            <a:endParaRPr kumimoji="0" lang="en-US" sz="32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ctr" defTabSz="903288" rtl="0" eaLnBrk="0" fontAlgn="base" latinLnBrk="0" hangingPunct="0">
              <a:lnSpc>
                <a:spcPct val="100000"/>
              </a:lnSpc>
              <a:spcBef>
                <a:spcPct val="20000"/>
              </a:spcBef>
              <a:spcAft>
                <a:spcPct val="0"/>
              </a:spcAft>
              <a:buClrTx/>
              <a:buSzTx/>
              <a:buFont typeface="Arial" pitchFamily="34" charset="0"/>
              <a:buNone/>
              <a:tabLst/>
              <a:defRPr/>
            </a:pPr>
            <a:endParaRPr kumimoji="0" lang="en-US" sz="32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ctr" defTabSz="903288" rtl="0" eaLnBrk="0" fontAlgn="base" latinLnBrk="0" hangingPunct="0">
              <a:lnSpc>
                <a:spcPct val="100000"/>
              </a:lnSpc>
              <a:spcBef>
                <a:spcPct val="20000"/>
              </a:spcBef>
              <a:spcAft>
                <a:spcPct val="0"/>
              </a:spcAft>
              <a:buClrTx/>
              <a:buSzTx/>
              <a:buFont typeface="Arial" pitchFamily="34" charset="0"/>
              <a:buNone/>
              <a:tabLst/>
              <a:defRPr/>
            </a:pPr>
            <a:endParaRPr kumimoji="0" lang="en-US" sz="32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ctr" defTabSz="903288" rtl="0" eaLnBrk="0" fontAlgn="base" latinLnBrk="0" hangingPunct="0">
              <a:lnSpc>
                <a:spcPct val="100000"/>
              </a:lnSpc>
              <a:spcBef>
                <a:spcPct val="20000"/>
              </a:spcBef>
              <a:spcAft>
                <a:spcPct val="0"/>
              </a:spcAft>
              <a:buClrTx/>
              <a:buSzTx/>
              <a:buFont typeface="Arial" pitchFamily="34" charset="0"/>
              <a:buNone/>
              <a:tabLst/>
              <a:defRPr/>
            </a:pPr>
            <a:r>
              <a:rPr kumimoji="0" lang="en-US" sz="2400" b="0" i="0" u="none" strike="noStrike" kern="1200" cap="none" spc="0" normalizeH="0" baseline="0" noProof="0" dirty="0">
                <a:ln>
                  <a:noFill/>
                </a:ln>
                <a:solidFill>
                  <a:sysClr val="windowText" lastClr="000000"/>
                </a:solidFill>
                <a:effectLst/>
                <a:uLnTx/>
                <a:uFillTx/>
                <a:latin typeface="Calibri"/>
                <a:ea typeface="+mn-ea"/>
                <a:cs typeface="+mn-cs"/>
              </a:rPr>
              <a:t>WELCOME TO YOUR SCHOLARLY HUB</a:t>
            </a:r>
          </a:p>
          <a:p>
            <a:pPr marL="0" marR="0" lvl="0" indent="0" algn="ctr" defTabSz="903288" rtl="0" eaLnBrk="0" fontAlgn="base" latinLnBrk="0" hangingPunct="0">
              <a:lnSpc>
                <a:spcPct val="100000"/>
              </a:lnSpc>
              <a:spcBef>
                <a:spcPct val="20000"/>
              </a:spcBef>
              <a:spcAft>
                <a:spcPct val="0"/>
              </a:spcAft>
              <a:buClrTx/>
              <a:buSzTx/>
              <a:buFont typeface="Arial" pitchFamily="34" charset="0"/>
              <a:buNone/>
              <a:tabLst/>
              <a:defRPr/>
            </a:pPr>
            <a:r>
              <a:rPr kumimoji="0" lang="en-US" sz="3200" b="0" i="0" u="none" strike="noStrike" kern="1200" cap="none" spc="0" normalizeH="0" baseline="0" noProof="0" dirty="0">
                <a:ln>
                  <a:noFill/>
                </a:ln>
                <a:solidFill>
                  <a:sysClr val="windowText" lastClr="000000"/>
                </a:solidFill>
                <a:effectLst/>
                <a:uLnTx/>
                <a:uFillTx/>
                <a:latin typeface="Calibri"/>
                <a:ea typeface="+mn-ea"/>
                <a:cs typeface="+mn-cs"/>
              </a:rPr>
              <a:t> Thank you</a:t>
            </a:r>
            <a:endParaRPr kumimoji="0" lang="en-US" sz="2000" b="0" i="0" u="none" strike="noStrike" kern="1200" cap="none" spc="0" normalizeH="0" baseline="0" noProof="0" dirty="0">
              <a:ln>
                <a:noFill/>
              </a:ln>
              <a:solidFill>
                <a:sysClr val="windowText" lastClr="000000"/>
              </a:solidFill>
              <a:effectLst/>
              <a:uLnTx/>
              <a:uFillTx/>
              <a:latin typeface="Calibri"/>
              <a:ea typeface="+mn-ea"/>
              <a:cs typeface="+mn-cs"/>
            </a:endParaRPr>
          </a:p>
        </p:txBody>
      </p:sp>
      <p:pic>
        <p:nvPicPr>
          <p:cNvPr id="4" name="Picture 4" descr="Latest News - Rhodes Libraries - Term Hours">
            <a:extLst>
              <a:ext uri="{FF2B5EF4-FFF2-40B4-BE49-F238E27FC236}">
                <a16:creationId xmlns:a16="http://schemas.microsoft.com/office/drawing/2014/main" id="{20806269-C9B4-4B7A-A9B9-3E0BD389B6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1221" y="2767308"/>
            <a:ext cx="3534954" cy="2197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9822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2807209" y="2719984"/>
            <a:ext cx="152642" cy="271364"/>
            <a:chOff x="0" y="0"/>
            <a:chExt cx="310452" cy="551917"/>
          </a:xfrm>
        </p:grpSpPr>
        <p:sp>
          <p:nvSpPr>
            <p:cNvPr id="3" name="Freeform 3"/>
            <p:cNvSpPr/>
            <p:nvPr/>
          </p:nvSpPr>
          <p:spPr>
            <a:xfrm>
              <a:off x="0" y="0"/>
              <a:ext cx="310515" cy="551942"/>
            </a:xfrm>
            <a:custGeom>
              <a:avLst/>
              <a:gdLst/>
              <a:ahLst/>
              <a:cxnLst/>
              <a:rect l="l" t="t" r="r" b="b"/>
              <a:pathLst>
                <a:path w="310515" h="551942">
                  <a:moveTo>
                    <a:pt x="0" y="0"/>
                  </a:moveTo>
                  <a:lnTo>
                    <a:pt x="0" y="551942"/>
                  </a:lnTo>
                  <a:lnTo>
                    <a:pt x="310515" y="276352"/>
                  </a:lnTo>
                  <a:lnTo>
                    <a:pt x="310515" y="275590"/>
                  </a:lnTo>
                  <a:lnTo>
                    <a:pt x="0" y="0"/>
                  </a:lnTo>
                  <a:close/>
                </a:path>
              </a:pathLst>
            </a:custGeom>
            <a:solidFill>
              <a:srgbClr val="7B1271"/>
            </a:solidFill>
          </p:spPr>
          <p:txBody>
            <a:bodyPr/>
            <a:lstStyle/>
            <a:p>
              <a:endParaRPr lang="en-US" sz="2065"/>
            </a:p>
          </p:txBody>
        </p:sp>
      </p:grpSp>
      <p:sp>
        <p:nvSpPr>
          <p:cNvPr id="4" name="Freeform 4"/>
          <p:cNvSpPr/>
          <p:nvPr/>
        </p:nvSpPr>
        <p:spPr>
          <a:xfrm>
            <a:off x="2807210" y="4352543"/>
            <a:ext cx="4535138" cy="2194801"/>
          </a:xfrm>
          <a:custGeom>
            <a:avLst/>
            <a:gdLst/>
            <a:ahLst/>
            <a:cxnLst/>
            <a:rect l="l" t="t" r="r" b="b"/>
            <a:pathLst>
              <a:path w="6651899" h="4709544">
                <a:moveTo>
                  <a:pt x="0" y="0"/>
                </a:moveTo>
                <a:lnTo>
                  <a:pt x="6651898" y="0"/>
                </a:lnTo>
                <a:lnTo>
                  <a:pt x="6651898" y="4709544"/>
                </a:lnTo>
                <a:lnTo>
                  <a:pt x="0" y="4709544"/>
                </a:lnTo>
                <a:lnTo>
                  <a:pt x="0" y="0"/>
                </a:lnTo>
                <a:close/>
              </a:path>
            </a:pathLst>
          </a:custGeom>
          <a:blipFill>
            <a:blip r:embed="rId2"/>
            <a:stretch>
              <a:fillRect/>
            </a:stretch>
          </a:blipFill>
        </p:spPr>
        <p:txBody>
          <a:bodyPr/>
          <a:lstStyle/>
          <a:p>
            <a:endParaRPr lang="en-US" sz="2065"/>
          </a:p>
        </p:txBody>
      </p:sp>
      <p:sp>
        <p:nvSpPr>
          <p:cNvPr id="5" name="TextBox 5"/>
          <p:cNvSpPr txBox="1"/>
          <p:nvPr/>
        </p:nvSpPr>
        <p:spPr>
          <a:xfrm>
            <a:off x="3172969" y="1523342"/>
            <a:ext cx="4169379" cy="2393284"/>
          </a:xfrm>
          <a:prstGeom prst="rect">
            <a:avLst/>
          </a:prstGeom>
        </p:spPr>
        <p:txBody>
          <a:bodyPr wrap="square" lIns="0" tIns="0" rIns="0" bIns="0" rtlCol="0" anchor="t">
            <a:spAutoFit/>
          </a:bodyPr>
          <a:lstStyle/>
          <a:p>
            <a:pPr>
              <a:lnSpc>
                <a:spcPts val="2671"/>
              </a:lnSpc>
            </a:pPr>
            <a:r>
              <a:rPr lang="en-US" sz="1921" dirty="0">
                <a:solidFill>
                  <a:srgbClr val="2A2E3A"/>
                </a:solidFill>
                <a:latin typeface="Helios"/>
              </a:rPr>
              <a:t>We are an academic support service and partner that prides itself with the provision of optimum access to diverse, contextual learning and research collections, services, spaces, and facilities that support the academic project.</a:t>
            </a:r>
          </a:p>
        </p:txBody>
      </p:sp>
      <p:sp>
        <p:nvSpPr>
          <p:cNvPr id="6" name="TextBox 6"/>
          <p:cNvSpPr txBox="1"/>
          <p:nvPr/>
        </p:nvSpPr>
        <p:spPr>
          <a:xfrm>
            <a:off x="2807209" y="212103"/>
            <a:ext cx="4117710" cy="689548"/>
          </a:xfrm>
          <a:prstGeom prst="rect">
            <a:avLst/>
          </a:prstGeom>
        </p:spPr>
        <p:txBody>
          <a:bodyPr wrap="square" lIns="0" tIns="0" rIns="0" bIns="0" rtlCol="0" anchor="t">
            <a:spAutoFit/>
          </a:bodyPr>
          <a:lstStyle/>
          <a:p>
            <a:pPr>
              <a:lnSpc>
                <a:spcPts val="5851"/>
              </a:lnSpc>
            </a:pPr>
            <a:r>
              <a:rPr lang="en-US" sz="4179" dirty="0">
                <a:solidFill>
                  <a:srgbClr val="7B1271"/>
                </a:solidFill>
                <a:latin typeface="TT Hoves Bold"/>
              </a:rPr>
              <a:t>About Us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0D1A753-F635-4254-BA9F-24ED61FAF489}"/>
              </a:ext>
            </a:extLst>
          </p:cNvPr>
          <p:cNvSpPr txBox="1">
            <a:spLocks/>
          </p:cNvSpPr>
          <p:nvPr/>
        </p:nvSpPr>
        <p:spPr bwMode="auto">
          <a:xfrm>
            <a:off x="1580688" y="82570"/>
            <a:ext cx="7135161" cy="446208"/>
          </a:xfrm>
          <a:prstGeom prst="rect">
            <a:avLst/>
          </a:prstGeom>
          <a:noFill/>
          <a:ln w="9525">
            <a:noFill/>
            <a:miter lim="800000"/>
            <a:headEnd/>
            <a:tailEnd/>
          </a:ln>
        </p:spPr>
        <p:txBody>
          <a:bodyPr vert="horz" wrap="square" lIns="90394" tIns="45196" rIns="90394" bIns="45196" numCol="1" anchor="ctr" anchorCtr="0" compatLnSpc="1">
            <a:prstTxWarp prst="textNoShape">
              <a:avLst/>
            </a:prstTxWarp>
          </a:bodyPr>
          <a:lstStyle>
            <a:lvl1pPr algn="ctr" defTabSz="903288" rtl="0" eaLnBrk="0" fontAlgn="base" hangingPunct="0">
              <a:spcBef>
                <a:spcPct val="0"/>
              </a:spcBef>
              <a:spcAft>
                <a:spcPct val="0"/>
              </a:spcAft>
              <a:defRPr sz="4400" kern="1200">
                <a:solidFill>
                  <a:schemeClr val="tx1"/>
                </a:solidFill>
                <a:latin typeface="+mj-lt"/>
                <a:ea typeface="+mj-ea"/>
                <a:cs typeface="+mj-cs"/>
              </a:defRPr>
            </a:lvl1pPr>
            <a:lvl2pPr algn="ctr" defTabSz="903288" rtl="0" eaLnBrk="0" fontAlgn="base" hangingPunct="0">
              <a:spcBef>
                <a:spcPct val="0"/>
              </a:spcBef>
              <a:spcAft>
                <a:spcPct val="0"/>
              </a:spcAft>
              <a:defRPr sz="4400">
                <a:solidFill>
                  <a:schemeClr val="tx1"/>
                </a:solidFill>
                <a:latin typeface="Calibri" pitchFamily="34" charset="0"/>
              </a:defRPr>
            </a:lvl2pPr>
            <a:lvl3pPr algn="ctr" defTabSz="903288" rtl="0" eaLnBrk="0" fontAlgn="base" hangingPunct="0">
              <a:spcBef>
                <a:spcPct val="0"/>
              </a:spcBef>
              <a:spcAft>
                <a:spcPct val="0"/>
              </a:spcAft>
              <a:defRPr sz="4400">
                <a:solidFill>
                  <a:schemeClr val="tx1"/>
                </a:solidFill>
                <a:latin typeface="Calibri" pitchFamily="34" charset="0"/>
              </a:defRPr>
            </a:lvl3pPr>
            <a:lvl4pPr algn="ctr" defTabSz="903288" rtl="0" eaLnBrk="0" fontAlgn="base" hangingPunct="0">
              <a:spcBef>
                <a:spcPct val="0"/>
              </a:spcBef>
              <a:spcAft>
                <a:spcPct val="0"/>
              </a:spcAft>
              <a:defRPr sz="4400">
                <a:solidFill>
                  <a:schemeClr val="tx1"/>
                </a:solidFill>
                <a:latin typeface="Calibri" pitchFamily="34" charset="0"/>
              </a:defRPr>
            </a:lvl4pPr>
            <a:lvl5pPr algn="ctr" defTabSz="903288" rtl="0" eaLnBrk="0" fontAlgn="base" hangingPunct="0">
              <a:spcBef>
                <a:spcPct val="0"/>
              </a:spcBef>
              <a:spcAft>
                <a:spcPct val="0"/>
              </a:spcAft>
              <a:defRPr sz="4400">
                <a:solidFill>
                  <a:schemeClr val="tx1"/>
                </a:solidFill>
                <a:latin typeface="Calibri" pitchFamily="34" charset="0"/>
              </a:defRPr>
            </a:lvl5pPr>
            <a:lvl6pPr marL="457200" algn="ctr" defTabSz="903288" rtl="0" fontAlgn="base">
              <a:spcBef>
                <a:spcPct val="0"/>
              </a:spcBef>
              <a:spcAft>
                <a:spcPct val="0"/>
              </a:spcAft>
              <a:defRPr sz="4400">
                <a:solidFill>
                  <a:schemeClr val="tx1"/>
                </a:solidFill>
                <a:latin typeface="Calibri" pitchFamily="34" charset="0"/>
              </a:defRPr>
            </a:lvl6pPr>
            <a:lvl7pPr marL="914400" algn="ctr" defTabSz="903288" rtl="0" fontAlgn="base">
              <a:spcBef>
                <a:spcPct val="0"/>
              </a:spcBef>
              <a:spcAft>
                <a:spcPct val="0"/>
              </a:spcAft>
              <a:defRPr sz="4400">
                <a:solidFill>
                  <a:schemeClr val="tx1"/>
                </a:solidFill>
                <a:latin typeface="Calibri" pitchFamily="34" charset="0"/>
              </a:defRPr>
            </a:lvl7pPr>
            <a:lvl8pPr marL="1371600" algn="ctr" defTabSz="903288" rtl="0" fontAlgn="base">
              <a:spcBef>
                <a:spcPct val="0"/>
              </a:spcBef>
              <a:spcAft>
                <a:spcPct val="0"/>
              </a:spcAft>
              <a:defRPr sz="4400">
                <a:solidFill>
                  <a:schemeClr val="tx1"/>
                </a:solidFill>
                <a:latin typeface="Calibri" pitchFamily="34" charset="0"/>
              </a:defRPr>
            </a:lvl8pPr>
            <a:lvl9pPr marL="1828800" algn="ctr" defTabSz="903288" rtl="0" fontAlgn="base">
              <a:spcBef>
                <a:spcPct val="0"/>
              </a:spcBef>
              <a:spcAft>
                <a:spcPct val="0"/>
              </a:spcAft>
              <a:defRPr sz="4400">
                <a:solidFill>
                  <a:schemeClr val="tx1"/>
                </a:solidFill>
                <a:latin typeface="Calibri" pitchFamily="34" charset="0"/>
              </a:defRPr>
            </a:lvl9pPr>
          </a:lstStyle>
          <a:p>
            <a:pPr marL="0" marR="0" lvl="0" indent="0" algn="ctr" defTabSz="903288" rtl="0" eaLnBrk="0" fontAlgn="base" latinLnBrk="0" hangingPunct="0">
              <a:lnSpc>
                <a:spcPct val="100000"/>
              </a:lnSpc>
              <a:spcBef>
                <a:spcPct val="0"/>
              </a:spcBef>
              <a:spcAft>
                <a:spcPct val="0"/>
              </a:spcAft>
              <a:buClrTx/>
              <a:buSzTx/>
              <a:buFontTx/>
              <a:buNone/>
              <a:tabLst/>
              <a:defRPr/>
            </a:pPr>
            <a:br>
              <a:rPr kumimoji="0" lang="en-US" sz="4400" b="1" i="0" u="none" strike="noStrike" kern="1200" cap="none" spc="0" normalizeH="0" baseline="0" noProof="0" dirty="0">
                <a:ln>
                  <a:noFill/>
                </a:ln>
                <a:solidFill>
                  <a:sysClr val="windowText" lastClr="000000"/>
                </a:solidFill>
                <a:effectLst/>
                <a:uLnTx/>
                <a:uFillTx/>
                <a:latin typeface="Calibri"/>
                <a:ea typeface="+mj-ea"/>
                <a:cs typeface="+mj-cs"/>
              </a:rPr>
            </a:br>
            <a:r>
              <a:rPr kumimoji="0" lang="en-US" sz="3200" b="1" i="0" u="none" strike="noStrike" kern="1200" cap="none" spc="0" normalizeH="0" baseline="0" noProof="0" dirty="0">
                <a:ln>
                  <a:noFill/>
                </a:ln>
                <a:solidFill>
                  <a:sysClr val="windowText" lastClr="000000"/>
                </a:solidFill>
                <a:effectLst/>
                <a:uLnTx/>
                <a:uFillTx/>
                <a:latin typeface="Calibri"/>
                <a:ea typeface="+mj-ea"/>
                <a:cs typeface="+mj-cs"/>
              </a:rPr>
              <a:t>Where to find us </a:t>
            </a:r>
            <a:br>
              <a:rPr kumimoji="0" lang="en-ZA" sz="4400" b="0" i="0" u="none" strike="noStrike" kern="1200" cap="none" spc="0" normalizeH="0" baseline="0" noProof="0" dirty="0">
                <a:ln>
                  <a:noFill/>
                </a:ln>
                <a:solidFill>
                  <a:sysClr val="windowText" lastClr="000000"/>
                </a:solidFill>
                <a:effectLst/>
                <a:uLnTx/>
                <a:uFillTx/>
                <a:latin typeface="Calibri"/>
                <a:ea typeface="+mj-ea"/>
                <a:cs typeface="+mj-cs"/>
              </a:rPr>
            </a:br>
            <a:endParaRPr kumimoji="0" lang="en-ZA" sz="4400" b="0" i="0" u="none" strike="noStrike" kern="1200" cap="none" spc="0" normalizeH="0" baseline="0" noProof="0" dirty="0">
              <a:ln>
                <a:noFill/>
              </a:ln>
              <a:solidFill>
                <a:sysClr val="windowText" lastClr="000000"/>
              </a:solidFill>
              <a:effectLst/>
              <a:uLnTx/>
              <a:uFillTx/>
              <a:latin typeface="Calibri"/>
              <a:ea typeface="+mj-ea"/>
              <a:cs typeface="+mj-cs"/>
            </a:endParaRPr>
          </a:p>
        </p:txBody>
      </p:sp>
      <p:sp>
        <p:nvSpPr>
          <p:cNvPr id="8" name="Content Placeholder 2">
            <a:extLst>
              <a:ext uri="{FF2B5EF4-FFF2-40B4-BE49-F238E27FC236}">
                <a16:creationId xmlns:a16="http://schemas.microsoft.com/office/drawing/2014/main" id="{D72AC01A-05FC-43EC-BC0B-2223BE13D26F}"/>
              </a:ext>
            </a:extLst>
          </p:cNvPr>
          <p:cNvSpPr txBox="1">
            <a:spLocks/>
          </p:cNvSpPr>
          <p:nvPr/>
        </p:nvSpPr>
        <p:spPr bwMode="auto">
          <a:xfrm>
            <a:off x="1579071" y="888780"/>
            <a:ext cx="7412529" cy="5511114"/>
          </a:xfrm>
          <a:prstGeom prst="rect">
            <a:avLst/>
          </a:prstGeom>
          <a:noFill/>
          <a:ln w="9525">
            <a:noFill/>
            <a:miter lim="800000"/>
            <a:headEnd/>
            <a:tailEnd/>
          </a:ln>
        </p:spPr>
        <p:txBody>
          <a:bodyPr vert="horz" wrap="square" lIns="90394" tIns="45196" rIns="90394" bIns="45196" numCol="1" anchor="t" anchorCtr="0" compatLnSpc="1">
            <a:prstTxWarp prst="textNoShape">
              <a:avLst/>
            </a:prstTxWarp>
          </a:bodyPr>
          <a:lstStyle>
            <a:lvl1pPr marL="338138" indent="-338138" algn="l" defTabSz="903288"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33425" indent="-280988" algn="l" defTabSz="903288"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28713" indent="-225425" algn="l" defTabSz="903288"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81150" indent="-225425" algn="l" defTabSz="903288"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33588" indent="-225425" algn="l" defTabSz="903288"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485813" indent="-225983" algn="l" defTabSz="90393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37778" indent="-225983" algn="l" defTabSz="90393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389745" indent="-225983" algn="l" defTabSz="90393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41711" indent="-225983" algn="l" defTabSz="90393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03288" rtl="0" eaLnBrk="0" fontAlgn="base" latinLnBrk="0" hangingPunct="0">
              <a:lnSpc>
                <a:spcPct val="100000"/>
              </a:lnSpc>
              <a:spcBef>
                <a:spcPct val="20000"/>
              </a:spcBef>
              <a:spcAft>
                <a:spcPct val="0"/>
              </a:spcAft>
              <a:buClrTx/>
              <a:buSzTx/>
              <a:buFont typeface="Arial" pitchFamily="34" charset="0"/>
              <a:buNone/>
              <a:tabLst/>
              <a:defRPr/>
            </a:pPr>
            <a:endParaRPr kumimoji="0" lang="en-US" sz="2000" b="0" i="0" u="none" strike="noStrike" kern="1200" cap="none" spc="0" normalizeH="0" baseline="0" noProof="0">
              <a:ln>
                <a:noFill/>
              </a:ln>
              <a:solidFill>
                <a:sysClr val="windowText" lastClr="000000"/>
              </a:solidFill>
              <a:effectLst/>
              <a:uLnTx/>
              <a:uFillTx/>
              <a:latin typeface="Calibri"/>
              <a:ea typeface="+mn-ea"/>
              <a:cs typeface="+mn-cs"/>
            </a:endParaRPr>
          </a:p>
          <a:p>
            <a:pPr marL="0" marR="0" lvl="0" indent="0" algn="ctr" defTabSz="903288" rtl="0" eaLnBrk="0" fontAlgn="base" latinLnBrk="0" hangingPunct="0">
              <a:lnSpc>
                <a:spcPct val="100000"/>
              </a:lnSpc>
              <a:spcBef>
                <a:spcPct val="20000"/>
              </a:spcBef>
              <a:spcAft>
                <a:spcPct val="0"/>
              </a:spcAft>
              <a:buClrTx/>
              <a:buSzTx/>
              <a:buFont typeface="Arial" pitchFamily="34" charset="0"/>
              <a:buNone/>
              <a:tabLst/>
              <a:defRPr/>
            </a:pPr>
            <a:r>
              <a:rPr kumimoji="0" lang="en-US" sz="2400" b="0" i="0" u="none" strike="noStrike" kern="1200" cap="none" spc="0" normalizeH="0" baseline="0" noProof="0">
                <a:ln>
                  <a:noFill/>
                </a:ln>
                <a:solidFill>
                  <a:sysClr val="windowText" lastClr="000000"/>
                </a:solidFill>
                <a:effectLst/>
                <a:uLnTx/>
                <a:uFillTx/>
                <a:latin typeface="Calibri"/>
                <a:ea typeface="+mn-ea"/>
                <a:cs typeface="+mn-cs"/>
              </a:rPr>
              <a:t>  </a:t>
            </a:r>
            <a:endParaRPr kumimoji="0" lang="en-ZA" sz="2400" b="0" i="0" u="none" strike="noStrike" kern="1200" cap="none" spc="0" normalizeH="0" baseline="0" noProof="0">
              <a:ln>
                <a:noFill/>
              </a:ln>
              <a:solidFill>
                <a:sysClr val="windowText" lastClr="000000"/>
              </a:solidFill>
              <a:effectLst/>
              <a:uLnTx/>
              <a:uFillTx/>
              <a:latin typeface="Calibri"/>
              <a:ea typeface="+mn-ea"/>
              <a:cs typeface="+mn-cs"/>
            </a:endParaRPr>
          </a:p>
          <a:p>
            <a:pPr marL="338138" marR="0" lvl="0" indent="-338138" algn="ctr" defTabSz="903288" rtl="0" eaLnBrk="0" fontAlgn="base" latinLnBrk="0" hangingPunct="0">
              <a:lnSpc>
                <a:spcPct val="100000"/>
              </a:lnSpc>
              <a:spcBef>
                <a:spcPct val="20000"/>
              </a:spcBef>
              <a:spcAft>
                <a:spcPct val="0"/>
              </a:spcAft>
              <a:buClrTx/>
              <a:buSzTx/>
              <a:buFont typeface="Arial" pitchFamily="34" charset="0"/>
              <a:buChar char="•"/>
              <a:tabLst/>
              <a:defRPr/>
            </a:pPr>
            <a:endParaRPr kumimoji="0" lang="en-ZA" sz="3200" b="0" i="0" u="none" strike="noStrike" kern="1200" cap="none" spc="0" normalizeH="0" baseline="0" noProof="0">
              <a:ln>
                <a:noFill/>
              </a:ln>
              <a:solidFill>
                <a:sysClr val="windowText" lastClr="000000"/>
              </a:solidFill>
              <a:effectLst/>
              <a:uLnTx/>
              <a:uFillTx/>
              <a:latin typeface="Calibri"/>
              <a:ea typeface="+mn-ea"/>
              <a:cs typeface="+mn-cs"/>
            </a:endParaRPr>
          </a:p>
          <a:p>
            <a:pPr marL="338138" marR="0" lvl="0" indent="-338138" algn="ctr" defTabSz="903288" rtl="0" eaLnBrk="0" fontAlgn="base" latinLnBrk="0" hangingPunct="0">
              <a:lnSpc>
                <a:spcPct val="100000"/>
              </a:lnSpc>
              <a:spcBef>
                <a:spcPct val="20000"/>
              </a:spcBef>
              <a:spcAft>
                <a:spcPct val="0"/>
              </a:spcAft>
              <a:buClrTx/>
              <a:buSzTx/>
              <a:buFont typeface="Arial" pitchFamily="34" charset="0"/>
              <a:buChar char="•"/>
              <a:tabLst/>
              <a:defRPr/>
            </a:pPr>
            <a:endParaRPr kumimoji="0" lang="en-ZA" sz="3200" b="0" i="0" u="none" strike="noStrike" kern="1200" cap="none" spc="0" normalizeH="0" baseline="0" noProof="0">
              <a:ln>
                <a:noFill/>
              </a:ln>
              <a:solidFill>
                <a:sysClr val="windowText" lastClr="000000"/>
              </a:solidFill>
              <a:effectLst/>
              <a:uLnTx/>
              <a:uFillTx/>
              <a:latin typeface="Calibri"/>
              <a:ea typeface="+mn-ea"/>
              <a:cs typeface="+mn-cs"/>
            </a:endParaRPr>
          </a:p>
          <a:p>
            <a:pPr marL="338138" marR="0" lvl="0" indent="-338138" algn="ctr" defTabSz="903288" rtl="0" eaLnBrk="0" fontAlgn="base" latinLnBrk="0" hangingPunct="0">
              <a:lnSpc>
                <a:spcPct val="100000"/>
              </a:lnSpc>
              <a:spcBef>
                <a:spcPct val="20000"/>
              </a:spcBef>
              <a:spcAft>
                <a:spcPct val="0"/>
              </a:spcAft>
              <a:buClrTx/>
              <a:buSzTx/>
              <a:buFont typeface="Arial" pitchFamily="34" charset="0"/>
              <a:buChar char="•"/>
              <a:tabLst/>
              <a:defRPr/>
            </a:pPr>
            <a:endParaRPr kumimoji="0" lang="en-ZA" sz="3200" b="0" i="0" u="none" strike="noStrike" kern="1200" cap="none" spc="0" normalizeH="0" baseline="0" noProof="0" dirty="0">
              <a:ln>
                <a:noFill/>
              </a:ln>
              <a:solidFill>
                <a:sysClr val="windowText" lastClr="000000"/>
              </a:solidFill>
              <a:effectLst/>
              <a:uLnTx/>
              <a:uFillTx/>
              <a:latin typeface="Calibri"/>
              <a:ea typeface="+mn-ea"/>
              <a:cs typeface="+mn-cs"/>
            </a:endParaRPr>
          </a:p>
        </p:txBody>
      </p:sp>
      <p:pic>
        <p:nvPicPr>
          <p:cNvPr id="9" name="Picture 2" descr="Place of Knowledge">
            <a:extLst>
              <a:ext uri="{FF2B5EF4-FFF2-40B4-BE49-F238E27FC236}">
                <a16:creationId xmlns:a16="http://schemas.microsoft.com/office/drawing/2014/main" id="{3EA9C241-82F3-40E3-BFF4-FF6210FFE2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6699" y="2605032"/>
            <a:ext cx="2871787" cy="151019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1DF38E38-877C-401F-8BE2-E708D5E82187}"/>
              </a:ext>
            </a:extLst>
          </p:cNvPr>
          <p:cNvPicPr>
            <a:picLocks noChangeAspect="1"/>
          </p:cNvPicPr>
          <p:nvPr/>
        </p:nvPicPr>
        <p:blipFill>
          <a:blip r:embed="rId3"/>
          <a:stretch>
            <a:fillRect/>
          </a:stretch>
        </p:blipFill>
        <p:spPr>
          <a:xfrm>
            <a:off x="3150168" y="1039270"/>
            <a:ext cx="2139368" cy="1083027"/>
          </a:xfrm>
          <a:prstGeom prst="rect">
            <a:avLst/>
          </a:prstGeom>
        </p:spPr>
      </p:pic>
      <p:pic>
        <p:nvPicPr>
          <p:cNvPr id="11" name="Picture 10">
            <a:extLst>
              <a:ext uri="{FF2B5EF4-FFF2-40B4-BE49-F238E27FC236}">
                <a16:creationId xmlns:a16="http://schemas.microsoft.com/office/drawing/2014/main" id="{49C2BC7F-3531-4A15-8C4B-55FA7064361C}"/>
              </a:ext>
            </a:extLst>
          </p:cNvPr>
          <p:cNvPicPr>
            <a:picLocks noChangeAspect="1"/>
          </p:cNvPicPr>
          <p:nvPr/>
        </p:nvPicPr>
        <p:blipFill>
          <a:blip r:embed="rId4"/>
          <a:stretch>
            <a:fillRect/>
          </a:stretch>
        </p:blipFill>
        <p:spPr>
          <a:xfrm>
            <a:off x="7282390" y="2600007"/>
            <a:ext cx="1662044" cy="1510196"/>
          </a:xfrm>
          <a:prstGeom prst="rect">
            <a:avLst/>
          </a:prstGeom>
        </p:spPr>
      </p:pic>
      <p:pic>
        <p:nvPicPr>
          <p:cNvPr id="12" name="Picture 11">
            <a:extLst>
              <a:ext uri="{FF2B5EF4-FFF2-40B4-BE49-F238E27FC236}">
                <a16:creationId xmlns:a16="http://schemas.microsoft.com/office/drawing/2014/main" id="{4600CB93-75CC-484C-A236-ACDA1E1B0D42}"/>
              </a:ext>
            </a:extLst>
          </p:cNvPr>
          <p:cNvPicPr>
            <a:picLocks noChangeAspect="1"/>
          </p:cNvPicPr>
          <p:nvPr/>
        </p:nvPicPr>
        <p:blipFill>
          <a:blip r:embed="rId5"/>
          <a:stretch>
            <a:fillRect/>
          </a:stretch>
        </p:blipFill>
        <p:spPr>
          <a:xfrm>
            <a:off x="5670273" y="1047108"/>
            <a:ext cx="2025360" cy="1043951"/>
          </a:xfrm>
          <a:prstGeom prst="rect">
            <a:avLst/>
          </a:prstGeom>
        </p:spPr>
      </p:pic>
      <p:pic>
        <p:nvPicPr>
          <p:cNvPr id="13" name="Picture 12">
            <a:extLst>
              <a:ext uri="{FF2B5EF4-FFF2-40B4-BE49-F238E27FC236}">
                <a16:creationId xmlns:a16="http://schemas.microsoft.com/office/drawing/2014/main" id="{2EFF7BC9-6561-4815-AFB8-CF5EFAE03810}"/>
              </a:ext>
            </a:extLst>
          </p:cNvPr>
          <p:cNvPicPr>
            <a:picLocks noChangeAspect="1"/>
          </p:cNvPicPr>
          <p:nvPr/>
        </p:nvPicPr>
        <p:blipFill>
          <a:blip r:embed="rId6"/>
          <a:stretch>
            <a:fillRect/>
          </a:stretch>
        </p:blipFill>
        <p:spPr>
          <a:xfrm>
            <a:off x="1579071" y="2764812"/>
            <a:ext cx="1915142" cy="1330006"/>
          </a:xfrm>
          <a:prstGeom prst="rect">
            <a:avLst/>
          </a:prstGeom>
        </p:spPr>
      </p:pic>
      <p:pic>
        <p:nvPicPr>
          <p:cNvPr id="14" name="Picture 13">
            <a:extLst>
              <a:ext uri="{FF2B5EF4-FFF2-40B4-BE49-F238E27FC236}">
                <a16:creationId xmlns:a16="http://schemas.microsoft.com/office/drawing/2014/main" id="{AF7879D5-BF03-4310-819D-4EB7E728AE20}"/>
              </a:ext>
            </a:extLst>
          </p:cNvPr>
          <p:cNvPicPr>
            <a:picLocks noChangeAspect="1"/>
          </p:cNvPicPr>
          <p:nvPr/>
        </p:nvPicPr>
        <p:blipFill>
          <a:blip r:embed="rId7"/>
          <a:stretch>
            <a:fillRect/>
          </a:stretch>
        </p:blipFill>
        <p:spPr>
          <a:xfrm>
            <a:off x="6437910" y="4509653"/>
            <a:ext cx="1541147" cy="1410301"/>
          </a:xfrm>
          <a:prstGeom prst="rect">
            <a:avLst/>
          </a:prstGeom>
        </p:spPr>
      </p:pic>
      <p:pic>
        <p:nvPicPr>
          <p:cNvPr id="15" name="Picture 14">
            <a:extLst>
              <a:ext uri="{FF2B5EF4-FFF2-40B4-BE49-F238E27FC236}">
                <a16:creationId xmlns:a16="http://schemas.microsoft.com/office/drawing/2014/main" id="{1AA92892-8364-4427-BEB6-2448D672A76A}"/>
              </a:ext>
            </a:extLst>
          </p:cNvPr>
          <p:cNvPicPr>
            <a:picLocks noChangeAspect="1"/>
          </p:cNvPicPr>
          <p:nvPr/>
        </p:nvPicPr>
        <p:blipFill>
          <a:blip r:embed="rId8"/>
          <a:stretch>
            <a:fillRect/>
          </a:stretch>
        </p:blipFill>
        <p:spPr>
          <a:xfrm>
            <a:off x="3236258" y="4491615"/>
            <a:ext cx="1541147" cy="1413922"/>
          </a:xfrm>
          <a:prstGeom prst="rect">
            <a:avLst/>
          </a:prstGeom>
          <a:ln>
            <a:solidFill>
              <a:sysClr val="windowText" lastClr="000000"/>
            </a:solidFill>
            <a:prstDash val="sysDot"/>
          </a:ln>
        </p:spPr>
      </p:pic>
      <p:sp>
        <p:nvSpPr>
          <p:cNvPr id="16" name="TextBox 15">
            <a:extLst>
              <a:ext uri="{FF2B5EF4-FFF2-40B4-BE49-F238E27FC236}">
                <a16:creationId xmlns:a16="http://schemas.microsoft.com/office/drawing/2014/main" id="{7DEEAE0D-B862-4E88-9A06-898940D5539B}"/>
              </a:ext>
            </a:extLst>
          </p:cNvPr>
          <p:cNvSpPr txBox="1"/>
          <p:nvPr/>
        </p:nvSpPr>
        <p:spPr>
          <a:xfrm>
            <a:off x="4486338" y="2948940"/>
            <a:ext cx="914400" cy="91440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dirty="0">
              <a:ln>
                <a:noFill/>
              </a:ln>
              <a:solidFill>
                <a:sysClr val="windowText" lastClr="000000"/>
              </a:solidFill>
              <a:effectLst/>
              <a:uLnTx/>
              <a:uFillTx/>
            </a:endParaRPr>
          </a:p>
        </p:txBody>
      </p:sp>
      <p:sp>
        <p:nvSpPr>
          <p:cNvPr id="17" name="Arrow: Up 16">
            <a:extLst>
              <a:ext uri="{FF2B5EF4-FFF2-40B4-BE49-F238E27FC236}">
                <a16:creationId xmlns:a16="http://schemas.microsoft.com/office/drawing/2014/main" id="{D5232519-01FA-4BCC-A759-11B885805DAC}"/>
              </a:ext>
            </a:extLst>
          </p:cNvPr>
          <p:cNvSpPr/>
          <p:nvPr/>
        </p:nvSpPr>
        <p:spPr>
          <a:xfrm>
            <a:off x="5101293" y="2138525"/>
            <a:ext cx="93952" cy="450280"/>
          </a:xfrm>
          <a:prstGeom prst="up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prstClr val="white"/>
              </a:solidFill>
              <a:effectLst/>
              <a:uLnTx/>
              <a:uFillTx/>
              <a:latin typeface="Calibri"/>
              <a:ea typeface="+mn-ea"/>
              <a:cs typeface="+mn-cs"/>
            </a:endParaRPr>
          </a:p>
        </p:txBody>
      </p:sp>
      <p:sp>
        <p:nvSpPr>
          <p:cNvPr id="18" name="Arrow: Up 17">
            <a:extLst>
              <a:ext uri="{FF2B5EF4-FFF2-40B4-BE49-F238E27FC236}">
                <a16:creationId xmlns:a16="http://schemas.microsoft.com/office/drawing/2014/main" id="{FC4BEEF2-0833-469D-BCCE-6F290677E657}"/>
              </a:ext>
            </a:extLst>
          </p:cNvPr>
          <p:cNvSpPr/>
          <p:nvPr/>
        </p:nvSpPr>
        <p:spPr>
          <a:xfrm>
            <a:off x="5761777" y="2100808"/>
            <a:ext cx="120490" cy="505153"/>
          </a:xfrm>
          <a:prstGeom prst="up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prstClr val="white"/>
              </a:solidFill>
              <a:effectLst/>
              <a:uLnTx/>
              <a:uFillTx/>
              <a:latin typeface="Calibri"/>
              <a:ea typeface="+mn-ea"/>
              <a:cs typeface="+mn-cs"/>
            </a:endParaRPr>
          </a:p>
        </p:txBody>
      </p:sp>
      <p:sp>
        <p:nvSpPr>
          <p:cNvPr id="19" name="Arrow: Left 18">
            <a:extLst>
              <a:ext uri="{FF2B5EF4-FFF2-40B4-BE49-F238E27FC236}">
                <a16:creationId xmlns:a16="http://schemas.microsoft.com/office/drawing/2014/main" id="{6A43E71F-D74B-488D-A9A3-9C5C04479D41}"/>
              </a:ext>
            </a:extLst>
          </p:cNvPr>
          <p:cNvSpPr/>
          <p:nvPr/>
        </p:nvSpPr>
        <p:spPr>
          <a:xfrm>
            <a:off x="3494213" y="3236563"/>
            <a:ext cx="485803" cy="247135"/>
          </a:xfrm>
          <a:prstGeom prst="lef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prstClr val="white"/>
              </a:solidFill>
              <a:effectLst/>
              <a:uLnTx/>
              <a:uFillTx/>
              <a:latin typeface="Calibri"/>
              <a:ea typeface="+mn-ea"/>
              <a:cs typeface="+mn-cs"/>
            </a:endParaRPr>
          </a:p>
        </p:txBody>
      </p:sp>
      <p:sp>
        <p:nvSpPr>
          <p:cNvPr id="20" name="Arrow: Right 19">
            <a:extLst>
              <a:ext uri="{FF2B5EF4-FFF2-40B4-BE49-F238E27FC236}">
                <a16:creationId xmlns:a16="http://schemas.microsoft.com/office/drawing/2014/main" id="{581F584B-69AB-4F86-940E-9AB57F5A5427}"/>
              </a:ext>
            </a:extLst>
          </p:cNvPr>
          <p:cNvSpPr/>
          <p:nvPr/>
        </p:nvSpPr>
        <p:spPr>
          <a:xfrm>
            <a:off x="6872322" y="3336010"/>
            <a:ext cx="411639" cy="210882"/>
          </a:xfrm>
          <a:prstGeom prst="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prstClr val="white"/>
              </a:solidFill>
              <a:effectLst/>
              <a:uLnTx/>
              <a:uFillTx/>
              <a:latin typeface="Calibri"/>
              <a:ea typeface="+mn-ea"/>
              <a:cs typeface="+mn-cs"/>
            </a:endParaRPr>
          </a:p>
        </p:txBody>
      </p:sp>
      <p:cxnSp>
        <p:nvCxnSpPr>
          <p:cNvPr id="21" name="Straight Connector 20">
            <a:extLst>
              <a:ext uri="{FF2B5EF4-FFF2-40B4-BE49-F238E27FC236}">
                <a16:creationId xmlns:a16="http://schemas.microsoft.com/office/drawing/2014/main" id="{455A5B99-C8DE-4A25-8E58-7054B3F84718}"/>
              </a:ext>
            </a:extLst>
          </p:cNvPr>
          <p:cNvCxnSpPr>
            <a:cxnSpLocks/>
          </p:cNvCxnSpPr>
          <p:nvPr/>
        </p:nvCxnSpPr>
        <p:spPr>
          <a:xfrm>
            <a:off x="4227023" y="4110203"/>
            <a:ext cx="1" cy="408135"/>
          </a:xfrm>
          <a:prstGeom prst="line">
            <a:avLst/>
          </a:prstGeom>
          <a:noFill/>
          <a:ln w="9525" cap="flat" cmpd="sng" algn="ctr">
            <a:solidFill>
              <a:srgbClr val="4F81BD">
                <a:shade val="95000"/>
                <a:satMod val="105000"/>
              </a:srgbClr>
            </a:solidFill>
            <a:prstDash val="solid"/>
          </a:ln>
          <a:effectLst/>
        </p:spPr>
      </p:cxnSp>
      <p:cxnSp>
        <p:nvCxnSpPr>
          <p:cNvPr id="22" name="Straight Connector 21">
            <a:extLst>
              <a:ext uri="{FF2B5EF4-FFF2-40B4-BE49-F238E27FC236}">
                <a16:creationId xmlns:a16="http://schemas.microsoft.com/office/drawing/2014/main" id="{C37E0A7F-E8B4-459B-BA89-497CBFB0185B}"/>
              </a:ext>
            </a:extLst>
          </p:cNvPr>
          <p:cNvCxnSpPr>
            <a:cxnSpLocks/>
          </p:cNvCxnSpPr>
          <p:nvPr/>
        </p:nvCxnSpPr>
        <p:spPr>
          <a:xfrm>
            <a:off x="6752891" y="4088592"/>
            <a:ext cx="0" cy="427532"/>
          </a:xfrm>
          <a:prstGeom prst="line">
            <a:avLst/>
          </a:prstGeom>
          <a:noFill/>
          <a:ln w="9525" cap="flat" cmpd="sng" algn="ctr">
            <a:solidFill>
              <a:srgbClr val="4F81BD">
                <a:shade val="95000"/>
                <a:satMod val="105000"/>
              </a:srgbClr>
            </a:solidFill>
            <a:prstDash val="solid"/>
          </a:ln>
          <a:effectLst/>
        </p:spPr>
      </p:cxnSp>
      <p:sp>
        <p:nvSpPr>
          <p:cNvPr id="23" name="Arrow: Left-Right 22">
            <a:extLst>
              <a:ext uri="{FF2B5EF4-FFF2-40B4-BE49-F238E27FC236}">
                <a16:creationId xmlns:a16="http://schemas.microsoft.com/office/drawing/2014/main" id="{ADEE3EAB-71C0-4C1E-AE53-E73DC4051D2E}"/>
              </a:ext>
            </a:extLst>
          </p:cNvPr>
          <p:cNvSpPr/>
          <p:nvPr/>
        </p:nvSpPr>
        <p:spPr>
          <a:xfrm>
            <a:off x="4783815" y="5175239"/>
            <a:ext cx="1647685" cy="245676"/>
          </a:xfrm>
          <a:prstGeom prst="leftRightArrow">
            <a:avLst>
              <a:gd name="adj1" fmla="val 100000"/>
              <a:gd name="adj2" fmla="val 50000"/>
            </a:avLst>
          </a:prstGeom>
          <a:solidFill>
            <a:srgbClr val="4F81BD"/>
          </a:solidFill>
          <a:ln w="25400" cap="flat" cmpd="sng" algn="ctr">
            <a:solidFill>
              <a:srgbClr val="4F81BD">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800" b="1" i="0" u="none" strike="noStrike" kern="0" cap="none" spc="0" normalizeH="0" baseline="0" noProof="0" dirty="0">
                <a:ln>
                  <a:noFill/>
                </a:ln>
                <a:solidFill>
                  <a:srgbClr val="000000"/>
                </a:solidFill>
                <a:effectLst/>
                <a:uLnTx/>
                <a:uFillTx/>
                <a:latin typeface="Gill Sans" charset="0"/>
                <a:ea typeface="ヒラギノ角ゴ ProN W3" charset="-128"/>
                <a:cs typeface="+mn-cs"/>
              </a:rPr>
              <a:t>Affiliated Libraries</a:t>
            </a:r>
          </a:p>
        </p:txBody>
      </p:sp>
      <p:sp>
        <p:nvSpPr>
          <p:cNvPr id="24" name="TextBox 23">
            <a:extLst>
              <a:ext uri="{FF2B5EF4-FFF2-40B4-BE49-F238E27FC236}">
                <a16:creationId xmlns:a16="http://schemas.microsoft.com/office/drawing/2014/main" id="{2BFBEF3D-8B63-468D-9365-1D39EB1343E6}"/>
              </a:ext>
            </a:extLst>
          </p:cNvPr>
          <p:cNvSpPr txBox="1"/>
          <p:nvPr/>
        </p:nvSpPr>
        <p:spPr>
          <a:xfrm>
            <a:off x="4650559" y="3030059"/>
            <a:ext cx="1425146" cy="16357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dirty="0">
              <a:ln>
                <a:noFill/>
              </a:ln>
              <a:solidFill>
                <a:sysClr val="windowText" lastClr="000000"/>
              </a:solidFill>
              <a:effectLst/>
              <a:uLnTx/>
              <a:uFillTx/>
            </a:endParaRPr>
          </a:p>
        </p:txBody>
      </p:sp>
      <p:sp>
        <p:nvSpPr>
          <p:cNvPr id="25" name="Rectangle 24">
            <a:extLst>
              <a:ext uri="{FF2B5EF4-FFF2-40B4-BE49-F238E27FC236}">
                <a16:creationId xmlns:a16="http://schemas.microsoft.com/office/drawing/2014/main" id="{08856E96-DF4C-444B-A120-E1166B84C78B}"/>
              </a:ext>
            </a:extLst>
          </p:cNvPr>
          <p:cNvSpPr/>
          <p:nvPr/>
        </p:nvSpPr>
        <p:spPr>
          <a:xfrm>
            <a:off x="4518908" y="4088592"/>
            <a:ext cx="2078716" cy="21544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800" b="1" i="0" u="none" strike="noStrike" kern="0" cap="none" spc="0" normalizeH="0" baseline="0" noProof="0" dirty="0">
                <a:ln>
                  <a:noFill/>
                </a:ln>
                <a:solidFill>
                  <a:sysClr val="windowText" lastClr="000000"/>
                </a:solidFill>
                <a:effectLst/>
                <a:uLnTx/>
                <a:uFillTx/>
              </a:rPr>
              <a:t>Main Library - Artillery Road</a:t>
            </a:r>
          </a:p>
        </p:txBody>
      </p:sp>
      <p:sp>
        <p:nvSpPr>
          <p:cNvPr id="26" name="Rectangle 25">
            <a:extLst>
              <a:ext uri="{FF2B5EF4-FFF2-40B4-BE49-F238E27FC236}">
                <a16:creationId xmlns:a16="http://schemas.microsoft.com/office/drawing/2014/main" id="{B6A2FFA0-4687-4FC3-9FDB-475F493AA359}"/>
              </a:ext>
            </a:extLst>
          </p:cNvPr>
          <p:cNvSpPr/>
          <p:nvPr/>
        </p:nvSpPr>
        <p:spPr>
          <a:xfrm>
            <a:off x="5664425" y="2028772"/>
            <a:ext cx="2031207" cy="33855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800" b="1" i="0" u="none" strike="noStrike" kern="0" cap="none" spc="0" normalizeH="0" baseline="0" noProof="0" dirty="0">
                <a:ln>
                  <a:noFill/>
                </a:ln>
                <a:solidFill>
                  <a:sysClr val="windowText" lastClr="000000"/>
                </a:solidFill>
                <a:effectLst/>
                <a:uLnTx/>
                <a:uFillTx/>
              </a:rPr>
              <a:t>TRC Education Department </a:t>
            </a:r>
          </a:p>
          <a:p>
            <a:pPr marL="0" marR="0" lvl="0" indent="0" defTabSz="914400" eaLnBrk="1" fontAlgn="auto" latinLnBrk="0" hangingPunct="1">
              <a:lnSpc>
                <a:spcPct val="100000"/>
              </a:lnSpc>
              <a:spcBef>
                <a:spcPts val="0"/>
              </a:spcBef>
              <a:spcAft>
                <a:spcPts val="0"/>
              </a:spcAft>
              <a:buClrTx/>
              <a:buSzTx/>
              <a:buFontTx/>
              <a:buNone/>
              <a:tabLst/>
              <a:defRPr/>
            </a:pPr>
            <a:r>
              <a:rPr kumimoji="0" lang="en-ZA" sz="800" b="1" i="0" u="none" strike="noStrike" kern="0" cap="none" spc="0" normalizeH="0" baseline="0" noProof="0" dirty="0">
                <a:ln>
                  <a:noFill/>
                </a:ln>
                <a:solidFill>
                  <a:sysClr val="windowText" lastClr="000000"/>
                </a:solidFill>
                <a:effectLst/>
                <a:uLnTx/>
                <a:uFillTx/>
              </a:rPr>
              <a:t>Corner Somerset &amp; grey Road</a:t>
            </a:r>
          </a:p>
        </p:txBody>
      </p:sp>
      <p:sp>
        <p:nvSpPr>
          <p:cNvPr id="27" name="Rectangle 26">
            <a:extLst>
              <a:ext uri="{FF2B5EF4-FFF2-40B4-BE49-F238E27FC236}">
                <a16:creationId xmlns:a16="http://schemas.microsoft.com/office/drawing/2014/main" id="{70024AA7-2255-4C6E-9ECF-37B82923907B}"/>
              </a:ext>
            </a:extLst>
          </p:cNvPr>
          <p:cNvSpPr/>
          <p:nvPr/>
        </p:nvSpPr>
        <p:spPr>
          <a:xfrm>
            <a:off x="7377724" y="4068049"/>
            <a:ext cx="1567390" cy="21544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800" b="1" i="0" u="none" strike="noStrike" kern="0" cap="none" spc="0" normalizeH="0" baseline="0" noProof="0" dirty="0">
                <a:ln>
                  <a:noFill/>
                </a:ln>
                <a:solidFill>
                  <a:sysClr val="windowText" lastClr="000000"/>
                </a:solidFill>
                <a:effectLst/>
                <a:uLnTx/>
                <a:uFillTx/>
              </a:rPr>
              <a:t>Cory Library – Eden Grove</a:t>
            </a:r>
          </a:p>
        </p:txBody>
      </p:sp>
      <p:sp>
        <p:nvSpPr>
          <p:cNvPr id="28" name="Rectangle 27">
            <a:extLst>
              <a:ext uri="{FF2B5EF4-FFF2-40B4-BE49-F238E27FC236}">
                <a16:creationId xmlns:a16="http://schemas.microsoft.com/office/drawing/2014/main" id="{79E74B85-64FE-4E67-8859-2CF01650AB21}"/>
              </a:ext>
            </a:extLst>
          </p:cNvPr>
          <p:cNvSpPr/>
          <p:nvPr/>
        </p:nvSpPr>
        <p:spPr>
          <a:xfrm>
            <a:off x="3150167" y="2091059"/>
            <a:ext cx="2139369" cy="33855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800" b="1" i="0" u="none" strike="noStrike" kern="0" cap="none" spc="0" normalizeH="0" baseline="0" noProof="0" dirty="0">
                <a:ln>
                  <a:noFill/>
                </a:ln>
                <a:solidFill>
                  <a:sysClr val="windowText" lastClr="000000"/>
                </a:solidFill>
                <a:effectLst/>
                <a:uLnTx/>
                <a:uFillTx/>
              </a:rPr>
              <a:t>Alastair Kerr Law Library – Lincoln House St Peters’ Campus  </a:t>
            </a:r>
          </a:p>
        </p:txBody>
      </p:sp>
      <p:sp>
        <p:nvSpPr>
          <p:cNvPr id="29" name="Rectangle 28">
            <a:extLst>
              <a:ext uri="{FF2B5EF4-FFF2-40B4-BE49-F238E27FC236}">
                <a16:creationId xmlns:a16="http://schemas.microsoft.com/office/drawing/2014/main" id="{E7A972C3-3926-4459-B684-CC348ED5EDF4}"/>
              </a:ext>
            </a:extLst>
          </p:cNvPr>
          <p:cNvSpPr/>
          <p:nvPr/>
        </p:nvSpPr>
        <p:spPr>
          <a:xfrm>
            <a:off x="6498695" y="5937838"/>
            <a:ext cx="1567390" cy="21544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800" b="1" i="0" u="none" strike="noStrike" kern="0" cap="none" spc="0" normalizeH="0" baseline="0" noProof="0" dirty="0">
                <a:ln>
                  <a:noFill/>
                </a:ln>
                <a:solidFill>
                  <a:sysClr val="windowText" lastClr="000000"/>
                </a:solidFill>
                <a:effectLst/>
                <a:uLnTx/>
                <a:uFillTx/>
              </a:rPr>
              <a:t>International Library of Music </a:t>
            </a:r>
          </a:p>
        </p:txBody>
      </p:sp>
      <p:sp>
        <p:nvSpPr>
          <p:cNvPr id="30" name="Rectangle 29">
            <a:extLst>
              <a:ext uri="{FF2B5EF4-FFF2-40B4-BE49-F238E27FC236}">
                <a16:creationId xmlns:a16="http://schemas.microsoft.com/office/drawing/2014/main" id="{FC68B821-6B2F-4747-8DF1-EEBBFA85118D}"/>
              </a:ext>
            </a:extLst>
          </p:cNvPr>
          <p:cNvSpPr/>
          <p:nvPr/>
        </p:nvSpPr>
        <p:spPr>
          <a:xfrm>
            <a:off x="1579378" y="4056137"/>
            <a:ext cx="1899925" cy="24622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800" b="1" i="0" u="none" strike="noStrike" kern="0" cap="none" spc="0" normalizeH="0" baseline="0" noProof="0" dirty="0">
                <a:ln>
                  <a:noFill/>
                </a:ln>
                <a:solidFill>
                  <a:sysClr val="windowText" lastClr="000000"/>
                </a:solidFill>
                <a:effectLst/>
                <a:uLnTx/>
                <a:uFillTx/>
              </a:rPr>
              <a:t>Music Library – Music Dept</a:t>
            </a:r>
            <a:r>
              <a:rPr kumimoji="0" lang="en-ZA" sz="1000" b="0" i="0" u="none" strike="noStrike" kern="0" cap="none" spc="0" normalizeH="0" baseline="0" noProof="0" dirty="0">
                <a:ln>
                  <a:noFill/>
                </a:ln>
                <a:solidFill>
                  <a:sysClr val="windowText" lastClr="000000"/>
                </a:solidFill>
                <a:effectLst/>
                <a:uLnTx/>
                <a:uFillTx/>
              </a:rPr>
              <a:t>.</a:t>
            </a:r>
          </a:p>
        </p:txBody>
      </p:sp>
      <p:sp>
        <p:nvSpPr>
          <p:cNvPr id="31" name="Rectangle 30">
            <a:extLst>
              <a:ext uri="{FF2B5EF4-FFF2-40B4-BE49-F238E27FC236}">
                <a16:creationId xmlns:a16="http://schemas.microsoft.com/office/drawing/2014/main" id="{B3D6A8CA-6890-4BB5-9A41-7DA52C832608}"/>
              </a:ext>
            </a:extLst>
          </p:cNvPr>
          <p:cNvSpPr/>
          <p:nvPr/>
        </p:nvSpPr>
        <p:spPr>
          <a:xfrm>
            <a:off x="3150167" y="5888964"/>
            <a:ext cx="1567390" cy="21544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800" b="1" i="0" u="none" strike="noStrike" kern="0" cap="none" spc="0" normalizeH="0" baseline="0" noProof="0" dirty="0">
                <a:ln>
                  <a:noFill/>
                </a:ln>
                <a:solidFill>
                  <a:sysClr val="windowText" lastClr="000000"/>
                </a:solidFill>
                <a:effectLst/>
                <a:uLnTx/>
                <a:uFillTx/>
              </a:rPr>
              <a:t>Margaret Smith - SAIAB </a:t>
            </a:r>
          </a:p>
        </p:txBody>
      </p:sp>
      <p:sp>
        <p:nvSpPr>
          <p:cNvPr id="32" name="Rectangle 31">
            <a:extLst>
              <a:ext uri="{FF2B5EF4-FFF2-40B4-BE49-F238E27FC236}">
                <a16:creationId xmlns:a16="http://schemas.microsoft.com/office/drawing/2014/main" id="{9D4975C9-AC55-4642-9833-B82705DA8571}"/>
              </a:ext>
            </a:extLst>
          </p:cNvPr>
          <p:cNvSpPr/>
          <p:nvPr/>
        </p:nvSpPr>
        <p:spPr>
          <a:xfrm>
            <a:off x="2695638" y="664895"/>
            <a:ext cx="4495800" cy="46166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200" b="0" i="0" u="none" strike="noStrike" kern="0" cap="none" spc="0" normalizeH="0" baseline="0" noProof="0" dirty="0">
                <a:ln>
                  <a:noFill/>
                </a:ln>
                <a:solidFill>
                  <a:sysClr val="windowText" lastClr="000000"/>
                </a:solidFill>
                <a:effectLst/>
                <a:uLnTx/>
                <a:uFillTx/>
                <a:hlinkClick r:id="rId9"/>
              </a:rPr>
              <a:t>https://www.ru.ac.za/library/</a:t>
            </a:r>
            <a:endParaRPr kumimoji="0" lang="en-ZA" sz="12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ZA" sz="1200" b="0" i="0" u="none" strike="noStrike" kern="0" cap="none" spc="0" normalizeH="0" baseline="0" noProof="0" dirty="0">
              <a:ln>
                <a:noFill/>
              </a:ln>
              <a:solidFill>
                <a:sysClr val="windowText" lastClr="000000"/>
              </a:solidFill>
              <a:effectLst/>
              <a:uLnTx/>
              <a:uFillTx/>
            </a:endParaRPr>
          </a:p>
        </p:txBody>
      </p:sp>
      <p:sp>
        <p:nvSpPr>
          <p:cNvPr id="33" name="Rectangle 32">
            <a:extLst>
              <a:ext uri="{FF2B5EF4-FFF2-40B4-BE49-F238E27FC236}">
                <a16:creationId xmlns:a16="http://schemas.microsoft.com/office/drawing/2014/main" id="{D78B7526-6638-43E9-AF1B-F36380502D61}"/>
              </a:ext>
            </a:extLst>
          </p:cNvPr>
          <p:cNvSpPr/>
          <p:nvPr/>
        </p:nvSpPr>
        <p:spPr>
          <a:xfrm>
            <a:off x="3790014" y="6154511"/>
            <a:ext cx="3583032" cy="261610"/>
          </a:xfrm>
          <a:prstGeom prst="rect">
            <a:avLst/>
          </a:prstGeom>
        </p:spPr>
        <p:txBody>
          <a:bodyPr wrap="none">
            <a:spAutoFit/>
          </a:bodyPr>
          <a:lstStyle/>
          <a:p>
            <a:pPr algn="just">
              <a:spcAft>
                <a:spcPts val="800"/>
              </a:spcAft>
            </a:pPr>
            <a:r>
              <a:rPr lang="en-US" sz="1100" dirty="0">
                <a:latin typeface="Calibri" panose="020F0502020204030204" pitchFamily="34" charset="0"/>
                <a:ea typeface="Calibri" panose="020F0502020204030204" pitchFamily="34" charset="0"/>
                <a:cs typeface="Times New Roman" panose="02020603050405020304" pitchFamily="18" charset="0"/>
              </a:rPr>
              <a:t>for more information on each of these libraries, click </a:t>
            </a:r>
            <a:r>
              <a:rPr lang="en-US" sz="1100" u="sng" dirty="0">
                <a:solidFill>
                  <a:srgbClr val="0563C1"/>
                </a:solidFill>
                <a:uFill>
                  <a:solidFill>
                    <a:srgbClr val="000000"/>
                  </a:solidFill>
                </a:uFill>
                <a:latin typeface="Calibri" panose="020F0502020204030204" pitchFamily="34" charset="0"/>
                <a:ea typeface="Calibri" panose="020F0502020204030204" pitchFamily="34" charset="0"/>
                <a:cs typeface="Times New Roman" panose="02020603050405020304" pitchFamily="18" charset="0"/>
                <a:hlinkClick r:id="rId10">
                  <a:extLst>
                    <a:ext uri="{A12FA001-AC4F-418D-AE19-62706E023703}">
                      <ahyp:hlinkClr xmlns:ahyp="http://schemas.microsoft.com/office/drawing/2018/hyperlinkcolor" val="tx"/>
                    </a:ext>
                  </a:extLst>
                </a:hlinkClick>
              </a:rPr>
              <a:t>here</a:t>
            </a:r>
            <a:r>
              <a:rPr lang="en-US" sz="1100" dirty="0">
                <a:latin typeface="Calibri" panose="020F0502020204030204" pitchFamily="34" charset="0"/>
                <a:ea typeface="Calibri" panose="020F0502020204030204" pitchFamily="34" charset="0"/>
                <a:cs typeface="Times New Roman" panose="02020603050405020304" pitchFamily="18" charset="0"/>
              </a:rPr>
              <a:t>.  </a:t>
            </a:r>
            <a:endParaRPr lang="en-ZA" sz="1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45982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5EEAB94-58A3-43C9-8F0E-0A79D213DDC8}"/>
              </a:ext>
            </a:extLst>
          </p:cNvPr>
          <p:cNvSpPr txBox="1">
            <a:spLocks/>
          </p:cNvSpPr>
          <p:nvPr/>
        </p:nvSpPr>
        <p:spPr bwMode="auto">
          <a:xfrm>
            <a:off x="1641236" y="492507"/>
            <a:ext cx="7315200" cy="538608"/>
          </a:xfrm>
          <a:prstGeom prst="rect">
            <a:avLst/>
          </a:prstGeom>
          <a:noFill/>
          <a:ln w="9525">
            <a:noFill/>
            <a:miter lim="800000"/>
            <a:headEnd/>
            <a:tailEnd/>
          </a:ln>
        </p:spPr>
        <p:txBody>
          <a:bodyPr vert="horz" wrap="square" lIns="90394" tIns="45196" rIns="90394" bIns="45196" numCol="1" anchor="ctr" anchorCtr="0" compatLnSpc="1">
            <a:prstTxWarp prst="textNoShape">
              <a:avLst/>
            </a:prstTxWarp>
          </a:bodyPr>
          <a:lstStyle>
            <a:lvl1pPr algn="ctr" defTabSz="903288" rtl="0" eaLnBrk="0" fontAlgn="base" hangingPunct="0">
              <a:spcBef>
                <a:spcPct val="0"/>
              </a:spcBef>
              <a:spcAft>
                <a:spcPct val="0"/>
              </a:spcAft>
              <a:defRPr sz="4400" kern="1200">
                <a:solidFill>
                  <a:schemeClr val="tx1"/>
                </a:solidFill>
                <a:latin typeface="+mj-lt"/>
                <a:ea typeface="+mj-ea"/>
                <a:cs typeface="+mj-cs"/>
              </a:defRPr>
            </a:lvl1pPr>
            <a:lvl2pPr algn="ctr" defTabSz="903288" rtl="0" eaLnBrk="0" fontAlgn="base" hangingPunct="0">
              <a:spcBef>
                <a:spcPct val="0"/>
              </a:spcBef>
              <a:spcAft>
                <a:spcPct val="0"/>
              </a:spcAft>
              <a:defRPr sz="4400">
                <a:solidFill>
                  <a:schemeClr val="tx1"/>
                </a:solidFill>
                <a:latin typeface="Calibri" pitchFamily="34" charset="0"/>
              </a:defRPr>
            </a:lvl2pPr>
            <a:lvl3pPr algn="ctr" defTabSz="903288" rtl="0" eaLnBrk="0" fontAlgn="base" hangingPunct="0">
              <a:spcBef>
                <a:spcPct val="0"/>
              </a:spcBef>
              <a:spcAft>
                <a:spcPct val="0"/>
              </a:spcAft>
              <a:defRPr sz="4400">
                <a:solidFill>
                  <a:schemeClr val="tx1"/>
                </a:solidFill>
                <a:latin typeface="Calibri" pitchFamily="34" charset="0"/>
              </a:defRPr>
            </a:lvl3pPr>
            <a:lvl4pPr algn="ctr" defTabSz="903288" rtl="0" eaLnBrk="0" fontAlgn="base" hangingPunct="0">
              <a:spcBef>
                <a:spcPct val="0"/>
              </a:spcBef>
              <a:spcAft>
                <a:spcPct val="0"/>
              </a:spcAft>
              <a:defRPr sz="4400">
                <a:solidFill>
                  <a:schemeClr val="tx1"/>
                </a:solidFill>
                <a:latin typeface="Calibri" pitchFamily="34" charset="0"/>
              </a:defRPr>
            </a:lvl4pPr>
            <a:lvl5pPr algn="ctr" defTabSz="903288" rtl="0" eaLnBrk="0" fontAlgn="base" hangingPunct="0">
              <a:spcBef>
                <a:spcPct val="0"/>
              </a:spcBef>
              <a:spcAft>
                <a:spcPct val="0"/>
              </a:spcAft>
              <a:defRPr sz="4400">
                <a:solidFill>
                  <a:schemeClr val="tx1"/>
                </a:solidFill>
                <a:latin typeface="Calibri" pitchFamily="34" charset="0"/>
              </a:defRPr>
            </a:lvl5pPr>
            <a:lvl6pPr marL="457200" algn="ctr" defTabSz="903288" rtl="0" fontAlgn="base">
              <a:spcBef>
                <a:spcPct val="0"/>
              </a:spcBef>
              <a:spcAft>
                <a:spcPct val="0"/>
              </a:spcAft>
              <a:defRPr sz="4400">
                <a:solidFill>
                  <a:schemeClr val="tx1"/>
                </a:solidFill>
                <a:latin typeface="Calibri" pitchFamily="34" charset="0"/>
              </a:defRPr>
            </a:lvl6pPr>
            <a:lvl7pPr marL="914400" algn="ctr" defTabSz="903288" rtl="0" fontAlgn="base">
              <a:spcBef>
                <a:spcPct val="0"/>
              </a:spcBef>
              <a:spcAft>
                <a:spcPct val="0"/>
              </a:spcAft>
              <a:defRPr sz="4400">
                <a:solidFill>
                  <a:schemeClr val="tx1"/>
                </a:solidFill>
                <a:latin typeface="Calibri" pitchFamily="34" charset="0"/>
              </a:defRPr>
            </a:lvl7pPr>
            <a:lvl8pPr marL="1371600" algn="ctr" defTabSz="903288" rtl="0" fontAlgn="base">
              <a:spcBef>
                <a:spcPct val="0"/>
              </a:spcBef>
              <a:spcAft>
                <a:spcPct val="0"/>
              </a:spcAft>
              <a:defRPr sz="4400">
                <a:solidFill>
                  <a:schemeClr val="tx1"/>
                </a:solidFill>
                <a:latin typeface="Calibri" pitchFamily="34" charset="0"/>
              </a:defRPr>
            </a:lvl8pPr>
            <a:lvl9pPr marL="1828800" algn="ctr" defTabSz="903288" rtl="0" fontAlgn="base">
              <a:spcBef>
                <a:spcPct val="0"/>
              </a:spcBef>
              <a:spcAft>
                <a:spcPct val="0"/>
              </a:spcAft>
              <a:defRPr sz="4400">
                <a:solidFill>
                  <a:schemeClr val="tx1"/>
                </a:solidFill>
                <a:latin typeface="Calibri" pitchFamily="34" charset="0"/>
              </a:defRPr>
            </a:lvl9pPr>
          </a:lstStyle>
          <a:p>
            <a:pPr marL="0" marR="0" lvl="0" indent="0" algn="ctr" defTabSz="903288" rtl="0" eaLnBrk="0" fontAlgn="base" latinLnBrk="0" hangingPunct="0">
              <a:lnSpc>
                <a:spcPct val="100000"/>
              </a:lnSpc>
              <a:spcBef>
                <a:spcPct val="0"/>
              </a:spcBef>
              <a:spcAft>
                <a:spcPct val="0"/>
              </a:spcAft>
              <a:buClrTx/>
              <a:buSzTx/>
              <a:buFontTx/>
              <a:buNone/>
              <a:tabLst/>
              <a:defRPr/>
            </a:pPr>
            <a:r>
              <a:rPr kumimoji="0" lang="en-ZA" sz="3200" b="0" i="0" u="none" strike="noStrike" kern="1200" cap="none" spc="0" normalizeH="0" baseline="0" noProof="0" dirty="0">
                <a:ln>
                  <a:noFill/>
                </a:ln>
                <a:solidFill>
                  <a:sysClr val="windowText" lastClr="000000"/>
                </a:solidFill>
                <a:effectLst/>
                <a:uLnTx/>
                <a:uFillTx/>
                <a:latin typeface="Calibri"/>
                <a:ea typeface="+mj-ea"/>
                <a:cs typeface="+mj-cs"/>
              </a:rPr>
              <a:t>Governance &amp; Management</a:t>
            </a:r>
          </a:p>
        </p:txBody>
      </p:sp>
      <p:sp>
        <p:nvSpPr>
          <p:cNvPr id="5" name="Content Placeholder 2">
            <a:extLst>
              <a:ext uri="{FF2B5EF4-FFF2-40B4-BE49-F238E27FC236}">
                <a16:creationId xmlns:a16="http://schemas.microsoft.com/office/drawing/2014/main" id="{153BA5B5-B005-49B5-8B30-B5E6404A9B25}"/>
              </a:ext>
            </a:extLst>
          </p:cNvPr>
          <p:cNvSpPr txBox="1">
            <a:spLocks/>
          </p:cNvSpPr>
          <p:nvPr/>
        </p:nvSpPr>
        <p:spPr bwMode="auto">
          <a:xfrm>
            <a:off x="1641236" y="1318791"/>
            <a:ext cx="7350364" cy="5018001"/>
          </a:xfrm>
          <a:prstGeom prst="rect">
            <a:avLst/>
          </a:prstGeom>
          <a:noFill/>
          <a:ln w="9525">
            <a:noFill/>
            <a:miter lim="800000"/>
            <a:headEnd/>
            <a:tailEnd/>
          </a:ln>
        </p:spPr>
        <p:txBody>
          <a:bodyPr vert="horz" wrap="square" lIns="90394" tIns="45196" rIns="90394" bIns="45196" numCol="1" anchor="t" anchorCtr="0" compatLnSpc="1">
            <a:prstTxWarp prst="textNoShape">
              <a:avLst/>
            </a:prstTxWarp>
          </a:bodyPr>
          <a:lstStyle>
            <a:lvl1pPr marL="338138" indent="-338138" algn="l" defTabSz="903288"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33425" indent="-280988" algn="l" defTabSz="903288"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28713" indent="-225425" algn="l" defTabSz="903288"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81150" indent="-225425" algn="l" defTabSz="903288"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33588" indent="-225425" algn="l" defTabSz="903288"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485813" indent="-225983" algn="l" defTabSz="90393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37778" indent="-225983" algn="l" defTabSz="90393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389745" indent="-225983" algn="l" defTabSz="90393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41711" indent="-225983" algn="l" defTabSz="90393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03288" rtl="0" eaLnBrk="0" fontAlgn="base" latinLnBrk="0" hangingPunct="0">
              <a:lnSpc>
                <a:spcPct val="100000"/>
              </a:lnSpc>
              <a:spcBef>
                <a:spcPct val="20000"/>
              </a:spcBef>
              <a:spcAft>
                <a:spcPct val="0"/>
              </a:spcAft>
              <a:buClrTx/>
              <a:buSzTx/>
              <a:buFont typeface="Arial" pitchFamily="34" charset="0"/>
              <a:buNone/>
              <a:tabLst/>
              <a:defRPr/>
            </a:pPr>
            <a:r>
              <a:rPr kumimoji="0" lang="en-ZA" sz="2400" b="0" i="0" u="none" strike="noStrike" kern="1200" cap="none" spc="0" normalizeH="0" baseline="0" noProof="0" dirty="0">
                <a:ln>
                  <a:noFill/>
                </a:ln>
                <a:solidFill>
                  <a:sysClr val="windowText" lastClr="000000"/>
                </a:solidFill>
                <a:effectLst/>
                <a:uLnTx/>
                <a:uFillTx/>
                <a:latin typeface="Calibri"/>
                <a:ea typeface="+mn-ea"/>
                <a:cs typeface="+mn-cs"/>
              </a:rPr>
              <a:t>Vice Chancellor</a:t>
            </a:r>
          </a:p>
          <a:p>
            <a:pPr marL="0" marR="0" lvl="0" indent="0" algn="ctr" defTabSz="903288" rtl="0" eaLnBrk="0" fontAlgn="base" latinLnBrk="0" hangingPunct="0">
              <a:lnSpc>
                <a:spcPct val="100000"/>
              </a:lnSpc>
              <a:spcBef>
                <a:spcPct val="20000"/>
              </a:spcBef>
              <a:spcAft>
                <a:spcPct val="0"/>
              </a:spcAft>
              <a:buClrTx/>
              <a:buSzTx/>
              <a:buFont typeface="Arial" pitchFamily="34" charset="0"/>
              <a:buNone/>
              <a:tabLst/>
              <a:defRPr/>
            </a:pPr>
            <a:r>
              <a:rPr kumimoji="0" lang="en-ZA" sz="2400" b="0" i="0" u="none" strike="noStrike" kern="1200" cap="none" spc="0" normalizeH="0" baseline="0" noProof="0" dirty="0">
                <a:ln>
                  <a:noFill/>
                </a:ln>
                <a:solidFill>
                  <a:sysClr val="windowText" lastClr="000000"/>
                </a:solidFill>
                <a:effectLst/>
                <a:uLnTx/>
                <a:uFillTx/>
                <a:latin typeface="Calibri"/>
                <a:ea typeface="+mn-ea"/>
                <a:cs typeface="+mn-cs"/>
              </a:rPr>
              <a:t>              </a:t>
            </a:r>
          </a:p>
          <a:p>
            <a:pPr marL="0" marR="0" lvl="0" indent="0" algn="ctr" defTabSz="903288" rtl="0" eaLnBrk="0" fontAlgn="base" latinLnBrk="0" hangingPunct="0">
              <a:lnSpc>
                <a:spcPct val="100000"/>
              </a:lnSpc>
              <a:spcBef>
                <a:spcPct val="20000"/>
              </a:spcBef>
              <a:spcAft>
                <a:spcPct val="0"/>
              </a:spcAft>
              <a:buClrTx/>
              <a:buSzTx/>
              <a:buFont typeface="Arial" pitchFamily="34" charset="0"/>
              <a:buNone/>
              <a:tabLst/>
              <a:defRPr/>
            </a:pPr>
            <a:endParaRPr kumimoji="0" lang="en-ZA" sz="24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ctr" defTabSz="903288" rtl="0" eaLnBrk="0" fontAlgn="base" latinLnBrk="0" hangingPunct="0">
              <a:lnSpc>
                <a:spcPct val="100000"/>
              </a:lnSpc>
              <a:spcBef>
                <a:spcPct val="20000"/>
              </a:spcBef>
              <a:spcAft>
                <a:spcPct val="0"/>
              </a:spcAft>
              <a:buClrTx/>
              <a:buSzTx/>
              <a:buFont typeface="Arial" pitchFamily="34" charset="0"/>
              <a:buNone/>
              <a:tabLst/>
              <a:defRPr/>
            </a:pPr>
            <a:r>
              <a:rPr kumimoji="0" lang="en-ZA" sz="2400" b="0" i="0" u="none" strike="noStrike" kern="1200" cap="none" spc="0" normalizeH="0" baseline="0" noProof="0" dirty="0">
                <a:ln>
                  <a:noFill/>
                </a:ln>
                <a:solidFill>
                  <a:sysClr val="windowText" lastClr="000000"/>
                </a:solidFill>
                <a:effectLst/>
                <a:uLnTx/>
                <a:uFillTx/>
                <a:latin typeface="Calibri"/>
                <a:ea typeface="+mn-ea"/>
                <a:cs typeface="+mn-cs"/>
              </a:rPr>
              <a:t>DVC: Research, Innovation &amp; Strategic Partnerships (RISP) </a:t>
            </a:r>
          </a:p>
          <a:p>
            <a:pPr marL="0" marR="0" lvl="0" indent="0" algn="ctr" defTabSz="903288" rtl="0" eaLnBrk="0" fontAlgn="base" latinLnBrk="0" hangingPunct="0">
              <a:lnSpc>
                <a:spcPct val="100000"/>
              </a:lnSpc>
              <a:spcBef>
                <a:spcPct val="20000"/>
              </a:spcBef>
              <a:spcAft>
                <a:spcPct val="0"/>
              </a:spcAft>
              <a:buClrTx/>
              <a:buSzTx/>
              <a:buFont typeface="Arial" pitchFamily="34" charset="0"/>
              <a:buNone/>
              <a:tabLst/>
              <a:defRPr/>
            </a:pPr>
            <a:endParaRPr kumimoji="0" lang="en-ZA" sz="24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ctr" defTabSz="903288" rtl="0" eaLnBrk="0" fontAlgn="base" latinLnBrk="0" hangingPunct="0">
              <a:lnSpc>
                <a:spcPct val="100000"/>
              </a:lnSpc>
              <a:spcBef>
                <a:spcPct val="20000"/>
              </a:spcBef>
              <a:spcAft>
                <a:spcPct val="0"/>
              </a:spcAft>
              <a:buClrTx/>
              <a:buSzTx/>
              <a:buFont typeface="Arial" pitchFamily="34" charset="0"/>
              <a:buNone/>
              <a:tabLst/>
              <a:defRPr/>
            </a:pPr>
            <a:endParaRPr kumimoji="0" lang="en-ZA" sz="24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ctr" defTabSz="903288" rtl="0" eaLnBrk="0" fontAlgn="base" latinLnBrk="0" hangingPunct="0">
              <a:lnSpc>
                <a:spcPct val="100000"/>
              </a:lnSpc>
              <a:spcBef>
                <a:spcPct val="20000"/>
              </a:spcBef>
              <a:spcAft>
                <a:spcPct val="0"/>
              </a:spcAft>
              <a:buClrTx/>
              <a:buSzTx/>
              <a:buFont typeface="Arial" pitchFamily="34" charset="0"/>
              <a:buNone/>
              <a:tabLst/>
              <a:defRPr/>
            </a:pPr>
            <a:r>
              <a:rPr kumimoji="0" lang="en-ZA" sz="2400" b="0" i="0" u="none" strike="noStrike" kern="1200" cap="none" spc="0" normalizeH="0" baseline="0" noProof="0" dirty="0">
                <a:ln>
                  <a:noFill/>
                </a:ln>
                <a:solidFill>
                  <a:sysClr val="windowText" lastClr="000000"/>
                </a:solidFill>
                <a:effectLst/>
                <a:uLnTx/>
                <a:uFillTx/>
                <a:latin typeface="Calibri"/>
                <a:ea typeface="+mn-ea"/>
                <a:cs typeface="+mn-cs"/>
              </a:rPr>
              <a:t>Library Director &amp; Staff</a:t>
            </a:r>
          </a:p>
        </p:txBody>
      </p:sp>
      <p:sp>
        <p:nvSpPr>
          <p:cNvPr id="6" name="Down Arrow 4">
            <a:extLst>
              <a:ext uri="{FF2B5EF4-FFF2-40B4-BE49-F238E27FC236}">
                <a16:creationId xmlns:a16="http://schemas.microsoft.com/office/drawing/2014/main" id="{1727181F-4DEF-4A40-906F-5C5541D87CB9}"/>
              </a:ext>
            </a:extLst>
          </p:cNvPr>
          <p:cNvSpPr/>
          <p:nvPr/>
        </p:nvSpPr>
        <p:spPr>
          <a:xfrm>
            <a:off x="5159672" y="3220754"/>
            <a:ext cx="636021" cy="664008"/>
          </a:xfrm>
          <a:prstGeom prst="downArrow">
            <a:avLst/>
          </a:prstGeom>
          <a:solidFill>
            <a:srgbClr val="514843"/>
          </a:solidFill>
          <a:ln w="48000" cap="flat" cmpd="thickThin" algn="ctr">
            <a:solidFill>
              <a:srgbClr val="514843">
                <a:shade val="50000"/>
              </a:srgbClr>
            </a:solidFill>
            <a:prstDash val="solid"/>
          </a:ln>
          <a:effectLst/>
        </p:spPr>
        <p:txBody>
          <a:bodyPr rtlCol="0" anchor="ctr"/>
          <a:lstStyle/>
          <a:p>
            <a:pPr fontAlgn="auto">
              <a:spcBef>
                <a:spcPts val="0"/>
              </a:spcBef>
              <a:spcAft>
                <a:spcPts val="0"/>
              </a:spcAft>
              <a:defRPr/>
            </a:pPr>
            <a:endParaRPr lang="en-ZA" sz="1800" kern="0">
              <a:solidFill>
                <a:srgbClr val="FFFFFF"/>
              </a:solidFill>
              <a:latin typeface="Euphemia"/>
            </a:endParaRPr>
          </a:p>
        </p:txBody>
      </p:sp>
      <p:sp>
        <p:nvSpPr>
          <p:cNvPr id="7" name="Down Arrow 4">
            <a:extLst>
              <a:ext uri="{FF2B5EF4-FFF2-40B4-BE49-F238E27FC236}">
                <a16:creationId xmlns:a16="http://schemas.microsoft.com/office/drawing/2014/main" id="{FDDB7DFB-938D-46E1-8841-0E4E03A221EF}"/>
              </a:ext>
            </a:extLst>
          </p:cNvPr>
          <p:cNvSpPr/>
          <p:nvPr/>
        </p:nvSpPr>
        <p:spPr>
          <a:xfrm>
            <a:off x="5118636" y="1876928"/>
            <a:ext cx="636021" cy="664008"/>
          </a:xfrm>
          <a:prstGeom prst="downArrow">
            <a:avLst/>
          </a:prstGeom>
          <a:solidFill>
            <a:srgbClr val="514843"/>
          </a:solidFill>
          <a:ln w="48000" cap="flat" cmpd="thickThin" algn="ctr">
            <a:solidFill>
              <a:srgbClr val="514843">
                <a:shade val="50000"/>
              </a:srgbClr>
            </a:solidFill>
            <a:prstDash val="solid"/>
          </a:ln>
          <a:effectLst/>
        </p:spPr>
        <p:txBody>
          <a:bodyPr rtlCol="0" anchor="ctr"/>
          <a:lstStyle/>
          <a:p>
            <a:pPr fontAlgn="auto">
              <a:spcBef>
                <a:spcPts val="0"/>
              </a:spcBef>
              <a:spcAft>
                <a:spcPts val="0"/>
              </a:spcAft>
              <a:defRPr/>
            </a:pPr>
            <a:endParaRPr lang="en-ZA" sz="1800" kern="0">
              <a:solidFill>
                <a:srgbClr val="FFFFFF"/>
              </a:solidFill>
              <a:latin typeface="Euphemia"/>
            </a:endParaRPr>
          </a:p>
        </p:txBody>
      </p:sp>
      <p:graphicFrame>
        <p:nvGraphicFramePr>
          <p:cNvPr id="8" name="Table 7">
            <a:extLst>
              <a:ext uri="{FF2B5EF4-FFF2-40B4-BE49-F238E27FC236}">
                <a16:creationId xmlns:a16="http://schemas.microsoft.com/office/drawing/2014/main" id="{0CD4D6B5-38D6-450D-9165-47A8C756A8BF}"/>
              </a:ext>
            </a:extLst>
          </p:cNvPr>
          <p:cNvGraphicFramePr>
            <a:graphicFrameLocks noGrp="1"/>
          </p:cNvGraphicFramePr>
          <p:nvPr>
            <p:extLst>
              <p:ext uri="{D42A27DB-BD31-4B8C-83A1-F6EECF244321}">
                <p14:modId xmlns:p14="http://schemas.microsoft.com/office/powerpoint/2010/main" val="1735812982"/>
              </p:ext>
            </p:extLst>
          </p:nvPr>
        </p:nvGraphicFramePr>
        <p:xfrm>
          <a:off x="1641236" y="4730571"/>
          <a:ext cx="7315200" cy="1222145"/>
        </p:xfrm>
        <a:graphic>
          <a:graphicData uri="http://schemas.openxmlformats.org/drawingml/2006/table">
            <a:tbl>
              <a:tblPr firstRow="1" bandRow="1"/>
              <a:tblGrid>
                <a:gridCol w="2438400">
                  <a:extLst>
                    <a:ext uri="{9D8B030D-6E8A-4147-A177-3AD203B41FA5}">
                      <a16:colId xmlns:a16="http://schemas.microsoft.com/office/drawing/2014/main" val="1008349909"/>
                    </a:ext>
                  </a:extLst>
                </a:gridCol>
                <a:gridCol w="2438400">
                  <a:extLst>
                    <a:ext uri="{9D8B030D-6E8A-4147-A177-3AD203B41FA5}">
                      <a16:colId xmlns:a16="http://schemas.microsoft.com/office/drawing/2014/main" val="710395942"/>
                    </a:ext>
                  </a:extLst>
                </a:gridCol>
                <a:gridCol w="2438400">
                  <a:extLst>
                    <a:ext uri="{9D8B030D-6E8A-4147-A177-3AD203B41FA5}">
                      <a16:colId xmlns:a16="http://schemas.microsoft.com/office/drawing/2014/main" val="1737083647"/>
                    </a:ext>
                  </a:extLst>
                </a:gridCol>
              </a:tblGrid>
              <a:tr h="1222145">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endParaRPr lang="en-ZA"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endParaRPr lang="en-ZA"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endParaRPr lang="en-ZA"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3207863288"/>
                  </a:ext>
                </a:extLst>
              </a:tr>
            </a:tbl>
          </a:graphicData>
        </a:graphic>
      </p:graphicFrame>
      <p:sp>
        <p:nvSpPr>
          <p:cNvPr id="9" name="Rectangle 8">
            <a:extLst>
              <a:ext uri="{FF2B5EF4-FFF2-40B4-BE49-F238E27FC236}">
                <a16:creationId xmlns:a16="http://schemas.microsoft.com/office/drawing/2014/main" id="{E80CC923-A62C-487E-A1E9-A21C817AB5F1}"/>
              </a:ext>
            </a:extLst>
          </p:cNvPr>
          <p:cNvSpPr/>
          <p:nvPr/>
        </p:nvSpPr>
        <p:spPr>
          <a:xfrm>
            <a:off x="2002535" y="5187758"/>
            <a:ext cx="1609345" cy="307777"/>
          </a:xfrm>
          <a:prstGeom prst="rect">
            <a:avLst/>
          </a:prstGeom>
          <a:noFill/>
        </p:spPr>
        <p:txBody>
          <a:bodyPr wrap="square" lIns="91440" tIns="45720" rIns="91440" bIns="4572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w="12700">
                  <a:solidFill>
                    <a:srgbClr val="4BACC6"/>
                  </a:solidFill>
                  <a:prstDash val="solid"/>
                </a:ln>
                <a:pattFill prst="ltDnDiag">
                  <a:fgClr>
                    <a:srgbClr val="4BACC6">
                      <a:lumMod val="60000"/>
                      <a:lumOff val="40000"/>
                    </a:srgbClr>
                  </a:fgClr>
                  <a:bgClr>
                    <a:prstClr val="white"/>
                  </a:bgClr>
                </a:pattFill>
                <a:effectLst/>
                <a:uLnTx/>
                <a:uFillTx/>
              </a:rPr>
              <a:t>Library Committee</a:t>
            </a:r>
            <a:endParaRPr kumimoji="0" lang="en-US" sz="5400" b="1" i="0" u="none" strike="noStrike" kern="0" cap="none" spc="0" normalizeH="0" baseline="0" noProof="0" dirty="0">
              <a:ln w="12700">
                <a:solidFill>
                  <a:srgbClr val="4BACC6"/>
                </a:solidFill>
                <a:prstDash val="solid"/>
              </a:ln>
              <a:pattFill prst="ltDnDiag">
                <a:fgClr>
                  <a:srgbClr val="4BACC6">
                    <a:lumMod val="60000"/>
                    <a:lumOff val="40000"/>
                  </a:srgbClr>
                </a:fgClr>
                <a:bgClr>
                  <a:prstClr val="white"/>
                </a:bgClr>
              </a:pattFill>
              <a:effectLst/>
              <a:uLnTx/>
              <a:uFillTx/>
            </a:endParaRPr>
          </a:p>
        </p:txBody>
      </p:sp>
      <p:sp>
        <p:nvSpPr>
          <p:cNvPr id="10" name="Rectangle 9">
            <a:extLst>
              <a:ext uri="{FF2B5EF4-FFF2-40B4-BE49-F238E27FC236}">
                <a16:creationId xmlns:a16="http://schemas.microsoft.com/office/drawing/2014/main" id="{CD1F615D-3227-49CA-95FD-1242B802DC12}"/>
              </a:ext>
            </a:extLst>
          </p:cNvPr>
          <p:cNvSpPr/>
          <p:nvPr/>
        </p:nvSpPr>
        <p:spPr>
          <a:xfrm>
            <a:off x="4952747" y="5187757"/>
            <a:ext cx="692177" cy="307777"/>
          </a:xfrm>
          <a:prstGeom prst="rect">
            <a:avLst/>
          </a:prstGeom>
          <a:noFill/>
        </p:spPr>
        <p:txBody>
          <a:bodyPr wrap="none" lIns="91440" tIns="45720" rIns="91440" bIns="4572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w="12700">
                  <a:solidFill>
                    <a:srgbClr val="4BACC6"/>
                  </a:solidFill>
                  <a:prstDash val="solid"/>
                </a:ln>
                <a:pattFill prst="ltDnDiag">
                  <a:fgClr>
                    <a:srgbClr val="4BACC6">
                      <a:lumMod val="60000"/>
                      <a:lumOff val="40000"/>
                    </a:srgbClr>
                  </a:fgClr>
                  <a:bgClr>
                    <a:prstClr val="white"/>
                  </a:bgClr>
                </a:pattFill>
                <a:effectLst/>
                <a:uLnTx/>
                <a:uFillTx/>
              </a:rPr>
              <a:t>Senate</a:t>
            </a:r>
          </a:p>
        </p:txBody>
      </p:sp>
      <p:sp>
        <p:nvSpPr>
          <p:cNvPr id="11" name="Rectangle 10">
            <a:extLst>
              <a:ext uri="{FF2B5EF4-FFF2-40B4-BE49-F238E27FC236}">
                <a16:creationId xmlns:a16="http://schemas.microsoft.com/office/drawing/2014/main" id="{9940F0CA-5D62-4EC6-8041-9ED9227E219F}"/>
              </a:ext>
            </a:extLst>
          </p:cNvPr>
          <p:cNvSpPr/>
          <p:nvPr/>
        </p:nvSpPr>
        <p:spPr>
          <a:xfrm>
            <a:off x="7119439" y="5187756"/>
            <a:ext cx="732893" cy="307777"/>
          </a:xfrm>
          <a:prstGeom prst="rect">
            <a:avLst/>
          </a:prstGeom>
          <a:noFill/>
        </p:spPr>
        <p:txBody>
          <a:bodyPr wrap="none" lIns="91440" tIns="45720" rIns="91440" bIns="4572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w="12700">
                  <a:solidFill>
                    <a:srgbClr val="4BACC6"/>
                  </a:solidFill>
                  <a:prstDash val="solid"/>
                </a:ln>
                <a:pattFill prst="ltDnDiag">
                  <a:fgClr>
                    <a:srgbClr val="4BACC6">
                      <a:lumMod val="60000"/>
                      <a:lumOff val="40000"/>
                    </a:srgbClr>
                  </a:fgClr>
                  <a:bgClr>
                    <a:prstClr val="white"/>
                  </a:bgClr>
                </a:pattFill>
                <a:effectLst/>
                <a:uLnTx/>
                <a:uFillTx/>
              </a:rPr>
              <a:t>Council</a:t>
            </a:r>
          </a:p>
        </p:txBody>
      </p:sp>
    </p:spTree>
    <p:extLst>
      <p:ext uri="{BB962C8B-B14F-4D97-AF65-F5344CB8AC3E}">
        <p14:creationId xmlns:p14="http://schemas.microsoft.com/office/powerpoint/2010/main" val="3014283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D508535-E550-46E2-A442-4BC44B5D2BB3}"/>
              </a:ext>
            </a:extLst>
          </p:cNvPr>
          <p:cNvSpPr txBox="1">
            <a:spLocks/>
          </p:cNvSpPr>
          <p:nvPr/>
        </p:nvSpPr>
        <p:spPr bwMode="auto">
          <a:xfrm>
            <a:off x="1597794" y="446306"/>
            <a:ext cx="7393806" cy="374222"/>
          </a:xfrm>
          <a:prstGeom prst="rect">
            <a:avLst/>
          </a:prstGeom>
          <a:noFill/>
          <a:ln w="9525">
            <a:noFill/>
            <a:miter lim="800000"/>
            <a:headEnd/>
            <a:tailEnd/>
          </a:ln>
        </p:spPr>
        <p:txBody>
          <a:bodyPr vert="horz" wrap="square" lIns="90394" tIns="45196" rIns="90394" bIns="45196" numCol="1" anchor="ctr" anchorCtr="0" compatLnSpc="1">
            <a:prstTxWarp prst="textNoShape">
              <a:avLst/>
            </a:prstTxWarp>
          </a:bodyPr>
          <a:lstStyle>
            <a:lvl1pPr algn="ctr" defTabSz="903288" rtl="0" eaLnBrk="0" fontAlgn="base" hangingPunct="0">
              <a:spcBef>
                <a:spcPct val="0"/>
              </a:spcBef>
              <a:spcAft>
                <a:spcPct val="0"/>
              </a:spcAft>
              <a:defRPr sz="4400" kern="1200">
                <a:solidFill>
                  <a:schemeClr val="tx1"/>
                </a:solidFill>
                <a:latin typeface="+mj-lt"/>
                <a:ea typeface="+mj-ea"/>
                <a:cs typeface="+mj-cs"/>
              </a:defRPr>
            </a:lvl1pPr>
            <a:lvl2pPr algn="ctr" defTabSz="903288" rtl="0" eaLnBrk="0" fontAlgn="base" hangingPunct="0">
              <a:spcBef>
                <a:spcPct val="0"/>
              </a:spcBef>
              <a:spcAft>
                <a:spcPct val="0"/>
              </a:spcAft>
              <a:defRPr sz="4400">
                <a:solidFill>
                  <a:schemeClr val="tx1"/>
                </a:solidFill>
                <a:latin typeface="Calibri" pitchFamily="34" charset="0"/>
              </a:defRPr>
            </a:lvl2pPr>
            <a:lvl3pPr algn="ctr" defTabSz="903288" rtl="0" eaLnBrk="0" fontAlgn="base" hangingPunct="0">
              <a:spcBef>
                <a:spcPct val="0"/>
              </a:spcBef>
              <a:spcAft>
                <a:spcPct val="0"/>
              </a:spcAft>
              <a:defRPr sz="4400">
                <a:solidFill>
                  <a:schemeClr val="tx1"/>
                </a:solidFill>
                <a:latin typeface="Calibri" pitchFamily="34" charset="0"/>
              </a:defRPr>
            </a:lvl3pPr>
            <a:lvl4pPr algn="ctr" defTabSz="903288" rtl="0" eaLnBrk="0" fontAlgn="base" hangingPunct="0">
              <a:spcBef>
                <a:spcPct val="0"/>
              </a:spcBef>
              <a:spcAft>
                <a:spcPct val="0"/>
              </a:spcAft>
              <a:defRPr sz="4400">
                <a:solidFill>
                  <a:schemeClr val="tx1"/>
                </a:solidFill>
                <a:latin typeface="Calibri" pitchFamily="34" charset="0"/>
              </a:defRPr>
            </a:lvl4pPr>
            <a:lvl5pPr algn="ctr" defTabSz="903288" rtl="0" eaLnBrk="0" fontAlgn="base" hangingPunct="0">
              <a:spcBef>
                <a:spcPct val="0"/>
              </a:spcBef>
              <a:spcAft>
                <a:spcPct val="0"/>
              </a:spcAft>
              <a:defRPr sz="4400">
                <a:solidFill>
                  <a:schemeClr val="tx1"/>
                </a:solidFill>
                <a:latin typeface="Calibri" pitchFamily="34" charset="0"/>
              </a:defRPr>
            </a:lvl5pPr>
            <a:lvl6pPr marL="457200" algn="ctr" defTabSz="903288" rtl="0" fontAlgn="base">
              <a:spcBef>
                <a:spcPct val="0"/>
              </a:spcBef>
              <a:spcAft>
                <a:spcPct val="0"/>
              </a:spcAft>
              <a:defRPr sz="4400">
                <a:solidFill>
                  <a:schemeClr val="tx1"/>
                </a:solidFill>
                <a:latin typeface="Calibri" pitchFamily="34" charset="0"/>
              </a:defRPr>
            </a:lvl6pPr>
            <a:lvl7pPr marL="914400" algn="ctr" defTabSz="903288" rtl="0" fontAlgn="base">
              <a:spcBef>
                <a:spcPct val="0"/>
              </a:spcBef>
              <a:spcAft>
                <a:spcPct val="0"/>
              </a:spcAft>
              <a:defRPr sz="4400">
                <a:solidFill>
                  <a:schemeClr val="tx1"/>
                </a:solidFill>
                <a:latin typeface="Calibri" pitchFamily="34" charset="0"/>
              </a:defRPr>
            </a:lvl7pPr>
            <a:lvl8pPr marL="1371600" algn="ctr" defTabSz="903288" rtl="0" fontAlgn="base">
              <a:spcBef>
                <a:spcPct val="0"/>
              </a:spcBef>
              <a:spcAft>
                <a:spcPct val="0"/>
              </a:spcAft>
              <a:defRPr sz="4400">
                <a:solidFill>
                  <a:schemeClr val="tx1"/>
                </a:solidFill>
                <a:latin typeface="Calibri" pitchFamily="34" charset="0"/>
              </a:defRPr>
            </a:lvl8pPr>
            <a:lvl9pPr marL="1828800" algn="ctr" defTabSz="903288" rtl="0" fontAlgn="base">
              <a:spcBef>
                <a:spcPct val="0"/>
              </a:spcBef>
              <a:spcAft>
                <a:spcPct val="0"/>
              </a:spcAft>
              <a:defRPr sz="4400">
                <a:solidFill>
                  <a:schemeClr val="tx1"/>
                </a:solidFill>
                <a:latin typeface="Calibri" pitchFamily="34" charset="0"/>
              </a:defRPr>
            </a:lvl9pPr>
          </a:lstStyle>
          <a:p>
            <a:pPr marL="0" marR="0" lvl="0" indent="0" algn="ctr" defTabSz="903288" rtl="0" eaLnBrk="0" fontAlgn="base" latinLnBrk="0" hangingPunct="0">
              <a:lnSpc>
                <a:spcPct val="100000"/>
              </a:lnSpc>
              <a:spcBef>
                <a:spcPct val="0"/>
              </a:spcBef>
              <a:spcAft>
                <a:spcPct val="0"/>
              </a:spcAft>
              <a:buClrTx/>
              <a:buSzTx/>
              <a:buFontTx/>
              <a:buNone/>
              <a:tabLst/>
              <a:defRPr/>
            </a:pPr>
            <a:r>
              <a:rPr kumimoji="0" lang="en-ZA" sz="3200" b="0" i="0" u="none" strike="noStrike" kern="1200" cap="none" spc="0" normalizeH="0" baseline="0" noProof="0">
                <a:ln>
                  <a:noFill/>
                </a:ln>
                <a:solidFill>
                  <a:sysClr val="windowText" lastClr="000000"/>
                </a:solidFill>
                <a:effectLst/>
                <a:uLnTx/>
                <a:uFillTx/>
                <a:latin typeface="Calibri"/>
                <a:ea typeface="+mj-ea"/>
                <a:cs typeface="+mj-cs"/>
              </a:rPr>
              <a:t>Strategic Alignment - IDP</a:t>
            </a:r>
            <a:endParaRPr kumimoji="0" lang="en-ZA" sz="3200" b="0" i="0" u="none" strike="noStrike" kern="1200" cap="none" spc="0" normalizeH="0" baseline="0" noProof="0" dirty="0">
              <a:ln>
                <a:noFill/>
              </a:ln>
              <a:solidFill>
                <a:sysClr val="windowText" lastClr="000000"/>
              </a:solidFill>
              <a:effectLst/>
              <a:uLnTx/>
              <a:uFillTx/>
              <a:latin typeface="Calibri"/>
              <a:ea typeface="+mj-ea"/>
              <a:cs typeface="+mj-cs"/>
            </a:endParaRPr>
          </a:p>
        </p:txBody>
      </p:sp>
      <p:sp>
        <p:nvSpPr>
          <p:cNvPr id="8" name="Content Placeholder 2">
            <a:extLst>
              <a:ext uri="{FF2B5EF4-FFF2-40B4-BE49-F238E27FC236}">
                <a16:creationId xmlns:a16="http://schemas.microsoft.com/office/drawing/2014/main" id="{642F1C14-7B42-4D37-B5F4-88E56A1AEA0A}"/>
              </a:ext>
            </a:extLst>
          </p:cNvPr>
          <p:cNvSpPr txBox="1">
            <a:spLocks/>
          </p:cNvSpPr>
          <p:nvPr/>
        </p:nvSpPr>
        <p:spPr bwMode="auto">
          <a:xfrm>
            <a:off x="1597794" y="820528"/>
            <a:ext cx="7393806" cy="5456665"/>
          </a:xfrm>
          <a:prstGeom prst="rect">
            <a:avLst/>
          </a:prstGeom>
          <a:noFill/>
          <a:ln w="9525">
            <a:noFill/>
            <a:miter lim="800000"/>
            <a:headEnd/>
            <a:tailEnd/>
          </a:ln>
        </p:spPr>
        <p:txBody>
          <a:bodyPr vert="horz" wrap="square" lIns="90394" tIns="45196" rIns="90394" bIns="45196" numCol="1" anchor="t" anchorCtr="0" compatLnSpc="1">
            <a:prstTxWarp prst="textNoShape">
              <a:avLst/>
            </a:prstTxWarp>
          </a:bodyPr>
          <a:lstStyle>
            <a:lvl1pPr marL="338138" indent="-338138" algn="l" defTabSz="903288"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33425" indent="-280988" algn="l" defTabSz="903288"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28713" indent="-225425" algn="l" defTabSz="903288"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81150" indent="-225425" algn="l" defTabSz="903288"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33588" indent="-225425" algn="l" defTabSz="903288"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485813" indent="-225983" algn="l" defTabSz="90393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37778" indent="-225983" algn="l" defTabSz="90393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389745" indent="-225983" algn="l" defTabSz="90393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41711" indent="-225983" algn="l" defTabSz="90393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03288" rtl="0" eaLnBrk="0" fontAlgn="base" latinLnBrk="0" hangingPunct="0">
              <a:lnSpc>
                <a:spcPct val="100000"/>
              </a:lnSpc>
              <a:spcBef>
                <a:spcPct val="20000"/>
              </a:spcBef>
              <a:spcAft>
                <a:spcPct val="0"/>
              </a:spcAft>
              <a:buClrTx/>
              <a:buSzTx/>
              <a:buFont typeface="Arial" pitchFamily="34" charset="0"/>
              <a:buNone/>
              <a:tabLst/>
              <a:defRPr/>
            </a:pPr>
            <a:r>
              <a:rPr kumimoji="0" lang="en-US" sz="3200" b="0" i="0" u="none" strike="noStrike" kern="1200" cap="none" spc="0" normalizeH="0" baseline="0" noProof="0" dirty="0">
                <a:ln>
                  <a:noFill/>
                </a:ln>
                <a:solidFill>
                  <a:sysClr val="windowText" lastClr="000000"/>
                </a:solidFill>
                <a:effectLst/>
                <a:uLnTx/>
                <a:uFillTx/>
                <a:latin typeface="Calibri"/>
                <a:ea typeface="+mn-ea"/>
                <a:cs typeface="+mn-cs"/>
              </a:rPr>
              <a:t>RU Vision</a:t>
            </a:r>
          </a:p>
          <a:p>
            <a:pPr marL="0" marR="0" lvl="0" indent="0" algn="l" defTabSz="903288" rtl="0" eaLnBrk="0" fontAlgn="base" latinLnBrk="0" hangingPunct="0">
              <a:lnSpc>
                <a:spcPct val="100000"/>
              </a:lnSpc>
              <a:spcBef>
                <a:spcPct val="20000"/>
              </a:spcBef>
              <a:spcAft>
                <a:spcPct val="0"/>
              </a:spcAft>
              <a:buClrTx/>
              <a:buSzTx/>
              <a:buFont typeface="Arial" pitchFamily="34" charset="0"/>
              <a:buNone/>
              <a:tabLst/>
              <a:defRPr/>
            </a:pPr>
            <a:r>
              <a:rPr kumimoji="0" lang="en-US" sz="2000" b="0" i="0" u="none" strike="noStrike" kern="1200" cap="none" spc="0" normalizeH="0" baseline="0" noProof="0" dirty="0">
                <a:ln>
                  <a:noFill/>
                </a:ln>
                <a:solidFill>
                  <a:sysClr val="windowText" lastClr="000000"/>
                </a:solidFill>
                <a:effectLst/>
                <a:uLnTx/>
                <a:uFillTx/>
                <a:latin typeface="Calibri"/>
                <a:ea typeface="+mn-ea"/>
                <a:cs typeface="+mn-cs"/>
              </a:rPr>
              <a:t>Our vision is to be foremost in the generation and advancement of locally responsive and globally engaged </a:t>
            </a:r>
            <a:r>
              <a:rPr kumimoji="0" lang="en-US" sz="2000" b="0" i="0" u="none" strike="noStrike" kern="1200" cap="none" spc="0" normalizeH="0" baseline="0" noProof="0" dirty="0">
                <a:ln>
                  <a:noFill/>
                </a:ln>
                <a:solidFill>
                  <a:srgbClr val="FF0000"/>
                </a:solidFill>
                <a:effectLst/>
                <a:uLnTx/>
                <a:uFillTx/>
                <a:latin typeface="Calibri"/>
                <a:ea typeface="+mn-ea"/>
                <a:cs typeface="+mn-cs"/>
              </a:rPr>
              <a:t>knowledge</a:t>
            </a:r>
            <a:r>
              <a:rPr kumimoji="0" lang="en-US" sz="2000" b="0" i="0" u="none" strike="noStrike" kern="1200" cap="none" spc="0" normalizeH="0" baseline="0" noProof="0" dirty="0">
                <a:ln>
                  <a:noFill/>
                </a:ln>
                <a:solidFill>
                  <a:sysClr val="windowText" lastClr="000000"/>
                </a:solidFill>
                <a:effectLst/>
                <a:uLnTx/>
                <a:uFillTx/>
                <a:latin typeface="Calibri"/>
                <a:ea typeface="+mn-ea"/>
                <a:cs typeface="+mn-cs"/>
              </a:rPr>
              <a:t> that seeks to create a just and sustainable society.</a:t>
            </a:r>
          </a:p>
          <a:p>
            <a:pPr marL="0" marR="0" lvl="0" indent="0" algn="l" defTabSz="903288" rtl="0" eaLnBrk="0" fontAlgn="base" latinLnBrk="0" hangingPunct="0">
              <a:lnSpc>
                <a:spcPct val="100000"/>
              </a:lnSpc>
              <a:spcBef>
                <a:spcPct val="20000"/>
              </a:spcBef>
              <a:spcAft>
                <a:spcPct val="0"/>
              </a:spcAft>
              <a:buClrTx/>
              <a:buSzTx/>
              <a:buFont typeface="Arial" pitchFamily="34" charset="0"/>
              <a:buNone/>
              <a:tabLst/>
              <a:defRPr/>
            </a:pPr>
            <a:r>
              <a:rPr kumimoji="0" lang="en-US" sz="3200" b="0" i="0" u="none" strike="noStrike" kern="1200" cap="none" spc="0" normalizeH="0" baseline="0" noProof="0" dirty="0">
                <a:ln>
                  <a:noFill/>
                </a:ln>
                <a:solidFill>
                  <a:sysClr val="windowText" lastClr="000000"/>
                </a:solidFill>
                <a:effectLst/>
                <a:uLnTx/>
                <a:uFillTx/>
                <a:latin typeface="Calibri"/>
                <a:ea typeface="+mn-ea"/>
                <a:cs typeface="+mn-cs"/>
              </a:rPr>
              <a:t>RU Mission</a:t>
            </a:r>
          </a:p>
          <a:p>
            <a:pPr marL="0" marR="0" lvl="0" indent="0" algn="l" defTabSz="903288" rtl="0" eaLnBrk="0" fontAlgn="base" latinLnBrk="0" hangingPunct="0">
              <a:lnSpc>
                <a:spcPct val="100000"/>
              </a:lnSpc>
              <a:spcBef>
                <a:spcPct val="20000"/>
              </a:spcBef>
              <a:spcAft>
                <a:spcPct val="0"/>
              </a:spcAft>
              <a:buClrTx/>
              <a:buSzTx/>
              <a:buFont typeface="Arial" pitchFamily="34" charset="0"/>
              <a:buNone/>
              <a:tabLst/>
              <a:defRPr/>
            </a:pPr>
            <a:r>
              <a:rPr kumimoji="0" lang="en-US" sz="2000" b="0" i="0" u="none" strike="noStrike" kern="1200" cap="none" spc="0" normalizeH="0" baseline="0" noProof="0" dirty="0">
                <a:ln>
                  <a:noFill/>
                </a:ln>
                <a:solidFill>
                  <a:sysClr val="windowText" lastClr="000000"/>
                </a:solidFill>
                <a:effectLst/>
                <a:uLnTx/>
                <a:uFillTx/>
                <a:latin typeface="Calibri"/>
                <a:ea typeface="+mn-ea"/>
                <a:cs typeface="+mn-cs"/>
              </a:rPr>
              <a:t>Our mission is to provide transformative education, rigorous scholarship, and research that</a:t>
            </a:r>
          </a:p>
          <a:p>
            <a:pPr marL="338138" marR="0" lvl="0" indent="-338138" algn="l" defTabSz="903288" rtl="0" eaLnBrk="0" fontAlgn="base" latinLnBrk="0" hangingPunct="0">
              <a:lnSpc>
                <a:spcPct val="100000"/>
              </a:lnSpc>
              <a:spcBef>
                <a:spcPct val="20000"/>
              </a:spcBef>
              <a:spcAft>
                <a:spcPct val="0"/>
              </a:spcAft>
              <a:buClrTx/>
              <a:buSzTx/>
              <a:buFont typeface="Arial"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Calibri"/>
                <a:ea typeface="+mn-ea"/>
                <a:cs typeface="+mn-cs"/>
              </a:rPr>
              <a:t>seeks </a:t>
            </a:r>
            <a:r>
              <a:rPr kumimoji="0" lang="en-US" sz="2000" b="0" i="0" u="none" strike="noStrike" kern="1200" cap="none" spc="0" normalizeH="0" baseline="0" noProof="0" dirty="0">
                <a:ln>
                  <a:noFill/>
                </a:ln>
                <a:solidFill>
                  <a:srgbClr val="FF0000"/>
                </a:solidFill>
                <a:effectLst/>
                <a:uLnTx/>
                <a:uFillTx/>
                <a:latin typeface="Calibri"/>
                <a:ea typeface="+mn-ea"/>
                <a:cs typeface="+mn-cs"/>
              </a:rPr>
              <a:t>to produce knowledge </a:t>
            </a:r>
            <a:r>
              <a:rPr kumimoji="0" lang="en-US" sz="2000" b="0" i="0" u="none" strike="noStrike" kern="1200" cap="none" spc="0" normalizeH="0" baseline="0" noProof="0" dirty="0">
                <a:ln>
                  <a:noFill/>
                </a:ln>
                <a:solidFill>
                  <a:sysClr val="windowText" lastClr="000000"/>
                </a:solidFill>
                <a:effectLst/>
                <a:uLnTx/>
                <a:uFillTx/>
                <a:latin typeface="Calibri"/>
                <a:ea typeface="+mn-ea"/>
                <a:cs typeface="+mn-cs"/>
              </a:rPr>
              <a:t>that advances the frontiers of science, human understanding and wisdom</a:t>
            </a:r>
          </a:p>
          <a:p>
            <a:pPr marL="338138" marR="0" lvl="0" indent="-338138" algn="l" defTabSz="903288" rtl="0" eaLnBrk="0" fontAlgn="base" latinLnBrk="0" hangingPunct="0">
              <a:lnSpc>
                <a:spcPct val="100000"/>
              </a:lnSpc>
              <a:spcBef>
                <a:spcPct val="20000"/>
              </a:spcBef>
              <a:spcAft>
                <a:spcPct val="0"/>
              </a:spcAft>
              <a:buClrTx/>
              <a:buSzTx/>
              <a:buFont typeface="Arial"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Calibri"/>
                <a:ea typeface="+mn-ea"/>
                <a:cs typeface="+mn-cs"/>
              </a:rPr>
              <a:t>cultivates </a:t>
            </a:r>
            <a:r>
              <a:rPr kumimoji="0" lang="en-US" sz="2000" b="0" i="0" u="none" strike="noStrike" kern="1200" cap="none" spc="0" normalizeH="0" baseline="0" noProof="0" dirty="0">
                <a:ln>
                  <a:noFill/>
                </a:ln>
                <a:solidFill>
                  <a:srgbClr val="FF0000"/>
                </a:solidFill>
                <a:effectLst/>
                <a:uLnTx/>
                <a:uFillTx/>
                <a:latin typeface="Calibri"/>
                <a:ea typeface="+mn-ea"/>
                <a:cs typeface="+mn-cs"/>
              </a:rPr>
              <a:t>knowledgeable </a:t>
            </a:r>
            <a:r>
              <a:rPr kumimoji="0" lang="en-US" sz="2000" b="0" i="0" u="none" strike="noStrike" kern="1200" cap="none" spc="0" normalizeH="0" baseline="0" noProof="0" dirty="0">
                <a:ln>
                  <a:noFill/>
                </a:ln>
                <a:solidFill>
                  <a:sysClr val="windowText" lastClr="000000"/>
                </a:solidFill>
                <a:effectLst/>
                <a:uLnTx/>
                <a:uFillTx/>
                <a:latin typeface="Calibri"/>
                <a:ea typeface="+mn-ea"/>
                <a:cs typeface="+mn-cs"/>
              </a:rPr>
              <a:t>and skilled graduates, innovative and critical problem-solvers; caring and engaged citizens; responsible, courageous and ethical leaders</a:t>
            </a:r>
          </a:p>
          <a:p>
            <a:pPr marL="338138" marR="0" lvl="0" indent="-338138" algn="l" defTabSz="903288" rtl="0" eaLnBrk="0" fontAlgn="base" latinLnBrk="0" hangingPunct="0">
              <a:lnSpc>
                <a:spcPct val="100000"/>
              </a:lnSpc>
              <a:spcBef>
                <a:spcPct val="20000"/>
              </a:spcBef>
              <a:spcAft>
                <a:spcPct val="0"/>
              </a:spcAft>
              <a:buClrTx/>
              <a:buSzTx/>
              <a:buFont typeface="Arial"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Calibri"/>
                <a:ea typeface="+mn-ea"/>
                <a:cs typeface="+mn-cs"/>
              </a:rPr>
              <a:t>enables and drives environmental sustainability, equitable and inclusive social and economic development based on respectful and mutually beneficial partnerships with diverse communities</a:t>
            </a:r>
          </a:p>
          <a:p>
            <a:pPr marL="338138" marR="0" lvl="0" indent="-338138" algn="l" defTabSz="903288" rtl="0" eaLnBrk="0" fontAlgn="base" latinLnBrk="0" hangingPunct="0">
              <a:lnSpc>
                <a:spcPct val="100000"/>
              </a:lnSpc>
              <a:spcBef>
                <a:spcPct val="20000"/>
              </a:spcBef>
              <a:spcAft>
                <a:spcPct val="0"/>
              </a:spcAft>
              <a:buClrTx/>
              <a:buSzTx/>
              <a:buFont typeface="Arial" pitchFamily="34" charset="0"/>
              <a:buChar char="•"/>
              <a:tabLst/>
              <a:defRPr/>
            </a:pPr>
            <a:endParaRPr kumimoji="0" lang="en-ZA" sz="32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516633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a:extLst>
              <a:ext uri="{FF2B5EF4-FFF2-40B4-BE49-F238E27FC236}">
                <a16:creationId xmlns:a16="http://schemas.microsoft.com/office/drawing/2014/main" id="{9C1DF1A1-72C0-438E-B5F8-E5ABFF196087}"/>
              </a:ext>
            </a:extLst>
          </p:cNvPr>
          <p:cNvGraphicFramePr>
            <a:graphicFrameLocks/>
          </p:cNvGraphicFramePr>
          <p:nvPr>
            <p:extLst>
              <p:ext uri="{D42A27DB-BD31-4B8C-83A1-F6EECF244321}">
                <p14:modId xmlns:p14="http://schemas.microsoft.com/office/powerpoint/2010/main" val="1876301513"/>
              </p:ext>
            </p:extLst>
          </p:nvPr>
        </p:nvGraphicFramePr>
        <p:xfrm>
          <a:off x="1626669" y="1049154"/>
          <a:ext cx="7257118" cy="5353720"/>
        </p:xfrm>
        <a:graphic>
          <a:graphicData uri="http://schemas.openxmlformats.org/drawingml/2006/table">
            <a:tbl>
              <a:tblPr firstRow="1" firstCol="1" bandRow="1"/>
              <a:tblGrid>
                <a:gridCol w="680657">
                  <a:extLst>
                    <a:ext uri="{9D8B030D-6E8A-4147-A177-3AD203B41FA5}">
                      <a16:colId xmlns:a16="http://schemas.microsoft.com/office/drawing/2014/main" val="3073765131"/>
                    </a:ext>
                  </a:extLst>
                </a:gridCol>
                <a:gridCol w="6576461">
                  <a:extLst>
                    <a:ext uri="{9D8B030D-6E8A-4147-A177-3AD203B41FA5}">
                      <a16:colId xmlns:a16="http://schemas.microsoft.com/office/drawing/2014/main" val="1101124919"/>
                    </a:ext>
                  </a:extLst>
                </a:gridCol>
              </a:tblGrid>
              <a:tr h="683880">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marL="6350" indent="-6350" algn="l">
                        <a:lnSpc>
                          <a:spcPct val="107000"/>
                        </a:lnSpc>
                        <a:spcAft>
                          <a:spcPts val="0"/>
                        </a:spcAft>
                      </a:pPr>
                      <a:r>
                        <a:rPr lang="en-ZA" sz="1200" dirty="0">
                          <a:effectLst/>
                        </a:rPr>
                        <a:t> </a:t>
                      </a:r>
                      <a:endParaRPr lang="en-ZA"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2540" marR="32385" marT="8255"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marL="1704975" indent="-6350" algn="l">
                        <a:lnSpc>
                          <a:spcPct val="107000"/>
                        </a:lnSpc>
                        <a:spcAft>
                          <a:spcPts val="0"/>
                        </a:spcAft>
                      </a:pPr>
                      <a:r>
                        <a:rPr lang="en-ZA" sz="1600" dirty="0">
                          <a:effectLst/>
                        </a:rPr>
                        <a:t>RHODES UNIVERSITY STRATEGIC GOALS </a:t>
                      </a:r>
                      <a:endParaRPr lang="en-ZA" sz="16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2540" marR="32385" marT="8255"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2660622719"/>
                  </a:ext>
                </a:extLst>
              </a:tr>
              <a:tr h="852495">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marL="71755" indent="-6350" algn="l">
                        <a:lnSpc>
                          <a:spcPct val="107000"/>
                        </a:lnSpc>
                        <a:spcAft>
                          <a:spcPts val="0"/>
                        </a:spcAft>
                      </a:pPr>
                      <a:r>
                        <a:rPr lang="en-ZA" sz="1200">
                          <a:effectLst/>
                        </a:rPr>
                        <a:t>Goal 1 </a:t>
                      </a:r>
                      <a:endParaRPr lang="en-ZA"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2540" marR="32385" marT="8255"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69215" marR="33020" indent="-6350" algn="just">
                        <a:lnSpc>
                          <a:spcPct val="107000"/>
                        </a:lnSpc>
                        <a:spcAft>
                          <a:spcPts val="0"/>
                        </a:spcAft>
                      </a:pPr>
                      <a:r>
                        <a:rPr lang="en-ZA" sz="1400" dirty="0">
                          <a:effectLst/>
                        </a:rPr>
                        <a:t>Ensure quality scholarly teaching and learning to enable students to access powerful knowledge, engage in their learning and become critical problem-solvers who are socially responsible global citizens. </a:t>
                      </a:r>
                      <a:endParaRPr lang="en-ZA" sz="1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2540" marR="32385" marT="8255"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2974575627"/>
                  </a:ext>
                </a:extLst>
              </a:tr>
              <a:tr h="655349">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marL="71755" indent="-6350" algn="l">
                        <a:lnSpc>
                          <a:spcPct val="107000"/>
                        </a:lnSpc>
                        <a:spcAft>
                          <a:spcPts val="0"/>
                        </a:spcAft>
                      </a:pPr>
                      <a:r>
                        <a:rPr lang="en-ZA" sz="1200">
                          <a:effectLst/>
                        </a:rPr>
                        <a:t>Goal 2 </a:t>
                      </a:r>
                      <a:endParaRPr lang="en-ZA"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2540" marR="32385" marT="825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72390" indent="-6350" algn="just">
                        <a:lnSpc>
                          <a:spcPct val="107000"/>
                        </a:lnSpc>
                        <a:spcAft>
                          <a:spcPts val="0"/>
                        </a:spcAft>
                      </a:pPr>
                      <a:r>
                        <a:rPr lang="en-ZA" sz="1400" dirty="0">
                          <a:effectLst/>
                        </a:rPr>
                        <a:t>Promote access to Rhodes University by academically qualifying students and create academic conditions which enable them to thrive and succeed. </a:t>
                      </a:r>
                      <a:endParaRPr lang="en-ZA" sz="1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2540" marR="32385" marT="825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905617147"/>
                  </a:ext>
                </a:extLst>
              </a:tr>
              <a:tr h="622120">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marL="71755" indent="-6350" algn="l">
                        <a:lnSpc>
                          <a:spcPct val="107000"/>
                        </a:lnSpc>
                        <a:spcAft>
                          <a:spcPts val="0"/>
                        </a:spcAft>
                      </a:pPr>
                      <a:r>
                        <a:rPr lang="en-ZA" sz="1200">
                          <a:effectLst/>
                        </a:rPr>
                        <a:t>Goal 3 </a:t>
                      </a:r>
                      <a:endParaRPr lang="en-ZA"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2540" marR="32385" marT="825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69215" indent="-6350" algn="just">
                        <a:lnSpc>
                          <a:spcPct val="107000"/>
                        </a:lnSpc>
                        <a:spcAft>
                          <a:spcPts val="0"/>
                        </a:spcAft>
                      </a:pPr>
                      <a:r>
                        <a:rPr lang="en-ZA" sz="1400" dirty="0">
                          <a:effectLst/>
                        </a:rPr>
                        <a:t>Create an engaging and transformative student experience that promotes holistic development, growth and academic success. </a:t>
                      </a:r>
                      <a:endParaRPr lang="en-ZA" sz="1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2540" marR="32385" marT="825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102415099"/>
                  </a:ext>
                </a:extLst>
              </a:tr>
              <a:tr h="470128">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marL="71755" indent="-6350" algn="l">
                        <a:lnSpc>
                          <a:spcPct val="107000"/>
                        </a:lnSpc>
                        <a:spcAft>
                          <a:spcPts val="0"/>
                        </a:spcAft>
                      </a:pPr>
                      <a:r>
                        <a:rPr lang="en-ZA" sz="1200">
                          <a:effectLst/>
                        </a:rPr>
                        <a:t>Goal 4 </a:t>
                      </a:r>
                      <a:endParaRPr lang="en-ZA"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2540" marR="32385" marT="825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69215" indent="-6350" algn="l">
                        <a:lnSpc>
                          <a:spcPct val="107000"/>
                        </a:lnSpc>
                        <a:spcAft>
                          <a:spcPts val="0"/>
                        </a:spcAft>
                      </a:pPr>
                      <a:r>
                        <a:rPr lang="en-ZA" sz="1400" dirty="0">
                          <a:effectLst/>
                        </a:rPr>
                        <a:t>Maintain and strengthen Rhodes University’s standing as a research-intensive university. </a:t>
                      </a:r>
                      <a:endParaRPr lang="en-ZA" sz="1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2540" marR="32385" marT="825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507160997"/>
                  </a:ext>
                </a:extLst>
              </a:tr>
              <a:tr h="829929">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marL="71755" indent="-6350" algn="l">
                        <a:lnSpc>
                          <a:spcPct val="107000"/>
                        </a:lnSpc>
                        <a:spcAft>
                          <a:spcPts val="0"/>
                        </a:spcAft>
                      </a:pPr>
                      <a:r>
                        <a:rPr lang="en-ZA" sz="1200">
                          <a:effectLst/>
                        </a:rPr>
                        <a:t>Goal 5 </a:t>
                      </a:r>
                      <a:endParaRPr lang="en-ZA"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2540" marR="32385" marT="825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69215" indent="-6350" algn="just">
                        <a:lnSpc>
                          <a:spcPct val="107000"/>
                        </a:lnSpc>
                        <a:spcAft>
                          <a:spcPts val="0"/>
                        </a:spcAft>
                      </a:pPr>
                      <a:r>
                        <a:rPr lang="en-ZA" sz="1400" dirty="0">
                          <a:effectLst/>
                        </a:rPr>
                        <a:t>Ensure financial and environmental sustainability practices through good governance, effective leadership and prudent resource management. </a:t>
                      </a:r>
                      <a:endParaRPr lang="en-ZA" sz="1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2540" marR="32385" marT="825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7146686"/>
                  </a:ext>
                </a:extLst>
              </a:tr>
              <a:tr h="413273">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marL="71755" indent="-6350" algn="l">
                        <a:lnSpc>
                          <a:spcPct val="107000"/>
                        </a:lnSpc>
                        <a:spcAft>
                          <a:spcPts val="0"/>
                        </a:spcAft>
                      </a:pPr>
                      <a:r>
                        <a:rPr lang="en-ZA" sz="1200">
                          <a:effectLst/>
                        </a:rPr>
                        <a:t>Goal 6 </a:t>
                      </a:r>
                      <a:endParaRPr lang="en-ZA"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2540" marR="32385" marT="825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69215" indent="-6350" algn="l">
                        <a:lnSpc>
                          <a:spcPct val="107000"/>
                        </a:lnSpc>
                        <a:spcAft>
                          <a:spcPts val="0"/>
                        </a:spcAft>
                      </a:pPr>
                      <a:r>
                        <a:rPr lang="en-ZA" sz="1400" dirty="0">
                          <a:effectLst/>
                        </a:rPr>
                        <a:t>Attract, develop, and retain quality staff. </a:t>
                      </a:r>
                      <a:endParaRPr lang="en-ZA" sz="1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2540" marR="32385" marT="825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685518674"/>
                  </a:ext>
                </a:extLst>
              </a:tr>
              <a:tr h="413273">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marL="71755" indent="-6350" algn="l">
                        <a:lnSpc>
                          <a:spcPct val="107000"/>
                        </a:lnSpc>
                        <a:spcAft>
                          <a:spcPts val="0"/>
                        </a:spcAft>
                      </a:pPr>
                      <a:r>
                        <a:rPr lang="en-ZA" sz="1200">
                          <a:effectLst/>
                        </a:rPr>
                        <a:t>Goal 7 </a:t>
                      </a:r>
                      <a:endParaRPr lang="en-ZA"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2540" marR="32385" marT="825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72390" indent="-6350" algn="l">
                        <a:lnSpc>
                          <a:spcPct val="107000"/>
                        </a:lnSpc>
                        <a:spcAft>
                          <a:spcPts val="0"/>
                        </a:spcAft>
                      </a:pPr>
                      <a:r>
                        <a:rPr lang="en-ZA" sz="1400" dirty="0">
                          <a:effectLst/>
                        </a:rPr>
                        <a:t>Invest in appropriate physical infrastructure, equipment, and digital technology. </a:t>
                      </a:r>
                      <a:endParaRPr lang="en-ZA" sz="1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2540" marR="32385" marT="825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2938075871"/>
                  </a:ext>
                </a:extLst>
              </a:tr>
              <a:tr h="413273">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marL="71755" indent="-6350" algn="l">
                        <a:lnSpc>
                          <a:spcPct val="107000"/>
                        </a:lnSpc>
                        <a:spcAft>
                          <a:spcPts val="0"/>
                        </a:spcAft>
                      </a:pPr>
                      <a:r>
                        <a:rPr lang="en-ZA" sz="1200">
                          <a:effectLst/>
                        </a:rPr>
                        <a:t>Goal 8 </a:t>
                      </a:r>
                      <a:endParaRPr lang="en-ZA" sz="12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2540" marR="32385" marT="825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72390" indent="-6350" algn="l">
                        <a:lnSpc>
                          <a:spcPct val="107000"/>
                        </a:lnSpc>
                        <a:spcAft>
                          <a:spcPts val="0"/>
                        </a:spcAft>
                      </a:pPr>
                      <a:r>
                        <a:rPr lang="en-ZA" sz="1400" dirty="0">
                          <a:effectLst/>
                        </a:rPr>
                        <a:t>Position and promote Rhodes University as an institution for the public good. </a:t>
                      </a:r>
                      <a:endParaRPr lang="en-ZA" sz="14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2540" marR="32385" marT="8255"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2648621562"/>
                  </a:ext>
                </a:extLst>
              </a:tr>
            </a:tbl>
          </a:graphicData>
        </a:graphic>
      </p:graphicFrame>
      <p:sp>
        <p:nvSpPr>
          <p:cNvPr id="3" name="Title 1">
            <a:extLst>
              <a:ext uri="{FF2B5EF4-FFF2-40B4-BE49-F238E27FC236}">
                <a16:creationId xmlns:a16="http://schemas.microsoft.com/office/drawing/2014/main" id="{22D1510B-47E4-4CAE-B360-4B5D214F136C}"/>
              </a:ext>
            </a:extLst>
          </p:cNvPr>
          <p:cNvSpPr txBox="1">
            <a:spLocks/>
          </p:cNvSpPr>
          <p:nvPr/>
        </p:nvSpPr>
        <p:spPr bwMode="auto">
          <a:xfrm>
            <a:off x="2175309" y="273051"/>
            <a:ext cx="6367029" cy="455612"/>
          </a:xfrm>
          <a:prstGeom prst="rect">
            <a:avLst/>
          </a:prstGeom>
          <a:noFill/>
          <a:ln w="9525">
            <a:noFill/>
            <a:miter lim="800000"/>
            <a:headEnd/>
            <a:tailEnd/>
          </a:ln>
        </p:spPr>
        <p:txBody>
          <a:bodyPr vert="horz" wrap="square" lIns="90394" tIns="45196" rIns="90394" bIns="45196" numCol="1" anchor="ctr" anchorCtr="0" compatLnSpc="1">
            <a:prstTxWarp prst="textNoShape">
              <a:avLst/>
            </a:prstTxWarp>
          </a:bodyPr>
          <a:lstStyle>
            <a:lvl1pPr algn="ctr" defTabSz="903288" rtl="0" eaLnBrk="0" fontAlgn="base" hangingPunct="0">
              <a:spcBef>
                <a:spcPct val="0"/>
              </a:spcBef>
              <a:spcAft>
                <a:spcPct val="0"/>
              </a:spcAft>
              <a:defRPr sz="4400" kern="1200">
                <a:solidFill>
                  <a:schemeClr val="tx1"/>
                </a:solidFill>
                <a:latin typeface="+mj-lt"/>
                <a:ea typeface="+mj-ea"/>
                <a:cs typeface="+mj-cs"/>
              </a:defRPr>
            </a:lvl1pPr>
            <a:lvl2pPr algn="ctr" defTabSz="903288" rtl="0" eaLnBrk="0" fontAlgn="base" hangingPunct="0">
              <a:spcBef>
                <a:spcPct val="0"/>
              </a:spcBef>
              <a:spcAft>
                <a:spcPct val="0"/>
              </a:spcAft>
              <a:defRPr sz="4400">
                <a:solidFill>
                  <a:schemeClr val="tx1"/>
                </a:solidFill>
                <a:latin typeface="Calibri" pitchFamily="34" charset="0"/>
              </a:defRPr>
            </a:lvl2pPr>
            <a:lvl3pPr algn="ctr" defTabSz="903288" rtl="0" eaLnBrk="0" fontAlgn="base" hangingPunct="0">
              <a:spcBef>
                <a:spcPct val="0"/>
              </a:spcBef>
              <a:spcAft>
                <a:spcPct val="0"/>
              </a:spcAft>
              <a:defRPr sz="4400">
                <a:solidFill>
                  <a:schemeClr val="tx1"/>
                </a:solidFill>
                <a:latin typeface="Calibri" pitchFamily="34" charset="0"/>
              </a:defRPr>
            </a:lvl3pPr>
            <a:lvl4pPr algn="ctr" defTabSz="903288" rtl="0" eaLnBrk="0" fontAlgn="base" hangingPunct="0">
              <a:spcBef>
                <a:spcPct val="0"/>
              </a:spcBef>
              <a:spcAft>
                <a:spcPct val="0"/>
              </a:spcAft>
              <a:defRPr sz="4400">
                <a:solidFill>
                  <a:schemeClr val="tx1"/>
                </a:solidFill>
                <a:latin typeface="Calibri" pitchFamily="34" charset="0"/>
              </a:defRPr>
            </a:lvl4pPr>
            <a:lvl5pPr algn="ctr" defTabSz="903288" rtl="0" eaLnBrk="0" fontAlgn="base" hangingPunct="0">
              <a:spcBef>
                <a:spcPct val="0"/>
              </a:spcBef>
              <a:spcAft>
                <a:spcPct val="0"/>
              </a:spcAft>
              <a:defRPr sz="4400">
                <a:solidFill>
                  <a:schemeClr val="tx1"/>
                </a:solidFill>
                <a:latin typeface="Calibri" pitchFamily="34" charset="0"/>
              </a:defRPr>
            </a:lvl5pPr>
            <a:lvl6pPr marL="457200" algn="ctr" defTabSz="903288" rtl="0" fontAlgn="base">
              <a:spcBef>
                <a:spcPct val="0"/>
              </a:spcBef>
              <a:spcAft>
                <a:spcPct val="0"/>
              </a:spcAft>
              <a:defRPr sz="4400">
                <a:solidFill>
                  <a:schemeClr val="tx1"/>
                </a:solidFill>
                <a:latin typeface="Calibri" pitchFamily="34" charset="0"/>
              </a:defRPr>
            </a:lvl6pPr>
            <a:lvl7pPr marL="914400" algn="ctr" defTabSz="903288" rtl="0" fontAlgn="base">
              <a:spcBef>
                <a:spcPct val="0"/>
              </a:spcBef>
              <a:spcAft>
                <a:spcPct val="0"/>
              </a:spcAft>
              <a:defRPr sz="4400">
                <a:solidFill>
                  <a:schemeClr val="tx1"/>
                </a:solidFill>
                <a:latin typeface="Calibri" pitchFamily="34" charset="0"/>
              </a:defRPr>
            </a:lvl7pPr>
            <a:lvl8pPr marL="1371600" algn="ctr" defTabSz="903288" rtl="0" fontAlgn="base">
              <a:spcBef>
                <a:spcPct val="0"/>
              </a:spcBef>
              <a:spcAft>
                <a:spcPct val="0"/>
              </a:spcAft>
              <a:defRPr sz="4400">
                <a:solidFill>
                  <a:schemeClr val="tx1"/>
                </a:solidFill>
                <a:latin typeface="Calibri" pitchFamily="34" charset="0"/>
              </a:defRPr>
            </a:lvl8pPr>
            <a:lvl9pPr marL="1828800" algn="ctr" defTabSz="903288" rtl="0" fontAlgn="base">
              <a:spcBef>
                <a:spcPct val="0"/>
              </a:spcBef>
              <a:spcAft>
                <a:spcPct val="0"/>
              </a:spcAft>
              <a:defRPr sz="4400">
                <a:solidFill>
                  <a:schemeClr val="tx1"/>
                </a:solidFill>
                <a:latin typeface="Calibri" pitchFamily="34" charset="0"/>
              </a:defRPr>
            </a:lvl9pPr>
          </a:lstStyle>
          <a:p>
            <a:pPr marL="0" marR="0" lvl="0" indent="0" algn="ctr" defTabSz="903288" rtl="0" eaLnBrk="0" fontAlgn="base" latinLnBrk="0" hangingPunct="0">
              <a:lnSpc>
                <a:spcPct val="100000"/>
              </a:lnSpc>
              <a:spcBef>
                <a:spcPct val="0"/>
              </a:spcBef>
              <a:spcAft>
                <a:spcPct val="0"/>
              </a:spcAft>
              <a:buClrTx/>
              <a:buSzTx/>
              <a:buFontTx/>
              <a:buNone/>
              <a:tabLst/>
              <a:defRPr/>
            </a:pPr>
            <a:r>
              <a:rPr kumimoji="0" lang="en-ZA" sz="3200" b="0" i="0" u="none" strike="noStrike" kern="1200" cap="none" spc="0" normalizeH="0" baseline="0" noProof="0" dirty="0">
                <a:ln>
                  <a:noFill/>
                </a:ln>
                <a:solidFill>
                  <a:sysClr val="windowText" lastClr="000000"/>
                </a:solidFill>
                <a:effectLst/>
                <a:uLnTx/>
                <a:uFillTx/>
                <a:latin typeface="Calibri"/>
                <a:ea typeface="+mj-ea"/>
                <a:cs typeface="+mj-cs"/>
              </a:rPr>
              <a:t>RU IDP Goals 2023 - 2028</a:t>
            </a:r>
          </a:p>
        </p:txBody>
      </p:sp>
    </p:spTree>
    <p:extLst>
      <p:ext uri="{BB962C8B-B14F-4D97-AF65-F5344CB8AC3E}">
        <p14:creationId xmlns:p14="http://schemas.microsoft.com/office/powerpoint/2010/main" val="2021317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F57B0-C420-4F42-9733-8E30EDE68A89}"/>
              </a:ext>
            </a:extLst>
          </p:cNvPr>
          <p:cNvSpPr>
            <a:spLocks noGrp="1"/>
          </p:cNvSpPr>
          <p:nvPr>
            <p:ph type="title"/>
          </p:nvPr>
        </p:nvSpPr>
        <p:spPr>
          <a:xfrm>
            <a:off x="1811337" y="277688"/>
            <a:ext cx="6643687" cy="1075623"/>
          </a:xfrm>
        </p:spPr>
        <p:txBody>
          <a:bodyPr>
            <a:normAutofit/>
          </a:bodyPr>
          <a:lstStyle/>
          <a:p>
            <a:pPr algn="ctr"/>
            <a:r>
              <a:rPr lang="en-ZA" dirty="0">
                <a:latin typeface="+mn-lt"/>
              </a:rPr>
              <a:t>Our Purpose Statement</a:t>
            </a:r>
          </a:p>
        </p:txBody>
      </p:sp>
      <p:sp>
        <p:nvSpPr>
          <p:cNvPr id="6" name="TextBox 6">
            <a:extLst>
              <a:ext uri="{FF2B5EF4-FFF2-40B4-BE49-F238E27FC236}">
                <a16:creationId xmlns:a16="http://schemas.microsoft.com/office/drawing/2014/main" id="{55F65CFA-5369-4162-A239-9A60605E4405}"/>
              </a:ext>
            </a:extLst>
          </p:cNvPr>
          <p:cNvSpPr txBox="1">
            <a:spLocks noGrp="1"/>
          </p:cNvSpPr>
          <p:nvPr>
            <p:ph type="subTitle" idx="1"/>
          </p:nvPr>
        </p:nvSpPr>
        <p:spPr>
          <a:xfrm>
            <a:off x="2104012" y="1969686"/>
            <a:ext cx="6058335" cy="2893228"/>
          </a:xfrm>
          <a:prstGeom prst="rect">
            <a:avLst/>
          </a:prstGeom>
        </p:spPr>
        <p:txBody>
          <a:bodyPr wrap="square" lIns="0" tIns="0" rIns="0" bIns="0" rtlCol="0" anchor="t">
            <a:spAutoFit/>
          </a:bodyPr>
          <a:lstStyle/>
          <a:p>
            <a:pPr algn="ctr">
              <a:lnSpc>
                <a:spcPts val="2500"/>
              </a:lnSpc>
              <a:spcBef>
                <a:spcPts val="0"/>
              </a:spcBef>
            </a:pPr>
            <a:r>
              <a:rPr lang="en-US" sz="1600" b="1" spc="96" dirty="0">
                <a:solidFill>
                  <a:schemeClr val="tx1">
                    <a:alpha val="52941"/>
                  </a:schemeClr>
                </a:solidFill>
                <a:latin typeface="+mn-lt"/>
              </a:rPr>
              <a:t>Rhodes University Library and Information Services are committed to supporting the mission of Rhodes University in </a:t>
            </a:r>
            <a:r>
              <a:rPr lang="en-US" sz="1600" b="1" spc="96" dirty="0">
                <a:solidFill>
                  <a:srgbClr val="67085D">
                    <a:alpha val="52941"/>
                  </a:srgbClr>
                </a:solidFill>
                <a:latin typeface="+mn-lt"/>
              </a:rPr>
              <a:t>the pursuit of knowledge</a:t>
            </a:r>
            <a:r>
              <a:rPr lang="en-US" sz="1600" b="1" spc="96" dirty="0">
                <a:solidFill>
                  <a:schemeClr val="tx1">
                    <a:alpha val="52941"/>
                  </a:schemeClr>
                </a:solidFill>
                <a:latin typeface="+mn-lt"/>
              </a:rPr>
              <a:t> by students, researchers, scholars, and surrounding communities, by providing </a:t>
            </a:r>
            <a:r>
              <a:rPr lang="en-US" sz="1600" b="1" spc="96" dirty="0">
                <a:solidFill>
                  <a:srgbClr val="67085D">
                    <a:alpha val="52941"/>
                  </a:srgbClr>
                </a:solidFill>
                <a:latin typeface="+mn-lt"/>
              </a:rPr>
              <a:t>context relevant &amp; quality learning resources</a:t>
            </a:r>
            <a:r>
              <a:rPr lang="en-US" sz="1600" b="1" spc="96" dirty="0">
                <a:solidFill>
                  <a:schemeClr val="tx1">
                    <a:alpha val="52941"/>
                  </a:schemeClr>
                </a:solidFill>
                <a:latin typeface="+mn-lt"/>
              </a:rPr>
              <a:t>, </a:t>
            </a:r>
            <a:r>
              <a:rPr lang="en-US" sz="1600" b="1" spc="96" dirty="0">
                <a:solidFill>
                  <a:srgbClr val="67085D">
                    <a:alpha val="52941"/>
                  </a:srgbClr>
                </a:solidFill>
                <a:latin typeface="+mn-lt"/>
              </a:rPr>
              <a:t>user- centered services</a:t>
            </a:r>
            <a:r>
              <a:rPr lang="en-US" sz="1600" b="1" spc="96" dirty="0">
                <a:solidFill>
                  <a:schemeClr val="tx1">
                    <a:alpha val="52941"/>
                  </a:schemeClr>
                </a:solidFill>
                <a:latin typeface="+mn-lt"/>
              </a:rPr>
              <a:t>, and the </a:t>
            </a:r>
            <a:r>
              <a:rPr lang="en-US" sz="1600" b="1" spc="96" dirty="0">
                <a:solidFill>
                  <a:srgbClr val="67085D">
                    <a:alpha val="52941"/>
                  </a:srgbClr>
                </a:solidFill>
                <a:latin typeface="+mn-lt"/>
              </a:rPr>
              <a:t>skills</a:t>
            </a:r>
            <a:r>
              <a:rPr lang="en-US" sz="1600" b="1" spc="96" dirty="0">
                <a:solidFill>
                  <a:schemeClr val="tx1">
                    <a:alpha val="52941"/>
                  </a:schemeClr>
                </a:solidFill>
                <a:latin typeface="+mn-lt"/>
              </a:rPr>
              <a:t> required to effectively participate in the knowledge economy and, a conducive </a:t>
            </a:r>
            <a:r>
              <a:rPr lang="en-US" sz="1600" b="1" spc="96" dirty="0">
                <a:solidFill>
                  <a:srgbClr val="67085D">
                    <a:alpha val="52941"/>
                  </a:srgbClr>
                </a:solidFill>
                <a:latin typeface="+mn-lt"/>
              </a:rPr>
              <a:t>physical and virtual learning environment</a:t>
            </a:r>
            <a:r>
              <a:rPr lang="en-US" sz="1600" b="1" spc="96" dirty="0">
                <a:solidFill>
                  <a:schemeClr val="tx1">
                    <a:alpha val="52941"/>
                  </a:schemeClr>
                </a:solidFill>
                <a:latin typeface="+mn-lt"/>
              </a:rPr>
              <a:t>, that enhances intellectual creativity, free and open exchange of knowledge and ideas</a:t>
            </a:r>
            <a:r>
              <a:rPr lang="en-US" sz="2600" b="1" spc="96" dirty="0">
                <a:solidFill>
                  <a:schemeClr val="tx1">
                    <a:alpha val="52941"/>
                  </a:schemeClr>
                </a:solidFill>
                <a:latin typeface="+mn-lt"/>
              </a:rPr>
              <a:t>.</a:t>
            </a:r>
          </a:p>
        </p:txBody>
      </p:sp>
    </p:spTree>
    <p:extLst>
      <p:ext uri="{BB962C8B-B14F-4D97-AF65-F5344CB8AC3E}">
        <p14:creationId xmlns:p14="http://schemas.microsoft.com/office/powerpoint/2010/main" val="4114429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1176352" y="-511232"/>
            <a:ext cx="8455433" cy="1714710"/>
            <a:chOff x="0" y="0"/>
            <a:chExt cx="21853500" cy="5455742"/>
          </a:xfrm>
        </p:grpSpPr>
        <p:sp>
          <p:nvSpPr>
            <p:cNvPr id="3" name="Freeform 3"/>
            <p:cNvSpPr/>
            <p:nvPr/>
          </p:nvSpPr>
          <p:spPr>
            <a:xfrm>
              <a:off x="4594225" y="1322070"/>
              <a:ext cx="16196056" cy="4133723"/>
            </a:xfrm>
            <a:custGeom>
              <a:avLst/>
              <a:gdLst/>
              <a:ahLst/>
              <a:cxnLst/>
              <a:rect l="l" t="t" r="r" b="b"/>
              <a:pathLst>
                <a:path w="16196056" h="4133723">
                  <a:moveTo>
                    <a:pt x="0" y="0"/>
                  </a:moveTo>
                  <a:lnTo>
                    <a:pt x="0" y="4133723"/>
                  </a:lnTo>
                  <a:lnTo>
                    <a:pt x="12871704" y="4133723"/>
                  </a:lnTo>
                  <a:lnTo>
                    <a:pt x="16196056" y="0"/>
                  </a:lnTo>
                  <a:close/>
                </a:path>
              </a:pathLst>
            </a:custGeom>
            <a:solidFill>
              <a:srgbClr val="781D7E">
                <a:alpha val="78824"/>
              </a:srgbClr>
            </a:solidFill>
          </p:spPr>
          <p:txBody>
            <a:bodyPr/>
            <a:lstStyle/>
            <a:p>
              <a:endParaRPr lang="en-US" sz="2065"/>
            </a:p>
          </p:txBody>
        </p:sp>
      </p:grpSp>
      <p:grpSp>
        <p:nvGrpSpPr>
          <p:cNvPr id="4" name="Group 4"/>
          <p:cNvGrpSpPr>
            <a:grpSpLocks noChangeAspect="1"/>
          </p:cNvGrpSpPr>
          <p:nvPr/>
        </p:nvGrpSpPr>
        <p:grpSpPr>
          <a:xfrm>
            <a:off x="-1775174" y="-524175"/>
            <a:ext cx="8493166" cy="1727669"/>
            <a:chOff x="0" y="0"/>
            <a:chExt cx="21853500" cy="5455742"/>
          </a:xfrm>
        </p:grpSpPr>
        <p:sp>
          <p:nvSpPr>
            <p:cNvPr id="5" name="Freeform 5"/>
            <p:cNvSpPr/>
            <p:nvPr/>
          </p:nvSpPr>
          <p:spPr>
            <a:xfrm>
              <a:off x="4594225" y="1322070"/>
              <a:ext cx="16196056" cy="4133723"/>
            </a:xfrm>
            <a:custGeom>
              <a:avLst/>
              <a:gdLst/>
              <a:ahLst/>
              <a:cxnLst/>
              <a:rect l="l" t="t" r="r" b="b"/>
              <a:pathLst>
                <a:path w="16196056" h="4133723">
                  <a:moveTo>
                    <a:pt x="0" y="0"/>
                  </a:moveTo>
                  <a:lnTo>
                    <a:pt x="0" y="4133723"/>
                  </a:lnTo>
                  <a:lnTo>
                    <a:pt x="12871704" y="4133723"/>
                  </a:lnTo>
                  <a:lnTo>
                    <a:pt x="16196056" y="0"/>
                  </a:lnTo>
                  <a:close/>
                </a:path>
              </a:pathLst>
            </a:custGeom>
            <a:solidFill>
              <a:srgbClr val="7B1271"/>
            </a:solidFill>
          </p:spPr>
          <p:txBody>
            <a:bodyPr/>
            <a:lstStyle/>
            <a:p>
              <a:endParaRPr lang="en-US" sz="2065"/>
            </a:p>
          </p:txBody>
        </p:sp>
      </p:grpSp>
      <p:sp>
        <p:nvSpPr>
          <p:cNvPr id="6" name="TextBox 6"/>
          <p:cNvSpPr txBox="1"/>
          <p:nvPr/>
        </p:nvSpPr>
        <p:spPr>
          <a:xfrm>
            <a:off x="1897794" y="24422"/>
            <a:ext cx="5721702" cy="704808"/>
          </a:xfrm>
          <a:prstGeom prst="rect">
            <a:avLst/>
          </a:prstGeom>
        </p:spPr>
        <p:txBody>
          <a:bodyPr lIns="0" tIns="0" rIns="0" bIns="0" rtlCol="0" anchor="t">
            <a:spAutoFit/>
          </a:bodyPr>
          <a:lstStyle/>
          <a:p>
            <a:pPr>
              <a:lnSpc>
                <a:spcPts val="5851"/>
              </a:lnSpc>
            </a:pPr>
            <a:r>
              <a:rPr lang="en-US" sz="4179" dirty="0">
                <a:solidFill>
                  <a:srgbClr val="FFFFFF"/>
                </a:solidFill>
                <a:latin typeface="Calibri" panose="020F0502020204030204" pitchFamily="34" charset="0"/>
                <a:cs typeface="Calibri" panose="020F0502020204030204" pitchFamily="34" charset="0"/>
              </a:rPr>
              <a:t>Our Strategic </a:t>
            </a:r>
            <a:r>
              <a:rPr lang="en-US" sz="4179" dirty="0">
                <a:solidFill>
                  <a:srgbClr val="FFFFFF"/>
                </a:solidFill>
                <a:latin typeface="+mn-lt"/>
              </a:rPr>
              <a:t>Framework</a:t>
            </a:r>
          </a:p>
        </p:txBody>
      </p:sp>
      <p:grpSp>
        <p:nvGrpSpPr>
          <p:cNvPr id="7" name="Group 7"/>
          <p:cNvGrpSpPr/>
          <p:nvPr/>
        </p:nvGrpSpPr>
        <p:grpSpPr>
          <a:xfrm>
            <a:off x="3537367" y="3218121"/>
            <a:ext cx="3386608" cy="741648"/>
            <a:chOff x="0" y="0"/>
            <a:chExt cx="1952042" cy="427486"/>
          </a:xfrm>
        </p:grpSpPr>
        <p:sp>
          <p:nvSpPr>
            <p:cNvPr id="8" name="Freeform 8"/>
            <p:cNvSpPr/>
            <p:nvPr/>
          </p:nvSpPr>
          <p:spPr>
            <a:xfrm>
              <a:off x="0" y="0"/>
              <a:ext cx="1952042" cy="427486"/>
            </a:xfrm>
            <a:custGeom>
              <a:avLst/>
              <a:gdLst/>
              <a:ahLst/>
              <a:cxnLst/>
              <a:rect l="l" t="t" r="r" b="b"/>
              <a:pathLst>
                <a:path w="1952042" h="427486">
                  <a:moveTo>
                    <a:pt x="1748842" y="0"/>
                  </a:moveTo>
                  <a:cubicBezTo>
                    <a:pt x="1861066" y="0"/>
                    <a:pt x="1952042" y="95696"/>
                    <a:pt x="1952042" y="213743"/>
                  </a:cubicBezTo>
                  <a:cubicBezTo>
                    <a:pt x="1952042" y="331790"/>
                    <a:pt x="1861066" y="427486"/>
                    <a:pt x="1748842" y="427486"/>
                  </a:cubicBezTo>
                  <a:lnTo>
                    <a:pt x="203200" y="427486"/>
                  </a:lnTo>
                  <a:cubicBezTo>
                    <a:pt x="90976" y="427486"/>
                    <a:pt x="0" y="331790"/>
                    <a:pt x="0" y="213743"/>
                  </a:cubicBezTo>
                  <a:cubicBezTo>
                    <a:pt x="0" y="95696"/>
                    <a:pt x="90976" y="0"/>
                    <a:pt x="203200" y="0"/>
                  </a:cubicBezTo>
                  <a:close/>
                </a:path>
              </a:pathLst>
            </a:custGeom>
            <a:solidFill>
              <a:srgbClr val="FFFFFF"/>
            </a:solidFill>
            <a:ln w="47625" cap="sq">
              <a:solidFill>
                <a:srgbClr val="37C9EF"/>
              </a:solidFill>
              <a:prstDash val="solid"/>
              <a:miter/>
            </a:ln>
          </p:spPr>
          <p:txBody>
            <a:bodyPr/>
            <a:lstStyle/>
            <a:p>
              <a:endParaRPr lang="en-US" sz="2065"/>
            </a:p>
          </p:txBody>
        </p:sp>
        <p:sp>
          <p:nvSpPr>
            <p:cNvPr id="9" name="TextBox 9"/>
            <p:cNvSpPr txBox="1"/>
            <p:nvPr/>
          </p:nvSpPr>
          <p:spPr>
            <a:xfrm>
              <a:off x="0" y="19050"/>
              <a:ext cx="1952042" cy="408436"/>
            </a:xfrm>
            <a:prstGeom prst="rect">
              <a:avLst/>
            </a:prstGeom>
          </p:spPr>
          <p:txBody>
            <a:bodyPr lIns="24977" tIns="24977" rIns="24977" bIns="24977" rtlCol="0" anchor="ctr"/>
            <a:lstStyle/>
            <a:p>
              <a:pPr>
                <a:lnSpc>
                  <a:spcPts val="1406"/>
                </a:lnSpc>
              </a:pPr>
              <a:r>
                <a:rPr lang="en-US" sz="1278" spc="38" dirty="0">
                  <a:latin typeface="Aileron Bold"/>
                </a:rPr>
                <a:t>RHODES UNIVERSITY LIBRARY</a:t>
              </a:r>
            </a:p>
            <a:p>
              <a:pPr>
                <a:lnSpc>
                  <a:spcPts val="1406"/>
                </a:lnSpc>
              </a:pPr>
              <a:r>
                <a:rPr lang="en-US" sz="1278" spc="38" dirty="0">
                  <a:latin typeface="Aileron Bold"/>
                </a:rPr>
                <a:t>STRATEGIC FRAMEWORK </a:t>
              </a:r>
            </a:p>
            <a:p>
              <a:pPr>
                <a:lnSpc>
                  <a:spcPts val="1406"/>
                </a:lnSpc>
              </a:pPr>
              <a:r>
                <a:rPr lang="en-US" sz="1278" spc="38" dirty="0">
                  <a:latin typeface="Aileron Bold"/>
                </a:rPr>
                <a:t>2023 - 2028</a:t>
              </a:r>
            </a:p>
          </p:txBody>
        </p:sp>
      </p:grpSp>
      <p:sp>
        <p:nvSpPr>
          <p:cNvPr id="10" name="AutoShape 10"/>
          <p:cNvSpPr/>
          <p:nvPr/>
        </p:nvSpPr>
        <p:spPr>
          <a:xfrm flipV="1">
            <a:off x="5230671" y="2525345"/>
            <a:ext cx="0" cy="692777"/>
          </a:xfrm>
          <a:prstGeom prst="line">
            <a:avLst/>
          </a:prstGeom>
          <a:ln w="38100" cap="flat">
            <a:solidFill>
              <a:srgbClr val="3EDAD8"/>
            </a:solidFill>
            <a:prstDash val="solid"/>
            <a:headEnd type="none" w="sm" len="sm"/>
            <a:tailEnd type="none" w="sm" len="sm"/>
          </a:ln>
        </p:spPr>
        <p:txBody>
          <a:bodyPr/>
          <a:lstStyle/>
          <a:p>
            <a:endParaRPr lang="en-US" sz="2065"/>
          </a:p>
        </p:txBody>
      </p:sp>
      <p:sp>
        <p:nvSpPr>
          <p:cNvPr id="11" name="AutoShape 11"/>
          <p:cNvSpPr/>
          <p:nvPr/>
        </p:nvSpPr>
        <p:spPr>
          <a:xfrm flipV="1">
            <a:off x="4971129" y="2524132"/>
            <a:ext cx="519084" cy="2426"/>
          </a:xfrm>
          <a:prstGeom prst="line">
            <a:avLst/>
          </a:prstGeom>
          <a:ln w="38100" cap="flat">
            <a:solidFill>
              <a:srgbClr val="86EAE9"/>
            </a:solidFill>
            <a:prstDash val="solid"/>
            <a:headEnd type="none" w="sm" len="sm"/>
            <a:tailEnd type="none" w="sm" len="sm"/>
          </a:ln>
        </p:spPr>
        <p:txBody>
          <a:bodyPr/>
          <a:lstStyle/>
          <a:p>
            <a:endParaRPr lang="en-US" sz="2065"/>
          </a:p>
        </p:txBody>
      </p:sp>
      <p:grpSp>
        <p:nvGrpSpPr>
          <p:cNvPr id="12" name="Group 12"/>
          <p:cNvGrpSpPr/>
          <p:nvPr/>
        </p:nvGrpSpPr>
        <p:grpSpPr>
          <a:xfrm>
            <a:off x="5490213" y="2276418"/>
            <a:ext cx="1708072" cy="495427"/>
            <a:chOff x="0" y="0"/>
            <a:chExt cx="1981276" cy="574670"/>
          </a:xfrm>
        </p:grpSpPr>
        <p:sp>
          <p:nvSpPr>
            <p:cNvPr id="13" name="Freeform 13"/>
            <p:cNvSpPr/>
            <p:nvPr/>
          </p:nvSpPr>
          <p:spPr>
            <a:xfrm>
              <a:off x="0" y="0"/>
              <a:ext cx="1981276" cy="574670"/>
            </a:xfrm>
            <a:custGeom>
              <a:avLst/>
              <a:gdLst/>
              <a:ahLst/>
              <a:cxnLst/>
              <a:rect l="l" t="t" r="r" b="b"/>
              <a:pathLst>
                <a:path w="1981276" h="574670">
                  <a:moveTo>
                    <a:pt x="1778076" y="0"/>
                  </a:moveTo>
                  <a:lnTo>
                    <a:pt x="203200" y="0"/>
                  </a:lnTo>
                  <a:lnTo>
                    <a:pt x="0" y="287335"/>
                  </a:lnTo>
                  <a:lnTo>
                    <a:pt x="203200" y="574670"/>
                  </a:lnTo>
                  <a:lnTo>
                    <a:pt x="1778076" y="574670"/>
                  </a:lnTo>
                  <a:lnTo>
                    <a:pt x="1981276" y="287335"/>
                  </a:lnTo>
                  <a:lnTo>
                    <a:pt x="1778076" y="0"/>
                  </a:lnTo>
                  <a:close/>
                </a:path>
              </a:pathLst>
            </a:custGeom>
            <a:solidFill>
              <a:srgbClr val="3EDAD8"/>
            </a:solidFill>
          </p:spPr>
          <p:txBody>
            <a:bodyPr/>
            <a:lstStyle/>
            <a:p>
              <a:endParaRPr lang="en-US" sz="2065"/>
            </a:p>
          </p:txBody>
        </p:sp>
        <p:sp>
          <p:nvSpPr>
            <p:cNvPr id="14" name="TextBox 14"/>
            <p:cNvSpPr txBox="1"/>
            <p:nvPr/>
          </p:nvSpPr>
          <p:spPr>
            <a:xfrm>
              <a:off x="152400" y="-66675"/>
              <a:ext cx="1676476" cy="641345"/>
            </a:xfrm>
            <a:prstGeom prst="rect">
              <a:avLst/>
            </a:prstGeom>
          </p:spPr>
          <p:txBody>
            <a:bodyPr lIns="24977" tIns="24977" rIns="24977" bIns="24977" rtlCol="0" anchor="ctr"/>
            <a:lstStyle/>
            <a:p>
              <a:pPr>
                <a:lnSpc>
                  <a:spcPts val="1475"/>
                </a:lnSpc>
              </a:pPr>
              <a:r>
                <a:rPr lang="en-US" sz="983">
                  <a:solidFill>
                    <a:srgbClr val="13538A"/>
                  </a:solidFill>
                  <a:latin typeface="Aileron"/>
                </a:rPr>
                <a:t>Research &amp; Postgraduate Support</a:t>
              </a:r>
            </a:p>
          </p:txBody>
        </p:sp>
      </p:grpSp>
      <p:sp>
        <p:nvSpPr>
          <p:cNvPr id="15" name="AutoShape 15"/>
          <p:cNvSpPr/>
          <p:nvPr/>
        </p:nvSpPr>
        <p:spPr>
          <a:xfrm>
            <a:off x="2999110" y="2545294"/>
            <a:ext cx="281321" cy="0"/>
          </a:xfrm>
          <a:prstGeom prst="line">
            <a:avLst/>
          </a:prstGeom>
          <a:ln w="38100" cap="flat">
            <a:solidFill>
              <a:srgbClr val="86EAE9"/>
            </a:solidFill>
            <a:prstDash val="solid"/>
            <a:headEnd type="none" w="sm" len="sm"/>
            <a:tailEnd type="none" w="sm" len="sm"/>
          </a:ln>
        </p:spPr>
        <p:txBody>
          <a:bodyPr/>
          <a:lstStyle/>
          <a:p>
            <a:endParaRPr lang="en-US" sz="2065"/>
          </a:p>
        </p:txBody>
      </p:sp>
      <p:sp>
        <p:nvSpPr>
          <p:cNvPr id="16" name="AutoShape 16"/>
          <p:cNvSpPr/>
          <p:nvPr/>
        </p:nvSpPr>
        <p:spPr>
          <a:xfrm>
            <a:off x="7198285" y="2524132"/>
            <a:ext cx="281321" cy="0"/>
          </a:xfrm>
          <a:prstGeom prst="line">
            <a:avLst/>
          </a:prstGeom>
          <a:ln w="38100" cap="flat">
            <a:solidFill>
              <a:srgbClr val="86EAE9"/>
            </a:solidFill>
            <a:prstDash val="solid"/>
            <a:headEnd type="none" w="sm" len="sm"/>
            <a:tailEnd type="none" w="sm" len="sm"/>
          </a:ln>
        </p:spPr>
        <p:txBody>
          <a:bodyPr/>
          <a:lstStyle/>
          <a:p>
            <a:endParaRPr lang="en-US" sz="2065"/>
          </a:p>
        </p:txBody>
      </p:sp>
      <p:sp>
        <p:nvSpPr>
          <p:cNvPr id="17" name="TextBox 17"/>
          <p:cNvSpPr txBox="1"/>
          <p:nvPr/>
        </p:nvSpPr>
        <p:spPr>
          <a:xfrm>
            <a:off x="1546255" y="2210393"/>
            <a:ext cx="893466" cy="340734"/>
          </a:xfrm>
          <a:prstGeom prst="rect">
            <a:avLst/>
          </a:prstGeom>
        </p:spPr>
        <p:txBody>
          <a:bodyPr lIns="0" tIns="0" rIns="0" bIns="0" rtlCol="0" anchor="t">
            <a:spAutoFit/>
          </a:bodyPr>
          <a:lstStyle/>
          <a:p>
            <a:pPr algn="r">
              <a:lnSpc>
                <a:spcPts val="1362"/>
              </a:lnSpc>
            </a:pPr>
            <a:r>
              <a:rPr lang="en-US" sz="908" dirty="0">
                <a:latin typeface="Aileron"/>
              </a:rPr>
              <a:t>Undergraduate Support</a:t>
            </a:r>
          </a:p>
        </p:txBody>
      </p:sp>
      <p:sp>
        <p:nvSpPr>
          <p:cNvPr id="18" name="TextBox 18"/>
          <p:cNvSpPr txBox="1"/>
          <p:nvPr/>
        </p:nvSpPr>
        <p:spPr>
          <a:xfrm>
            <a:off x="1546255" y="2663820"/>
            <a:ext cx="893466" cy="161198"/>
          </a:xfrm>
          <a:prstGeom prst="rect">
            <a:avLst/>
          </a:prstGeom>
        </p:spPr>
        <p:txBody>
          <a:bodyPr lIns="0" tIns="0" rIns="0" bIns="0" rtlCol="0" anchor="t">
            <a:spAutoFit/>
          </a:bodyPr>
          <a:lstStyle/>
          <a:p>
            <a:pPr algn="r">
              <a:lnSpc>
                <a:spcPts val="1362"/>
              </a:lnSpc>
            </a:pPr>
            <a:r>
              <a:rPr lang="en-US" sz="908">
                <a:latin typeface="Aileron"/>
              </a:rPr>
              <a:t>Faculty Liaison</a:t>
            </a:r>
          </a:p>
        </p:txBody>
      </p:sp>
      <p:sp>
        <p:nvSpPr>
          <p:cNvPr id="19" name="TextBox 19"/>
          <p:cNvSpPr txBox="1"/>
          <p:nvPr/>
        </p:nvSpPr>
        <p:spPr>
          <a:xfrm>
            <a:off x="1546255" y="1857952"/>
            <a:ext cx="893466" cy="161198"/>
          </a:xfrm>
          <a:prstGeom prst="rect">
            <a:avLst/>
          </a:prstGeom>
        </p:spPr>
        <p:txBody>
          <a:bodyPr lIns="0" tIns="0" rIns="0" bIns="0" rtlCol="0" anchor="t">
            <a:spAutoFit/>
          </a:bodyPr>
          <a:lstStyle/>
          <a:p>
            <a:pPr algn="r">
              <a:lnSpc>
                <a:spcPts val="1362"/>
              </a:lnSpc>
            </a:pPr>
            <a:r>
              <a:rPr lang="en-US" sz="908" dirty="0">
                <a:latin typeface="Aileron"/>
              </a:rPr>
              <a:t>Digital Literacies</a:t>
            </a:r>
          </a:p>
        </p:txBody>
      </p:sp>
      <p:sp>
        <p:nvSpPr>
          <p:cNvPr id="20" name="TextBox 20"/>
          <p:cNvSpPr txBox="1"/>
          <p:nvPr/>
        </p:nvSpPr>
        <p:spPr>
          <a:xfrm>
            <a:off x="1294133" y="2997418"/>
            <a:ext cx="1145588" cy="340734"/>
          </a:xfrm>
          <a:prstGeom prst="rect">
            <a:avLst/>
          </a:prstGeom>
        </p:spPr>
        <p:txBody>
          <a:bodyPr lIns="0" tIns="0" rIns="0" bIns="0" rtlCol="0" anchor="t">
            <a:spAutoFit/>
          </a:bodyPr>
          <a:lstStyle/>
          <a:p>
            <a:pPr algn="r">
              <a:lnSpc>
                <a:spcPts val="1362"/>
              </a:lnSpc>
            </a:pPr>
            <a:r>
              <a:rPr lang="en-US" sz="908">
                <a:latin typeface="Aileron"/>
              </a:rPr>
              <a:t>Learning Resources &amp; Spaces</a:t>
            </a:r>
          </a:p>
        </p:txBody>
      </p:sp>
      <p:sp>
        <p:nvSpPr>
          <p:cNvPr id="21" name="TextBox 21"/>
          <p:cNvSpPr txBox="1"/>
          <p:nvPr/>
        </p:nvSpPr>
        <p:spPr>
          <a:xfrm>
            <a:off x="1294133" y="4285944"/>
            <a:ext cx="1145588" cy="340734"/>
          </a:xfrm>
          <a:prstGeom prst="rect">
            <a:avLst/>
          </a:prstGeom>
        </p:spPr>
        <p:txBody>
          <a:bodyPr lIns="0" tIns="0" rIns="0" bIns="0" rtlCol="0" anchor="t">
            <a:spAutoFit/>
          </a:bodyPr>
          <a:lstStyle/>
          <a:p>
            <a:pPr algn="r">
              <a:lnSpc>
                <a:spcPts val="1362"/>
              </a:lnSpc>
            </a:pPr>
            <a:r>
              <a:rPr lang="en-US" sz="908">
                <a:latin typeface="Aileron"/>
              </a:rPr>
              <a:t>Digital tools &amp; technologies</a:t>
            </a:r>
          </a:p>
        </p:txBody>
      </p:sp>
      <p:sp>
        <p:nvSpPr>
          <p:cNvPr id="22" name="TextBox 22"/>
          <p:cNvSpPr txBox="1"/>
          <p:nvPr/>
        </p:nvSpPr>
        <p:spPr>
          <a:xfrm>
            <a:off x="1294133" y="4664103"/>
            <a:ext cx="1145588" cy="340734"/>
          </a:xfrm>
          <a:prstGeom prst="rect">
            <a:avLst/>
          </a:prstGeom>
        </p:spPr>
        <p:txBody>
          <a:bodyPr lIns="0" tIns="0" rIns="0" bIns="0" rtlCol="0" anchor="t">
            <a:spAutoFit/>
          </a:bodyPr>
          <a:lstStyle/>
          <a:p>
            <a:pPr algn="r">
              <a:lnSpc>
                <a:spcPts val="1362"/>
              </a:lnSpc>
            </a:pPr>
            <a:r>
              <a:rPr lang="en-US" sz="908">
                <a:latin typeface="Aileron"/>
              </a:rPr>
              <a:t>Student Digital Competencies </a:t>
            </a:r>
          </a:p>
        </p:txBody>
      </p:sp>
      <p:sp>
        <p:nvSpPr>
          <p:cNvPr id="23" name="TextBox 23"/>
          <p:cNvSpPr txBox="1"/>
          <p:nvPr/>
        </p:nvSpPr>
        <p:spPr>
          <a:xfrm>
            <a:off x="1294133" y="3994200"/>
            <a:ext cx="1145588" cy="161198"/>
          </a:xfrm>
          <a:prstGeom prst="rect">
            <a:avLst/>
          </a:prstGeom>
        </p:spPr>
        <p:txBody>
          <a:bodyPr lIns="0" tIns="0" rIns="0" bIns="0" rtlCol="0" anchor="t">
            <a:spAutoFit/>
          </a:bodyPr>
          <a:lstStyle/>
          <a:p>
            <a:pPr algn="r">
              <a:lnSpc>
                <a:spcPts val="1362"/>
              </a:lnSpc>
            </a:pPr>
            <a:r>
              <a:rPr lang="en-US" sz="908">
                <a:latin typeface="Aileron"/>
              </a:rPr>
              <a:t>Innovative spaces</a:t>
            </a:r>
          </a:p>
        </p:txBody>
      </p:sp>
      <p:sp>
        <p:nvSpPr>
          <p:cNvPr id="24" name="TextBox 24"/>
          <p:cNvSpPr txBox="1"/>
          <p:nvPr/>
        </p:nvSpPr>
        <p:spPr>
          <a:xfrm>
            <a:off x="1206439" y="5123646"/>
            <a:ext cx="1233282" cy="161198"/>
          </a:xfrm>
          <a:prstGeom prst="rect">
            <a:avLst/>
          </a:prstGeom>
        </p:spPr>
        <p:txBody>
          <a:bodyPr lIns="0" tIns="0" rIns="0" bIns="0" rtlCol="0" anchor="t">
            <a:spAutoFit/>
          </a:bodyPr>
          <a:lstStyle/>
          <a:p>
            <a:pPr algn="r">
              <a:lnSpc>
                <a:spcPts val="1362"/>
              </a:lnSpc>
            </a:pPr>
            <a:r>
              <a:rPr lang="en-US" sz="908">
                <a:latin typeface="Aileron"/>
              </a:rPr>
              <a:t>Student surveys</a:t>
            </a:r>
          </a:p>
        </p:txBody>
      </p:sp>
      <p:sp>
        <p:nvSpPr>
          <p:cNvPr id="25" name="TextBox 25"/>
          <p:cNvSpPr txBox="1"/>
          <p:nvPr/>
        </p:nvSpPr>
        <p:spPr>
          <a:xfrm>
            <a:off x="8021621" y="2227691"/>
            <a:ext cx="1074335" cy="161198"/>
          </a:xfrm>
          <a:prstGeom prst="rect">
            <a:avLst/>
          </a:prstGeom>
        </p:spPr>
        <p:txBody>
          <a:bodyPr lIns="0" tIns="0" rIns="0" bIns="0" rtlCol="0" anchor="t">
            <a:spAutoFit/>
          </a:bodyPr>
          <a:lstStyle/>
          <a:p>
            <a:pPr>
              <a:lnSpc>
                <a:spcPts val="1362"/>
              </a:lnSpc>
            </a:pPr>
            <a:r>
              <a:rPr lang="en-US" sz="908">
                <a:latin typeface="Aileron"/>
              </a:rPr>
              <a:t>Digital Scholarship</a:t>
            </a:r>
          </a:p>
        </p:txBody>
      </p:sp>
      <p:sp>
        <p:nvSpPr>
          <p:cNvPr id="26" name="TextBox 26"/>
          <p:cNvSpPr txBox="1"/>
          <p:nvPr/>
        </p:nvSpPr>
        <p:spPr>
          <a:xfrm>
            <a:off x="7651200" y="2630688"/>
            <a:ext cx="1634308" cy="161198"/>
          </a:xfrm>
          <a:prstGeom prst="rect">
            <a:avLst/>
          </a:prstGeom>
        </p:spPr>
        <p:txBody>
          <a:bodyPr wrap="square" lIns="0" tIns="0" rIns="0" bIns="0" rtlCol="0" anchor="t">
            <a:spAutoFit/>
          </a:bodyPr>
          <a:lstStyle/>
          <a:p>
            <a:pPr>
              <a:lnSpc>
                <a:spcPts val="1362"/>
              </a:lnSpc>
            </a:pPr>
            <a:r>
              <a:rPr lang="en-US" sz="908" dirty="0">
                <a:latin typeface="Aileron"/>
              </a:rPr>
              <a:t>Scholarly Communication</a:t>
            </a:r>
          </a:p>
        </p:txBody>
      </p:sp>
      <p:sp>
        <p:nvSpPr>
          <p:cNvPr id="27" name="TextBox 27"/>
          <p:cNvSpPr txBox="1"/>
          <p:nvPr/>
        </p:nvSpPr>
        <p:spPr>
          <a:xfrm>
            <a:off x="8021621" y="1849457"/>
            <a:ext cx="1074335" cy="161198"/>
          </a:xfrm>
          <a:prstGeom prst="rect">
            <a:avLst/>
          </a:prstGeom>
        </p:spPr>
        <p:txBody>
          <a:bodyPr lIns="0" tIns="0" rIns="0" bIns="0" rtlCol="0" anchor="t">
            <a:spAutoFit/>
          </a:bodyPr>
          <a:lstStyle/>
          <a:p>
            <a:pPr>
              <a:lnSpc>
                <a:spcPts val="1362"/>
              </a:lnSpc>
            </a:pPr>
            <a:r>
              <a:rPr lang="en-US" sz="908">
                <a:latin typeface="Aileron"/>
              </a:rPr>
              <a:t>Open Scholarship</a:t>
            </a:r>
          </a:p>
        </p:txBody>
      </p:sp>
      <p:sp>
        <p:nvSpPr>
          <p:cNvPr id="28" name="TextBox 28"/>
          <p:cNvSpPr txBox="1"/>
          <p:nvPr/>
        </p:nvSpPr>
        <p:spPr>
          <a:xfrm>
            <a:off x="8021621" y="2984274"/>
            <a:ext cx="1074335" cy="161198"/>
          </a:xfrm>
          <a:prstGeom prst="rect">
            <a:avLst/>
          </a:prstGeom>
        </p:spPr>
        <p:txBody>
          <a:bodyPr lIns="0" tIns="0" rIns="0" bIns="0" rtlCol="0" anchor="t">
            <a:spAutoFit/>
          </a:bodyPr>
          <a:lstStyle/>
          <a:p>
            <a:pPr>
              <a:lnSpc>
                <a:spcPts val="1362"/>
              </a:lnSpc>
            </a:pPr>
            <a:r>
              <a:rPr lang="en-US" sz="908" dirty="0">
                <a:latin typeface="Aileron"/>
              </a:rPr>
              <a:t>Research   Support</a:t>
            </a:r>
          </a:p>
        </p:txBody>
      </p:sp>
      <p:sp>
        <p:nvSpPr>
          <p:cNvPr id="29" name="TextBox 29"/>
          <p:cNvSpPr txBox="1"/>
          <p:nvPr/>
        </p:nvSpPr>
        <p:spPr>
          <a:xfrm>
            <a:off x="8021621" y="4372433"/>
            <a:ext cx="893466" cy="161198"/>
          </a:xfrm>
          <a:prstGeom prst="rect">
            <a:avLst/>
          </a:prstGeom>
        </p:spPr>
        <p:txBody>
          <a:bodyPr lIns="0" tIns="0" rIns="0" bIns="0" rtlCol="0" anchor="t">
            <a:spAutoFit/>
          </a:bodyPr>
          <a:lstStyle/>
          <a:p>
            <a:pPr>
              <a:lnSpc>
                <a:spcPts val="1362"/>
              </a:lnSpc>
            </a:pPr>
            <a:r>
              <a:rPr lang="en-US" sz="908">
                <a:latin typeface="Aileron"/>
              </a:rPr>
              <a:t>High Schools</a:t>
            </a:r>
          </a:p>
        </p:txBody>
      </p:sp>
      <p:sp>
        <p:nvSpPr>
          <p:cNvPr id="30" name="TextBox 30"/>
          <p:cNvSpPr txBox="1"/>
          <p:nvPr/>
        </p:nvSpPr>
        <p:spPr>
          <a:xfrm>
            <a:off x="8006678" y="4018627"/>
            <a:ext cx="893466" cy="161198"/>
          </a:xfrm>
          <a:prstGeom prst="rect">
            <a:avLst/>
          </a:prstGeom>
        </p:spPr>
        <p:txBody>
          <a:bodyPr lIns="0" tIns="0" rIns="0" bIns="0" rtlCol="0" anchor="t">
            <a:spAutoFit/>
          </a:bodyPr>
          <a:lstStyle/>
          <a:p>
            <a:pPr>
              <a:lnSpc>
                <a:spcPts val="1362"/>
              </a:lnSpc>
            </a:pPr>
            <a:r>
              <a:rPr lang="en-US" sz="908">
                <a:latin typeface="Aileron"/>
              </a:rPr>
              <a:t> Primary Schools</a:t>
            </a:r>
          </a:p>
        </p:txBody>
      </p:sp>
      <p:grpSp>
        <p:nvGrpSpPr>
          <p:cNvPr id="31" name="Group 31"/>
          <p:cNvGrpSpPr/>
          <p:nvPr/>
        </p:nvGrpSpPr>
        <p:grpSpPr>
          <a:xfrm>
            <a:off x="2658543" y="1879719"/>
            <a:ext cx="144714" cy="144714"/>
            <a:chOff x="0" y="0"/>
            <a:chExt cx="812800" cy="812800"/>
          </a:xfrm>
        </p:grpSpPr>
        <p:sp>
          <p:nvSpPr>
            <p:cNvPr id="32" name="Freeform 3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6EAE9"/>
            </a:solidFill>
          </p:spPr>
          <p:txBody>
            <a:bodyPr/>
            <a:lstStyle/>
            <a:p>
              <a:endParaRPr lang="en-US" sz="2065"/>
            </a:p>
          </p:txBody>
        </p:sp>
        <p:sp>
          <p:nvSpPr>
            <p:cNvPr id="33" name="TextBox 33"/>
            <p:cNvSpPr txBox="1"/>
            <p:nvPr/>
          </p:nvSpPr>
          <p:spPr>
            <a:xfrm>
              <a:off x="76200" y="9525"/>
              <a:ext cx="660400" cy="727075"/>
            </a:xfrm>
            <a:prstGeom prst="rect">
              <a:avLst/>
            </a:prstGeom>
          </p:spPr>
          <p:txBody>
            <a:bodyPr lIns="24977" tIns="24977" rIns="24977" bIns="24977" rtlCol="0" anchor="ctr"/>
            <a:lstStyle/>
            <a:p>
              <a:pPr>
                <a:lnSpc>
                  <a:spcPts val="1475"/>
                </a:lnSpc>
              </a:pPr>
              <a:endParaRPr sz="2065"/>
            </a:p>
          </p:txBody>
        </p:sp>
      </p:grpSp>
      <p:sp>
        <p:nvSpPr>
          <p:cNvPr id="34" name="AutoShape 34"/>
          <p:cNvSpPr/>
          <p:nvPr/>
        </p:nvSpPr>
        <p:spPr>
          <a:xfrm flipV="1">
            <a:off x="2722253" y="2024432"/>
            <a:ext cx="8646" cy="311514"/>
          </a:xfrm>
          <a:prstGeom prst="line">
            <a:avLst/>
          </a:prstGeom>
          <a:ln w="38100" cap="rnd">
            <a:solidFill>
              <a:srgbClr val="000000"/>
            </a:solidFill>
            <a:prstDash val="sysDot"/>
            <a:headEnd type="none" w="sm" len="sm"/>
            <a:tailEnd type="none" w="sm" len="sm"/>
          </a:ln>
        </p:spPr>
        <p:txBody>
          <a:bodyPr/>
          <a:lstStyle/>
          <a:p>
            <a:endParaRPr lang="en-US" sz="2065"/>
          </a:p>
        </p:txBody>
      </p:sp>
      <p:grpSp>
        <p:nvGrpSpPr>
          <p:cNvPr id="35" name="Group 35"/>
          <p:cNvGrpSpPr/>
          <p:nvPr/>
        </p:nvGrpSpPr>
        <p:grpSpPr>
          <a:xfrm>
            <a:off x="2649896" y="2335946"/>
            <a:ext cx="144714" cy="144714"/>
            <a:chOff x="0" y="0"/>
            <a:chExt cx="812800" cy="812800"/>
          </a:xfrm>
        </p:grpSpPr>
        <p:sp>
          <p:nvSpPr>
            <p:cNvPr id="36" name="Freeform 3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6EAE9"/>
            </a:solidFill>
          </p:spPr>
          <p:txBody>
            <a:bodyPr/>
            <a:lstStyle/>
            <a:p>
              <a:endParaRPr lang="en-US" sz="2065"/>
            </a:p>
          </p:txBody>
        </p:sp>
        <p:sp>
          <p:nvSpPr>
            <p:cNvPr id="37" name="TextBox 37"/>
            <p:cNvSpPr txBox="1"/>
            <p:nvPr/>
          </p:nvSpPr>
          <p:spPr>
            <a:xfrm>
              <a:off x="76200" y="9525"/>
              <a:ext cx="660400" cy="727075"/>
            </a:xfrm>
            <a:prstGeom prst="rect">
              <a:avLst/>
            </a:prstGeom>
          </p:spPr>
          <p:txBody>
            <a:bodyPr lIns="24977" tIns="24977" rIns="24977" bIns="24977" rtlCol="0" anchor="ctr"/>
            <a:lstStyle/>
            <a:p>
              <a:pPr>
                <a:lnSpc>
                  <a:spcPts val="1475"/>
                </a:lnSpc>
              </a:pPr>
              <a:endParaRPr sz="2065"/>
            </a:p>
          </p:txBody>
        </p:sp>
      </p:grpSp>
      <p:grpSp>
        <p:nvGrpSpPr>
          <p:cNvPr id="38" name="Group 38"/>
          <p:cNvGrpSpPr/>
          <p:nvPr/>
        </p:nvGrpSpPr>
        <p:grpSpPr>
          <a:xfrm>
            <a:off x="2649896" y="2711939"/>
            <a:ext cx="144714" cy="144714"/>
            <a:chOff x="0" y="0"/>
            <a:chExt cx="812800" cy="812800"/>
          </a:xfrm>
        </p:grpSpPr>
        <p:sp>
          <p:nvSpPr>
            <p:cNvPr id="39" name="Freeform 3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6EAE9"/>
            </a:solidFill>
          </p:spPr>
          <p:txBody>
            <a:bodyPr/>
            <a:lstStyle/>
            <a:p>
              <a:endParaRPr lang="en-US" sz="2065"/>
            </a:p>
          </p:txBody>
        </p:sp>
        <p:sp>
          <p:nvSpPr>
            <p:cNvPr id="40" name="TextBox 40"/>
            <p:cNvSpPr txBox="1"/>
            <p:nvPr/>
          </p:nvSpPr>
          <p:spPr>
            <a:xfrm>
              <a:off x="76200" y="9525"/>
              <a:ext cx="660400" cy="727075"/>
            </a:xfrm>
            <a:prstGeom prst="rect">
              <a:avLst/>
            </a:prstGeom>
          </p:spPr>
          <p:txBody>
            <a:bodyPr lIns="24977" tIns="24977" rIns="24977" bIns="24977" rtlCol="0" anchor="ctr"/>
            <a:lstStyle/>
            <a:p>
              <a:pPr>
                <a:lnSpc>
                  <a:spcPts val="1475"/>
                </a:lnSpc>
              </a:pPr>
              <a:endParaRPr sz="2065"/>
            </a:p>
          </p:txBody>
        </p:sp>
      </p:grpSp>
      <p:sp>
        <p:nvSpPr>
          <p:cNvPr id="41" name="AutoShape 41"/>
          <p:cNvSpPr/>
          <p:nvPr/>
        </p:nvSpPr>
        <p:spPr>
          <a:xfrm flipV="1">
            <a:off x="2722253" y="2856653"/>
            <a:ext cx="0" cy="324544"/>
          </a:xfrm>
          <a:prstGeom prst="line">
            <a:avLst/>
          </a:prstGeom>
          <a:ln w="38100" cap="rnd">
            <a:solidFill>
              <a:srgbClr val="000000"/>
            </a:solidFill>
            <a:prstDash val="sysDot"/>
            <a:headEnd type="none" w="sm" len="sm"/>
            <a:tailEnd type="none" w="sm" len="sm"/>
          </a:ln>
        </p:spPr>
        <p:txBody>
          <a:bodyPr/>
          <a:lstStyle/>
          <a:p>
            <a:endParaRPr lang="en-US" sz="2065"/>
          </a:p>
        </p:txBody>
      </p:sp>
      <p:grpSp>
        <p:nvGrpSpPr>
          <p:cNvPr id="42" name="Group 42"/>
          <p:cNvGrpSpPr/>
          <p:nvPr/>
        </p:nvGrpSpPr>
        <p:grpSpPr>
          <a:xfrm>
            <a:off x="2649896" y="3181197"/>
            <a:ext cx="144714" cy="144714"/>
            <a:chOff x="0" y="0"/>
            <a:chExt cx="812800" cy="812800"/>
          </a:xfrm>
        </p:grpSpPr>
        <p:sp>
          <p:nvSpPr>
            <p:cNvPr id="43" name="Freeform 4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6EAE9"/>
            </a:solidFill>
          </p:spPr>
          <p:txBody>
            <a:bodyPr/>
            <a:lstStyle/>
            <a:p>
              <a:endParaRPr lang="en-US" sz="2065"/>
            </a:p>
          </p:txBody>
        </p:sp>
        <p:sp>
          <p:nvSpPr>
            <p:cNvPr id="44" name="TextBox 44"/>
            <p:cNvSpPr txBox="1"/>
            <p:nvPr/>
          </p:nvSpPr>
          <p:spPr>
            <a:xfrm>
              <a:off x="76200" y="9525"/>
              <a:ext cx="660400" cy="727075"/>
            </a:xfrm>
            <a:prstGeom prst="rect">
              <a:avLst/>
            </a:prstGeom>
          </p:spPr>
          <p:txBody>
            <a:bodyPr lIns="24977" tIns="24977" rIns="24977" bIns="24977" rtlCol="0" anchor="ctr"/>
            <a:lstStyle/>
            <a:p>
              <a:pPr>
                <a:lnSpc>
                  <a:spcPts val="1475"/>
                </a:lnSpc>
              </a:pPr>
              <a:endParaRPr sz="2065"/>
            </a:p>
          </p:txBody>
        </p:sp>
      </p:grpSp>
      <p:sp>
        <p:nvSpPr>
          <p:cNvPr id="45" name="AutoShape 45"/>
          <p:cNvSpPr/>
          <p:nvPr/>
        </p:nvSpPr>
        <p:spPr>
          <a:xfrm flipV="1">
            <a:off x="2722253" y="2480660"/>
            <a:ext cx="0" cy="231280"/>
          </a:xfrm>
          <a:prstGeom prst="line">
            <a:avLst/>
          </a:prstGeom>
          <a:ln w="38100" cap="rnd">
            <a:solidFill>
              <a:srgbClr val="000000"/>
            </a:solidFill>
            <a:prstDash val="sysDot"/>
            <a:headEnd type="none" w="sm" len="sm"/>
            <a:tailEnd type="none" w="sm" len="sm"/>
          </a:ln>
        </p:spPr>
        <p:txBody>
          <a:bodyPr/>
          <a:lstStyle/>
          <a:p>
            <a:endParaRPr lang="en-US" sz="2065"/>
          </a:p>
        </p:txBody>
      </p:sp>
      <p:grpSp>
        <p:nvGrpSpPr>
          <p:cNvPr id="46" name="Group 46"/>
          <p:cNvGrpSpPr/>
          <p:nvPr/>
        </p:nvGrpSpPr>
        <p:grpSpPr>
          <a:xfrm>
            <a:off x="7641419" y="1874391"/>
            <a:ext cx="144714" cy="144714"/>
            <a:chOff x="0" y="0"/>
            <a:chExt cx="812800" cy="812800"/>
          </a:xfrm>
        </p:grpSpPr>
        <p:sp>
          <p:nvSpPr>
            <p:cNvPr id="47" name="Freeform 4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EDAD8"/>
            </a:solidFill>
          </p:spPr>
          <p:txBody>
            <a:bodyPr/>
            <a:lstStyle/>
            <a:p>
              <a:endParaRPr lang="en-US" sz="2065"/>
            </a:p>
          </p:txBody>
        </p:sp>
        <p:sp>
          <p:nvSpPr>
            <p:cNvPr id="48" name="TextBox 48"/>
            <p:cNvSpPr txBox="1"/>
            <p:nvPr/>
          </p:nvSpPr>
          <p:spPr>
            <a:xfrm>
              <a:off x="76200" y="9525"/>
              <a:ext cx="660400" cy="727075"/>
            </a:xfrm>
            <a:prstGeom prst="rect">
              <a:avLst/>
            </a:prstGeom>
          </p:spPr>
          <p:txBody>
            <a:bodyPr lIns="24977" tIns="24977" rIns="24977" bIns="24977" rtlCol="0" anchor="ctr"/>
            <a:lstStyle/>
            <a:p>
              <a:pPr>
                <a:lnSpc>
                  <a:spcPts val="1475"/>
                </a:lnSpc>
              </a:pPr>
              <a:endParaRPr sz="2065"/>
            </a:p>
          </p:txBody>
        </p:sp>
      </p:grpSp>
      <p:sp>
        <p:nvSpPr>
          <p:cNvPr id="49" name="AutoShape 49"/>
          <p:cNvSpPr/>
          <p:nvPr/>
        </p:nvSpPr>
        <p:spPr>
          <a:xfrm flipV="1">
            <a:off x="7713776" y="2019104"/>
            <a:ext cx="0" cy="233519"/>
          </a:xfrm>
          <a:prstGeom prst="line">
            <a:avLst/>
          </a:prstGeom>
          <a:ln w="38100" cap="rnd">
            <a:solidFill>
              <a:srgbClr val="000000"/>
            </a:solidFill>
            <a:prstDash val="sysDot"/>
            <a:headEnd type="none" w="sm" len="sm"/>
            <a:tailEnd type="none" w="sm" len="sm"/>
          </a:ln>
        </p:spPr>
        <p:txBody>
          <a:bodyPr/>
          <a:lstStyle/>
          <a:p>
            <a:endParaRPr lang="en-US" sz="2065"/>
          </a:p>
        </p:txBody>
      </p:sp>
      <p:grpSp>
        <p:nvGrpSpPr>
          <p:cNvPr id="50" name="Group 50"/>
          <p:cNvGrpSpPr/>
          <p:nvPr/>
        </p:nvGrpSpPr>
        <p:grpSpPr>
          <a:xfrm>
            <a:off x="7641419" y="2252623"/>
            <a:ext cx="144714" cy="144714"/>
            <a:chOff x="0" y="0"/>
            <a:chExt cx="812800" cy="812800"/>
          </a:xfrm>
        </p:grpSpPr>
        <p:sp>
          <p:nvSpPr>
            <p:cNvPr id="51" name="Freeform 5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EDAD8"/>
            </a:solidFill>
          </p:spPr>
          <p:txBody>
            <a:bodyPr/>
            <a:lstStyle/>
            <a:p>
              <a:endParaRPr lang="en-US" sz="2065"/>
            </a:p>
          </p:txBody>
        </p:sp>
        <p:sp>
          <p:nvSpPr>
            <p:cNvPr id="52" name="TextBox 52"/>
            <p:cNvSpPr txBox="1"/>
            <p:nvPr/>
          </p:nvSpPr>
          <p:spPr>
            <a:xfrm>
              <a:off x="76200" y="9525"/>
              <a:ext cx="660400" cy="727075"/>
            </a:xfrm>
            <a:prstGeom prst="rect">
              <a:avLst/>
            </a:prstGeom>
          </p:spPr>
          <p:txBody>
            <a:bodyPr lIns="24977" tIns="24977" rIns="24977" bIns="24977" rtlCol="0" anchor="ctr"/>
            <a:lstStyle/>
            <a:p>
              <a:pPr>
                <a:lnSpc>
                  <a:spcPts val="1475"/>
                </a:lnSpc>
              </a:pPr>
              <a:endParaRPr sz="2065"/>
            </a:p>
          </p:txBody>
        </p:sp>
      </p:grpSp>
      <p:grpSp>
        <p:nvGrpSpPr>
          <p:cNvPr id="53" name="Group 53"/>
          <p:cNvGrpSpPr/>
          <p:nvPr/>
        </p:nvGrpSpPr>
        <p:grpSpPr>
          <a:xfrm>
            <a:off x="7641419" y="2628617"/>
            <a:ext cx="144714" cy="144714"/>
            <a:chOff x="0" y="0"/>
            <a:chExt cx="812800" cy="812800"/>
          </a:xfrm>
        </p:grpSpPr>
        <p:sp>
          <p:nvSpPr>
            <p:cNvPr id="54" name="Freeform 5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EDAD8"/>
            </a:solidFill>
          </p:spPr>
          <p:txBody>
            <a:bodyPr/>
            <a:lstStyle/>
            <a:p>
              <a:endParaRPr lang="en-US" sz="2065"/>
            </a:p>
          </p:txBody>
        </p:sp>
        <p:sp>
          <p:nvSpPr>
            <p:cNvPr id="55" name="TextBox 55"/>
            <p:cNvSpPr txBox="1"/>
            <p:nvPr/>
          </p:nvSpPr>
          <p:spPr>
            <a:xfrm>
              <a:off x="76200" y="9525"/>
              <a:ext cx="660400" cy="727075"/>
            </a:xfrm>
            <a:prstGeom prst="rect">
              <a:avLst/>
            </a:prstGeom>
          </p:spPr>
          <p:txBody>
            <a:bodyPr lIns="24977" tIns="24977" rIns="24977" bIns="24977" rtlCol="0" anchor="ctr"/>
            <a:lstStyle/>
            <a:p>
              <a:pPr>
                <a:lnSpc>
                  <a:spcPts val="1475"/>
                </a:lnSpc>
              </a:pPr>
              <a:endParaRPr sz="2065"/>
            </a:p>
          </p:txBody>
        </p:sp>
      </p:grpSp>
      <p:sp>
        <p:nvSpPr>
          <p:cNvPr id="56" name="AutoShape 56"/>
          <p:cNvSpPr/>
          <p:nvPr/>
        </p:nvSpPr>
        <p:spPr>
          <a:xfrm flipV="1">
            <a:off x="7713776" y="2773331"/>
            <a:ext cx="0" cy="235876"/>
          </a:xfrm>
          <a:prstGeom prst="line">
            <a:avLst/>
          </a:prstGeom>
          <a:ln w="38100" cap="rnd">
            <a:solidFill>
              <a:srgbClr val="000000"/>
            </a:solidFill>
            <a:prstDash val="sysDot"/>
            <a:headEnd type="none" w="sm" len="sm"/>
            <a:tailEnd type="none" w="sm" len="sm"/>
          </a:ln>
        </p:spPr>
        <p:txBody>
          <a:bodyPr/>
          <a:lstStyle/>
          <a:p>
            <a:endParaRPr lang="en-US" sz="2065"/>
          </a:p>
        </p:txBody>
      </p:sp>
      <p:grpSp>
        <p:nvGrpSpPr>
          <p:cNvPr id="57" name="Group 57"/>
          <p:cNvGrpSpPr/>
          <p:nvPr/>
        </p:nvGrpSpPr>
        <p:grpSpPr>
          <a:xfrm>
            <a:off x="7641419" y="3009206"/>
            <a:ext cx="144714" cy="144714"/>
            <a:chOff x="0" y="0"/>
            <a:chExt cx="812800" cy="812800"/>
          </a:xfrm>
        </p:grpSpPr>
        <p:sp>
          <p:nvSpPr>
            <p:cNvPr id="58" name="Freeform 5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EDAD8"/>
            </a:solidFill>
          </p:spPr>
          <p:txBody>
            <a:bodyPr/>
            <a:lstStyle/>
            <a:p>
              <a:endParaRPr lang="en-US" sz="2065"/>
            </a:p>
          </p:txBody>
        </p:sp>
        <p:sp>
          <p:nvSpPr>
            <p:cNvPr id="59" name="TextBox 59"/>
            <p:cNvSpPr txBox="1"/>
            <p:nvPr/>
          </p:nvSpPr>
          <p:spPr>
            <a:xfrm>
              <a:off x="76200" y="9525"/>
              <a:ext cx="660400" cy="727075"/>
            </a:xfrm>
            <a:prstGeom prst="rect">
              <a:avLst/>
            </a:prstGeom>
          </p:spPr>
          <p:txBody>
            <a:bodyPr lIns="24977" tIns="24977" rIns="24977" bIns="24977" rtlCol="0" anchor="ctr"/>
            <a:lstStyle/>
            <a:p>
              <a:pPr>
                <a:lnSpc>
                  <a:spcPts val="1475"/>
                </a:lnSpc>
              </a:pPr>
              <a:endParaRPr sz="2065"/>
            </a:p>
          </p:txBody>
        </p:sp>
      </p:grpSp>
      <p:sp>
        <p:nvSpPr>
          <p:cNvPr id="60" name="AutoShape 60"/>
          <p:cNvSpPr/>
          <p:nvPr/>
        </p:nvSpPr>
        <p:spPr>
          <a:xfrm flipV="1">
            <a:off x="7713776" y="2397337"/>
            <a:ext cx="0" cy="231280"/>
          </a:xfrm>
          <a:prstGeom prst="line">
            <a:avLst/>
          </a:prstGeom>
          <a:ln w="38100" cap="rnd">
            <a:solidFill>
              <a:srgbClr val="000000"/>
            </a:solidFill>
            <a:prstDash val="sysDot"/>
            <a:headEnd type="none" w="sm" len="sm"/>
            <a:tailEnd type="none" w="sm" len="sm"/>
          </a:ln>
        </p:spPr>
        <p:txBody>
          <a:bodyPr/>
          <a:lstStyle/>
          <a:p>
            <a:endParaRPr lang="en-US" sz="2065"/>
          </a:p>
        </p:txBody>
      </p:sp>
      <p:sp>
        <p:nvSpPr>
          <p:cNvPr id="61" name="TextBox 61"/>
          <p:cNvSpPr txBox="1"/>
          <p:nvPr/>
        </p:nvSpPr>
        <p:spPr>
          <a:xfrm>
            <a:off x="8006679" y="4725799"/>
            <a:ext cx="986641" cy="161198"/>
          </a:xfrm>
          <a:prstGeom prst="rect">
            <a:avLst/>
          </a:prstGeom>
        </p:spPr>
        <p:txBody>
          <a:bodyPr lIns="0" tIns="0" rIns="0" bIns="0" rtlCol="0" anchor="t">
            <a:spAutoFit/>
          </a:bodyPr>
          <a:lstStyle/>
          <a:p>
            <a:pPr>
              <a:lnSpc>
                <a:spcPts val="1362"/>
              </a:lnSpc>
            </a:pPr>
            <a:r>
              <a:rPr lang="en-US" sz="908">
                <a:latin typeface="Aileron"/>
              </a:rPr>
              <a:t>Makanda ReGLAM</a:t>
            </a:r>
          </a:p>
        </p:txBody>
      </p:sp>
      <p:sp>
        <p:nvSpPr>
          <p:cNvPr id="62" name="TextBox 62"/>
          <p:cNvSpPr txBox="1"/>
          <p:nvPr/>
        </p:nvSpPr>
        <p:spPr>
          <a:xfrm>
            <a:off x="8006678" y="5036212"/>
            <a:ext cx="893466" cy="340734"/>
          </a:xfrm>
          <a:prstGeom prst="rect">
            <a:avLst/>
          </a:prstGeom>
        </p:spPr>
        <p:txBody>
          <a:bodyPr lIns="0" tIns="0" rIns="0" bIns="0" rtlCol="0" anchor="t">
            <a:spAutoFit/>
          </a:bodyPr>
          <a:lstStyle/>
          <a:p>
            <a:pPr>
              <a:lnSpc>
                <a:spcPts val="1362"/>
              </a:lnSpc>
            </a:pPr>
            <a:r>
              <a:rPr lang="en-US" sz="908">
                <a:latin typeface="Aileron"/>
              </a:rPr>
              <a:t>Membership &amp; Partnerships</a:t>
            </a:r>
          </a:p>
        </p:txBody>
      </p:sp>
      <p:grpSp>
        <p:nvGrpSpPr>
          <p:cNvPr id="63" name="Group 63"/>
          <p:cNvGrpSpPr/>
          <p:nvPr/>
        </p:nvGrpSpPr>
        <p:grpSpPr>
          <a:xfrm rot="5400000">
            <a:off x="6484658" y="3374188"/>
            <a:ext cx="1712552" cy="504505"/>
            <a:chOff x="0" y="0"/>
            <a:chExt cx="1986472" cy="585200"/>
          </a:xfrm>
        </p:grpSpPr>
        <p:sp>
          <p:nvSpPr>
            <p:cNvPr id="64" name="Freeform 64"/>
            <p:cNvSpPr/>
            <p:nvPr/>
          </p:nvSpPr>
          <p:spPr>
            <a:xfrm>
              <a:off x="0" y="0"/>
              <a:ext cx="1986472" cy="585200"/>
            </a:xfrm>
            <a:custGeom>
              <a:avLst/>
              <a:gdLst/>
              <a:ahLst/>
              <a:cxnLst/>
              <a:rect l="l" t="t" r="r" b="b"/>
              <a:pathLst>
                <a:path w="1986472" h="585200">
                  <a:moveTo>
                    <a:pt x="1783272" y="0"/>
                  </a:moveTo>
                  <a:lnTo>
                    <a:pt x="203200" y="0"/>
                  </a:lnTo>
                  <a:lnTo>
                    <a:pt x="0" y="292600"/>
                  </a:lnTo>
                  <a:lnTo>
                    <a:pt x="203200" y="585200"/>
                  </a:lnTo>
                  <a:lnTo>
                    <a:pt x="1783272" y="585200"/>
                  </a:lnTo>
                  <a:lnTo>
                    <a:pt x="1986472" y="292600"/>
                  </a:lnTo>
                  <a:lnTo>
                    <a:pt x="1783272" y="0"/>
                  </a:lnTo>
                  <a:close/>
                </a:path>
              </a:pathLst>
            </a:custGeom>
            <a:solidFill>
              <a:srgbClr val="2C92D5"/>
            </a:solidFill>
          </p:spPr>
          <p:txBody>
            <a:bodyPr/>
            <a:lstStyle/>
            <a:p>
              <a:endParaRPr lang="en-US" sz="2065"/>
            </a:p>
          </p:txBody>
        </p:sp>
        <p:sp>
          <p:nvSpPr>
            <p:cNvPr id="65" name="TextBox 65"/>
            <p:cNvSpPr txBox="1"/>
            <p:nvPr/>
          </p:nvSpPr>
          <p:spPr>
            <a:xfrm>
              <a:off x="152400" y="-66675"/>
              <a:ext cx="1681672" cy="651875"/>
            </a:xfrm>
            <a:prstGeom prst="rect">
              <a:avLst/>
            </a:prstGeom>
          </p:spPr>
          <p:txBody>
            <a:bodyPr lIns="24977" tIns="24977" rIns="24977" bIns="24977" rtlCol="0" anchor="ctr"/>
            <a:lstStyle/>
            <a:p>
              <a:pPr>
                <a:lnSpc>
                  <a:spcPts val="1475"/>
                </a:lnSpc>
              </a:pPr>
              <a:r>
                <a:rPr lang="en-US" sz="983">
                  <a:solidFill>
                    <a:srgbClr val="FFFFFF"/>
                  </a:solidFill>
                  <a:latin typeface="Aileron"/>
                </a:rPr>
                <a:t>Open  African Scholarship</a:t>
              </a:r>
            </a:p>
          </p:txBody>
        </p:sp>
      </p:grpSp>
      <p:grpSp>
        <p:nvGrpSpPr>
          <p:cNvPr id="66" name="Group 66"/>
          <p:cNvGrpSpPr/>
          <p:nvPr/>
        </p:nvGrpSpPr>
        <p:grpSpPr>
          <a:xfrm rot="-5400000">
            <a:off x="2255612" y="3341232"/>
            <a:ext cx="1708072" cy="495427"/>
            <a:chOff x="0" y="0"/>
            <a:chExt cx="1981276" cy="574670"/>
          </a:xfrm>
        </p:grpSpPr>
        <p:sp>
          <p:nvSpPr>
            <p:cNvPr id="67" name="Freeform 67"/>
            <p:cNvSpPr/>
            <p:nvPr/>
          </p:nvSpPr>
          <p:spPr>
            <a:xfrm>
              <a:off x="0" y="0"/>
              <a:ext cx="1981276" cy="574670"/>
            </a:xfrm>
            <a:custGeom>
              <a:avLst/>
              <a:gdLst/>
              <a:ahLst/>
              <a:cxnLst/>
              <a:rect l="l" t="t" r="r" b="b"/>
              <a:pathLst>
                <a:path w="1981276" h="574670">
                  <a:moveTo>
                    <a:pt x="1778076" y="0"/>
                  </a:moveTo>
                  <a:lnTo>
                    <a:pt x="203200" y="0"/>
                  </a:lnTo>
                  <a:lnTo>
                    <a:pt x="0" y="287335"/>
                  </a:lnTo>
                  <a:lnTo>
                    <a:pt x="203200" y="574670"/>
                  </a:lnTo>
                  <a:lnTo>
                    <a:pt x="1778076" y="574670"/>
                  </a:lnTo>
                  <a:lnTo>
                    <a:pt x="1981276" y="287335"/>
                  </a:lnTo>
                  <a:lnTo>
                    <a:pt x="1778076" y="0"/>
                  </a:lnTo>
                  <a:close/>
                </a:path>
              </a:pathLst>
            </a:custGeom>
            <a:solidFill>
              <a:srgbClr val="2C92D5"/>
            </a:solidFill>
          </p:spPr>
          <p:txBody>
            <a:bodyPr/>
            <a:lstStyle/>
            <a:p>
              <a:endParaRPr lang="en-US" sz="2065"/>
            </a:p>
          </p:txBody>
        </p:sp>
        <p:sp>
          <p:nvSpPr>
            <p:cNvPr id="68" name="TextBox 68"/>
            <p:cNvSpPr txBox="1"/>
            <p:nvPr/>
          </p:nvSpPr>
          <p:spPr>
            <a:xfrm>
              <a:off x="152400" y="-66675"/>
              <a:ext cx="1676476" cy="641345"/>
            </a:xfrm>
            <a:prstGeom prst="rect">
              <a:avLst/>
            </a:prstGeom>
          </p:spPr>
          <p:txBody>
            <a:bodyPr lIns="24977" tIns="24977" rIns="24977" bIns="24977" rtlCol="0" anchor="ctr"/>
            <a:lstStyle/>
            <a:p>
              <a:pPr>
                <a:lnSpc>
                  <a:spcPts val="1475"/>
                </a:lnSpc>
              </a:pPr>
              <a:r>
                <a:rPr lang="en-US" sz="983">
                  <a:solidFill>
                    <a:srgbClr val="FFFFFF"/>
                  </a:solidFill>
                  <a:latin typeface="Aileron"/>
                </a:rPr>
                <a:t> Service Innovation &amp; Digital transformation</a:t>
              </a:r>
            </a:p>
          </p:txBody>
        </p:sp>
      </p:grpSp>
      <p:grpSp>
        <p:nvGrpSpPr>
          <p:cNvPr id="69" name="Group 69"/>
          <p:cNvGrpSpPr/>
          <p:nvPr/>
        </p:nvGrpSpPr>
        <p:grpSpPr>
          <a:xfrm>
            <a:off x="3357361" y="4969524"/>
            <a:ext cx="3690095" cy="434228"/>
            <a:chOff x="0" y="0"/>
            <a:chExt cx="4280321" cy="503682"/>
          </a:xfrm>
        </p:grpSpPr>
        <p:sp>
          <p:nvSpPr>
            <p:cNvPr id="70" name="Freeform 70"/>
            <p:cNvSpPr/>
            <p:nvPr/>
          </p:nvSpPr>
          <p:spPr>
            <a:xfrm>
              <a:off x="0" y="0"/>
              <a:ext cx="4280321" cy="503682"/>
            </a:xfrm>
            <a:custGeom>
              <a:avLst/>
              <a:gdLst/>
              <a:ahLst/>
              <a:cxnLst/>
              <a:rect l="l" t="t" r="r" b="b"/>
              <a:pathLst>
                <a:path w="4280321" h="503682">
                  <a:moveTo>
                    <a:pt x="4077121" y="0"/>
                  </a:moveTo>
                  <a:lnTo>
                    <a:pt x="203200" y="0"/>
                  </a:lnTo>
                  <a:lnTo>
                    <a:pt x="0" y="251841"/>
                  </a:lnTo>
                  <a:lnTo>
                    <a:pt x="203200" y="503682"/>
                  </a:lnTo>
                  <a:lnTo>
                    <a:pt x="4077121" y="503682"/>
                  </a:lnTo>
                  <a:lnTo>
                    <a:pt x="4280321" y="251841"/>
                  </a:lnTo>
                  <a:lnTo>
                    <a:pt x="4077121" y="0"/>
                  </a:lnTo>
                  <a:close/>
                </a:path>
              </a:pathLst>
            </a:custGeom>
            <a:solidFill>
              <a:srgbClr val="2C92D5"/>
            </a:solidFill>
          </p:spPr>
          <p:txBody>
            <a:bodyPr/>
            <a:lstStyle/>
            <a:p>
              <a:endParaRPr lang="en-US" sz="2065"/>
            </a:p>
          </p:txBody>
        </p:sp>
        <p:sp>
          <p:nvSpPr>
            <p:cNvPr id="71" name="TextBox 71"/>
            <p:cNvSpPr txBox="1"/>
            <p:nvPr/>
          </p:nvSpPr>
          <p:spPr>
            <a:xfrm>
              <a:off x="152400" y="-66675"/>
              <a:ext cx="3975521" cy="570357"/>
            </a:xfrm>
            <a:prstGeom prst="rect">
              <a:avLst/>
            </a:prstGeom>
          </p:spPr>
          <p:txBody>
            <a:bodyPr lIns="24977" tIns="24977" rIns="24977" bIns="24977" rtlCol="0" anchor="ctr"/>
            <a:lstStyle/>
            <a:p>
              <a:pPr>
                <a:lnSpc>
                  <a:spcPts val="1475"/>
                </a:lnSpc>
              </a:pPr>
              <a:r>
                <a:rPr lang="en-US" sz="983">
                  <a:solidFill>
                    <a:srgbClr val="FFFFFF"/>
                  </a:solidFill>
                  <a:latin typeface="Aileron"/>
                </a:rPr>
                <a:t>Leadership, Governance &amp; Management</a:t>
              </a:r>
            </a:p>
          </p:txBody>
        </p:sp>
      </p:grpSp>
      <p:grpSp>
        <p:nvGrpSpPr>
          <p:cNvPr id="72" name="Group 72"/>
          <p:cNvGrpSpPr/>
          <p:nvPr/>
        </p:nvGrpSpPr>
        <p:grpSpPr>
          <a:xfrm>
            <a:off x="5464559" y="4382097"/>
            <a:ext cx="1713925" cy="497124"/>
            <a:chOff x="0" y="0"/>
            <a:chExt cx="1981276" cy="574670"/>
          </a:xfrm>
        </p:grpSpPr>
        <p:sp>
          <p:nvSpPr>
            <p:cNvPr id="73" name="Freeform 73"/>
            <p:cNvSpPr/>
            <p:nvPr/>
          </p:nvSpPr>
          <p:spPr>
            <a:xfrm>
              <a:off x="0" y="0"/>
              <a:ext cx="1981276" cy="574670"/>
            </a:xfrm>
            <a:custGeom>
              <a:avLst/>
              <a:gdLst/>
              <a:ahLst/>
              <a:cxnLst/>
              <a:rect l="l" t="t" r="r" b="b"/>
              <a:pathLst>
                <a:path w="1981276" h="574670">
                  <a:moveTo>
                    <a:pt x="1778076" y="0"/>
                  </a:moveTo>
                  <a:lnTo>
                    <a:pt x="203200" y="0"/>
                  </a:lnTo>
                  <a:lnTo>
                    <a:pt x="0" y="287335"/>
                  </a:lnTo>
                  <a:lnTo>
                    <a:pt x="203200" y="574670"/>
                  </a:lnTo>
                  <a:lnTo>
                    <a:pt x="1778076" y="574670"/>
                  </a:lnTo>
                  <a:lnTo>
                    <a:pt x="1981276" y="287335"/>
                  </a:lnTo>
                  <a:lnTo>
                    <a:pt x="1778076" y="0"/>
                  </a:lnTo>
                  <a:close/>
                </a:path>
              </a:pathLst>
            </a:custGeom>
            <a:solidFill>
              <a:srgbClr val="3EDAD8"/>
            </a:solidFill>
          </p:spPr>
          <p:txBody>
            <a:bodyPr/>
            <a:lstStyle/>
            <a:p>
              <a:endParaRPr lang="en-US" sz="2065"/>
            </a:p>
          </p:txBody>
        </p:sp>
        <p:sp>
          <p:nvSpPr>
            <p:cNvPr id="74" name="TextBox 74"/>
            <p:cNvSpPr txBox="1"/>
            <p:nvPr/>
          </p:nvSpPr>
          <p:spPr>
            <a:xfrm>
              <a:off x="152400" y="-66675"/>
              <a:ext cx="1676476" cy="641345"/>
            </a:xfrm>
            <a:prstGeom prst="rect">
              <a:avLst/>
            </a:prstGeom>
          </p:spPr>
          <p:txBody>
            <a:bodyPr lIns="24977" tIns="24977" rIns="24977" bIns="24977" rtlCol="0" anchor="ctr"/>
            <a:lstStyle/>
            <a:p>
              <a:pPr>
                <a:lnSpc>
                  <a:spcPts val="1475"/>
                </a:lnSpc>
              </a:pPr>
              <a:r>
                <a:rPr lang="en-US" sz="983">
                  <a:solidFill>
                    <a:srgbClr val="13538A"/>
                  </a:solidFill>
                  <a:latin typeface="Aileron"/>
                </a:rPr>
                <a:t>Community Engagement &amp; Partneships</a:t>
              </a:r>
            </a:p>
          </p:txBody>
        </p:sp>
      </p:grpSp>
      <p:grpSp>
        <p:nvGrpSpPr>
          <p:cNvPr id="75" name="Group 75"/>
          <p:cNvGrpSpPr/>
          <p:nvPr/>
        </p:nvGrpSpPr>
        <p:grpSpPr>
          <a:xfrm>
            <a:off x="3250308" y="4382097"/>
            <a:ext cx="1708072" cy="495427"/>
            <a:chOff x="0" y="0"/>
            <a:chExt cx="1981276" cy="574670"/>
          </a:xfrm>
        </p:grpSpPr>
        <p:sp>
          <p:nvSpPr>
            <p:cNvPr id="76" name="Freeform 76"/>
            <p:cNvSpPr/>
            <p:nvPr/>
          </p:nvSpPr>
          <p:spPr>
            <a:xfrm>
              <a:off x="0" y="0"/>
              <a:ext cx="1981276" cy="574670"/>
            </a:xfrm>
            <a:custGeom>
              <a:avLst/>
              <a:gdLst/>
              <a:ahLst/>
              <a:cxnLst/>
              <a:rect l="l" t="t" r="r" b="b"/>
              <a:pathLst>
                <a:path w="1981276" h="574670">
                  <a:moveTo>
                    <a:pt x="1778076" y="0"/>
                  </a:moveTo>
                  <a:lnTo>
                    <a:pt x="203200" y="0"/>
                  </a:lnTo>
                  <a:lnTo>
                    <a:pt x="0" y="287335"/>
                  </a:lnTo>
                  <a:lnTo>
                    <a:pt x="203200" y="574670"/>
                  </a:lnTo>
                  <a:lnTo>
                    <a:pt x="1778076" y="574670"/>
                  </a:lnTo>
                  <a:lnTo>
                    <a:pt x="1981276" y="287335"/>
                  </a:lnTo>
                  <a:lnTo>
                    <a:pt x="1778076" y="0"/>
                  </a:lnTo>
                  <a:close/>
                </a:path>
              </a:pathLst>
            </a:custGeom>
            <a:solidFill>
              <a:srgbClr val="3EDAD8"/>
            </a:solidFill>
          </p:spPr>
          <p:txBody>
            <a:bodyPr/>
            <a:lstStyle/>
            <a:p>
              <a:endParaRPr lang="en-US" sz="2065"/>
            </a:p>
          </p:txBody>
        </p:sp>
        <p:sp>
          <p:nvSpPr>
            <p:cNvPr id="77" name="TextBox 77"/>
            <p:cNvSpPr txBox="1"/>
            <p:nvPr/>
          </p:nvSpPr>
          <p:spPr>
            <a:xfrm>
              <a:off x="152400" y="-66675"/>
              <a:ext cx="1676476" cy="641345"/>
            </a:xfrm>
            <a:prstGeom prst="rect">
              <a:avLst/>
            </a:prstGeom>
          </p:spPr>
          <p:txBody>
            <a:bodyPr lIns="24977" tIns="24977" rIns="24977" bIns="24977" rtlCol="0" anchor="ctr"/>
            <a:lstStyle/>
            <a:p>
              <a:pPr>
                <a:lnSpc>
                  <a:spcPts val="1475"/>
                </a:lnSpc>
              </a:pPr>
              <a:r>
                <a:rPr lang="en-US" sz="983">
                  <a:solidFill>
                    <a:srgbClr val="13538A"/>
                  </a:solidFill>
                  <a:latin typeface="Aileron"/>
                </a:rPr>
                <a:t>Student Experience</a:t>
              </a:r>
            </a:p>
          </p:txBody>
        </p:sp>
      </p:grpSp>
      <p:grpSp>
        <p:nvGrpSpPr>
          <p:cNvPr id="78" name="Group 78"/>
          <p:cNvGrpSpPr/>
          <p:nvPr/>
        </p:nvGrpSpPr>
        <p:grpSpPr>
          <a:xfrm>
            <a:off x="3280431" y="2287493"/>
            <a:ext cx="1708072" cy="495427"/>
            <a:chOff x="0" y="0"/>
            <a:chExt cx="1981276" cy="574670"/>
          </a:xfrm>
        </p:grpSpPr>
        <p:sp>
          <p:nvSpPr>
            <p:cNvPr id="79" name="Freeform 79"/>
            <p:cNvSpPr/>
            <p:nvPr/>
          </p:nvSpPr>
          <p:spPr>
            <a:xfrm>
              <a:off x="0" y="0"/>
              <a:ext cx="1981276" cy="574670"/>
            </a:xfrm>
            <a:custGeom>
              <a:avLst/>
              <a:gdLst/>
              <a:ahLst/>
              <a:cxnLst/>
              <a:rect l="l" t="t" r="r" b="b"/>
              <a:pathLst>
                <a:path w="1981276" h="574670">
                  <a:moveTo>
                    <a:pt x="1778076" y="0"/>
                  </a:moveTo>
                  <a:lnTo>
                    <a:pt x="203200" y="0"/>
                  </a:lnTo>
                  <a:lnTo>
                    <a:pt x="0" y="287335"/>
                  </a:lnTo>
                  <a:lnTo>
                    <a:pt x="203200" y="574670"/>
                  </a:lnTo>
                  <a:lnTo>
                    <a:pt x="1778076" y="574670"/>
                  </a:lnTo>
                  <a:lnTo>
                    <a:pt x="1981276" y="287335"/>
                  </a:lnTo>
                  <a:lnTo>
                    <a:pt x="1778076" y="0"/>
                  </a:lnTo>
                  <a:close/>
                </a:path>
              </a:pathLst>
            </a:custGeom>
            <a:solidFill>
              <a:srgbClr val="3EDAD8"/>
            </a:solidFill>
          </p:spPr>
          <p:txBody>
            <a:bodyPr/>
            <a:lstStyle/>
            <a:p>
              <a:endParaRPr lang="en-US" sz="2065"/>
            </a:p>
          </p:txBody>
        </p:sp>
        <p:sp>
          <p:nvSpPr>
            <p:cNvPr id="80" name="TextBox 80"/>
            <p:cNvSpPr txBox="1"/>
            <p:nvPr/>
          </p:nvSpPr>
          <p:spPr>
            <a:xfrm>
              <a:off x="152400" y="-66675"/>
              <a:ext cx="1676476" cy="641345"/>
            </a:xfrm>
            <a:prstGeom prst="rect">
              <a:avLst/>
            </a:prstGeom>
          </p:spPr>
          <p:txBody>
            <a:bodyPr lIns="24977" tIns="24977" rIns="24977" bIns="24977" rtlCol="0" anchor="ctr"/>
            <a:lstStyle/>
            <a:p>
              <a:pPr>
                <a:lnSpc>
                  <a:spcPts val="1475"/>
                </a:lnSpc>
              </a:pPr>
              <a:r>
                <a:rPr lang="en-US" sz="983">
                  <a:solidFill>
                    <a:srgbClr val="13538A"/>
                  </a:solidFill>
                  <a:latin typeface="Aileron"/>
                </a:rPr>
                <a:t>Teaching &amp; Learning Support</a:t>
              </a:r>
            </a:p>
          </p:txBody>
        </p:sp>
      </p:grpSp>
      <p:grpSp>
        <p:nvGrpSpPr>
          <p:cNvPr id="81" name="Group 81"/>
          <p:cNvGrpSpPr/>
          <p:nvPr/>
        </p:nvGrpSpPr>
        <p:grpSpPr>
          <a:xfrm>
            <a:off x="2607423" y="3959769"/>
            <a:ext cx="144714" cy="144714"/>
            <a:chOff x="0" y="0"/>
            <a:chExt cx="812800" cy="812800"/>
          </a:xfrm>
        </p:grpSpPr>
        <p:sp>
          <p:nvSpPr>
            <p:cNvPr id="82" name="Freeform 8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6EAE9"/>
            </a:solidFill>
          </p:spPr>
          <p:txBody>
            <a:bodyPr/>
            <a:lstStyle/>
            <a:p>
              <a:endParaRPr lang="en-US" sz="2065"/>
            </a:p>
          </p:txBody>
        </p:sp>
        <p:sp>
          <p:nvSpPr>
            <p:cNvPr id="83" name="TextBox 83"/>
            <p:cNvSpPr txBox="1"/>
            <p:nvPr/>
          </p:nvSpPr>
          <p:spPr>
            <a:xfrm>
              <a:off x="76200" y="9525"/>
              <a:ext cx="660400" cy="727075"/>
            </a:xfrm>
            <a:prstGeom prst="rect">
              <a:avLst/>
            </a:prstGeom>
          </p:spPr>
          <p:txBody>
            <a:bodyPr lIns="24977" tIns="24977" rIns="24977" bIns="24977" rtlCol="0" anchor="ctr"/>
            <a:lstStyle/>
            <a:p>
              <a:pPr>
                <a:lnSpc>
                  <a:spcPts val="1475"/>
                </a:lnSpc>
              </a:pPr>
              <a:endParaRPr sz="2065"/>
            </a:p>
          </p:txBody>
        </p:sp>
      </p:grpSp>
      <p:sp>
        <p:nvSpPr>
          <p:cNvPr id="84" name="AutoShape 84"/>
          <p:cNvSpPr/>
          <p:nvPr/>
        </p:nvSpPr>
        <p:spPr>
          <a:xfrm flipV="1">
            <a:off x="2679779" y="4104483"/>
            <a:ext cx="0" cy="233519"/>
          </a:xfrm>
          <a:prstGeom prst="line">
            <a:avLst/>
          </a:prstGeom>
          <a:ln w="38100" cap="rnd">
            <a:solidFill>
              <a:srgbClr val="000000"/>
            </a:solidFill>
            <a:prstDash val="sysDot"/>
            <a:headEnd type="none" w="sm" len="sm"/>
            <a:tailEnd type="none" w="sm" len="sm"/>
          </a:ln>
        </p:spPr>
        <p:txBody>
          <a:bodyPr/>
          <a:lstStyle/>
          <a:p>
            <a:endParaRPr lang="en-US" sz="2065"/>
          </a:p>
        </p:txBody>
      </p:sp>
      <p:grpSp>
        <p:nvGrpSpPr>
          <p:cNvPr id="85" name="Group 85"/>
          <p:cNvGrpSpPr/>
          <p:nvPr/>
        </p:nvGrpSpPr>
        <p:grpSpPr>
          <a:xfrm>
            <a:off x="2607423" y="4338002"/>
            <a:ext cx="144714" cy="144714"/>
            <a:chOff x="0" y="0"/>
            <a:chExt cx="812800" cy="812800"/>
          </a:xfrm>
        </p:grpSpPr>
        <p:sp>
          <p:nvSpPr>
            <p:cNvPr id="86" name="Freeform 8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6EAE9"/>
            </a:solidFill>
          </p:spPr>
          <p:txBody>
            <a:bodyPr/>
            <a:lstStyle/>
            <a:p>
              <a:endParaRPr lang="en-US" sz="2065"/>
            </a:p>
          </p:txBody>
        </p:sp>
        <p:sp>
          <p:nvSpPr>
            <p:cNvPr id="87" name="TextBox 87"/>
            <p:cNvSpPr txBox="1"/>
            <p:nvPr/>
          </p:nvSpPr>
          <p:spPr>
            <a:xfrm>
              <a:off x="76200" y="9525"/>
              <a:ext cx="660400" cy="727075"/>
            </a:xfrm>
            <a:prstGeom prst="rect">
              <a:avLst/>
            </a:prstGeom>
          </p:spPr>
          <p:txBody>
            <a:bodyPr lIns="24977" tIns="24977" rIns="24977" bIns="24977" rtlCol="0" anchor="ctr"/>
            <a:lstStyle/>
            <a:p>
              <a:pPr>
                <a:lnSpc>
                  <a:spcPts val="1475"/>
                </a:lnSpc>
              </a:pPr>
              <a:endParaRPr sz="2065"/>
            </a:p>
          </p:txBody>
        </p:sp>
      </p:grpSp>
      <p:grpSp>
        <p:nvGrpSpPr>
          <p:cNvPr id="88" name="Group 88"/>
          <p:cNvGrpSpPr/>
          <p:nvPr/>
        </p:nvGrpSpPr>
        <p:grpSpPr>
          <a:xfrm>
            <a:off x="2607423" y="4773359"/>
            <a:ext cx="144714" cy="144714"/>
            <a:chOff x="0" y="0"/>
            <a:chExt cx="812800" cy="812800"/>
          </a:xfrm>
        </p:grpSpPr>
        <p:sp>
          <p:nvSpPr>
            <p:cNvPr id="89" name="Freeform 8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6EAE9"/>
            </a:solidFill>
          </p:spPr>
          <p:txBody>
            <a:bodyPr/>
            <a:lstStyle/>
            <a:p>
              <a:endParaRPr lang="en-US" sz="2065"/>
            </a:p>
          </p:txBody>
        </p:sp>
        <p:sp>
          <p:nvSpPr>
            <p:cNvPr id="90" name="TextBox 90"/>
            <p:cNvSpPr txBox="1"/>
            <p:nvPr/>
          </p:nvSpPr>
          <p:spPr>
            <a:xfrm>
              <a:off x="76200" y="9525"/>
              <a:ext cx="660400" cy="727075"/>
            </a:xfrm>
            <a:prstGeom prst="rect">
              <a:avLst/>
            </a:prstGeom>
          </p:spPr>
          <p:txBody>
            <a:bodyPr lIns="24977" tIns="24977" rIns="24977" bIns="24977" rtlCol="0" anchor="ctr"/>
            <a:lstStyle/>
            <a:p>
              <a:pPr>
                <a:lnSpc>
                  <a:spcPts val="1475"/>
                </a:lnSpc>
              </a:pPr>
              <a:endParaRPr sz="2065"/>
            </a:p>
          </p:txBody>
        </p:sp>
      </p:grpSp>
      <p:grpSp>
        <p:nvGrpSpPr>
          <p:cNvPr id="91" name="Group 91"/>
          <p:cNvGrpSpPr/>
          <p:nvPr/>
        </p:nvGrpSpPr>
        <p:grpSpPr>
          <a:xfrm>
            <a:off x="2616071" y="5220936"/>
            <a:ext cx="144714" cy="144714"/>
            <a:chOff x="0" y="0"/>
            <a:chExt cx="812800" cy="812800"/>
          </a:xfrm>
        </p:grpSpPr>
        <p:sp>
          <p:nvSpPr>
            <p:cNvPr id="92" name="Freeform 9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6EAE9"/>
            </a:solidFill>
          </p:spPr>
          <p:txBody>
            <a:bodyPr/>
            <a:lstStyle/>
            <a:p>
              <a:endParaRPr lang="en-US" sz="2065"/>
            </a:p>
          </p:txBody>
        </p:sp>
        <p:sp>
          <p:nvSpPr>
            <p:cNvPr id="93" name="TextBox 93"/>
            <p:cNvSpPr txBox="1"/>
            <p:nvPr/>
          </p:nvSpPr>
          <p:spPr>
            <a:xfrm>
              <a:off x="76200" y="9525"/>
              <a:ext cx="660400" cy="727075"/>
            </a:xfrm>
            <a:prstGeom prst="rect">
              <a:avLst/>
            </a:prstGeom>
          </p:spPr>
          <p:txBody>
            <a:bodyPr lIns="24977" tIns="24977" rIns="24977" bIns="24977" rtlCol="0" anchor="ctr"/>
            <a:lstStyle/>
            <a:p>
              <a:pPr>
                <a:lnSpc>
                  <a:spcPts val="1475"/>
                </a:lnSpc>
              </a:pPr>
              <a:endParaRPr sz="2065"/>
            </a:p>
          </p:txBody>
        </p:sp>
      </p:grpSp>
      <p:sp>
        <p:nvSpPr>
          <p:cNvPr id="94" name="AutoShape 94"/>
          <p:cNvSpPr/>
          <p:nvPr/>
        </p:nvSpPr>
        <p:spPr>
          <a:xfrm flipV="1">
            <a:off x="2679779" y="4469723"/>
            <a:ext cx="0" cy="303637"/>
          </a:xfrm>
          <a:prstGeom prst="line">
            <a:avLst/>
          </a:prstGeom>
          <a:ln w="38100" cap="rnd">
            <a:solidFill>
              <a:srgbClr val="000000"/>
            </a:solidFill>
            <a:prstDash val="sysDot"/>
            <a:headEnd type="none" w="sm" len="sm"/>
            <a:tailEnd type="none" w="sm" len="sm"/>
          </a:ln>
        </p:spPr>
        <p:txBody>
          <a:bodyPr/>
          <a:lstStyle/>
          <a:p>
            <a:endParaRPr lang="en-US" sz="2065"/>
          </a:p>
        </p:txBody>
      </p:sp>
      <p:sp>
        <p:nvSpPr>
          <p:cNvPr id="95" name="AutoShape 95"/>
          <p:cNvSpPr/>
          <p:nvPr/>
        </p:nvSpPr>
        <p:spPr>
          <a:xfrm flipV="1">
            <a:off x="2688428" y="4919520"/>
            <a:ext cx="0" cy="303637"/>
          </a:xfrm>
          <a:prstGeom prst="line">
            <a:avLst/>
          </a:prstGeom>
          <a:ln w="38100" cap="rnd">
            <a:solidFill>
              <a:srgbClr val="000000"/>
            </a:solidFill>
            <a:prstDash val="sysDot"/>
            <a:headEnd type="none" w="sm" len="sm"/>
            <a:tailEnd type="none" w="sm" len="sm"/>
          </a:ln>
        </p:spPr>
        <p:txBody>
          <a:bodyPr/>
          <a:lstStyle/>
          <a:p>
            <a:endParaRPr lang="en-US" sz="2065"/>
          </a:p>
        </p:txBody>
      </p:sp>
      <p:grpSp>
        <p:nvGrpSpPr>
          <p:cNvPr id="96" name="Group 96"/>
          <p:cNvGrpSpPr/>
          <p:nvPr/>
        </p:nvGrpSpPr>
        <p:grpSpPr>
          <a:xfrm>
            <a:off x="7713776" y="5204276"/>
            <a:ext cx="144714" cy="144714"/>
            <a:chOff x="0" y="0"/>
            <a:chExt cx="812800" cy="812800"/>
          </a:xfrm>
        </p:grpSpPr>
        <p:sp>
          <p:nvSpPr>
            <p:cNvPr id="97" name="Freeform 9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EDAD8"/>
            </a:solidFill>
          </p:spPr>
          <p:txBody>
            <a:bodyPr/>
            <a:lstStyle/>
            <a:p>
              <a:endParaRPr lang="en-US" sz="2065"/>
            </a:p>
          </p:txBody>
        </p:sp>
        <p:sp>
          <p:nvSpPr>
            <p:cNvPr id="98" name="TextBox 98"/>
            <p:cNvSpPr txBox="1"/>
            <p:nvPr/>
          </p:nvSpPr>
          <p:spPr>
            <a:xfrm>
              <a:off x="76200" y="9525"/>
              <a:ext cx="660400" cy="727075"/>
            </a:xfrm>
            <a:prstGeom prst="rect">
              <a:avLst/>
            </a:prstGeom>
          </p:spPr>
          <p:txBody>
            <a:bodyPr lIns="24977" tIns="24977" rIns="24977" bIns="24977" rtlCol="0" anchor="ctr"/>
            <a:lstStyle/>
            <a:p>
              <a:pPr>
                <a:lnSpc>
                  <a:spcPts val="1475"/>
                </a:lnSpc>
              </a:pPr>
              <a:endParaRPr sz="2065"/>
            </a:p>
          </p:txBody>
        </p:sp>
      </p:grpSp>
      <p:sp>
        <p:nvSpPr>
          <p:cNvPr id="99" name="AutoShape 99"/>
          <p:cNvSpPr/>
          <p:nvPr/>
        </p:nvSpPr>
        <p:spPr>
          <a:xfrm flipV="1">
            <a:off x="7765669" y="4176840"/>
            <a:ext cx="0" cy="233519"/>
          </a:xfrm>
          <a:prstGeom prst="line">
            <a:avLst/>
          </a:prstGeom>
          <a:ln w="38100" cap="rnd">
            <a:solidFill>
              <a:srgbClr val="000000"/>
            </a:solidFill>
            <a:prstDash val="sysDot"/>
            <a:headEnd type="none" w="sm" len="sm"/>
            <a:tailEnd type="none" w="sm" len="sm"/>
          </a:ln>
        </p:spPr>
        <p:txBody>
          <a:bodyPr/>
          <a:lstStyle/>
          <a:p>
            <a:endParaRPr lang="en-US" sz="2065"/>
          </a:p>
        </p:txBody>
      </p:sp>
      <p:grpSp>
        <p:nvGrpSpPr>
          <p:cNvPr id="100" name="Group 100"/>
          <p:cNvGrpSpPr/>
          <p:nvPr/>
        </p:nvGrpSpPr>
        <p:grpSpPr>
          <a:xfrm>
            <a:off x="7684663" y="4776389"/>
            <a:ext cx="144714" cy="144714"/>
            <a:chOff x="0" y="0"/>
            <a:chExt cx="812800" cy="812800"/>
          </a:xfrm>
        </p:grpSpPr>
        <p:sp>
          <p:nvSpPr>
            <p:cNvPr id="101" name="Freeform 10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EDAD8"/>
            </a:solidFill>
          </p:spPr>
          <p:txBody>
            <a:bodyPr/>
            <a:lstStyle/>
            <a:p>
              <a:endParaRPr lang="en-US" sz="2065"/>
            </a:p>
          </p:txBody>
        </p:sp>
        <p:sp>
          <p:nvSpPr>
            <p:cNvPr id="102" name="TextBox 102"/>
            <p:cNvSpPr txBox="1"/>
            <p:nvPr/>
          </p:nvSpPr>
          <p:spPr>
            <a:xfrm>
              <a:off x="76200" y="9525"/>
              <a:ext cx="660400" cy="727075"/>
            </a:xfrm>
            <a:prstGeom prst="rect">
              <a:avLst/>
            </a:prstGeom>
          </p:spPr>
          <p:txBody>
            <a:bodyPr lIns="24977" tIns="24977" rIns="24977" bIns="24977" rtlCol="0" anchor="ctr"/>
            <a:lstStyle/>
            <a:p>
              <a:pPr>
                <a:lnSpc>
                  <a:spcPts val="1475"/>
                </a:lnSpc>
              </a:pPr>
              <a:endParaRPr sz="2065"/>
            </a:p>
          </p:txBody>
        </p:sp>
      </p:grpSp>
      <p:sp>
        <p:nvSpPr>
          <p:cNvPr id="103" name="AutoShape 103"/>
          <p:cNvSpPr/>
          <p:nvPr/>
        </p:nvSpPr>
        <p:spPr>
          <a:xfrm flipV="1">
            <a:off x="7765669" y="4509762"/>
            <a:ext cx="0" cy="231280"/>
          </a:xfrm>
          <a:prstGeom prst="line">
            <a:avLst/>
          </a:prstGeom>
          <a:ln w="38100" cap="rnd">
            <a:solidFill>
              <a:srgbClr val="000000"/>
            </a:solidFill>
            <a:prstDash val="sysDot"/>
            <a:headEnd type="none" w="sm" len="sm"/>
            <a:tailEnd type="none" w="sm" len="sm"/>
          </a:ln>
        </p:spPr>
        <p:txBody>
          <a:bodyPr/>
          <a:lstStyle/>
          <a:p>
            <a:endParaRPr lang="en-US" sz="2065"/>
          </a:p>
        </p:txBody>
      </p:sp>
      <p:sp>
        <p:nvSpPr>
          <p:cNvPr id="104" name="AutoShape 104"/>
          <p:cNvSpPr/>
          <p:nvPr/>
        </p:nvSpPr>
        <p:spPr>
          <a:xfrm flipV="1">
            <a:off x="7765669" y="4972996"/>
            <a:ext cx="0" cy="231280"/>
          </a:xfrm>
          <a:prstGeom prst="line">
            <a:avLst/>
          </a:prstGeom>
          <a:ln w="38100" cap="rnd">
            <a:solidFill>
              <a:srgbClr val="000000"/>
            </a:solidFill>
            <a:prstDash val="sysDot"/>
            <a:headEnd type="none" w="sm" len="sm"/>
            <a:tailEnd type="none" w="sm" len="sm"/>
          </a:ln>
        </p:spPr>
        <p:txBody>
          <a:bodyPr/>
          <a:lstStyle/>
          <a:p>
            <a:endParaRPr lang="en-US" sz="2065"/>
          </a:p>
        </p:txBody>
      </p:sp>
      <p:grpSp>
        <p:nvGrpSpPr>
          <p:cNvPr id="105" name="Group 105"/>
          <p:cNvGrpSpPr/>
          <p:nvPr/>
        </p:nvGrpSpPr>
        <p:grpSpPr>
          <a:xfrm>
            <a:off x="7693312" y="4410359"/>
            <a:ext cx="144714" cy="144714"/>
            <a:chOff x="0" y="0"/>
            <a:chExt cx="812800" cy="812800"/>
          </a:xfrm>
        </p:grpSpPr>
        <p:sp>
          <p:nvSpPr>
            <p:cNvPr id="106" name="Freeform 10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EDAD8"/>
            </a:solidFill>
          </p:spPr>
          <p:txBody>
            <a:bodyPr/>
            <a:lstStyle/>
            <a:p>
              <a:endParaRPr lang="en-US" sz="2065"/>
            </a:p>
          </p:txBody>
        </p:sp>
        <p:sp>
          <p:nvSpPr>
            <p:cNvPr id="107" name="TextBox 107"/>
            <p:cNvSpPr txBox="1"/>
            <p:nvPr/>
          </p:nvSpPr>
          <p:spPr>
            <a:xfrm>
              <a:off x="76200" y="9525"/>
              <a:ext cx="660400" cy="727075"/>
            </a:xfrm>
            <a:prstGeom prst="rect">
              <a:avLst/>
            </a:prstGeom>
          </p:spPr>
          <p:txBody>
            <a:bodyPr lIns="24977" tIns="24977" rIns="24977" bIns="24977" rtlCol="0" anchor="ctr"/>
            <a:lstStyle/>
            <a:p>
              <a:pPr>
                <a:lnSpc>
                  <a:spcPts val="1475"/>
                </a:lnSpc>
              </a:pPr>
              <a:endParaRPr sz="2065"/>
            </a:p>
          </p:txBody>
        </p:sp>
      </p:grpSp>
      <p:grpSp>
        <p:nvGrpSpPr>
          <p:cNvPr id="108" name="Group 108"/>
          <p:cNvGrpSpPr/>
          <p:nvPr/>
        </p:nvGrpSpPr>
        <p:grpSpPr>
          <a:xfrm>
            <a:off x="7684663" y="4015967"/>
            <a:ext cx="144714" cy="144714"/>
            <a:chOff x="0" y="0"/>
            <a:chExt cx="812800" cy="812800"/>
          </a:xfrm>
        </p:grpSpPr>
        <p:sp>
          <p:nvSpPr>
            <p:cNvPr id="109" name="Freeform 10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3EDAD8"/>
            </a:solidFill>
          </p:spPr>
          <p:txBody>
            <a:bodyPr/>
            <a:lstStyle/>
            <a:p>
              <a:endParaRPr lang="en-US" sz="2065"/>
            </a:p>
          </p:txBody>
        </p:sp>
        <p:sp>
          <p:nvSpPr>
            <p:cNvPr id="110" name="TextBox 110"/>
            <p:cNvSpPr txBox="1"/>
            <p:nvPr/>
          </p:nvSpPr>
          <p:spPr>
            <a:xfrm>
              <a:off x="76200" y="9525"/>
              <a:ext cx="660400" cy="727075"/>
            </a:xfrm>
            <a:prstGeom prst="rect">
              <a:avLst/>
            </a:prstGeom>
          </p:spPr>
          <p:txBody>
            <a:bodyPr lIns="24977" tIns="24977" rIns="24977" bIns="24977" rtlCol="0" anchor="ctr"/>
            <a:lstStyle/>
            <a:p>
              <a:pPr>
                <a:lnSpc>
                  <a:spcPts val="1475"/>
                </a:lnSpc>
              </a:pPr>
              <a:endParaRPr sz="2065"/>
            </a:p>
          </p:txBody>
        </p:sp>
      </p:grpSp>
      <p:sp>
        <p:nvSpPr>
          <p:cNvPr id="111" name="AutoShape 111"/>
          <p:cNvSpPr/>
          <p:nvPr/>
        </p:nvSpPr>
        <p:spPr>
          <a:xfrm>
            <a:off x="2968987" y="4629810"/>
            <a:ext cx="281321" cy="0"/>
          </a:xfrm>
          <a:prstGeom prst="line">
            <a:avLst/>
          </a:prstGeom>
          <a:ln w="38100" cap="flat">
            <a:solidFill>
              <a:srgbClr val="86EAE9"/>
            </a:solidFill>
            <a:prstDash val="solid"/>
            <a:headEnd type="none" w="sm" len="sm"/>
            <a:tailEnd type="none" w="sm" len="sm"/>
          </a:ln>
        </p:spPr>
        <p:txBody>
          <a:bodyPr/>
          <a:lstStyle/>
          <a:p>
            <a:endParaRPr lang="en-US" sz="2065"/>
          </a:p>
        </p:txBody>
      </p:sp>
      <p:sp>
        <p:nvSpPr>
          <p:cNvPr id="112" name="AutoShape 112"/>
          <p:cNvSpPr/>
          <p:nvPr/>
        </p:nvSpPr>
        <p:spPr>
          <a:xfrm flipV="1">
            <a:off x="4958424" y="4624190"/>
            <a:ext cx="519084" cy="2426"/>
          </a:xfrm>
          <a:prstGeom prst="line">
            <a:avLst/>
          </a:prstGeom>
          <a:ln w="38100" cap="flat">
            <a:solidFill>
              <a:srgbClr val="86EAE9"/>
            </a:solidFill>
            <a:prstDash val="solid"/>
            <a:headEnd type="none" w="sm" len="sm"/>
            <a:tailEnd type="none" w="sm" len="sm"/>
          </a:ln>
        </p:spPr>
        <p:txBody>
          <a:bodyPr/>
          <a:lstStyle/>
          <a:p>
            <a:endParaRPr lang="en-US" sz="2065"/>
          </a:p>
        </p:txBody>
      </p:sp>
      <p:sp>
        <p:nvSpPr>
          <p:cNvPr id="113" name="AutoShape 113"/>
          <p:cNvSpPr/>
          <p:nvPr/>
        </p:nvSpPr>
        <p:spPr>
          <a:xfrm flipV="1">
            <a:off x="5249404" y="3937882"/>
            <a:ext cx="0" cy="692777"/>
          </a:xfrm>
          <a:prstGeom prst="line">
            <a:avLst/>
          </a:prstGeom>
          <a:ln w="38100" cap="flat">
            <a:solidFill>
              <a:srgbClr val="3EDAD8"/>
            </a:solidFill>
            <a:prstDash val="solid"/>
            <a:headEnd type="none" w="sm" len="sm"/>
            <a:tailEnd type="none" w="sm" len="sm"/>
          </a:ln>
        </p:spPr>
        <p:txBody>
          <a:bodyPr/>
          <a:lstStyle/>
          <a:p>
            <a:endParaRPr lang="en-US" sz="2065"/>
          </a:p>
        </p:txBody>
      </p:sp>
      <p:sp>
        <p:nvSpPr>
          <p:cNvPr id="114" name="AutoShape 114"/>
          <p:cNvSpPr/>
          <p:nvPr/>
        </p:nvSpPr>
        <p:spPr>
          <a:xfrm>
            <a:off x="7178484" y="4625402"/>
            <a:ext cx="281321" cy="0"/>
          </a:xfrm>
          <a:prstGeom prst="line">
            <a:avLst/>
          </a:prstGeom>
          <a:ln w="38100" cap="flat">
            <a:solidFill>
              <a:srgbClr val="86EAE9"/>
            </a:solidFill>
            <a:prstDash val="solid"/>
            <a:headEnd type="none" w="sm" len="sm"/>
            <a:tailEnd type="none" w="sm" len="sm"/>
          </a:ln>
        </p:spPr>
        <p:txBody>
          <a:bodyPr/>
          <a:lstStyle/>
          <a:p>
            <a:endParaRPr lang="en-US" sz="2065"/>
          </a:p>
        </p:txBody>
      </p:sp>
      <p:grpSp>
        <p:nvGrpSpPr>
          <p:cNvPr id="115" name="Group 115"/>
          <p:cNvGrpSpPr/>
          <p:nvPr/>
        </p:nvGrpSpPr>
        <p:grpSpPr>
          <a:xfrm>
            <a:off x="3357361" y="1734223"/>
            <a:ext cx="3690095" cy="462812"/>
            <a:chOff x="0" y="0"/>
            <a:chExt cx="4280321" cy="536838"/>
          </a:xfrm>
        </p:grpSpPr>
        <p:sp>
          <p:nvSpPr>
            <p:cNvPr id="116" name="Freeform 116"/>
            <p:cNvSpPr/>
            <p:nvPr/>
          </p:nvSpPr>
          <p:spPr>
            <a:xfrm>
              <a:off x="0" y="0"/>
              <a:ext cx="4280321" cy="536838"/>
            </a:xfrm>
            <a:custGeom>
              <a:avLst/>
              <a:gdLst/>
              <a:ahLst/>
              <a:cxnLst/>
              <a:rect l="l" t="t" r="r" b="b"/>
              <a:pathLst>
                <a:path w="4280321" h="536838">
                  <a:moveTo>
                    <a:pt x="4077121" y="0"/>
                  </a:moveTo>
                  <a:lnTo>
                    <a:pt x="203200" y="0"/>
                  </a:lnTo>
                  <a:lnTo>
                    <a:pt x="0" y="268419"/>
                  </a:lnTo>
                  <a:lnTo>
                    <a:pt x="203200" y="536838"/>
                  </a:lnTo>
                  <a:lnTo>
                    <a:pt x="4077121" y="536838"/>
                  </a:lnTo>
                  <a:lnTo>
                    <a:pt x="4280321" y="268419"/>
                  </a:lnTo>
                  <a:lnTo>
                    <a:pt x="4077121" y="0"/>
                  </a:lnTo>
                  <a:close/>
                </a:path>
              </a:pathLst>
            </a:custGeom>
            <a:solidFill>
              <a:srgbClr val="2C92D5"/>
            </a:solidFill>
          </p:spPr>
          <p:txBody>
            <a:bodyPr/>
            <a:lstStyle/>
            <a:p>
              <a:endParaRPr lang="en-US" sz="2065"/>
            </a:p>
          </p:txBody>
        </p:sp>
        <p:sp>
          <p:nvSpPr>
            <p:cNvPr id="117" name="TextBox 117"/>
            <p:cNvSpPr txBox="1"/>
            <p:nvPr/>
          </p:nvSpPr>
          <p:spPr>
            <a:xfrm>
              <a:off x="152400" y="-66675"/>
              <a:ext cx="3975521" cy="603513"/>
            </a:xfrm>
            <a:prstGeom prst="rect">
              <a:avLst/>
            </a:prstGeom>
          </p:spPr>
          <p:txBody>
            <a:bodyPr lIns="24977" tIns="24977" rIns="24977" bIns="24977" rtlCol="0" anchor="ctr"/>
            <a:lstStyle/>
            <a:p>
              <a:pPr>
                <a:lnSpc>
                  <a:spcPts val="1475"/>
                </a:lnSpc>
              </a:pPr>
              <a:r>
                <a:rPr lang="en-US" sz="983">
                  <a:solidFill>
                    <a:srgbClr val="FFFFFF"/>
                  </a:solidFill>
                  <a:latin typeface="Aileron"/>
                </a:rPr>
                <a:t>FOCUS AREAS &amp; Critical Success Enablers</a:t>
              </a:r>
            </a:p>
          </p:txBody>
        </p:sp>
      </p:grpSp>
    </p:spTree>
  </p:cSld>
  <p:clrMapOvr>
    <a:masterClrMapping/>
  </p:clrMapOvr>
</p:sld>
</file>

<file path=ppt/theme/theme1.xml><?xml version="1.0" encoding="utf-8"?>
<a:theme xmlns:a="http://schemas.openxmlformats.org/drawingml/2006/main" name="RU Intro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TotalTime>
  <Pages>0</Pages>
  <Words>1702</Words>
  <Characters>0</Characters>
  <Application>Microsoft Office PowerPoint</Application>
  <PresentationFormat>Custom</PresentationFormat>
  <Lines>0</Lines>
  <Paragraphs>263</Paragraphs>
  <Slides>24</Slides>
  <Notes>4</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24</vt:i4>
      </vt:variant>
    </vt:vector>
  </HeadingPairs>
  <TitlesOfParts>
    <vt:vector size="40" baseType="lpstr">
      <vt:lpstr>Aileron</vt:lpstr>
      <vt:lpstr>Aileron Bold</vt:lpstr>
      <vt:lpstr>Arial</vt:lpstr>
      <vt:lpstr>Arial Narrow</vt:lpstr>
      <vt:lpstr>Arimo</vt:lpstr>
      <vt:lpstr>Calibri</vt:lpstr>
      <vt:lpstr>Cambria</vt:lpstr>
      <vt:lpstr>Euphemia</vt:lpstr>
      <vt:lpstr>Gill Sans</vt:lpstr>
      <vt:lpstr>Helios</vt:lpstr>
      <vt:lpstr>Montserrat</vt:lpstr>
      <vt:lpstr>Montserrat Ultra-Bold</vt:lpstr>
      <vt:lpstr>Tahoma</vt:lpstr>
      <vt:lpstr>TT Hoves Bold</vt:lpstr>
      <vt:lpstr>Wingdings</vt:lpstr>
      <vt:lpstr>RU Intro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Our Purpose Statement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Charlotta Turner</dc:creator>
  <cp:lastModifiedBy>Nomawethu Danster</cp:lastModifiedBy>
  <cp:revision>481</cp:revision>
  <dcterms:modified xsi:type="dcterms:W3CDTF">2024-11-17T06:24:47Z</dcterms:modified>
</cp:coreProperties>
</file>