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5"/>
  </p:notesMasterIdLst>
  <p:sldIdLst>
    <p:sldId id="261" r:id="rId2"/>
    <p:sldId id="318" r:id="rId3"/>
    <p:sldId id="279" r:id="rId4"/>
    <p:sldId id="274" r:id="rId5"/>
    <p:sldId id="280" r:id="rId6"/>
    <p:sldId id="293" r:id="rId7"/>
    <p:sldId id="295" r:id="rId8"/>
    <p:sldId id="294" r:id="rId9"/>
    <p:sldId id="290" r:id="rId10"/>
    <p:sldId id="284" r:id="rId11"/>
    <p:sldId id="317" r:id="rId12"/>
    <p:sldId id="276" r:id="rId13"/>
    <p:sldId id="301" r:id="rId14"/>
    <p:sldId id="283" r:id="rId15"/>
    <p:sldId id="287" r:id="rId16"/>
    <p:sldId id="288" r:id="rId17"/>
    <p:sldId id="327" r:id="rId18"/>
    <p:sldId id="305" r:id="rId19"/>
    <p:sldId id="296" r:id="rId20"/>
    <p:sldId id="319" r:id="rId21"/>
    <p:sldId id="297" r:id="rId22"/>
    <p:sldId id="329" r:id="rId23"/>
    <p:sldId id="330" r:id="rId24"/>
    <p:sldId id="328" r:id="rId25"/>
    <p:sldId id="291" r:id="rId26"/>
    <p:sldId id="298" r:id="rId27"/>
    <p:sldId id="299" r:id="rId28"/>
    <p:sldId id="306" r:id="rId29"/>
    <p:sldId id="309" r:id="rId30"/>
    <p:sldId id="310" r:id="rId31"/>
    <p:sldId id="314" r:id="rId32"/>
    <p:sldId id="320" r:id="rId33"/>
    <p:sldId id="322" r:id="rId34"/>
    <p:sldId id="326" r:id="rId35"/>
    <p:sldId id="304" r:id="rId36"/>
    <p:sldId id="272" r:id="rId37"/>
    <p:sldId id="278" r:id="rId38"/>
    <p:sldId id="282" r:id="rId39"/>
    <p:sldId id="323" r:id="rId40"/>
    <p:sldId id="308" r:id="rId41"/>
    <p:sldId id="292" r:id="rId42"/>
    <p:sldId id="315" r:id="rId43"/>
    <p:sldId id="28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61F9A-F4B6-409D-B158-6EB5ACC031AF}" type="datetimeFigureOut">
              <a:rPr lang="en-ZA" smtClean="0"/>
              <a:t>2017/05/16</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771E4-4DD8-4D44-935E-8DC10D752BD9}" type="slidenum">
              <a:rPr lang="en-ZA" smtClean="0"/>
              <a:t>‹#›</a:t>
            </a:fld>
            <a:endParaRPr lang="en-ZA" dirty="0"/>
          </a:p>
        </p:txBody>
      </p:sp>
    </p:spTree>
    <p:extLst>
      <p:ext uri="{BB962C8B-B14F-4D97-AF65-F5344CB8AC3E}">
        <p14:creationId xmlns:p14="http://schemas.microsoft.com/office/powerpoint/2010/main" val="201466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39771E4-4DD8-4D44-935E-8DC10D752BD9}" type="slidenum">
              <a:rPr lang="en-ZA" smtClean="0"/>
              <a:t>1</a:t>
            </a:fld>
            <a:endParaRPr lang="en-ZA" dirty="0"/>
          </a:p>
        </p:txBody>
      </p:sp>
    </p:spTree>
    <p:extLst>
      <p:ext uri="{BB962C8B-B14F-4D97-AF65-F5344CB8AC3E}">
        <p14:creationId xmlns:p14="http://schemas.microsoft.com/office/powerpoint/2010/main" val="3009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Societal use of research –</a:t>
            </a:r>
            <a:r>
              <a:rPr lang="en-ZA" baseline="0" dirty="0" smtClean="0"/>
              <a:t> real world</a:t>
            </a:r>
            <a:endParaRPr lang="en-ZA" dirty="0"/>
          </a:p>
        </p:txBody>
      </p:sp>
      <p:sp>
        <p:nvSpPr>
          <p:cNvPr id="4" name="Slide Number Placeholder 3"/>
          <p:cNvSpPr>
            <a:spLocks noGrp="1"/>
          </p:cNvSpPr>
          <p:nvPr>
            <p:ph type="sldNum" sz="quarter" idx="10"/>
          </p:nvPr>
        </p:nvSpPr>
        <p:spPr/>
        <p:txBody>
          <a:bodyPr/>
          <a:lstStyle/>
          <a:p>
            <a:fld id="{239771E4-4DD8-4D44-935E-8DC10D752BD9}" type="slidenum">
              <a:rPr lang="en-ZA" smtClean="0"/>
              <a:t>38</a:t>
            </a:fld>
            <a:endParaRPr lang="en-ZA" dirty="0"/>
          </a:p>
        </p:txBody>
      </p:sp>
    </p:spTree>
    <p:extLst>
      <p:ext uri="{BB962C8B-B14F-4D97-AF65-F5344CB8AC3E}">
        <p14:creationId xmlns:p14="http://schemas.microsoft.com/office/powerpoint/2010/main" val="314684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Social</a:t>
            </a:r>
            <a:r>
              <a:rPr lang="en-ZA" baseline="0" dirty="0" smtClean="0"/>
              <a:t> media part of the scholarly communication / </a:t>
            </a:r>
            <a:r>
              <a:rPr lang="en-ZA" dirty="0" smtClean="0"/>
              <a:t>Information</a:t>
            </a:r>
            <a:r>
              <a:rPr lang="en-ZA" baseline="0" dirty="0" smtClean="0"/>
              <a:t>  all pervasive &amp; immediate via </a:t>
            </a:r>
            <a:r>
              <a:rPr lang="en-ZA" dirty="0" smtClean="0"/>
              <a:t>Mobile technology</a:t>
            </a:r>
            <a:r>
              <a:rPr lang="en-ZA" baseline="0" dirty="0" smtClean="0"/>
              <a:t> – smart phones/tablets / Q?</a:t>
            </a:r>
            <a:endParaRPr lang="en-ZA" dirty="0" smtClean="0"/>
          </a:p>
          <a:p>
            <a:endParaRPr lang="en-ZA" dirty="0"/>
          </a:p>
        </p:txBody>
      </p:sp>
      <p:sp>
        <p:nvSpPr>
          <p:cNvPr id="4" name="Slide Number Placeholder 3"/>
          <p:cNvSpPr>
            <a:spLocks noGrp="1"/>
          </p:cNvSpPr>
          <p:nvPr>
            <p:ph type="sldNum" sz="quarter" idx="10"/>
          </p:nvPr>
        </p:nvSpPr>
        <p:spPr/>
        <p:txBody>
          <a:bodyPr/>
          <a:lstStyle/>
          <a:p>
            <a:fld id="{239771E4-4DD8-4D44-935E-8DC10D752BD9}" type="slidenum">
              <a:rPr lang="en-ZA" smtClean="0"/>
              <a:t>3</a:t>
            </a:fld>
            <a:endParaRPr lang="en-ZA" dirty="0"/>
          </a:p>
        </p:txBody>
      </p:sp>
    </p:spTree>
    <p:extLst>
      <p:ext uri="{BB962C8B-B14F-4D97-AF65-F5344CB8AC3E}">
        <p14:creationId xmlns:p14="http://schemas.microsoft.com/office/powerpoint/2010/main" val="11669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Students know</a:t>
            </a:r>
            <a:r>
              <a:rPr lang="en-ZA" baseline="0" dirty="0" smtClean="0"/>
              <a:t> it / Academic teaching staff need to get with it / SM changing scholarly landscape  re access &amp; sharing of information plus OA movement</a:t>
            </a:r>
            <a:endParaRPr lang="en-ZA" dirty="0"/>
          </a:p>
        </p:txBody>
      </p:sp>
      <p:sp>
        <p:nvSpPr>
          <p:cNvPr id="4" name="Slide Number Placeholder 3"/>
          <p:cNvSpPr>
            <a:spLocks noGrp="1"/>
          </p:cNvSpPr>
          <p:nvPr>
            <p:ph type="sldNum" sz="quarter" idx="10"/>
          </p:nvPr>
        </p:nvSpPr>
        <p:spPr/>
        <p:txBody>
          <a:bodyPr/>
          <a:lstStyle/>
          <a:p>
            <a:fld id="{239771E4-4DD8-4D44-935E-8DC10D752BD9}" type="slidenum">
              <a:rPr lang="en-ZA" smtClean="0"/>
              <a:t>4</a:t>
            </a:fld>
            <a:endParaRPr lang="en-ZA" dirty="0"/>
          </a:p>
        </p:txBody>
      </p:sp>
    </p:spTree>
    <p:extLst>
      <p:ext uri="{BB962C8B-B14F-4D97-AF65-F5344CB8AC3E}">
        <p14:creationId xmlns:p14="http://schemas.microsoft.com/office/powerpoint/2010/main" val="300624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Major theme which underlies the emergence of social media: tensions between control and freedom and between exploitation and empowerment</a:t>
            </a:r>
          </a:p>
          <a:p>
            <a:endParaRPr lang="en-ZA" dirty="0"/>
          </a:p>
        </p:txBody>
      </p:sp>
      <p:sp>
        <p:nvSpPr>
          <p:cNvPr id="4" name="Slide Number Placeholder 3"/>
          <p:cNvSpPr>
            <a:spLocks noGrp="1"/>
          </p:cNvSpPr>
          <p:nvPr>
            <p:ph type="sldNum" sz="quarter" idx="10"/>
          </p:nvPr>
        </p:nvSpPr>
        <p:spPr/>
        <p:txBody>
          <a:bodyPr/>
          <a:lstStyle/>
          <a:p>
            <a:fld id="{239771E4-4DD8-4D44-935E-8DC10D752BD9}" type="slidenum">
              <a:rPr lang="en-ZA" smtClean="0"/>
              <a:t>5</a:t>
            </a:fld>
            <a:endParaRPr lang="en-ZA" dirty="0"/>
          </a:p>
        </p:txBody>
      </p:sp>
    </p:spTree>
    <p:extLst>
      <p:ext uri="{BB962C8B-B14F-4D97-AF65-F5344CB8AC3E}">
        <p14:creationId xmlns:p14="http://schemas.microsoft.com/office/powerpoint/2010/main" val="227261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Many more social media tools out there</a:t>
            </a:r>
            <a:endParaRPr lang="en-ZA" dirty="0"/>
          </a:p>
        </p:txBody>
      </p:sp>
      <p:sp>
        <p:nvSpPr>
          <p:cNvPr id="4" name="Slide Number Placeholder 3"/>
          <p:cNvSpPr>
            <a:spLocks noGrp="1"/>
          </p:cNvSpPr>
          <p:nvPr>
            <p:ph type="sldNum" sz="quarter" idx="10"/>
          </p:nvPr>
        </p:nvSpPr>
        <p:spPr/>
        <p:txBody>
          <a:bodyPr/>
          <a:lstStyle/>
          <a:p>
            <a:fld id="{239771E4-4DD8-4D44-935E-8DC10D752BD9}" type="slidenum">
              <a:rPr lang="en-ZA" smtClean="0"/>
              <a:t>12</a:t>
            </a:fld>
            <a:endParaRPr lang="en-ZA" dirty="0"/>
          </a:p>
        </p:txBody>
      </p:sp>
    </p:spTree>
    <p:extLst>
      <p:ext uri="{BB962C8B-B14F-4D97-AF65-F5344CB8AC3E}">
        <p14:creationId xmlns:p14="http://schemas.microsoft.com/office/powerpoint/2010/main" val="264404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Register! Conference – virtual attendance, follow discussions &amp; comment  #RUHKE </a:t>
            </a:r>
            <a:r>
              <a:rPr lang="en-ZA" baseline="0" dirty="0" smtClean="0"/>
              <a:t> </a:t>
            </a:r>
            <a:r>
              <a:rPr lang="en-ZA" dirty="0" smtClean="0"/>
              <a:t>@Write4Research</a:t>
            </a:r>
            <a:endParaRPr lang="en-ZA" dirty="0"/>
          </a:p>
        </p:txBody>
      </p:sp>
      <p:sp>
        <p:nvSpPr>
          <p:cNvPr id="4" name="Slide Number Placeholder 3"/>
          <p:cNvSpPr>
            <a:spLocks noGrp="1"/>
          </p:cNvSpPr>
          <p:nvPr>
            <p:ph type="sldNum" sz="quarter" idx="10"/>
          </p:nvPr>
        </p:nvSpPr>
        <p:spPr/>
        <p:txBody>
          <a:bodyPr/>
          <a:lstStyle/>
          <a:p>
            <a:fld id="{239771E4-4DD8-4D44-935E-8DC10D752BD9}" type="slidenum">
              <a:rPr lang="en-ZA" smtClean="0"/>
              <a:t>14</a:t>
            </a:fld>
            <a:endParaRPr lang="en-ZA" dirty="0"/>
          </a:p>
        </p:txBody>
      </p:sp>
    </p:spTree>
    <p:extLst>
      <p:ext uri="{BB962C8B-B14F-4D97-AF65-F5344CB8AC3E}">
        <p14:creationId xmlns:p14="http://schemas.microsoft.com/office/powerpoint/2010/main" val="381061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restricted/closed  sites it is good practice to request permission from the author before referring to a post in your work, may be appropriate to include a screenshot of the information in your appendix.</a:t>
            </a:r>
            <a:endParaRPr lang="en-US" sz="800" dirty="0" smtClean="0"/>
          </a:p>
          <a:p>
            <a:endParaRPr lang="en-GB" dirty="0"/>
          </a:p>
        </p:txBody>
      </p:sp>
      <p:sp>
        <p:nvSpPr>
          <p:cNvPr id="4" name="Slide Number Placeholder 3"/>
          <p:cNvSpPr>
            <a:spLocks noGrp="1"/>
          </p:cNvSpPr>
          <p:nvPr>
            <p:ph type="sldNum" sz="quarter" idx="10"/>
          </p:nvPr>
        </p:nvSpPr>
        <p:spPr/>
        <p:txBody>
          <a:bodyPr/>
          <a:lstStyle/>
          <a:p>
            <a:fld id="{239771E4-4DD8-4D44-935E-8DC10D752BD9}" type="slidenum">
              <a:rPr lang="en-ZA" smtClean="0"/>
              <a:t>26</a:t>
            </a:fld>
            <a:endParaRPr lang="en-ZA" dirty="0"/>
          </a:p>
        </p:txBody>
      </p:sp>
    </p:spTree>
    <p:extLst>
      <p:ext uri="{BB962C8B-B14F-4D97-AF65-F5344CB8AC3E}">
        <p14:creationId xmlns:p14="http://schemas.microsoft.com/office/powerpoint/2010/main" val="34528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 Researcher ID  Thomson Reuters  Integrates with Web of Science and is ORCID compliant / keyword searches</a:t>
            </a:r>
            <a:endParaRPr lang="en-ZA" dirty="0"/>
          </a:p>
        </p:txBody>
      </p:sp>
      <p:sp>
        <p:nvSpPr>
          <p:cNvPr id="4" name="Slide Number Placeholder 3"/>
          <p:cNvSpPr>
            <a:spLocks noGrp="1"/>
          </p:cNvSpPr>
          <p:nvPr>
            <p:ph type="sldNum" sz="quarter" idx="10"/>
          </p:nvPr>
        </p:nvSpPr>
        <p:spPr/>
        <p:txBody>
          <a:bodyPr/>
          <a:lstStyle/>
          <a:p>
            <a:fld id="{239771E4-4DD8-4D44-935E-8DC10D752BD9}" type="slidenum">
              <a:rPr lang="en-ZA" smtClean="0"/>
              <a:t>36</a:t>
            </a:fld>
            <a:endParaRPr lang="en-ZA" dirty="0"/>
          </a:p>
        </p:txBody>
      </p:sp>
    </p:spTree>
    <p:extLst>
      <p:ext uri="{BB962C8B-B14F-4D97-AF65-F5344CB8AC3E}">
        <p14:creationId xmlns:p14="http://schemas.microsoft.com/office/powerpoint/2010/main" val="272447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smtClean="0">
                <a:solidFill>
                  <a:schemeClr val="tx1"/>
                </a:solidFill>
                <a:latin typeface="+mn-lt"/>
                <a:ea typeface="+mn-ea"/>
                <a:cs typeface="+mn-cs"/>
              </a:rPr>
              <a:t>your digital footprint is your active contribution to and interaction with the online world vs your digital shadow, content about you posted and uploaded by others, as well as automatically generated and collated content. You should try and maximise the former and watch the latter</a:t>
            </a:r>
          </a:p>
        </p:txBody>
      </p:sp>
      <p:sp>
        <p:nvSpPr>
          <p:cNvPr id="4" name="Slide Number Placeholder 3"/>
          <p:cNvSpPr>
            <a:spLocks noGrp="1"/>
          </p:cNvSpPr>
          <p:nvPr>
            <p:ph type="sldNum" sz="quarter" idx="10"/>
          </p:nvPr>
        </p:nvSpPr>
        <p:spPr/>
        <p:txBody>
          <a:bodyPr/>
          <a:lstStyle/>
          <a:p>
            <a:fld id="{239771E4-4DD8-4D44-935E-8DC10D752BD9}" type="slidenum">
              <a:rPr lang="en-ZA" smtClean="0"/>
              <a:t>37</a:t>
            </a:fld>
            <a:endParaRPr lang="en-ZA" dirty="0"/>
          </a:p>
        </p:txBody>
      </p:sp>
    </p:spTree>
    <p:extLst>
      <p:ext uri="{BB962C8B-B14F-4D97-AF65-F5344CB8AC3E}">
        <p14:creationId xmlns:p14="http://schemas.microsoft.com/office/powerpoint/2010/main" val="1497500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49AE50-9388-4124-821B-72B13E2A0A86}" type="datetimeFigureOut">
              <a:rPr lang="en-ZA" smtClean="0"/>
              <a:t>2017/05/16</a:t>
            </a:fld>
            <a:endParaRPr lang="en-ZA"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ZA"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E8CE4EA-AE12-4A48-805E-B9CC012837EE}" type="slidenum">
              <a:rPr lang="en-ZA" smtClean="0"/>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49AE50-9388-4124-821B-72B13E2A0A86}" type="datetimeFigureOut">
              <a:rPr lang="en-ZA" smtClean="0"/>
              <a:t>2017/05/16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E8CE4EA-AE12-4A48-805E-B9CC012837EE}" type="slidenum">
              <a:rPr lang="en-ZA" smtClean="0"/>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49AE50-9388-4124-821B-72B13E2A0A86}" type="datetimeFigureOut">
              <a:rPr lang="en-ZA" smtClean="0"/>
              <a:t>2017/05/16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E8CE4EA-AE12-4A48-805E-B9CC012837EE}" type="slidenum">
              <a:rPr lang="en-ZA" smtClean="0"/>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49AE50-9388-4124-821B-72B13E2A0A86}" type="datetimeFigureOut">
              <a:rPr lang="en-ZA" smtClean="0"/>
              <a:t>2017/05/16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E8CE4EA-AE12-4A48-805E-B9CC012837EE}" type="slidenum">
              <a:rPr lang="en-ZA" smtClean="0"/>
              <a:t>‹#›</a:t>
            </a:fld>
            <a:endParaRPr lang="en-ZA"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49AE50-9388-4124-821B-72B13E2A0A86}" type="datetimeFigureOut">
              <a:rPr lang="en-ZA" smtClean="0"/>
              <a:t>2017/05/16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E8CE4EA-AE12-4A48-805E-B9CC012837EE}" type="slidenum">
              <a:rPr lang="en-ZA" smtClean="0"/>
              <a:t>‹#›</a:t>
            </a:fld>
            <a:endParaRPr lang="en-ZA"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49AE50-9388-4124-821B-72B13E2A0A86}" type="datetimeFigureOut">
              <a:rPr lang="en-ZA" smtClean="0"/>
              <a:t>2017/05/16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E8CE4EA-AE12-4A48-805E-B9CC012837EE}" type="slidenum">
              <a:rPr lang="en-ZA" smtClean="0"/>
              <a:t>‹#›</a:t>
            </a:fld>
            <a:endParaRPr lang="en-ZA"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49AE50-9388-4124-821B-72B13E2A0A86}" type="datetimeFigureOut">
              <a:rPr lang="en-ZA" smtClean="0"/>
              <a:t>2017/05/16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E8CE4EA-AE12-4A48-805E-B9CC012837EE}" type="slidenum">
              <a:rPr lang="en-ZA" smtClean="0"/>
              <a:t>‹#›</a:t>
            </a:fld>
            <a:endParaRPr lang="en-ZA"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49AE50-9388-4124-821B-72B13E2A0A86}" type="datetimeFigureOut">
              <a:rPr lang="en-ZA" smtClean="0"/>
              <a:t>2017/05/16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E8CE4EA-AE12-4A48-805E-B9CC012837EE}" type="slidenum">
              <a:rPr lang="en-ZA" smtClean="0"/>
              <a:t>‹#›</a:t>
            </a:fld>
            <a:endParaRPr lang="en-ZA"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9AE50-9388-4124-821B-72B13E2A0A86}" type="datetimeFigureOut">
              <a:rPr lang="en-ZA" smtClean="0"/>
              <a:t>2017/05/16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E8CE4EA-AE12-4A48-805E-B9CC012837EE}" type="slidenum">
              <a:rPr lang="en-ZA" smtClean="0"/>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E49AE50-9388-4124-821B-72B13E2A0A86}" type="datetimeFigureOut">
              <a:rPr lang="en-ZA" smtClean="0"/>
              <a:t>2017/05/16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E8CE4EA-AE12-4A48-805E-B9CC012837EE}" type="slidenum">
              <a:rPr lang="en-ZA" smtClean="0"/>
              <a:t>‹#›</a:t>
            </a:fld>
            <a:endParaRPr lang="en-Z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49AE50-9388-4124-821B-72B13E2A0A86}" type="datetimeFigureOut">
              <a:rPr lang="en-ZA" smtClean="0"/>
              <a:t>2017/05/16</a:t>
            </a:fld>
            <a:endParaRPr lang="en-ZA"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ZA"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E8CE4EA-AE12-4A48-805E-B9CC012837EE}" type="slidenum">
              <a:rPr lang="en-ZA" smtClean="0"/>
              <a:t>‹#›</a:t>
            </a:fld>
            <a:endParaRPr lang="en-ZA"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49AE50-9388-4124-821B-72B13E2A0A86}" type="datetimeFigureOut">
              <a:rPr lang="en-ZA" smtClean="0"/>
              <a:t>2017/05/16</a:t>
            </a:fld>
            <a:endParaRPr lang="en-ZA"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ZA"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8CE4EA-AE12-4A48-805E-B9CC012837EE}" type="slidenum">
              <a:rPr lang="en-ZA" smtClean="0"/>
              <a:t>‹#›</a:t>
            </a:fld>
            <a:endParaRPr lang="en-ZA"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blog.scienceopen.com/category/profile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lideshare.net/EileenShepherd/raising-your-research-profile-39085420"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lideshare.net/zaid/social-media-for-research-17192868"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ru.ac.za/library/researchsuppor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Social%20Media%20in%20Research,%20RW%202017.pptx" TargetMode="External"/><Relationship Id="rId4" Type="http://schemas.openxmlformats.org/officeDocument/2006/relationships/hyperlink" Target="https://twitter.com/RhodesResearch"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twitter.com/RhodesLibra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witter.com/RhodesResearch?ref_src=twsrc%5etf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logs.lse.ac.uk/impactofsocialsciences/files/2011/11/Published-Twitter_Guide_Sept_2011.pdf"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onversationprism.com/"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pa.org/gradpsych/2011/11/social-media.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hyperlink" Target="https://netlytic.org/" TargetMode="External"/><Relationship Id="rId1" Type="http://schemas.openxmlformats.org/officeDocument/2006/relationships/slideLayout" Target="../slideLayouts/slideLayout4.xml"/><Relationship Id="rId5" Type="http://schemas.openxmlformats.org/officeDocument/2006/relationships/hyperlink" Target="http://blogs.lse.ac.uk/impactofsocialsciences/2017/05/08/using-twitter-as-a-data-source-an-overview-of-social-media-research-tools-updated-for-2017/" TargetMode="External"/><Relationship Id="rId4" Type="http://schemas.openxmlformats.org/officeDocument/2006/relationships/hyperlink" Target="https://gephi.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tatista.com/statistics/272014/global-social-networks-ranked-by-number-of-user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blogs.lse.ac.uk/impactofsocialsciences/2017/05/08/using-twitter-as-a-data-source-an-overview-of-social-media-research-tools-updated-for-201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blogs.lse.ac.uk/impactofsocialsciences/2017/05/08/using-twitter-as-a-data-source-an-overview-of-social-media-research-tools-updated-for-2017/" TargetMode="External"/><Relationship Id="rId2" Type="http://schemas.openxmlformats.org/officeDocument/2006/relationships/hyperlink" Target="https://www.techopedia.com/definition/29027/dark-soci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uides.lib.monash.edu/citing-referencing/apa-websites-social-medi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Wikipedia:Citation_needed" TargetMode="External"/><Relationship Id="rId1" Type="http://schemas.openxmlformats.org/officeDocument/2006/relationships/slideLayout" Target="../slideLayouts/slideLayout9.xml"/><Relationship Id="rId4" Type="http://schemas.openxmlformats.org/officeDocument/2006/relationships/hyperlink" Target="https://socialmediaforlearning.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lideshare.net/zaid/social-media-for-research-17192868"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heconversation.com/africa" TargetMode="External"/><Relationship Id="rId1" Type="http://schemas.openxmlformats.org/officeDocument/2006/relationships/slideLayout" Target="../slideLayouts/slideLayout4.xml"/><Relationship Id="rId4" Type="http://schemas.openxmlformats.org/officeDocument/2006/relationships/hyperlink" Target="https://theconversation.com/glob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en.wikipedia.org/wiki/Tim_Berners-Le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morphosource.org/" TargetMode="External"/><Relationship Id="rId2" Type="http://schemas.openxmlformats.org/officeDocument/2006/relationships/hyperlink" Target="https://elifesciences.org/content/4/e09560/article-info"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hyperlink" Target="http://dx.doi.org/10.7554/eLife.0956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lideshare.net/zaid/social-media-for-research-17192868"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hdl.handle.net/11427/265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tandf.co.uk/journals/access/white-paper-social-media.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blogs.lse.ac.uk/impactofsocialsciences/files/2011/11/Published-Twitter_Guide_Sept_2011.pdf" TargetMode="External"/><Relationship Id="rId2" Type="http://schemas.openxmlformats.org/officeDocument/2006/relationships/hyperlink" Target="https://www.slideshare.net/NerdyChristie/science-and-the-public-why-every-lab-should-tweet" TargetMode="External"/><Relationship Id="rId1" Type="http://schemas.openxmlformats.org/officeDocument/2006/relationships/slideLayout" Target="../slideLayouts/slideLayout2.xml"/><Relationship Id="rId4" Type="http://schemas.openxmlformats.org/officeDocument/2006/relationships/hyperlink" Target="http://www.sciencemag.org/careers/2013/06/creating-successful-online-presence"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blog.scienceopen.com/" TargetMode="External"/><Relationship Id="rId13" Type="http://schemas.openxmlformats.org/officeDocument/2006/relationships/hyperlink" Target="https://conversationprism.com/" TargetMode="External"/><Relationship Id="rId3" Type="http://schemas.openxmlformats.org/officeDocument/2006/relationships/hyperlink" Target="https://en.oxforddictionaries.com/definition/social_media" TargetMode="External"/><Relationship Id="rId7" Type="http://schemas.openxmlformats.org/officeDocument/2006/relationships/hyperlink" Target="https://provost.harvard.edu/files/provost/files/social_media_guidelines_vers_2_0_eff_081814.pdf" TargetMode="External"/><Relationship Id="rId12" Type="http://schemas.openxmlformats.org/officeDocument/2006/relationships/hyperlink" Target="http://blogs.lse.ac.uk/impactofsocialsciences/files/2011/11/Published-Twitter_Guide_Sept_2011.pdf" TargetMode="External"/><Relationship Id="rId2" Type="http://schemas.openxmlformats.org/officeDocument/2006/relationships/hyperlink" Target="http://www.tandf.co.uk/journals/access/white-paper-social-media.pdf" TargetMode="External"/><Relationship Id="rId1" Type="http://schemas.openxmlformats.org/officeDocument/2006/relationships/slideLayout" Target="../slideLayouts/slideLayout2.xml"/><Relationship Id="rId6" Type="http://schemas.openxmlformats.org/officeDocument/2006/relationships/hyperlink" Target="http://searchcompliance.techtarget.com/definition/social-media-policy" TargetMode="External"/><Relationship Id="rId11" Type="http://schemas.openxmlformats.org/officeDocument/2006/relationships/hyperlink" Target="https://www.slideshare.net/zaid/social-media-for-research-17192868/2-Do_you_your_Research_Blog" TargetMode="External"/><Relationship Id="rId5" Type="http://schemas.openxmlformats.org/officeDocument/2006/relationships/hyperlink" Target="http://whatis.techtarget.com/definition/social-media" TargetMode="External"/><Relationship Id="rId10" Type="http://schemas.openxmlformats.org/officeDocument/2006/relationships/hyperlink" Target="http://www-personal.umich.edu/~csandvig/698F15/readings/Agre--ch3--excerpts.pdf" TargetMode="External"/><Relationship Id="rId4" Type="http://schemas.openxmlformats.org/officeDocument/2006/relationships/hyperlink" Target="https://www.york.ac.uk/admin/hr/resources/policy/social-media-guidelines.htm" TargetMode="External"/><Relationship Id="rId9" Type="http://schemas.openxmlformats.org/officeDocument/2006/relationships/hyperlink" Target="https://www.slideshare.net/EileenShepherd/raising-your-research-profile-39085420" TargetMode="External"/><Relationship Id="rId14" Type="http://schemas.openxmlformats.org/officeDocument/2006/relationships/hyperlink" Target="http://www.apa.org/gradpsych/2011/11/social-media.aspx"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theconversation.com/global" TargetMode="External"/><Relationship Id="rId3" Type="http://schemas.openxmlformats.org/officeDocument/2006/relationships/hyperlink" Target="http://doi.org/10.1080/15265161.2014.948302" TargetMode="External"/><Relationship Id="rId7" Type="http://schemas.openxmlformats.org/officeDocument/2006/relationships/hyperlink" Target="https://www.slideshare.net/zaid/social-media-for-research-17192868/36-Simplify_to_Amplify_the_Impactif" TargetMode="External"/><Relationship Id="rId12" Type="http://schemas.openxmlformats.org/officeDocument/2006/relationships/hyperlink" Target="http://open.uct.ac.za/handle/11427/2652" TargetMode="External"/><Relationship Id="rId2" Type="http://schemas.openxmlformats.org/officeDocument/2006/relationships/hyperlink" Target="https://theconversation.com/homo-naledi-fossil-discovery-a-triumph-for-open-access-and-education-47726" TargetMode="External"/><Relationship Id="rId1" Type="http://schemas.openxmlformats.org/officeDocument/2006/relationships/slideLayout" Target="../slideLayouts/slideLayout2.xml"/><Relationship Id="rId6" Type="http://schemas.openxmlformats.org/officeDocument/2006/relationships/hyperlink" Target="https://socialmediaforlearning.com/" TargetMode="External"/><Relationship Id="rId11" Type="http://schemas.openxmlformats.org/officeDocument/2006/relationships/hyperlink" Target="https://www.slideshare.net/zaid/social-media-for-research-17192868/43-Use_Social_Media_to_Connect" TargetMode="External"/><Relationship Id="rId5" Type="http://schemas.openxmlformats.org/officeDocument/2006/relationships/hyperlink" Target="http://guides.lib.monash.edu/citing-referencing/apa-websites-social-media" TargetMode="External"/><Relationship Id="rId10" Type="http://schemas.openxmlformats.org/officeDocument/2006/relationships/hyperlink" Target="https://www.nature.com/nature/journal/v489/n7414/nature11247/metrics" TargetMode="External"/><Relationship Id="rId4" Type="http://schemas.openxmlformats.org/officeDocument/2006/relationships/hyperlink" Target="http://blogs.lse.ac.uk/impactofsocialsciences/2017/05/08/using-twitter-as-a-data-source-an-overview-of-social-media-research-tools-updated-for-2017/" TargetMode="External"/><Relationship Id="rId9" Type="http://schemas.openxmlformats.org/officeDocument/2006/relationships/hyperlink" Target="https://theconversation.com/a-scientist-with-a-fascinating-story-some-tips-on-how-to-make-it-soar-7470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rk.ac.uk/admin/hr/resources/policy/social-media-guidelines.htm" TargetMode="External"/><Relationship Id="rId2" Type="http://schemas.openxmlformats.org/officeDocument/2006/relationships/hyperlink" Target="https://en.oxforddictionaries.com/definition/social_med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hatis.techtarget.com/definition/social-med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rovost.harvard.edu/files/provost/files/social_media_guidelines_vers_2_0_eff_081814.pdf" TargetMode="External"/><Relationship Id="rId2" Type="http://schemas.openxmlformats.org/officeDocument/2006/relationships/hyperlink" Target="http://searchcompliance.techtarget.com/definition/social-media-polic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772400" cy="3672408"/>
          </a:xfrm>
          <a:ln>
            <a:solidFill>
              <a:schemeClr val="bg1"/>
            </a:solidFill>
          </a:ln>
        </p:spPr>
        <p:txBody>
          <a:bodyPr>
            <a:normAutofit/>
          </a:bodyPr>
          <a:lstStyle/>
          <a:p>
            <a:pPr algn="ctr"/>
            <a:r>
              <a:rPr lang="en-ZA" dirty="0" smtClean="0">
                <a:solidFill>
                  <a:srgbClr val="7030A0"/>
                </a:solidFill>
                <a:effectLst/>
              </a:rPr>
              <a:t>“Social Media in Research ~ friend or foe?”</a:t>
            </a:r>
            <a:br>
              <a:rPr lang="en-ZA" dirty="0" smtClean="0">
                <a:solidFill>
                  <a:srgbClr val="7030A0"/>
                </a:solidFill>
                <a:effectLst/>
              </a:rPr>
            </a:br>
            <a:r>
              <a:rPr lang="en-ZA" sz="1600" dirty="0"/>
              <a:t>Rhodes University Library Research Week 8-12 May</a:t>
            </a:r>
            <a:r>
              <a:rPr lang="en-ZA" sz="1600" i="1" dirty="0"/>
              <a:t/>
            </a:r>
            <a:br>
              <a:rPr lang="en-ZA" sz="1600" i="1" dirty="0"/>
            </a:br>
            <a:r>
              <a:rPr lang="en-ZA" sz="1600" dirty="0"/>
              <a:t>Rhodes University, South Africa. </a:t>
            </a:r>
            <a:br>
              <a:rPr lang="en-ZA" sz="1600" dirty="0"/>
            </a:br>
            <a:r>
              <a:rPr lang="en-ZA" sz="1600" dirty="0"/>
              <a:t>Fiona Still-Drewett, 2017   </a:t>
            </a:r>
            <a:r>
              <a:rPr lang="en-ZA" sz="1600" dirty="0" smtClean="0">
                <a:solidFill>
                  <a:srgbClr val="7030A0"/>
                </a:solidFill>
                <a:effectLst/>
              </a:rPr>
              <a:t/>
            </a:r>
            <a:br>
              <a:rPr lang="en-ZA" sz="1600" dirty="0" smtClean="0">
                <a:solidFill>
                  <a:srgbClr val="7030A0"/>
                </a:solidFill>
                <a:effectLst/>
              </a:rPr>
            </a:br>
            <a:endParaRPr lang="en-ZA" sz="1600" dirty="0">
              <a:solidFill>
                <a:srgbClr val="7030A0"/>
              </a:solidFill>
            </a:endParaRPr>
          </a:p>
        </p:txBody>
      </p:sp>
      <p:sp>
        <p:nvSpPr>
          <p:cNvPr id="3" name="Subtitle 2"/>
          <p:cNvSpPr>
            <a:spLocks noGrp="1"/>
          </p:cNvSpPr>
          <p:nvPr>
            <p:ph type="subTitle" idx="1"/>
          </p:nvPr>
        </p:nvSpPr>
        <p:spPr>
          <a:xfrm>
            <a:off x="611560" y="3861048"/>
            <a:ext cx="7772400" cy="1199704"/>
          </a:xfrm>
        </p:spPr>
        <p:txBody>
          <a:bodyPr>
            <a:normAutofit/>
          </a:bodyPr>
          <a:lstStyle/>
          <a:p>
            <a:endParaRPr lang="en-ZA" dirty="0"/>
          </a:p>
          <a:p>
            <a:pPr algn="ctr"/>
            <a:endParaRPr lang="en-ZA" dirty="0"/>
          </a:p>
          <a:p>
            <a:endParaRPr lang="en-ZA" dirty="0"/>
          </a:p>
        </p:txBody>
      </p:sp>
      <p:pic>
        <p:nvPicPr>
          <p:cNvPr id="4" name="Picture 3"/>
          <p:cNvPicPr>
            <a:picLocks noChangeAspect="1"/>
          </p:cNvPicPr>
          <p:nvPr/>
        </p:nvPicPr>
        <p:blipFill>
          <a:blip r:embed="rId3"/>
          <a:stretch>
            <a:fillRect/>
          </a:stretch>
        </p:blipFill>
        <p:spPr>
          <a:xfrm>
            <a:off x="7224551" y="6021288"/>
            <a:ext cx="1158340" cy="402371"/>
          </a:xfrm>
          <a:prstGeom prst="rect">
            <a:avLst/>
          </a:prstGeom>
        </p:spPr>
      </p:pic>
      <p:pic>
        <p:nvPicPr>
          <p:cNvPr id="8" name="Picture 7"/>
          <p:cNvPicPr>
            <a:picLocks noChangeAspect="1"/>
          </p:cNvPicPr>
          <p:nvPr/>
        </p:nvPicPr>
        <p:blipFill>
          <a:blip r:embed="rId4"/>
          <a:stretch>
            <a:fillRect/>
          </a:stretch>
        </p:blipFill>
        <p:spPr>
          <a:xfrm>
            <a:off x="3291706" y="4404676"/>
            <a:ext cx="2412107" cy="611139"/>
          </a:xfrm>
          <a:prstGeom prst="rect">
            <a:avLst/>
          </a:prstGeom>
        </p:spPr>
      </p:pic>
    </p:spTree>
    <p:extLst>
      <p:ext uri="{BB962C8B-B14F-4D97-AF65-F5344CB8AC3E}">
        <p14:creationId xmlns:p14="http://schemas.microsoft.com/office/powerpoint/2010/main" val="69192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r>
              <a:rPr lang="en-ZA" dirty="0" smtClean="0"/>
              <a:t>“Naturally</a:t>
            </a:r>
            <a:r>
              <a:rPr lang="en-ZA" dirty="0"/>
              <a:t>, in the digital age, it’s important for researchers to have profiles and be associated with their work. Funding, citations and lots of other good career advancing benefits flow from </a:t>
            </a:r>
            <a:r>
              <a:rPr lang="en-ZA" dirty="0" smtClean="0"/>
              <a:t>this” </a:t>
            </a:r>
          </a:p>
          <a:p>
            <a:endParaRPr lang="en-ZA" dirty="0"/>
          </a:p>
          <a:p>
            <a:endParaRPr lang="en-ZA" dirty="0"/>
          </a:p>
        </p:txBody>
      </p:sp>
      <p:sp>
        <p:nvSpPr>
          <p:cNvPr id="3" name="Content Placeholder 2"/>
          <p:cNvSpPr>
            <a:spLocks noGrp="1"/>
          </p:cNvSpPr>
          <p:nvPr>
            <p:ph sz="half" idx="2"/>
          </p:nvPr>
        </p:nvSpPr>
        <p:spPr/>
        <p:txBody>
          <a:bodyPr>
            <a:normAutofit fontScale="85000" lnSpcReduction="10000"/>
          </a:bodyPr>
          <a:lstStyle/>
          <a:p>
            <a:r>
              <a:rPr lang="en-ZA" dirty="0" smtClean="0"/>
              <a:t>“beneficial </a:t>
            </a:r>
            <a:r>
              <a:rPr lang="en-ZA" dirty="0"/>
              <a:t>to showcase a broad range of output, so blogs, slide presentations, peer-reviewed publications, conference posters etc</a:t>
            </a:r>
            <a:r>
              <a:rPr lang="en-ZA" dirty="0" smtClean="0"/>
              <a:t>.”</a:t>
            </a:r>
            <a:endParaRPr lang="en-ZA" dirty="0"/>
          </a:p>
          <a:p>
            <a:endParaRPr lang="en-ZA" dirty="0"/>
          </a:p>
          <a:p>
            <a:r>
              <a:rPr lang="en-ZA" sz="2600" dirty="0" smtClean="0"/>
              <a:t>Elizabeth Allen </a:t>
            </a:r>
          </a:p>
          <a:p>
            <a:pPr marL="109728" indent="0">
              <a:buNone/>
            </a:pPr>
            <a:r>
              <a:rPr lang="en-ZA" sz="2600" dirty="0" smtClean="0"/>
              <a:t>   Sep 2014</a:t>
            </a:r>
          </a:p>
          <a:p>
            <a:r>
              <a:rPr lang="en-ZA" sz="2600" dirty="0" smtClean="0">
                <a:hlinkClick r:id="rId2"/>
              </a:rPr>
              <a:t>From the ScienceOpen.com blog</a:t>
            </a:r>
            <a:endParaRPr lang="en-ZA" sz="2600" dirty="0" smtClean="0"/>
          </a:p>
          <a:p>
            <a:endParaRPr lang="en-ZA" dirty="0"/>
          </a:p>
        </p:txBody>
      </p:sp>
      <p:sp>
        <p:nvSpPr>
          <p:cNvPr id="4" name="Title 3"/>
          <p:cNvSpPr>
            <a:spLocks noGrp="1"/>
          </p:cNvSpPr>
          <p:nvPr>
            <p:ph type="title"/>
          </p:nvPr>
        </p:nvSpPr>
        <p:spPr/>
        <p:txBody>
          <a:bodyPr>
            <a:normAutofit/>
          </a:bodyPr>
          <a:lstStyle/>
          <a:p>
            <a:r>
              <a:rPr lang="en-ZA" sz="4000" dirty="0" smtClean="0">
                <a:solidFill>
                  <a:srgbClr val="7030A0"/>
                </a:solidFill>
              </a:rPr>
              <a:t>Research profiles &amp; Social Media</a:t>
            </a:r>
            <a:endParaRPr lang="en-ZA" sz="4000" dirty="0">
              <a:solidFill>
                <a:srgbClr val="7030A0"/>
              </a:solidFill>
            </a:endParaRPr>
          </a:p>
        </p:txBody>
      </p:sp>
    </p:spTree>
    <p:extLst>
      <p:ext uri="{BB962C8B-B14F-4D97-AF65-F5344CB8AC3E}">
        <p14:creationId xmlns:p14="http://schemas.microsoft.com/office/powerpoint/2010/main" val="175414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74" y="4897902"/>
            <a:ext cx="7481776" cy="457200"/>
          </a:xfrm>
        </p:spPr>
        <p:txBody>
          <a:bodyPr/>
          <a:lstStyle/>
          <a:p>
            <a:pPr algn="ctr"/>
            <a:r>
              <a:rPr lang="en-US" sz="3600" b="1" dirty="0" smtClean="0"/>
              <a:t>Grow your professional identity</a:t>
            </a:r>
            <a:endParaRPr lang="en-GB" sz="3600" b="1" dirty="0"/>
          </a:p>
        </p:txBody>
      </p:sp>
      <p:sp>
        <p:nvSpPr>
          <p:cNvPr id="3" name="Text Placeholder 2"/>
          <p:cNvSpPr>
            <a:spLocks noGrp="1"/>
          </p:cNvSpPr>
          <p:nvPr>
            <p:ph type="body" idx="2"/>
          </p:nvPr>
        </p:nvSpPr>
        <p:spPr>
          <a:xfrm>
            <a:off x="1403648" y="5589240"/>
            <a:ext cx="6918536" cy="914400"/>
          </a:xfrm>
        </p:spPr>
        <p:txBody>
          <a:bodyPr>
            <a:normAutofit fontScale="70000" lnSpcReduction="20000"/>
          </a:bodyPr>
          <a:lstStyle/>
          <a:p>
            <a:r>
              <a:rPr lang="en-US" sz="2300" dirty="0"/>
              <a:t>Graduate student (and staff!) have two jobs:</a:t>
            </a:r>
          </a:p>
          <a:p>
            <a:r>
              <a:rPr lang="en-US" sz="2300" b="1" dirty="0">
                <a:solidFill>
                  <a:srgbClr val="9F5FCF"/>
                </a:solidFill>
              </a:rPr>
              <a:t>Do good research &amp; build a community around your research topic    Phil Agre   </a:t>
            </a:r>
            <a:r>
              <a:rPr lang="en-US" sz="2300" b="1" dirty="0" smtClean="0">
                <a:solidFill>
                  <a:srgbClr val="9F5FCF"/>
                </a:solidFill>
              </a:rPr>
              <a:t>2005</a:t>
            </a:r>
          </a:p>
          <a:p>
            <a:r>
              <a:rPr lang="en-GB" dirty="0">
                <a:hlinkClick r:id="rId2"/>
              </a:rPr>
              <a:t>https://</a:t>
            </a:r>
            <a:r>
              <a:rPr lang="en-GB" dirty="0" smtClean="0">
                <a:hlinkClick r:id="rId2"/>
              </a:rPr>
              <a:t>www.slideshare.net/EileenShepherd/raising-your-research-profile-39085420</a:t>
            </a:r>
            <a:endParaRPr lang="en-GB" dirty="0" smtClean="0"/>
          </a:p>
          <a:p>
            <a:endParaRPr lang="en-GB" dirty="0"/>
          </a:p>
          <a:p>
            <a:endParaRPr lang="en-US" dirty="0"/>
          </a:p>
          <a:p>
            <a:endParaRPr lang="en-GB" dirty="0"/>
          </a:p>
        </p:txBody>
      </p:sp>
      <p:pic>
        <p:nvPicPr>
          <p:cNvPr id="5" name="Content Placeholder 4"/>
          <p:cNvPicPr>
            <a:picLocks noGrp="1" noChangeAspect="1"/>
          </p:cNvPicPr>
          <p:nvPr>
            <p:ph sz="half" idx="1"/>
          </p:nvPr>
        </p:nvPicPr>
        <p:blipFill>
          <a:blip r:embed="rId3"/>
          <a:stretch>
            <a:fillRect/>
          </a:stretch>
        </p:blipFill>
        <p:spPr>
          <a:xfrm>
            <a:off x="1619672" y="260648"/>
            <a:ext cx="6076950" cy="4301727"/>
          </a:xfrm>
          <a:prstGeom prst="rect">
            <a:avLst/>
          </a:prstGeom>
        </p:spPr>
      </p:pic>
    </p:spTree>
    <p:extLst>
      <p:ext uri="{BB962C8B-B14F-4D97-AF65-F5344CB8AC3E}">
        <p14:creationId xmlns:p14="http://schemas.microsoft.com/office/powerpoint/2010/main" val="2931606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ZA" dirty="0" smtClean="0"/>
          </a:p>
          <a:p>
            <a:pPr algn="ctr"/>
            <a:r>
              <a:rPr lang="en-ZA" b="1" dirty="0" smtClean="0">
                <a:solidFill>
                  <a:schemeClr val="accent2"/>
                </a:solidFill>
              </a:rPr>
              <a:t>Twitter</a:t>
            </a:r>
            <a:r>
              <a:rPr lang="en-ZA" dirty="0" smtClean="0">
                <a:solidFill>
                  <a:schemeClr val="accent2"/>
                </a:solidFill>
              </a:rPr>
              <a:t> : </a:t>
            </a:r>
            <a:r>
              <a:rPr lang="en-ZA" b="1" i="1" dirty="0" smtClean="0">
                <a:solidFill>
                  <a:schemeClr val="accent2"/>
                </a:solidFill>
              </a:rPr>
              <a:t>‘</a:t>
            </a:r>
            <a:r>
              <a:rPr lang="en-ZA" i="1" dirty="0" smtClean="0">
                <a:solidFill>
                  <a:schemeClr val="accent2"/>
                </a:solidFill>
              </a:rPr>
              <a:t>up to the minute’ research ~ </a:t>
            </a:r>
          </a:p>
          <a:p>
            <a:pPr marL="109728" indent="0" algn="ctr">
              <a:buNone/>
            </a:pPr>
            <a:r>
              <a:rPr lang="en-ZA" i="1" dirty="0" smtClean="0">
                <a:solidFill>
                  <a:schemeClr val="accent2"/>
                </a:solidFill>
              </a:rPr>
              <a:t>         discover new research &amp; communicate your research</a:t>
            </a:r>
          </a:p>
          <a:p>
            <a:r>
              <a:rPr lang="en-ZA" b="1" dirty="0" smtClean="0"/>
              <a:t>Google Scholar </a:t>
            </a:r>
            <a:r>
              <a:rPr lang="en-ZA" dirty="0" smtClean="0"/>
              <a:t>: </a:t>
            </a:r>
            <a:r>
              <a:rPr lang="en-ZA" i="1" dirty="0" smtClean="0"/>
              <a:t>profile &amp; citations</a:t>
            </a:r>
          </a:p>
          <a:p>
            <a:r>
              <a:rPr lang="en-ZA" b="1" dirty="0" smtClean="0"/>
              <a:t>Blogs</a:t>
            </a:r>
            <a:r>
              <a:rPr lang="en-ZA" dirty="0" smtClean="0"/>
              <a:t> : </a:t>
            </a:r>
            <a:r>
              <a:rPr lang="en-ZA" i="1" dirty="0" smtClean="0"/>
              <a:t>reflect &amp; promote your research </a:t>
            </a:r>
          </a:p>
          <a:p>
            <a:r>
              <a:rPr lang="en-ZA" b="1" dirty="0" smtClean="0"/>
              <a:t>Academia.edu /ResearcherID</a:t>
            </a:r>
            <a:r>
              <a:rPr lang="en-ZA" dirty="0" smtClean="0"/>
              <a:t>: profiles~</a:t>
            </a:r>
            <a:r>
              <a:rPr lang="en-ZA" i="1" dirty="0" smtClean="0"/>
              <a:t>academic networking~peer review</a:t>
            </a:r>
          </a:p>
          <a:p>
            <a:r>
              <a:rPr lang="en-ZA" b="1" dirty="0" smtClean="0"/>
              <a:t>Facebook</a:t>
            </a:r>
            <a:r>
              <a:rPr lang="en-ZA" dirty="0" smtClean="0"/>
              <a:t> : </a:t>
            </a:r>
            <a:r>
              <a:rPr lang="en-ZA" i="1" dirty="0" smtClean="0"/>
              <a:t>invitation only groups ~ subject focus ~ collaboration</a:t>
            </a:r>
          </a:p>
          <a:p>
            <a:r>
              <a:rPr lang="en-ZA" b="1" dirty="0" smtClean="0"/>
              <a:t>LinkedIn</a:t>
            </a:r>
            <a:r>
              <a:rPr lang="en-ZA" dirty="0" smtClean="0"/>
              <a:t> : </a:t>
            </a:r>
            <a:r>
              <a:rPr lang="en-ZA" i="1" dirty="0" smtClean="0"/>
              <a:t>job hunt~share~connect           </a:t>
            </a:r>
          </a:p>
          <a:p>
            <a:endParaRPr lang="en-ZA" i="1" dirty="0" smtClean="0"/>
          </a:p>
          <a:p>
            <a:endParaRPr lang="en-ZA" dirty="0" smtClean="0"/>
          </a:p>
          <a:p>
            <a:pPr marL="109728" indent="0">
              <a:buNone/>
            </a:pPr>
            <a:endParaRPr lang="en-ZA" dirty="0"/>
          </a:p>
        </p:txBody>
      </p:sp>
      <p:sp>
        <p:nvSpPr>
          <p:cNvPr id="3" name="Title 2"/>
          <p:cNvSpPr>
            <a:spLocks noGrp="1"/>
          </p:cNvSpPr>
          <p:nvPr>
            <p:ph type="title"/>
          </p:nvPr>
        </p:nvSpPr>
        <p:spPr/>
        <p:txBody>
          <a:bodyPr>
            <a:normAutofit/>
          </a:bodyPr>
          <a:lstStyle/>
          <a:p>
            <a:r>
              <a:rPr lang="en-ZA" sz="4000" dirty="0" smtClean="0">
                <a:solidFill>
                  <a:srgbClr val="7030A0"/>
                </a:solidFill>
                <a:effectLst>
                  <a:outerShdw blurRad="38100" dist="38100" dir="2700000" algn="tl">
                    <a:srgbClr val="000000">
                      <a:alpha val="43137"/>
                    </a:srgbClr>
                  </a:outerShdw>
                </a:effectLst>
              </a:rPr>
              <a:t>Social Media tools for academia</a:t>
            </a:r>
            <a:endParaRPr lang="en-ZA" sz="4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393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5656" y="515622"/>
            <a:ext cx="6408712" cy="4811557"/>
          </a:xfrm>
          <a:prstGeom prst="rect">
            <a:avLst/>
          </a:prstGeom>
          <a:ln>
            <a:solidFill>
              <a:srgbClr val="9F5FCF"/>
            </a:solidFill>
          </a:ln>
        </p:spPr>
      </p:pic>
      <p:sp>
        <p:nvSpPr>
          <p:cNvPr id="6" name="TextBox 5"/>
          <p:cNvSpPr txBox="1"/>
          <p:nvPr/>
        </p:nvSpPr>
        <p:spPr>
          <a:xfrm>
            <a:off x="1705819" y="5445224"/>
            <a:ext cx="5616624" cy="400110"/>
          </a:xfrm>
          <a:prstGeom prst="rect">
            <a:avLst/>
          </a:prstGeom>
          <a:noFill/>
        </p:spPr>
        <p:txBody>
          <a:bodyPr wrap="square" rtlCol="0">
            <a:spAutoFit/>
          </a:bodyPr>
          <a:lstStyle/>
          <a:p>
            <a:r>
              <a:rPr lang="en-US" sz="1000" dirty="0" smtClean="0"/>
              <a:t>From</a:t>
            </a:r>
            <a:r>
              <a:rPr lang="en-US" sz="1000" dirty="0"/>
              <a:t>: slide2 </a:t>
            </a:r>
            <a:r>
              <a:rPr lang="en-US" sz="1000" dirty="0">
                <a:hlinkClick r:id="rId3"/>
              </a:rPr>
              <a:t>https://</a:t>
            </a:r>
            <a:r>
              <a:rPr lang="en-US" sz="1000" dirty="0" smtClean="0">
                <a:hlinkClick r:id="rId3"/>
              </a:rPr>
              <a:t>www.slideshare.net/zaid/social-media-for-research-17192868</a:t>
            </a:r>
            <a:endParaRPr lang="en-US" sz="1000" dirty="0" smtClean="0"/>
          </a:p>
          <a:p>
            <a:endParaRPr lang="en-GB" sz="1000" dirty="0"/>
          </a:p>
        </p:txBody>
      </p:sp>
    </p:spTree>
    <p:extLst>
      <p:ext uri="{BB962C8B-B14F-4D97-AF65-F5344CB8AC3E}">
        <p14:creationId xmlns:p14="http://schemas.microsoft.com/office/powerpoint/2010/main" val="1475395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pPr marL="109728" indent="0" algn="ctr">
              <a:buNone/>
            </a:pPr>
            <a:r>
              <a:rPr lang="en-ZA" dirty="0" smtClean="0"/>
              <a:t>Do:</a:t>
            </a:r>
          </a:p>
          <a:p>
            <a:r>
              <a:rPr lang="en-ZA" dirty="0" smtClean="0"/>
              <a:t>Follow high profile researchers in your field</a:t>
            </a:r>
          </a:p>
          <a:p>
            <a:r>
              <a:rPr lang="en-ZA" dirty="0" smtClean="0"/>
              <a:t>Follow associations, publishers, libraries…</a:t>
            </a:r>
          </a:p>
          <a:p>
            <a:r>
              <a:rPr lang="en-ZA" dirty="0" smtClean="0"/>
              <a:t>Alert RUL to new publications</a:t>
            </a:r>
          </a:p>
          <a:p>
            <a:pPr marL="109728" indent="0" algn="ctr">
              <a:buNone/>
            </a:pPr>
            <a:r>
              <a:rPr lang="en-ZA" sz="1200" dirty="0" smtClean="0">
                <a:hlinkClick r:id="rId3"/>
              </a:rPr>
              <a:t>Contact  your Principal Faculty Librarian </a:t>
            </a:r>
            <a:endParaRPr lang="en-ZA" sz="1200" dirty="0"/>
          </a:p>
          <a:p>
            <a:pPr marL="109728" indent="0">
              <a:buNone/>
            </a:pPr>
            <a:endParaRPr lang="en-ZA" sz="1400" dirty="0" smtClean="0"/>
          </a:p>
          <a:p>
            <a:endParaRPr lang="en-ZA" sz="1400" dirty="0"/>
          </a:p>
        </p:txBody>
      </p:sp>
      <p:sp>
        <p:nvSpPr>
          <p:cNvPr id="3" name="Content Placeholder 2"/>
          <p:cNvSpPr>
            <a:spLocks noGrp="1"/>
          </p:cNvSpPr>
          <p:nvPr>
            <p:ph sz="half" idx="2"/>
          </p:nvPr>
        </p:nvSpPr>
        <p:spPr>
          <a:xfrm>
            <a:off x="4648200" y="1481328"/>
            <a:ext cx="4038600" cy="4900000"/>
          </a:xfrm>
        </p:spPr>
        <p:txBody>
          <a:bodyPr>
            <a:normAutofit lnSpcReduction="10000"/>
          </a:bodyPr>
          <a:lstStyle/>
          <a:p>
            <a:pPr marL="109728" indent="0" algn="ctr">
              <a:buNone/>
            </a:pPr>
            <a:r>
              <a:rPr lang="en-ZA" dirty="0" smtClean="0"/>
              <a:t>Value?:</a:t>
            </a:r>
          </a:p>
          <a:p>
            <a:r>
              <a:rPr lang="en-ZA" dirty="0" smtClean="0"/>
              <a:t>discover very latest research</a:t>
            </a:r>
          </a:p>
          <a:p>
            <a:r>
              <a:rPr lang="en-ZA" dirty="0" smtClean="0"/>
              <a:t>Time efficient – via links of interest</a:t>
            </a:r>
          </a:p>
          <a:p>
            <a:r>
              <a:rPr lang="en-ZA" dirty="0" smtClean="0"/>
              <a:t>‘virtual’ conference attendance </a:t>
            </a:r>
          </a:p>
          <a:p>
            <a:r>
              <a:rPr lang="en-ZA" dirty="0" smtClean="0"/>
              <a:t>connect</a:t>
            </a:r>
          </a:p>
          <a:p>
            <a:endParaRPr lang="en-ZA" dirty="0" smtClean="0"/>
          </a:p>
          <a:p>
            <a:pPr marL="109728" indent="0" algn="ctr">
              <a:buNone/>
            </a:pPr>
            <a:r>
              <a:rPr lang="en-ZA" dirty="0" smtClean="0">
                <a:solidFill>
                  <a:schemeClr val="accent2"/>
                </a:solidFill>
                <a:hlinkClick r:id="rId4"/>
              </a:rPr>
              <a:t>@RhodesResearch</a:t>
            </a:r>
            <a:endParaRPr lang="en-ZA" dirty="0" smtClean="0">
              <a:solidFill>
                <a:schemeClr val="accent2"/>
              </a:solidFill>
            </a:endParaRPr>
          </a:p>
          <a:p>
            <a:pPr marL="109728" indent="0" algn="ctr">
              <a:buNone/>
            </a:pPr>
            <a:r>
              <a:rPr lang="en-ZA" dirty="0" smtClean="0">
                <a:solidFill>
                  <a:schemeClr val="accent2"/>
                </a:solidFill>
                <a:hlinkClick r:id="rId5" action="ppaction://hlinkpres?slideindex=1&amp;slidetitle="/>
              </a:rPr>
              <a:t>#RUZoo</a:t>
            </a:r>
            <a:endParaRPr lang="en-ZA" dirty="0" smtClean="0">
              <a:solidFill>
                <a:schemeClr val="accent2"/>
              </a:solidFill>
            </a:endParaRPr>
          </a:p>
          <a:p>
            <a:pPr marL="109728" indent="0" algn="ctr">
              <a:buNone/>
            </a:pPr>
            <a:endParaRPr lang="en-ZA" dirty="0" smtClean="0"/>
          </a:p>
          <a:p>
            <a:pPr marL="109728" indent="0" algn="ctr">
              <a:buNone/>
            </a:pPr>
            <a:endParaRPr lang="en-ZA" dirty="0" smtClean="0"/>
          </a:p>
          <a:p>
            <a:endParaRPr lang="en-ZA" dirty="0" smtClean="0"/>
          </a:p>
          <a:p>
            <a:endParaRPr lang="en-ZA" dirty="0" smtClean="0"/>
          </a:p>
          <a:p>
            <a:endParaRPr lang="en-ZA" dirty="0"/>
          </a:p>
        </p:txBody>
      </p:sp>
      <p:sp>
        <p:nvSpPr>
          <p:cNvPr id="4" name="Title 3"/>
          <p:cNvSpPr>
            <a:spLocks noGrp="1"/>
          </p:cNvSpPr>
          <p:nvPr>
            <p:ph type="title"/>
          </p:nvPr>
        </p:nvSpPr>
        <p:spPr/>
        <p:txBody>
          <a:bodyPr>
            <a:normAutofit/>
          </a:bodyPr>
          <a:lstStyle/>
          <a:p>
            <a:pPr algn="ctr"/>
            <a:r>
              <a:rPr lang="en-ZA" sz="4000" dirty="0" smtClean="0">
                <a:solidFill>
                  <a:srgbClr val="9F5FCF"/>
                </a:solidFill>
              </a:rPr>
              <a:t>Twitter</a:t>
            </a:r>
            <a:endParaRPr lang="en-ZA" sz="4000" dirty="0">
              <a:solidFill>
                <a:srgbClr val="9F5FCF"/>
              </a:solidFill>
            </a:endParaRPr>
          </a:p>
        </p:txBody>
      </p:sp>
      <p:pic>
        <p:nvPicPr>
          <p:cNvPr id="1026" name="Picture 2" descr="C:\Users\User\Pictures\PICS\twitte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88640"/>
            <a:ext cx="1234976" cy="123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0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ZA" b="1" dirty="0"/>
              <a:t>C</a:t>
            </a:r>
            <a:r>
              <a:rPr lang="en-ZA" b="1" dirty="0" smtClean="0"/>
              <a:t>ommunicates </a:t>
            </a:r>
            <a:r>
              <a:rPr lang="en-ZA" b="1" dirty="0"/>
              <a:t>library, research, and scholarly news as it happens. Stay current, resourced and information savvy</a:t>
            </a:r>
            <a:r>
              <a:rPr lang="en-ZA" b="1" dirty="0" smtClean="0"/>
              <a:t>!</a:t>
            </a:r>
          </a:p>
          <a:p>
            <a:pPr marL="109728" indent="0">
              <a:buNone/>
            </a:pPr>
            <a:endParaRPr lang="en-GB" dirty="0"/>
          </a:p>
          <a:p>
            <a:r>
              <a:rPr lang="en-ZA" b="1" dirty="0"/>
              <a:t>“</a:t>
            </a:r>
            <a:r>
              <a:rPr lang="en-ZA" dirty="0"/>
              <a:t>Official Twitter feed of the Rhodes University Library, a leading academic research support library in South Africa</a:t>
            </a:r>
            <a:r>
              <a:rPr lang="en-ZA" dirty="0" smtClean="0"/>
              <a:t>”</a:t>
            </a:r>
          </a:p>
          <a:p>
            <a:endParaRPr lang="en-GB" dirty="0"/>
          </a:p>
          <a:p>
            <a:r>
              <a:rPr lang="en-ZA" dirty="0"/>
              <a:t>To date </a:t>
            </a:r>
            <a:r>
              <a:rPr lang="en-ZA" dirty="0" smtClean="0"/>
              <a:t>1131 followers </a:t>
            </a:r>
            <a:r>
              <a:rPr lang="en-ZA" dirty="0"/>
              <a:t>(includes students, staff, alumni, higher education institutions, recruiters, scholarly societies, librarians, publishers, visitors…), </a:t>
            </a:r>
            <a:r>
              <a:rPr lang="en-ZA" dirty="0" smtClean="0"/>
              <a:t>627 </a:t>
            </a:r>
            <a:r>
              <a:rPr lang="en-ZA" dirty="0"/>
              <a:t>tweets </a:t>
            </a:r>
            <a:r>
              <a:rPr lang="en-ZA" dirty="0" smtClean="0"/>
              <a:t>              Start June 2012</a:t>
            </a:r>
            <a:endParaRPr lang="en-GB" dirty="0"/>
          </a:p>
          <a:p>
            <a:pPr marL="109728" indent="0">
              <a:buNone/>
            </a:pPr>
            <a:r>
              <a:rPr lang="en-ZA" dirty="0"/>
              <a:t> </a:t>
            </a:r>
            <a:endParaRPr lang="en-GB" dirty="0"/>
          </a:p>
          <a:p>
            <a:endParaRPr lang="en-GB" dirty="0"/>
          </a:p>
        </p:txBody>
      </p:sp>
      <p:sp>
        <p:nvSpPr>
          <p:cNvPr id="3" name="Title 2"/>
          <p:cNvSpPr>
            <a:spLocks noGrp="1"/>
          </p:cNvSpPr>
          <p:nvPr>
            <p:ph type="title"/>
          </p:nvPr>
        </p:nvSpPr>
        <p:spPr/>
        <p:txBody>
          <a:bodyPr/>
          <a:lstStyle/>
          <a:p>
            <a:r>
              <a:rPr lang="en-US" dirty="0" smtClean="0">
                <a:solidFill>
                  <a:srgbClr val="9F5FCF"/>
                </a:solidFill>
              </a:rPr>
              <a:t>Follow: </a:t>
            </a:r>
            <a:r>
              <a:rPr lang="en-US" dirty="0" smtClean="0">
                <a:solidFill>
                  <a:srgbClr val="9F5FCF"/>
                </a:solidFill>
                <a:hlinkClick r:id="rId2"/>
              </a:rPr>
              <a:t>@RhodesLibrary</a:t>
            </a:r>
            <a:endParaRPr lang="en-GB" dirty="0">
              <a:solidFill>
                <a:srgbClr val="9F5FCF"/>
              </a:solidFill>
            </a:endParaRPr>
          </a:p>
        </p:txBody>
      </p:sp>
    </p:spTree>
    <p:extLst>
      <p:ext uri="{BB962C8B-B14F-4D97-AF65-F5344CB8AC3E}">
        <p14:creationId xmlns:p14="http://schemas.microsoft.com/office/powerpoint/2010/main" val="294542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95943"/>
          </a:xfrm>
        </p:spPr>
        <p:txBody>
          <a:bodyPr>
            <a:normAutofit fontScale="62500" lnSpcReduction="20000"/>
          </a:bodyPr>
          <a:lstStyle/>
          <a:p>
            <a:pPr lvl="0"/>
            <a:endParaRPr lang="en-ZA" sz="3200" b="1" dirty="0" smtClean="0"/>
          </a:p>
          <a:p>
            <a:pPr lvl="0"/>
            <a:r>
              <a:rPr lang="en-ZA" sz="3200" b="1" dirty="0" smtClean="0"/>
              <a:t>Aim:  </a:t>
            </a:r>
            <a:r>
              <a:rPr lang="en-ZA" sz="3200" dirty="0" smtClean="0"/>
              <a:t>Rhodes </a:t>
            </a:r>
            <a:r>
              <a:rPr lang="en-ZA" sz="3200" dirty="0"/>
              <a:t>research </a:t>
            </a:r>
            <a:r>
              <a:rPr lang="en-ZA" sz="3200" dirty="0" smtClean="0"/>
              <a:t>visibility via </a:t>
            </a:r>
            <a:r>
              <a:rPr lang="en-ZA" sz="3200" dirty="0"/>
              <a:t>regular </a:t>
            </a:r>
            <a:r>
              <a:rPr lang="en-ZA" sz="3200" dirty="0" smtClean="0"/>
              <a:t>tweets; supports </a:t>
            </a:r>
            <a:r>
              <a:rPr lang="en-ZA" sz="3200" dirty="0"/>
              <a:t>national and global research communication and </a:t>
            </a:r>
            <a:r>
              <a:rPr lang="en-ZA" sz="3200" dirty="0" smtClean="0"/>
              <a:t>collaboration </a:t>
            </a:r>
          </a:p>
          <a:p>
            <a:pPr lvl="0"/>
            <a:endParaRPr lang="en-ZA" sz="3200" b="1" dirty="0"/>
          </a:p>
          <a:p>
            <a:pPr lvl="0"/>
            <a:r>
              <a:rPr lang="en-ZA" sz="3200" b="1" dirty="0" smtClean="0"/>
              <a:t>Search: </a:t>
            </a:r>
            <a:r>
              <a:rPr lang="en-ZA" sz="3200" dirty="0"/>
              <a:t>via the subject hash tags e.g. #RUJournalism, #RUPhysics … to view recent research by </a:t>
            </a:r>
            <a:r>
              <a:rPr lang="en-ZA" sz="3200" dirty="0" smtClean="0"/>
              <a:t>a </a:t>
            </a:r>
            <a:r>
              <a:rPr lang="en-ZA" sz="3200" dirty="0"/>
              <a:t>RU </a:t>
            </a:r>
            <a:r>
              <a:rPr lang="en-ZA" sz="3200" dirty="0" smtClean="0"/>
              <a:t>department </a:t>
            </a:r>
            <a:endParaRPr lang="en-GB" sz="3200" dirty="0"/>
          </a:p>
          <a:p>
            <a:pPr marL="109728" indent="0">
              <a:buNone/>
            </a:pPr>
            <a:r>
              <a:rPr lang="en-ZA" sz="3200" b="1" dirty="0"/>
              <a:t> </a:t>
            </a:r>
            <a:endParaRPr lang="en-GB" sz="3200" dirty="0"/>
          </a:p>
          <a:p>
            <a:r>
              <a:rPr lang="en-GB" sz="3200" b="1" dirty="0" smtClean="0"/>
              <a:t>Includes:</a:t>
            </a:r>
            <a:r>
              <a:rPr lang="en-GB" sz="3200" dirty="0" smtClean="0"/>
              <a:t> articles</a:t>
            </a:r>
            <a:r>
              <a:rPr lang="en-GB" sz="3200" dirty="0"/>
              <a:t>, books, dissertations, theses, conference papers by Rhodes University </a:t>
            </a:r>
            <a:r>
              <a:rPr lang="en-GB" sz="3200" dirty="0" smtClean="0"/>
              <a:t>researchers</a:t>
            </a:r>
            <a:r>
              <a:rPr lang="en-GB" sz="3200" dirty="0"/>
              <a:t> </a:t>
            </a:r>
            <a:r>
              <a:rPr lang="en-GB" sz="3200" dirty="0" smtClean="0"/>
              <a:t>~ staff &amp; students</a:t>
            </a:r>
          </a:p>
          <a:p>
            <a:pPr marL="109728" indent="0">
              <a:buNone/>
            </a:pPr>
            <a:endParaRPr lang="en-GB" sz="3200" dirty="0"/>
          </a:p>
          <a:p>
            <a:r>
              <a:rPr lang="en-GB" sz="3200" b="1" dirty="0"/>
              <a:t>To </a:t>
            </a:r>
            <a:r>
              <a:rPr lang="en-GB" sz="3200" b="1" dirty="0" smtClean="0"/>
              <a:t>date: </a:t>
            </a:r>
            <a:r>
              <a:rPr lang="en-GB" sz="3200" dirty="0" smtClean="0"/>
              <a:t>767 followers </a:t>
            </a:r>
            <a:r>
              <a:rPr lang="en-GB" sz="3200" dirty="0"/>
              <a:t>(includes </a:t>
            </a:r>
            <a:r>
              <a:rPr lang="en-ZA" sz="3200" dirty="0"/>
              <a:t>students, academics, researchers, national &amp; international  professional /research </a:t>
            </a:r>
            <a:endParaRPr lang="en-GB" sz="3200" dirty="0"/>
          </a:p>
          <a:p>
            <a:pPr marL="109728" indent="0">
              <a:buNone/>
            </a:pPr>
            <a:r>
              <a:rPr lang="en-ZA" sz="3200" dirty="0"/>
              <a:t> </a:t>
            </a:r>
            <a:r>
              <a:rPr lang="en-ZA" sz="3200" dirty="0" smtClean="0"/>
              <a:t>   organisations</a:t>
            </a:r>
            <a:r>
              <a:rPr lang="en-ZA" sz="3200" dirty="0"/>
              <a:t>…</a:t>
            </a:r>
            <a:r>
              <a:rPr lang="en-GB" sz="3200" dirty="0" smtClean="0"/>
              <a:t>)3536 tweets                     Start June 2013</a:t>
            </a:r>
            <a:endParaRPr lang="en-GB" sz="3200" dirty="0"/>
          </a:p>
          <a:p>
            <a:pPr marL="109728" indent="0">
              <a:buNone/>
            </a:pPr>
            <a:r>
              <a:rPr lang="en-ZA" dirty="0"/>
              <a:t> </a:t>
            </a:r>
            <a:endParaRPr lang="en-GB" dirty="0"/>
          </a:p>
          <a:p>
            <a:endParaRPr lang="en-GB" dirty="0"/>
          </a:p>
        </p:txBody>
      </p:sp>
      <p:sp>
        <p:nvSpPr>
          <p:cNvPr id="3" name="Title 2"/>
          <p:cNvSpPr>
            <a:spLocks noGrp="1"/>
          </p:cNvSpPr>
          <p:nvPr>
            <p:ph type="title"/>
          </p:nvPr>
        </p:nvSpPr>
        <p:spPr/>
        <p:txBody>
          <a:bodyPr/>
          <a:lstStyle/>
          <a:p>
            <a:r>
              <a:rPr lang="en-US" dirty="0" smtClean="0">
                <a:solidFill>
                  <a:srgbClr val="9F5FCF"/>
                </a:solidFill>
              </a:rPr>
              <a:t>Follow </a:t>
            </a:r>
            <a:r>
              <a:rPr lang="en-US" dirty="0" smtClean="0">
                <a:solidFill>
                  <a:srgbClr val="9F5FCF"/>
                </a:solidFill>
                <a:hlinkClick r:id="rId2"/>
              </a:rPr>
              <a:t>@RhodesResearch</a:t>
            </a:r>
            <a:endParaRPr lang="en-GB" dirty="0">
              <a:solidFill>
                <a:srgbClr val="9F5FCF"/>
              </a:solidFill>
            </a:endParaRPr>
          </a:p>
        </p:txBody>
      </p:sp>
    </p:spTree>
    <p:extLst>
      <p:ext uri="{BB962C8B-B14F-4D97-AF65-F5344CB8AC3E}">
        <p14:creationId xmlns:p14="http://schemas.microsoft.com/office/powerpoint/2010/main" val="12890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670798"/>
            <a:ext cx="8229600" cy="4146642"/>
          </a:xfrm>
          <a:prstGeom prst="rect">
            <a:avLst/>
          </a:prstGeom>
        </p:spPr>
      </p:pic>
      <p:sp>
        <p:nvSpPr>
          <p:cNvPr id="3" name="Title 2"/>
          <p:cNvSpPr>
            <a:spLocks noGrp="1"/>
          </p:cNvSpPr>
          <p:nvPr>
            <p:ph type="title"/>
          </p:nvPr>
        </p:nvSpPr>
        <p:spPr/>
        <p:txBody>
          <a:bodyPr/>
          <a:lstStyle/>
          <a:p>
            <a:r>
              <a:rPr lang="en-US" dirty="0" smtClean="0">
                <a:solidFill>
                  <a:srgbClr val="9F5FCF"/>
                </a:solidFill>
              </a:rPr>
              <a:t>@RhodesResearch</a:t>
            </a:r>
            <a:endParaRPr lang="en-GB" dirty="0">
              <a:solidFill>
                <a:srgbClr val="9F5FCF"/>
              </a:solidFill>
            </a:endParaRPr>
          </a:p>
        </p:txBody>
      </p:sp>
    </p:spTree>
    <p:extLst>
      <p:ext uri="{BB962C8B-B14F-4D97-AF65-F5344CB8AC3E}">
        <p14:creationId xmlns:p14="http://schemas.microsoft.com/office/powerpoint/2010/main" val="2189139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9"/>
            <a:ext cx="4038600" cy="4251928"/>
          </a:xfrm>
        </p:spPr>
        <p:txBody>
          <a:bodyPr>
            <a:normAutofit fontScale="92500" lnSpcReduction="10000"/>
          </a:bodyPr>
          <a:lstStyle/>
          <a:p>
            <a:r>
              <a:rPr lang="en-US" dirty="0"/>
              <a:t>T</a:t>
            </a:r>
            <a:r>
              <a:rPr lang="en-US" dirty="0" smtClean="0"/>
              <a:t>witter adds value to research projects, use for every new publication, </a:t>
            </a:r>
            <a:r>
              <a:rPr lang="en-US" dirty="0"/>
              <a:t>website update or new </a:t>
            </a:r>
            <a:r>
              <a:rPr lang="en-US" dirty="0" smtClean="0"/>
              <a:t>blog</a:t>
            </a:r>
          </a:p>
          <a:p>
            <a:pPr marL="109728" indent="0">
              <a:buNone/>
            </a:pPr>
            <a:endParaRPr lang="en-US" dirty="0"/>
          </a:p>
          <a:p>
            <a:r>
              <a:rPr lang="en-US" dirty="0" smtClean="0"/>
              <a:t>Use </a:t>
            </a:r>
            <a:r>
              <a:rPr lang="en-US" dirty="0"/>
              <a:t>hashtags</a:t>
            </a:r>
          </a:p>
          <a:p>
            <a:pPr marL="109728" indent="0">
              <a:buNone/>
            </a:pPr>
            <a:r>
              <a:rPr lang="en-US" dirty="0" smtClean="0"/>
              <a:t>(#) for visibility </a:t>
            </a:r>
            <a:r>
              <a:rPr lang="en-US" dirty="0"/>
              <a:t>– e.g. #</a:t>
            </a:r>
            <a:r>
              <a:rPr lang="en-US" dirty="0" smtClean="0"/>
              <a:t>phdchat,  </a:t>
            </a:r>
            <a:r>
              <a:rPr lang="en-US" dirty="0"/>
              <a:t>d</a:t>
            </a:r>
            <a:r>
              <a:rPr lang="en-US" dirty="0" smtClean="0"/>
              <a:t>on’t </a:t>
            </a:r>
            <a:r>
              <a:rPr lang="en-US" dirty="0"/>
              <a:t>be afraid to start </a:t>
            </a:r>
            <a:r>
              <a:rPr lang="en-US" dirty="0" smtClean="0"/>
              <a:t>your own</a:t>
            </a:r>
          </a:p>
          <a:p>
            <a:pPr marL="109728" indent="0">
              <a:buNone/>
            </a:pPr>
            <a:endParaRPr lang="en-US" dirty="0"/>
          </a:p>
          <a:p>
            <a:endParaRPr lang="en-GB" dirty="0"/>
          </a:p>
        </p:txBody>
      </p:sp>
      <p:pic>
        <p:nvPicPr>
          <p:cNvPr id="5" name="Content Placeholder 4"/>
          <p:cNvPicPr>
            <a:picLocks noGrp="1" noChangeAspect="1"/>
          </p:cNvPicPr>
          <p:nvPr>
            <p:ph sz="half" idx="2"/>
          </p:nvPr>
        </p:nvPicPr>
        <p:blipFill>
          <a:blip r:embed="rId2"/>
          <a:stretch>
            <a:fillRect/>
          </a:stretch>
        </p:blipFill>
        <p:spPr>
          <a:xfrm>
            <a:off x="4648200" y="2258491"/>
            <a:ext cx="4038600" cy="2971255"/>
          </a:xfrm>
          <a:prstGeom prst="rect">
            <a:avLst/>
          </a:prstGeom>
        </p:spPr>
      </p:pic>
      <p:sp>
        <p:nvSpPr>
          <p:cNvPr id="4" name="Title 3"/>
          <p:cNvSpPr>
            <a:spLocks noGrp="1"/>
          </p:cNvSpPr>
          <p:nvPr>
            <p:ph type="title"/>
          </p:nvPr>
        </p:nvSpPr>
        <p:spPr/>
        <p:txBody>
          <a:bodyPr/>
          <a:lstStyle/>
          <a:p>
            <a:r>
              <a:rPr lang="en-US" dirty="0" smtClean="0">
                <a:solidFill>
                  <a:srgbClr val="9F5FCF"/>
                </a:solidFill>
              </a:rPr>
              <a:t>Twitter verse &amp; visibility</a:t>
            </a:r>
            <a:endParaRPr lang="en-GB" dirty="0">
              <a:solidFill>
                <a:srgbClr val="9F5FCF"/>
              </a:solidFill>
            </a:endParaRPr>
          </a:p>
        </p:txBody>
      </p:sp>
      <p:sp>
        <p:nvSpPr>
          <p:cNvPr id="6" name="TextBox 5"/>
          <p:cNvSpPr txBox="1"/>
          <p:nvPr/>
        </p:nvSpPr>
        <p:spPr>
          <a:xfrm>
            <a:off x="1907704" y="5854394"/>
            <a:ext cx="7344816" cy="400110"/>
          </a:xfrm>
          <a:prstGeom prst="rect">
            <a:avLst/>
          </a:prstGeom>
          <a:noFill/>
        </p:spPr>
        <p:txBody>
          <a:bodyPr wrap="square" rtlCol="0">
            <a:spAutoFit/>
          </a:bodyPr>
          <a:lstStyle/>
          <a:p>
            <a:r>
              <a:rPr lang="en-US" sz="1000" dirty="0">
                <a:hlinkClick r:id="rId3"/>
              </a:rPr>
              <a:t>http://</a:t>
            </a:r>
            <a:r>
              <a:rPr lang="en-US" sz="1000" dirty="0" smtClean="0">
                <a:hlinkClick r:id="rId3"/>
              </a:rPr>
              <a:t>blogs.lse.ac.uk/impactofsocialsciences/files/2011/11/Published-Twitter_Guide_Sept_2011.pdf</a:t>
            </a:r>
            <a:endParaRPr lang="en-US" sz="1000" dirty="0" smtClean="0"/>
          </a:p>
          <a:p>
            <a:endParaRPr lang="en-GB" sz="1000" dirty="0"/>
          </a:p>
        </p:txBody>
      </p:sp>
    </p:spTree>
    <p:extLst>
      <p:ext uri="{BB962C8B-B14F-4D97-AF65-F5344CB8AC3E}">
        <p14:creationId xmlns:p14="http://schemas.microsoft.com/office/powerpoint/2010/main" val="2284281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1560" y="2420888"/>
            <a:ext cx="4868091" cy="3600400"/>
          </a:xfrm>
        </p:spPr>
        <p:txBody>
          <a:bodyPr>
            <a:normAutofit lnSpcReduction="10000"/>
          </a:bodyPr>
          <a:lstStyle/>
          <a:p>
            <a:endParaRPr lang="en-US" dirty="0" smtClean="0"/>
          </a:p>
          <a:p>
            <a:r>
              <a:rPr lang="en-US" sz="2200" dirty="0" smtClean="0"/>
              <a:t>Developed </a:t>
            </a:r>
            <a:r>
              <a:rPr lang="en-US" sz="2200" dirty="0"/>
              <a:t>in 2008 by Brian Solis, The Conversation Prism is a visual map of the social media landscape. It’s an ongoing study in </a:t>
            </a:r>
            <a:r>
              <a:rPr lang="en-US" sz="2200" dirty="0">
                <a:solidFill>
                  <a:srgbClr val="002060"/>
                </a:solidFill>
              </a:rPr>
              <a:t>digital ethnography</a:t>
            </a:r>
            <a:r>
              <a:rPr lang="en-US" sz="2200" dirty="0"/>
              <a:t> that tracks dominant and promising social networks and organizes them by how they’re used in everyday life.</a:t>
            </a:r>
            <a:endParaRPr lang="en-GB" sz="2200" dirty="0"/>
          </a:p>
        </p:txBody>
      </p:sp>
      <p:pic>
        <p:nvPicPr>
          <p:cNvPr id="5" name="Content Placeholder 4"/>
          <p:cNvPicPr>
            <a:picLocks noGrp="1" noChangeAspect="1"/>
          </p:cNvPicPr>
          <p:nvPr>
            <p:ph sz="half" idx="2"/>
          </p:nvPr>
        </p:nvPicPr>
        <p:blipFill>
          <a:blip r:embed="rId2"/>
          <a:stretch>
            <a:fillRect/>
          </a:stretch>
        </p:blipFill>
        <p:spPr>
          <a:xfrm>
            <a:off x="5729090" y="2780927"/>
            <a:ext cx="2855420" cy="3962505"/>
          </a:xfrm>
          <a:prstGeom prst="rect">
            <a:avLst/>
          </a:prstGeom>
        </p:spPr>
      </p:pic>
      <p:sp>
        <p:nvSpPr>
          <p:cNvPr id="4" name="Title 3"/>
          <p:cNvSpPr>
            <a:spLocks noGrp="1"/>
          </p:cNvSpPr>
          <p:nvPr>
            <p:ph type="title"/>
          </p:nvPr>
        </p:nvSpPr>
        <p:spPr>
          <a:xfrm>
            <a:off x="457200" y="274638"/>
            <a:ext cx="8229600" cy="2146250"/>
          </a:xfrm>
          <a:solidFill>
            <a:schemeClr val="tx1"/>
          </a:solidFill>
        </p:spPr>
        <p:txBody>
          <a:bodyPr>
            <a:normAutofit fontScale="90000"/>
          </a:bodyPr>
          <a:lstStyle/>
          <a:p>
            <a:pPr algn="ctr"/>
            <a:r>
              <a:rPr lang="en-US" sz="4400" dirty="0" smtClean="0">
                <a:solidFill>
                  <a:srgbClr val="9F5FCF"/>
                </a:solidFill>
              </a:rPr>
              <a:t>Social Media </a:t>
            </a:r>
            <a:br>
              <a:rPr lang="en-US" sz="4400" dirty="0" smtClean="0">
                <a:solidFill>
                  <a:srgbClr val="9F5FCF"/>
                </a:solidFill>
              </a:rPr>
            </a:br>
            <a:r>
              <a:rPr lang="en-US" sz="4400" dirty="0" smtClean="0">
                <a:solidFill>
                  <a:srgbClr val="9F5FCF"/>
                </a:solidFill>
              </a:rPr>
              <a:t>a new source of data?</a:t>
            </a:r>
            <a:br>
              <a:rPr lang="en-US" sz="4400" dirty="0" smtClean="0">
                <a:solidFill>
                  <a:srgbClr val="9F5FCF"/>
                </a:solidFill>
              </a:rPr>
            </a:br>
            <a:r>
              <a:rPr lang="en-US" sz="2700" dirty="0" smtClean="0">
                <a:solidFill>
                  <a:srgbClr val="9F5FCF"/>
                </a:solidFill>
              </a:rPr>
              <a:t>Digital traces / Relational contexts</a:t>
            </a:r>
            <a:br>
              <a:rPr lang="en-US" sz="2700" dirty="0" smtClean="0">
                <a:solidFill>
                  <a:srgbClr val="9F5FCF"/>
                </a:solidFill>
              </a:rPr>
            </a:br>
            <a:r>
              <a:rPr lang="en-US" sz="2700" dirty="0" smtClean="0">
                <a:solidFill>
                  <a:srgbClr val="9F5FCF"/>
                </a:solidFill>
              </a:rPr>
              <a:t>Conversations = research data</a:t>
            </a:r>
            <a:endParaRPr lang="en-GB" sz="2700" dirty="0">
              <a:solidFill>
                <a:srgbClr val="9F5FCF"/>
              </a:solidFill>
            </a:endParaRPr>
          </a:p>
        </p:txBody>
      </p:sp>
      <p:sp>
        <p:nvSpPr>
          <p:cNvPr id="3" name="TextBox 2"/>
          <p:cNvSpPr txBox="1"/>
          <p:nvPr/>
        </p:nvSpPr>
        <p:spPr>
          <a:xfrm>
            <a:off x="2771800" y="6029703"/>
            <a:ext cx="3816424" cy="276999"/>
          </a:xfrm>
          <a:prstGeom prst="rect">
            <a:avLst/>
          </a:prstGeom>
          <a:noFill/>
        </p:spPr>
        <p:txBody>
          <a:bodyPr wrap="square" rtlCol="0">
            <a:spAutoFit/>
          </a:bodyPr>
          <a:lstStyle/>
          <a:p>
            <a:r>
              <a:rPr lang="en-GB" sz="1200" dirty="0">
                <a:hlinkClick r:id="rId3"/>
              </a:rPr>
              <a:t>https://conversationprism.com/</a:t>
            </a:r>
            <a:endParaRPr lang="en-GB" sz="1200" dirty="0"/>
          </a:p>
        </p:txBody>
      </p:sp>
    </p:spTree>
    <p:extLst>
      <p:ext uri="{BB962C8B-B14F-4D97-AF65-F5344CB8AC3E}">
        <p14:creationId xmlns:p14="http://schemas.microsoft.com/office/powerpoint/2010/main" val="1955616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G</a:t>
            </a:r>
            <a:r>
              <a:rPr lang="en-US" dirty="0" smtClean="0"/>
              <a:t>lobal digital context</a:t>
            </a:r>
          </a:p>
          <a:p>
            <a:r>
              <a:rPr lang="en-US" dirty="0" smtClean="0"/>
              <a:t>Social Media, a definition</a:t>
            </a:r>
          </a:p>
          <a:p>
            <a:r>
              <a:rPr lang="en-US" dirty="0" smtClean="0"/>
              <a:t>Social Media policies?</a:t>
            </a:r>
          </a:p>
          <a:p>
            <a:r>
              <a:rPr lang="en-US" dirty="0" smtClean="0"/>
              <a:t>Digital identity – the ‘research professional’</a:t>
            </a:r>
          </a:p>
          <a:p>
            <a:r>
              <a:rPr lang="en-US" dirty="0" smtClean="0"/>
              <a:t>Social Media tools for academia?</a:t>
            </a:r>
          </a:p>
          <a:p>
            <a:r>
              <a:rPr lang="en-US" dirty="0" smtClean="0"/>
              <a:t>Social Media – a new data source</a:t>
            </a:r>
          </a:p>
          <a:p>
            <a:r>
              <a:rPr lang="en-US" dirty="0" smtClean="0"/>
              <a:t>Social Media in Research – </a:t>
            </a:r>
            <a:endParaRPr lang="en-US" dirty="0"/>
          </a:p>
          <a:p>
            <a:pPr marL="109728" indent="0">
              <a:buNone/>
            </a:pPr>
            <a:r>
              <a:rPr lang="en-US" dirty="0"/>
              <a:t>	</a:t>
            </a:r>
            <a:r>
              <a:rPr lang="en-US" dirty="0" smtClean="0"/>
              <a:t>what considerations?</a:t>
            </a:r>
          </a:p>
          <a:p>
            <a:r>
              <a:rPr lang="en-US" dirty="0" smtClean="0"/>
              <a:t>Citing Social Media sources</a:t>
            </a:r>
          </a:p>
          <a:p>
            <a:r>
              <a:rPr lang="en-US" dirty="0" smtClean="0"/>
              <a:t>Value of Social Media?</a:t>
            </a:r>
          </a:p>
          <a:p>
            <a:endParaRPr lang="en-GB" dirty="0"/>
          </a:p>
        </p:txBody>
      </p:sp>
      <p:sp>
        <p:nvSpPr>
          <p:cNvPr id="3" name="Title 2"/>
          <p:cNvSpPr>
            <a:spLocks noGrp="1"/>
          </p:cNvSpPr>
          <p:nvPr>
            <p:ph type="title"/>
          </p:nvPr>
        </p:nvSpPr>
        <p:spPr/>
        <p:txBody>
          <a:bodyPr/>
          <a:lstStyle/>
          <a:p>
            <a:r>
              <a:rPr lang="en-US" dirty="0">
                <a:solidFill>
                  <a:srgbClr val="9F5FCF"/>
                </a:solidFill>
              </a:rPr>
              <a:t>R</a:t>
            </a:r>
            <a:r>
              <a:rPr lang="en-US" dirty="0" smtClean="0">
                <a:solidFill>
                  <a:srgbClr val="9F5FCF"/>
                </a:solidFill>
              </a:rPr>
              <a:t>oadmap</a:t>
            </a:r>
            <a:endParaRPr lang="en-GB" dirty="0">
              <a:solidFill>
                <a:srgbClr val="9F5FCF"/>
              </a:solidFill>
            </a:endParaRPr>
          </a:p>
        </p:txBody>
      </p:sp>
      <p:pic>
        <p:nvPicPr>
          <p:cNvPr id="4" name="Picture 3"/>
          <p:cNvPicPr>
            <a:picLocks noChangeAspect="1"/>
          </p:cNvPicPr>
          <p:nvPr/>
        </p:nvPicPr>
        <p:blipFill>
          <a:blip r:embed="rId2"/>
          <a:stretch>
            <a:fillRect/>
          </a:stretch>
        </p:blipFill>
        <p:spPr>
          <a:xfrm>
            <a:off x="6444208" y="671751"/>
            <a:ext cx="2106033" cy="1491774"/>
          </a:xfrm>
          <a:prstGeom prst="rect">
            <a:avLst/>
          </a:prstGeom>
        </p:spPr>
      </p:pic>
      <p:pic>
        <p:nvPicPr>
          <p:cNvPr id="5" name="Picture 4"/>
          <p:cNvPicPr>
            <a:picLocks noChangeAspect="1"/>
          </p:cNvPicPr>
          <p:nvPr/>
        </p:nvPicPr>
        <p:blipFill>
          <a:blip r:embed="rId3"/>
          <a:stretch>
            <a:fillRect/>
          </a:stretch>
        </p:blipFill>
        <p:spPr>
          <a:xfrm>
            <a:off x="5634531" y="4509120"/>
            <a:ext cx="3006545" cy="2016223"/>
          </a:xfrm>
          <a:prstGeom prst="rect">
            <a:avLst/>
          </a:prstGeom>
        </p:spPr>
      </p:pic>
    </p:spTree>
    <p:extLst>
      <p:ext uri="{BB962C8B-B14F-4D97-AF65-F5344CB8AC3E}">
        <p14:creationId xmlns:p14="http://schemas.microsoft.com/office/powerpoint/2010/main" val="363574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417638"/>
            <a:ext cx="8229600" cy="4900000"/>
          </a:xfrm>
        </p:spPr>
        <p:txBody>
          <a:bodyPr>
            <a:normAutofit/>
          </a:bodyPr>
          <a:lstStyle/>
          <a:p>
            <a:r>
              <a:rPr lang="en-US" sz="2400" dirty="0" smtClean="0"/>
              <a:t>Online research methods attractive, especially to social sciences:</a:t>
            </a:r>
          </a:p>
          <a:p>
            <a:pPr marL="109728" indent="0">
              <a:buNone/>
            </a:pPr>
            <a:r>
              <a:rPr lang="en-US" sz="2400" dirty="0" smtClean="0"/>
              <a:t>	Survey research / computer tools to 	analyze qualitative data</a:t>
            </a:r>
          </a:p>
          <a:p>
            <a:r>
              <a:rPr lang="en-US" sz="2400" dirty="0" smtClean="0"/>
              <a:t>Trend to research by the public, ‘citizen research’ or ‘citizen science’</a:t>
            </a:r>
          </a:p>
          <a:p>
            <a:r>
              <a:rPr lang="en-US" sz="2400" dirty="0" smtClean="0"/>
              <a:t>Multiple access points for news, formal &amp; informal – more difficult for researchers to judge quality and accuracy  [era of fake news]</a:t>
            </a:r>
          </a:p>
          <a:p>
            <a:r>
              <a:rPr lang="en-US" sz="2400" dirty="0" smtClean="0"/>
              <a:t>Data mining software for large data sets plus</a:t>
            </a:r>
          </a:p>
          <a:p>
            <a:r>
              <a:rPr lang="en-US" sz="2400" dirty="0" smtClean="0"/>
              <a:t>Geospatial tools &amp; Mash-ups (e.g. public data +Google maps)  </a:t>
            </a:r>
            <a:r>
              <a:rPr lang="en-US" sz="1200" dirty="0"/>
              <a:t> </a:t>
            </a:r>
            <a:r>
              <a:rPr lang="en-US" sz="1200" dirty="0" smtClean="0"/>
              <a:t>                           Sage Handbook of Online Research Methods</a:t>
            </a:r>
            <a:endParaRPr lang="en-US" sz="2400" dirty="0" smtClean="0"/>
          </a:p>
          <a:p>
            <a:endParaRPr lang="en-US" dirty="0" smtClean="0"/>
          </a:p>
          <a:p>
            <a:endParaRPr lang="en-GB" dirty="0"/>
          </a:p>
        </p:txBody>
      </p:sp>
      <p:sp>
        <p:nvSpPr>
          <p:cNvPr id="3" name="Title 2"/>
          <p:cNvSpPr>
            <a:spLocks noGrp="1"/>
          </p:cNvSpPr>
          <p:nvPr>
            <p:ph type="title"/>
          </p:nvPr>
        </p:nvSpPr>
        <p:spPr/>
        <p:txBody>
          <a:bodyPr/>
          <a:lstStyle/>
          <a:p>
            <a:r>
              <a:rPr lang="en-US" dirty="0" smtClean="0">
                <a:solidFill>
                  <a:srgbClr val="9F5FCF"/>
                </a:solidFill>
              </a:rPr>
              <a:t>Internet as a Research Medium</a:t>
            </a:r>
            <a:endParaRPr lang="en-GB" dirty="0">
              <a:solidFill>
                <a:srgbClr val="9F5FCF"/>
              </a:solidFill>
            </a:endParaRPr>
          </a:p>
        </p:txBody>
      </p:sp>
    </p:spTree>
    <p:extLst>
      <p:ext uri="{BB962C8B-B14F-4D97-AF65-F5344CB8AC3E}">
        <p14:creationId xmlns:p14="http://schemas.microsoft.com/office/powerpoint/2010/main" val="14828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endParaRPr lang="en-US" dirty="0" smtClean="0"/>
          </a:p>
          <a:p>
            <a:pPr>
              <a:buFont typeface="Wingdings" panose="05000000000000000000" pitchFamily="2" charset="2"/>
              <a:buChar char="q"/>
            </a:pPr>
            <a:r>
              <a:rPr lang="en-US" dirty="0" smtClean="0"/>
              <a:t>Privacy and confidentiality: posts public or private?</a:t>
            </a:r>
          </a:p>
          <a:p>
            <a:pPr>
              <a:buFont typeface="Wingdings" panose="05000000000000000000" pitchFamily="2" charset="2"/>
              <a:buChar char="q"/>
            </a:pPr>
            <a:r>
              <a:rPr lang="en-US" dirty="0" smtClean="0"/>
              <a:t>Accessing data: most often automated data collection not permitted or is limited</a:t>
            </a:r>
          </a:p>
          <a:p>
            <a:pPr>
              <a:buFont typeface="Wingdings" panose="05000000000000000000" pitchFamily="2" charset="2"/>
              <a:buChar char="q"/>
            </a:pPr>
            <a:r>
              <a:rPr lang="en-US" dirty="0" smtClean="0"/>
              <a:t>Demographics: need to be aware social media is not necessarily representative of any larger group</a:t>
            </a:r>
            <a:endParaRPr lang="en-US" dirty="0"/>
          </a:p>
          <a:p>
            <a:pPr marL="109728" indent="0">
              <a:buNone/>
            </a:pPr>
            <a:r>
              <a:rPr lang="en-US" sz="1300" dirty="0" smtClean="0"/>
              <a:t>	From </a:t>
            </a:r>
            <a:r>
              <a:rPr lang="en-US" sz="1300" dirty="0">
                <a:hlinkClick r:id="rId2"/>
              </a:rPr>
              <a:t>http://</a:t>
            </a:r>
            <a:r>
              <a:rPr lang="en-US" sz="1300" dirty="0" smtClean="0">
                <a:hlinkClick r:id="rId2"/>
              </a:rPr>
              <a:t>www.apa.org/gradpsych/2011/11/social-media.aspx</a:t>
            </a:r>
            <a:endParaRPr lang="en-US" sz="1300" dirty="0" smtClean="0"/>
          </a:p>
          <a:p>
            <a:pPr marL="109728" indent="0">
              <a:buNone/>
            </a:pPr>
            <a:endParaRPr lang="en-US" sz="1300" dirty="0" smtClean="0"/>
          </a:p>
          <a:p>
            <a:r>
              <a:rPr lang="en-US" dirty="0" smtClean="0"/>
              <a:t>Social media provides rich data but throws up ethical issues, particularly in health care research </a:t>
            </a:r>
            <a:r>
              <a:rPr lang="en-US" sz="1200" dirty="0"/>
              <a:t>Swirsky, E. S., Hoop, J. G., &amp; Labott, S. (2014). Using Social Media in Research: New </a:t>
            </a:r>
            <a:r>
              <a:rPr lang="en-US" sz="1200" dirty="0" smtClean="0"/>
              <a:t>Ethics </a:t>
            </a:r>
            <a:r>
              <a:rPr lang="en-US" sz="1200" dirty="0"/>
              <a:t>for a New Meme?</a:t>
            </a:r>
            <a:endParaRPr lang="en-GB" sz="1200" dirty="0"/>
          </a:p>
        </p:txBody>
      </p:sp>
      <p:sp>
        <p:nvSpPr>
          <p:cNvPr id="3" name="Title 2"/>
          <p:cNvSpPr>
            <a:spLocks noGrp="1"/>
          </p:cNvSpPr>
          <p:nvPr>
            <p:ph type="title"/>
          </p:nvPr>
        </p:nvSpPr>
        <p:spPr/>
        <p:txBody>
          <a:bodyPr>
            <a:normAutofit fontScale="90000"/>
          </a:bodyPr>
          <a:lstStyle/>
          <a:p>
            <a:r>
              <a:rPr lang="en-US" dirty="0" smtClean="0">
                <a:solidFill>
                  <a:srgbClr val="9F5FCF"/>
                </a:solidFill>
              </a:rPr>
              <a:t>Issues around using social media in research</a:t>
            </a:r>
            <a:endParaRPr lang="en-GB" dirty="0">
              <a:solidFill>
                <a:srgbClr val="9F5FCF"/>
              </a:solidFill>
            </a:endParaRPr>
          </a:p>
        </p:txBody>
      </p:sp>
    </p:spTree>
    <p:extLst>
      <p:ext uri="{BB962C8B-B14F-4D97-AF65-F5344CB8AC3E}">
        <p14:creationId xmlns:p14="http://schemas.microsoft.com/office/powerpoint/2010/main" val="18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smtClean="0"/>
          </a:p>
          <a:p>
            <a:endParaRPr lang="en-US" dirty="0"/>
          </a:p>
          <a:p>
            <a:r>
              <a:rPr lang="en-US" dirty="0" smtClean="0"/>
              <a:t>Text analysis</a:t>
            </a:r>
          </a:p>
          <a:p>
            <a:r>
              <a:rPr lang="en-US" dirty="0" smtClean="0"/>
              <a:t>Content analysis</a:t>
            </a:r>
          </a:p>
          <a:p>
            <a:r>
              <a:rPr lang="en-US" dirty="0" smtClean="0"/>
              <a:t>Sentiment analysis</a:t>
            </a:r>
          </a:p>
          <a:p>
            <a:r>
              <a:rPr lang="en-US" dirty="0" smtClean="0"/>
              <a:t>Thematic analysis</a:t>
            </a:r>
          </a:p>
          <a:p>
            <a:r>
              <a:rPr lang="en-US" dirty="0" smtClean="0"/>
              <a:t>Etc. </a:t>
            </a:r>
          </a:p>
          <a:p>
            <a:endParaRPr lang="en-GB" dirty="0"/>
          </a:p>
        </p:txBody>
      </p:sp>
      <p:sp>
        <p:nvSpPr>
          <p:cNvPr id="3" name="Content Placeholder 2"/>
          <p:cNvSpPr>
            <a:spLocks noGrp="1"/>
          </p:cNvSpPr>
          <p:nvPr>
            <p:ph sz="half" idx="2"/>
          </p:nvPr>
        </p:nvSpPr>
        <p:spPr/>
        <p:txBody>
          <a:bodyPr/>
          <a:lstStyle/>
          <a:p>
            <a:r>
              <a:rPr lang="en-US" dirty="0" smtClean="0"/>
              <a:t>Twitter popular for social media and industry research</a:t>
            </a:r>
          </a:p>
          <a:p>
            <a:r>
              <a:rPr lang="en-US" dirty="0" smtClean="0"/>
              <a:t>Many tools require no prior technical skills e.g. </a:t>
            </a:r>
            <a:r>
              <a:rPr lang="en-GB" b="1" dirty="0">
                <a:hlinkClick r:id="rId2"/>
              </a:rPr>
              <a:t>https://netlytic.org</a:t>
            </a:r>
            <a:endParaRPr lang="en-GB" b="1" dirty="0"/>
          </a:p>
          <a:p>
            <a:r>
              <a:rPr lang="en-US" dirty="0" smtClean="0"/>
              <a:t>Advanced data analysis/statistics e.g. </a:t>
            </a:r>
            <a:r>
              <a:rPr lang="en-GB" dirty="0" smtClean="0">
                <a:hlinkClick r:id="rId3"/>
              </a:rPr>
              <a:t>R</a:t>
            </a:r>
            <a:r>
              <a:rPr lang="en-GB" dirty="0"/>
              <a:t> </a:t>
            </a:r>
            <a:r>
              <a:rPr lang="en-GB" dirty="0" smtClean="0"/>
              <a:t>, </a:t>
            </a:r>
            <a:r>
              <a:rPr lang="en-GB" dirty="0">
                <a:hlinkClick r:id="rId4"/>
              </a:rPr>
              <a:t>Gephi</a:t>
            </a:r>
            <a:endParaRPr lang="en-GB" dirty="0"/>
          </a:p>
        </p:txBody>
      </p:sp>
      <p:sp>
        <p:nvSpPr>
          <p:cNvPr id="4" name="Title 3"/>
          <p:cNvSpPr>
            <a:spLocks noGrp="1"/>
          </p:cNvSpPr>
          <p:nvPr>
            <p:ph type="title"/>
          </p:nvPr>
        </p:nvSpPr>
        <p:spPr>
          <a:solidFill>
            <a:schemeClr val="tx1"/>
          </a:solidFill>
        </p:spPr>
        <p:txBody>
          <a:bodyPr>
            <a:normAutofit fontScale="90000"/>
          </a:bodyPr>
          <a:lstStyle/>
          <a:p>
            <a:r>
              <a:rPr lang="en-US" dirty="0" smtClean="0">
                <a:solidFill>
                  <a:srgbClr val="9F5FCF"/>
                </a:solidFill>
              </a:rPr>
              <a:t>Myriad of tools for analysis of social media</a:t>
            </a:r>
            <a:endParaRPr lang="en-GB" dirty="0">
              <a:solidFill>
                <a:srgbClr val="9F5FCF"/>
              </a:solidFill>
            </a:endParaRPr>
          </a:p>
        </p:txBody>
      </p:sp>
      <p:sp>
        <p:nvSpPr>
          <p:cNvPr id="5" name="TextBox 4"/>
          <p:cNvSpPr txBox="1"/>
          <p:nvPr/>
        </p:nvSpPr>
        <p:spPr>
          <a:xfrm>
            <a:off x="3347864" y="6070981"/>
            <a:ext cx="5616624" cy="830997"/>
          </a:xfrm>
          <a:prstGeom prst="rect">
            <a:avLst/>
          </a:prstGeom>
          <a:noFill/>
        </p:spPr>
        <p:txBody>
          <a:bodyPr wrap="square" rtlCol="0">
            <a:spAutoFit/>
          </a:bodyPr>
          <a:lstStyle/>
          <a:p>
            <a:r>
              <a:rPr lang="en-GB" sz="1200" dirty="0">
                <a:hlinkClick r:id="rId5"/>
              </a:rPr>
              <a:t>http://blogs.lse.ac.uk/impactofsocialsciences/2017/05/08/using-twitter-as-a-data-source-an-overview-of-social-media-research-tools-updated-for-2017</a:t>
            </a:r>
            <a:r>
              <a:rPr lang="en-GB" sz="1200" dirty="0" smtClean="0">
                <a:hlinkClick r:id="rId5"/>
              </a:rPr>
              <a:t>/</a:t>
            </a:r>
            <a:endParaRPr lang="en-GB" sz="1200" dirty="0" smtClean="0"/>
          </a:p>
          <a:p>
            <a:endParaRPr lang="en-GB" sz="1200" dirty="0"/>
          </a:p>
        </p:txBody>
      </p:sp>
    </p:spTree>
    <p:extLst>
      <p:ext uri="{BB962C8B-B14F-4D97-AF65-F5344CB8AC3E}">
        <p14:creationId xmlns:p14="http://schemas.microsoft.com/office/powerpoint/2010/main" val="2127873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9632" y="1628800"/>
            <a:ext cx="6381750" cy="3124200"/>
          </a:xfrm>
          <a:prstGeom prst="rect">
            <a:avLst/>
          </a:prstGeom>
          <a:noFill/>
        </p:spPr>
      </p:pic>
      <p:sp>
        <p:nvSpPr>
          <p:cNvPr id="3" name="Title 2"/>
          <p:cNvSpPr>
            <a:spLocks noGrp="1"/>
          </p:cNvSpPr>
          <p:nvPr>
            <p:ph type="title"/>
          </p:nvPr>
        </p:nvSpPr>
        <p:spPr/>
        <p:txBody>
          <a:bodyPr/>
          <a:lstStyle/>
          <a:p>
            <a:r>
              <a:rPr lang="en-US" dirty="0" smtClean="0">
                <a:solidFill>
                  <a:srgbClr val="9F5FCF"/>
                </a:solidFill>
              </a:rPr>
              <a:t>Active Social Media users</a:t>
            </a:r>
            <a:endParaRPr lang="en-GB" dirty="0">
              <a:solidFill>
                <a:srgbClr val="9F5FCF"/>
              </a:solidFill>
            </a:endParaRPr>
          </a:p>
        </p:txBody>
      </p:sp>
      <p:sp>
        <p:nvSpPr>
          <p:cNvPr id="5" name="TextBox 4"/>
          <p:cNvSpPr txBox="1"/>
          <p:nvPr/>
        </p:nvSpPr>
        <p:spPr>
          <a:xfrm>
            <a:off x="1736726" y="4757235"/>
            <a:ext cx="5904656" cy="1661993"/>
          </a:xfrm>
          <a:prstGeom prst="rect">
            <a:avLst/>
          </a:prstGeom>
          <a:noFill/>
        </p:spPr>
        <p:txBody>
          <a:bodyPr wrap="square" rtlCol="0">
            <a:spAutoFit/>
          </a:bodyPr>
          <a:lstStyle/>
          <a:p>
            <a:r>
              <a:rPr lang="en-US" b="1" dirty="0"/>
              <a:t>Number (in millions) of monthly active users across social media platforms. Created using data powered by </a:t>
            </a:r>
            <a:r>
              <a:rPr lang="en-US" b="1" dirty="0" smtClean="0">
                <a:hlinkClick r:id="rId3"/>
              </a:rPr>
              <a:t>statista</a:t>
            </a:r>
            <a:endParaRPr lang="en-US" b="1" dirty="0"/>
          </a:p>
          <a:p>
            <a:r>
              <a:rPr lang="en-GB" sz="1200" dirty="0">
                <a:hlinkClick r:id="rId4"/>
              </a:rPr>
              <a:t>http://blogs.lse.ac.uk/impactofsocialsciences/2017/05/08/using-twitter-as-a-data-source-an-overview-of-social-media-research-tools-updated-for-2017</a:t>
            </a:r>
            <a:r>
              <a:rPr lang="en-GB" sz="1200" dirty="0" smtClean="0">
                <a:hlinkClick r:id="rId4"/>
              </a:rPr>
              <a:t>/</a:t>
            </a:r>
            <a:endParaRPr lang="en-GB" sz="1200" dirty="0" smtClean="0"/>
          </a:p>
          <a:p>
            <a:endParaRPr lang="en-GB" sz="1200" dirty="0"/>
          </a:p>
        </p:txBody>
      </p:sp>
    </p:spTree>
    <p:extLst>
      <p:ext uri="{BB962C8B-B14F-4D97-AF65-F5344CB8AC3E}">
        <p14:creationId xmlns:p14="http://schemas.microsoft.com/office/powerpoint/2010/main" val="971335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612" y="1916833"/>
            <a:ext cx="8229600" cy="4104455"/>
          </a:xfrm>
        </p:spPr>
        <p:txBody>
          <a:bodyPr>
            <a:normAutofit fontScale="92500"/>
          </a:bodyPr>
          <a:lstStyle/>
          <a:p>
            <a:r>
              <a:rPr lang="en-US" dirty="0" smtClean="0"/>
              <a:t>“It </a:t>
            </a:r>
            <a:r>
              <a:rPr lang="en-US" dirty="0"/>
              <a:t>would be nice to have academic and social listening tools to retrieve data from other social media platforms, such as Facebook, Instagram, and Amazon, and also </a:t>
            </a:r>
            <a:r>
              <a:rPr lang="en-US" dirty="0">
                <a:hlinkClick r:id="rId2"/>
              </a:rPr>
              <a:t>dark social media platforms</a:t>
            </a:r>
            <a:r>
              <a:rPr lang="en-US" dirty="0"/>
              <a:t> such as WhatsApp. However, this may not be possible because these applications are not likely to provide all of their data to developers as Twitter does. Moreover, there may be ethical implications of accessing data from dark social media </a:t>
            </a:r>
            <a:r>
              <a:rPr lang="en-US" dirty="0" smtClean="0"/>
              <a:t>platforms”</a:t>
            </a:r>
            <a:endParaRPr lang="en-GB" dirty="0"/>
          </a:p>
        </p:txBody>
      </p:sp>
      <p:sp>
        <p:nvSpPr>
          <p:cNvPr id="3" name="Title 2"/>
          <p:cNvSpPr>
            <a:spLocks noGrp="1"/>
          </p:cNvSpPr>
          <p:nvPr>
            <p:ph type="title"/>
          </p:nvPr>
        </p:nvSpPr>
        <p:spPr/>
        <p:txBody>
          <a:bodyPr>
            <a:normAutofit fontScale="90000"/>
          </a:bodyPr>
          <a:lstStyle/>
          <a:p>
            <a:r>
              <a:rPr lang="en-GB" dirty="0" smtClean="0">
                <a:solidFill>
                  <a:schemeClr val="bg1">
                    <a:lumMod val="50000"/>
                  </a:schemeClr>
                </a:solidFill>
              </a:rPr>
              <a:t>Wasim Ahmed </a:t>
            </a:r>
            <a:r>
              <a:rPr lang="en-GB" dirty="0" smtClean="0">
                <a:solidFill>
                  <a:srgbClr val="9F5FCF"/>
                </a:solidFill>
              </a:rPr>
              <a:t>~ overview of social media research tools</a:t>
            </a:r>
            <a:endParaRPr lang="en-GB" dirty="0">
              <a:solidFill>
                <a:srgbClr val="9F5FCF"/>
              </a:solidFill>
            </a:endParaRPr>
          </a:p>
        </p:txBody>
      </p:sp>
      <p:sp>
        <p:nvSpPr>
          <p:cNvPr id="5" name="TextBox 4"/>
          <p:cNvSpPr txBox="1"/>
          <p:nvPr/>
        </p:nvSpPr>
        <p:spPr>
          <a:xfrm>
            <a:off x="4211960" y="5842337"/>
            <a:ext cx="4248472" cy="1015663"/>
          </a:xfrm>
          <a:prstGeom prst="rect">
            <a:avLst/>
          </a:prstGeom>
          <a:noFill/>
        </p:spPr>
        <p:txBody>
          <a:bodyPr wrap="square" rtlCol="0">
            <a:spAutoFit/>
          </a:bodyPr>
          <a:lstStyle/>
          <a:p>
            <a:r>
              <a:rPr lang="en-GB" sz="1200" dirty="0">
                <a:hlinkClick r:id="rId3"/>
              </a:rPr>
              <a:t>http://blogs.lse.ac.uk/impactofsocialsciences/2017/05/08/using-twitter-as-a-data-source-an-overview-of-social-media-research-tools-updated-for-2017</a:t>
            </a:r>
            <a:r>
              <a:rPr lang="en-GB" dirty="0" smtClean="0">
                <a:hlinkClick r:id="rId3"/>
              </a:rPr>
              <a:t>/</a:t>
            </a:r>
            <a:endParaRPr lang="en-GB" dirty="0" smtClean="0"/>
          </a:p>
          <a:p>
            <a:endParaRPr lang="en-GB" dirty="0"/>
          </a:p>
        </p:txBody>
      </p:sp>
    </p:spTree>
    <p:extLst>
      <p:ext uri="{BB962C8B-B14F-4D97-AF65-F5344CB8AC3E}">
        <p14:creationId xmlns:p14="http://schemas.microsoft.com/office/powerpoint/2010/main" val="3021827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endParaRPr lang="en-US" dirty="0" smtClean="0"/>
          </a:p>
          <a:p>
            <a:pPr marL="109728" indent="0">
              <a:buNone/>
            </a:pPr>
            <a:endParaRPr lang="en-US" sz="1700" dirty="0" smtClean="0"/>
          </a:p>
          <a:p>
            <a:r>
              <a:rPr lang="en-US" sz="3400" dirty="0"/>
              <a:t>P</a:t>
            </a:r>
            <a:r>
              <a:rPr lang="en-US" sz="3400" dirty="0" smtClean="0"/>
              <a:t>osts </a:t>
            </a:r>
            <a:r>
              <a:rPr lang="en-US" sz="3400" dirty="0"/>
              <a:t>from social media such as Facebook and Twitter are generally not considered to be of a scholarly </a:t>
            </a:r>
            <a:r>
              <a:rPr lang="en-US" sz="3400" dirty="0" smtClean="0"/>
              <a:t>nature</a:t>
            </a:r>
          </a:p>
          <a:p>
            <a:pPr marL="109728" indent="0">
              <a:buNone/>
            </a:pPr>
            <a:endParaRPr lang="en-US" sz="3400" dirty="0" smtClean="0"/>
          </a:p>
          <a:p>
            <a:r>
              <a:rPr lang="en-US" sz="3400" dirty="0" smtClean="0"/>
              <a:t>‘How to?’ often are not covered in Style Guides. </a:t>
            </a:r>
          </a:p>
          <a:p>
            <a:endParaRPr lang="en-US" sz="3400" dirty="0" smtClean="0"/>
          </a:p>
          <a:p>
            <a:r>
              <a:rPr lang="en-US" sz="3400" dirty="0" smtClean="0"/>
              <a:t>However, you </a:t>
            </a:r>
            <a:r>
              <a:rPr lang="en-US" sz="3400" dirty="0"/>
              <a:t>need to provide enough information for your reader to be able to access the </a:t>
            </a:r>
            <a:r>
              <a:rPr lang="en-US" sz="3400" dirty="0" smtClean="0"/>
              <a:t>information</a:t>
            </a:r>
            <a:r>
              <a:rPr lang="en-US" sz="3400" dirty="0"/>
              <a:t>  </a:t>
            </a:r>
            <a:endParaRPr lang="en-US" sz="3400" dirty="0" smtClean="0"/>
          </a:p>
          <a:p>
            <a:endParaRPr lang="en-US" sz="3400" dirty="0" smtClean="0"/>
          </a:p>
          <a:p>
            <a:r>
              <a:rPr lang="en-US" sz="3400" dirty="0"/>
              <a:t>A</a:t>
            </a:r>
            <a:r>
              <a:rPr lang="en-US" sz="3400" dirty="0" smtClean="0"/>
              <a:t>uthor </a:t>
            </a:r>
            <a:r>
              <a:rPr lang="en-US" sz="3400" dirty="0"/>
              <a:t>or user name, date (if available), title of post, the type of post in square brackets </a:t>
            </a:r>
            <a:r>
              <a:rPr lang="en-US" sz="3400" dirty="0" smtClean="0"/>
              <a:t>(e.g. </a:t>
            </a:r>
            <a:r>
              <a:rPr lang="en-US" sz="3400" dirty="0"/>
              <a:t>[Facebook update] or [Twitter feed]), the retrieval date and the URL. </a:t>
            </a:r>
            <a:endParaRPr lang="en-US" sz="3400" dirty="0" smtClean="0"/>
          </a:p>
          <a:p>
            <a:endParaRPr lang="en-US" sz="3400" dirty="0"/>
          </a:p>
          <a:p>
            <a:endParaRPr lang="en-US" sz="1200" dirty="0" smtClean="0"/>
          </a:p>
        </p:txBody>
      </p:sp>
      <p:sp>
        <p:nvSpPr>
          <p:cNvPr id="3" name="Title 2"/>
          <p:cNvSpPr>
            <a:spLocks noGrp="1"/>
          </p:cNvSpPr>
          <p:nvPr>
            <p:ph type="title"/>
          </p:nvPr>
        </p:nvSpPr>
        <p:spPr/>
        <p:txBody>
          <a:bodyPr>
            <a:normAutofit/>
          </a:bodyPr>
          <a:lstStyle/>
          <a:p>
            <a:r>
              <a:rPr lang="en-US" dirty="0" smtClean="0">
                <a:solidFill>
                  <a:srgbClr val="9F5FCF"/>
                </a:solidFill>
              </a:rPr>
              <a:t>Social Media Citations?</a:t>
            </a:r>
            <a:endParaRPr lang="en-GB" dirty="0">
              <a:solidFill>
                <a:srgbClr val="9F5FCF"/>
              </a:solidFill>
            </a:endParaRPr>
          </a:p>
        </p:txBody>
      </p:sp>
    </p:spTree>
    <p:extLst>
      <p:ext uri="{BB962C8B-B14F-4D97-AF65-F5344CB8AC3E}">
        <p14:creationId xmlns:p14="http://schemas.microsoft.com/office/powerpoint/2010/main" val="272903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endParaRPr lang="en-US" dirty="0" smtClean="0"/>
          </a:p>
          <a:p>
            <a:r>
              <a:rPr lang="en-US" dirty="0" smtClean="0"/>
              <a:t>Cited pages may become inaccessible in the future due </a:t>
            </a:r>
            <a:r>
              <a:rPr lang="en-US" dirty="0"/>
              <a:t>to the </a:t>
            </a:r>
            <a:r>
              <a:rPr lang="en-US" dirty="0" smtClean="0"/>
              <a:t>live update format of social media, not archiving apps/platforms</a:t>
            </a:r>
            <a:endParaRPr lang="en-US" dirty="0"/>
          </a:p>
          <a:p>
            <a:pPr marL="109728" indent="0">
              <a:buNone/>
            </a:pPr>
            <a:endParaRPr lang="en-US" dirty="0"/>
          </a:p>
          <a:p>
            <a:r>
              <a:rPr lang="en-US" i="1" dirty="0" smtClean="0"/>
              <a:t>The Harvard Style guide notes for Social Media sources: </a:t>
            </a:r>
            <a:r>
              <a:rPr lang="en-US" b="1" i="1" dirty="0" smtClean="0"/>
              <a:t>NOT </a:t>
            </a:r>
            <a:r>
              <a:rPr lang="en-US" b="1" i="1" dirty="0"/>
              <a:t>acceptable academic sources unless as objects of research</a:t>
            </a:r>
            <a:r>
              <a:rPr lang="en-US" dirty="0"/>
              <a:t> </a:t>
            </a:r>
            <a:r>
              <a:rPr lang="en-US" dirty="0" smtClean="0"/>
              <a:t>  </a:t>
            </a:r>
            <a:endParaRPr lang="en-US" dirty="0"/>
          </a:p>
          <a:p>
            <a:endParaRPr lang="en-US" dirty="0" smtClean="0"/>
          </a:p>
          <a:p>
            <a:r>
              <a:rPr lang="en-US" dirty="0"/>
              <a:t>Monash University maintains an up to date </a:t>
            </a:r>
            <a:r>
              <a:rPr lang="en-US" dirty="0" smtClean="0"/>
              <a:t>guide</a:t>
            </a:r>
          </a:p>
          <a:p>
            <a:r>
              <a:rPr lang="en-US" sz="1500" dirty="0">
                <a:hlinkClick r:id="rId3"/>
              </a:rPr>
              <a:t>http://</a:t>
            </a:r>
            <a:r>
              <a:rPr lang="en-US" sz="1500" dirty="0" smtClean="0">
                <a:hlinkClick r:id="rId3"/>
              </a:rPr>
              <a:t>guides.lib.monash.edu/citing-referencing/apa-websites-social-media</a:t>
            </a:r>
            <a:endParaRPr lang="en-US" sz="1500" dirty="0" smtClean="0"/>
          </a:p>
          <a:p>
            <a:endParaRPr lang="en-US" sz="1700" dirty="0" smtClean="0"/>
          </a:p>
          <a:p>
            <a:endParaRPr lang="en-US" sz="1300" dirty="0"/>
          </a:p>
          <a:p>
            <a:endParaRPr lang="en-GB" sz="1300" dirty="0"/>
          </a:p>
          <a:p>
            <a:endParaRPr lang="en-GB" dirty="0"/>
          </a:p>
        </p:txBody>
      </p:sp>
      <p:sp>
        <p:nvSpPr>
          <p:cNvPr id="3" name="Title 2"/>
          <p:cNvSpPr>
            <a:spLocks noGrp="1"/>
          </p:cNvSpPr>
          <p:nvPr>
            <p:ph type="title"/>
          </p:nvPr>
        </p:nvSpPr>
        <p:spPr/>
        <p:txBody>
          <a:bodyPr/>
          <a:lstStyle/>
          <a:p>
            <a:r>
              <a:rPr lang="en-US" dirty="0" smtClean="0">
                <a:solidFill>
                  <a:srgbClr val="9F5FCF"/>
                </a:solidFill>
              </a:rPr>
              <a:t>Citation considerations</a:t>
            </a:r>
            <a:endParaRPr lang="en-GB" dirty="0">
              <a:solidFill>
                <a:srgbClr val="9F5FCF"/>
              </a:solidFill>
            </a:endParaRPr>
          </a:p>
        </p:txBody>
      </p:sp>
    </p:spTree>
    <p:extLst>
      <p:ext uri="{BB962C8B-B14F-4D97-AF65-F5344CB8AC3E}">
        <p14:creationId xmlns:p14="http://schemas.microsoft.com/office/powerpoint/2010/main" val="365277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GB" dirty="0"/>
              <a:t>Image source: </a:t>
            </a:r>
            <a:r>
              <a:rPr lang="en-GB" dirty="0">
                <a:hlinkClick r:id="rId2"/>
              </a:rPr>
              <a:t>https://en.wikipedia.org/wiki/Wikipedia:Citation_needed</a:t>
            </a:r>
            <a:endParaRPr lang="en-GB" dirty="0"/>
          </a:p>
        </p:txBody>
      </p:sp>
      <p:pic>
        <p:nvPicPr>
          <p:cNvPr id="5" name="Picture Placeholder 4"/>
          <p:cNvPicPr>
            <a:picLocks noGrp="1" noChangeAspect="1"/>
          </p:cNvPicPr>
          <p:nvPr>
            <p:ph type="pic" idx="1"/>
          </p:nvPr>
        </p:nvPicPr>
        <p:blipFill>
          <a:blip r:embed="rId3"/>
          <a:srcRect t="3517" b="3517"/>
          <a:stretch>
            <a:fillRect/>
          </a:stretch>
        </p:blipFill>
        <p:spPr>
          <a:xfrm>
            <a:off x="1475656" y="188640"/>
            <a:ext cx="6647656" cy="3358816"/>
          </a:xfrm>
          <a:prstGeom prst="rect">
            <a:avLst/>
          </a:prstGeom>
        </p:spPr>
      </p:pic>
      <p:sp>
        <p:nvSpPr>
          <p:cNvPr id="4" name="Title 3"/>
          <p:cNvSpPr>
            <a:spLocks noGrp="1"/>
          </p:cNvSpPr>
          <p:nvPr>
            <p:ph type="title"/>
          </p:nvPr>
        </p:nvSpPr>
        <p:spPr>
          <a:xfrm>
            <a:off x="228600" y="3789040"/>
            <a:ext cx="8075432" cy="1638754"/>
          </a:xfrm>
          <a:solidFill>
            <a:schemeClr val="tx1"/>
          </a:solidFill>
          <a:ln>
            <a:solidFill>
              <a:srgbClr val="9F5FCF"/>
            </a:solidFill>
          </a:ln>
        </p:spPr>
        <p:txBody>
          <a:bodyPr>
            <a:normAutofit/>
          </a:bodyPr>
          <a:lstStyle/>
          <a:p>
            <a:r>
              <a:rPr lang="en-US" dirty="0" smtClean="0"/>
              <a:t>Also see website: </a:t>
            </a:r>
            <a:r>
              <a:rPr lang="en-US" dirty="0" smtClean="0">
                <a:solidFill>
                  <a:schemeClr val="tx1"/>
                </a:solidFill>
                <a:hlinkClick r:id="rId4"/>
              </a:rPr>
              <a:t>Social Media for learning</a:t>
            </a:r>
            <a:r>
              <a:rPr lang="en-US" dirty="0" smtClean="0"/>
              <a:t/>
            </a:r>
            <a:br>
              <a:rPr lang="en-US" dirty="0" smtClean="0"/>
            </a:br>
            <a:r>
              <a:rPr lang="en-US" dirty="0" smtClean="0"/>
              <a:t>details how to cite in academic writing</a:t>
            </a:r>
            <a:r>
              <a:rPr lang="en-US" dirty="0"/>
              <a:t/>
            </a:r>
            <a:br>
              <a:rPr lang="en-US" dirty="0"/>
            </a:br>
            <a:r>
              <a:rPr lang="en-US" sz="2400" dirty="0"/>
              <a:t>https://socialmediaforlearning.com</a:t>
            </a:r>
            <a:r>
              <a:rPr lang="en-US" sz="2400" dirty="0" smtClean="0"/>
              <a:t>/</a:t>
            </a:r>
            <a:endParaRPr lang="en-GB" sz="2400" dirty="0"/>
          </a:p>
        </p:txBody>
      </p:sp>
    </p:spTree>
    <p:extLst>
      <p:ext uri="{BB962C8B-B14F-4D97-AF65-F5344CB8AC3E}">
        <p14:creationId xmlns:p14="http://schemas.microsoft.com/office/powerpoint/2010/main" val="3146888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3525" y="548680"/>
            <a:ext cx="6874892" cy="5161557"/>
          </a:xfrm>
          <a:prstGeom prst="rect">
            <a:avLst/>
          </a:prstGeom>
          <a:ln>
            <a:solidFill>
              <a:srgbClr val="9F5FCF"/>
            </a:solidFill>
          </a:ln>
        </p:spPr>
      </p:pic>
      <p:sp>
        <p:nvSpPr>
          <p:cNvPr id="3" name="TextBox 2"/>
          <p:cNvSpPr txBox="1"/>
          <p:nvPr/>
        </p:nvSpPr>
        <p:spPr>
          <a:xfrm>
            <a:off x="2132602" y="5949280"/>
            <a:ext cx="6264696" cy="677108"/>
          </a:xfrm>
          <a:prstGeom prst="rect">
            <a:avLst/>
          </a:prstGeom>
          <a:noFill/>
        </p:spPr>
        <p:txBody>
          <a:bodyPr wrap="square" rtlCol="0">
            <a:spAutoFit/>
          </a:bodyPr>
          <a:lstStyle/>
          <a:p>
            <a:r>
              <a:rPr lang="en-US" sz="1000" dirty="0" smtClean="0"/>
              <a:t>Slide 36: </a:t>
            </a:r>
            <a:r>
              <a:rPr lang="en-US" sz="1000" dirty="0" smtClean="0">
                <a:hlinkClick r:id="rId3"/>
              </a:rPr>
              <a:t>https</a:t>
            </a:r>
            <a:r>
              <a:rPr lang="en-US" sz="1000" dirty="0">
                <a:hlinkClick r:id="rId3"/>
              </a:rPr>
              <a:t>://</a:t>
            </a:r>
            <a:r>
              <a:rPr lang="en-US" sz="1000" dirty="0" smtClean="0">
                <a:hlinkClick r:id="rId3"/>
              </a:rPr>
              <a:t>www.slideshare.net/zaid/social-media-for-research-17192868</a:t>
            </a:r>
            <a:endParaRPr lang="en-US" sz="1000" dirty="0" smtClean="0"/>
          </a:p>
          <a:p>
            <a:endParaRPr lang="en-US" sz="1000" dirty="0" smtClean="0"/>
          </a:p>
          <a:p>
            <a:endParaRPr lang="en-GB" dirty="0"/>
          </a:p>
        </p:txBody>
      </p:sp>
    </p:spTree>
    <p:extLst>
      <p:ext uri="{BB962C8B-B14F-4D97-AF65-F5344CB8AC3E}">
        <p14:creationId xmlns:p14="http://schemas.microsoft.com/office/powerpoint/2010/main" val="3557506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r>
              <a:rPr lang="en-US" dirty="0" smtClean="0"/>
              <a:t>YouTube / Medtube : video share</a:t>
            </a:r>
          </a:p>
          <a:p>
            <a:endParaRPr lang="en-US" dirty="0" smtClean="0"/>
          </a:p>
          <a:p>
            <a:r>
              <a:rPr lang="en-US" dirty="0" smtClean="0"/>
              <a:t>Slideshare: upload &amp; share private or public</a:t>
            </a:r>
          </a:p>
          <a:p>
            <a:endParaRPr lang="en-US" dirty="0" smtClean="0"/>
          </a:p>
          <a:p>
            <a:r>
              <a:rPr lang="en-US" dirty="0" smtClean="0"/>
              <a:t>Prezi: visual journey</a:t>
            </a:r>
          </a:p>
          <a:p>
            <a:endParaRPr lang="en-US" dirty="0" smtClean="0"/>
          </a:p>
          <a:p>
            <a:r>
              <a:rPr lang="en-US" dirty="0" smtClean="0"/>
              <a:t>Ebooks: publish open access</a:t>
            </a:r>
            <a:endParaRPr lang="en-GB" dirty="0"/>
          </a:p>
        </p:txBody>
      </p:sp>
      <p:sp>
        <p:nvSpPr>
          <p:cNvPr id="3" name="Content Placeholder 2"/>
          <p:cNvSpPr>
            <a:spLocks noGrp="1"/>
          </p:cNvSpPr>
          <p:nvPr>
            <p:ph sz="half" idx="2"/>
          </p:nvPr>
        </p:nvSpPr>
        <p:spPr>
          <a:xfrm>
            <a:off x="4648200" y="1481328"/>
            <a:ext cx="4038600" cy="4323936"/>
          </a:xfrm>
        </p:spPr>
        <p:txBody>
          <a:bodyPr>
            <a:normAutofit fontScale="62500" lnSpcReduction="20000"/>
          </a:bodyPr>
          <a:lstStyle/>
          <a:p>
            <a:r>
              <a:rPr lang="en-US" dirty="0" smtClean="0"/>
              <a:t>News forums </a:t>
            </a:r>
          </a:p>
          <a:p>
            <a:endParaRPr lang="en-US" dirty="0" smtClean="0"/>
          </a:p>
          <a:p>
            <a:endParaRPr lang="en-US" dirty="0"/>
          </a:p>
          <a:p>
            <a:r>
              <a:rPr lang="en-GB" dirty="0">
                <a:solidFill>
                  <a:schemeClr val="accent6">
                    <a:lumMod val="50000"/>
                  </a:schemeClr>
                </a:solidFill>
              </a:rPr>
              <a:t>Academic rigour, journalistic flair </a:t>
            </a:r>
            <a:endParaRPr lang="en-GB" dirty="0" smtClean="0">
              <a:solidFill>
                <a:schemeClr val="accent6">
                  <a:lumMod val="50000"/>
                </a:schemeClr>
              </a:solidFill>
            </a:endParaRPr>
          </a:p>
          <a:p>
            <a:endParaRPr lang="en-GB" dirty="0" smtClean="0">
              <a:solidFill>
                <a:schemeClr val="accent6">
                  <a:lumMod val="50000"/>
                </a:schemeClr>
              </a:solidFill>
            </a:endParaRPr>
          </a:p>
          <a:p>
            <a:r>
              <a:rPr lang="en-US" dirty="0" smtClean="0">
                <a:solidFill>
                  <a:schemeClr val="accent6">
                    <a:lumMod val="50000"/>
                  </a:schemeClr>
                </a:solidFill>
              </a:rPr>
              <a:t> </a:t>
            </a:r>
            <a:r>
              <a:rPr lang="en-US" dirty="0">
                <a:solidFill>
                  <a:schemeClr val="accent6">
                    <a:lumMod val="50000"/>
                  </a:schemeClr>
                </a:solidFill>
              </a:rPr>
              <a:t>monthly audience of 4.8 million users, and reach of 35 million through Creative Commons </a:t>
            </a:r>
            <a:r>
              <a:rPr lang="en-US" dirty="0" smtClean="0">
                <a:solidFill>
                  <a:schemeClr val="accent6">
                    <a:lumMod val="50000"/>
                  </a:schemeClr>
                </a:solidFill>
              </a:rPr>
              <a:t>republication </a:t>
            </a:r>
            <a:endParaRPr lang="en-US" dirty="0">
              <a:solidFill>
                <a:schemeClr val="accent6">
                  <a:lumMod val="50000"/>
                </a:schemeClr>
              </a:solidFill>
            </a:endParaRPr>
          </a:p>
          <a:p>
            <a:pPr marL="109728" indent="0">
              <a:buNone/>
            </a:pPr>
            <a:endParaRPr lang="en-US" b="1" dirty="0">
              <a:solidFill>
                <a:schemeClr val="accent6">
                  <a:lumMod val="50000"/>
                </a:schemeClr>
              </a:solidFill>
            </a:endParaRPr>
          </a:p>
          <a:p>
            <a:r>
              <a:rPr lang="en-US" dirty="0">
                <a:solidFill>
                  <a:schemeClr val="accent6">
                    <a:lumMod val="50000"/>
                  </a:schemeClr>
                </a:solidFill>
              </a:rPr>
              <a:t>Write an article and join a growing community of more than 49,700 academics and researchers from 2,021 </a:t>
            </a:r>
            <a:r>
              <a:rPr lang="en-US" dirty="0" smtClean="0">
                <a:solidFill>
                  <a:schemeClr val="accent6">
                    <a:lumMod val="50000"/>
                  </a:schemeClr>
                </a:solidFill>
              </a:rPr>
              <a:t>institutions </a:t>
            </a:r>
            <a:endParaRPr lang="en-US" dirty="0">
              <a:solidFill>
                <a:schemeClr val="accent6">
                  <a:lumMod val="50000"/>
                </a:schemeClr>
              </a:solidFill>
            </a:endParaRPr>
          </a:p>
          <a:p>
            <a:endParaRPr lang="en-GB" dirty="0"/>
          </a:p>
        </p:txBody>
      </p:sp>
      <p:sp>
        <p:nvSpPr>
          <p:cNvPr id="4" name="Title 3"/>
          <p:cNvSpPr>
            <a:spLocks noGrp="1"/>
          </p:cNvSpPr>
          <p:nvPr>
            <p:ph type="title"/>
          </p:nvPr>
        </p:nvSpPr>
        <p:spPr/>
        <p:txBody>
          <a:bodyPr/>
          <a:lstStyle/>
          <a:p>
            <a:r>
              <a:rPr lang="en-US" dirty="0" smtClean="0">
                <a:solidFill>
                  <a:srgbClr val="9F5FCF"/>
                </a:solidFill>
              </a:rPr>
              <a:t>Amplify your research impact</a:t>
            </a:r>
            <a:endParaRPr lang="en-GB" dirty="0">
              <a:solidFill>
                <a:srgbClr val="9F5FCF"/>
              </a:solidFill>
            </a:endParaRPr>
          </a:p>
        </p:txBody>
      </p:sp>
      <p:sp>
        <p:nvSpPr>
          <p:cNvPr id="7" name="AutoShape 2" descr="The Conversation">
            <a:hlinkClick r:id="rId2"/>
          </p:cNvPr>
          <p:cNvSpPr>
            <a:spLocks noChangeAspect="1" noChangeArrowheads="1"/>
          </p:cNvSpPr>
          <p:nvPr/>
        </p:nvSpPr>
        <p:spPr bwMode="auto">
          <a:xfrm>
            <a:off x="155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1" name="Picture 10"/>
          <p:cNvPicPr>
            <a:picLocks noChangeAspect="1"/>
          </p:cNvPicPr>
          <p:nvPr/>
        </p:nvPicPr>
        <p:blipFill>
          <a:blip r:embed="rId3"/>
          <a:stretch>
            <a:fillRect/>
          </a:stretch>
        </p:blipFill>
        <p:spPr>
          <a:xfrm>
            <a:off x="5000625" y="1844824"/>
            <a:ext cx="3333750" cy="276225"/>
          </a:xfrm>
          <a:prstGeom prst="rect">
            <a:avLst/>
          </a:prstGeom>
        </p:spPr>
      </p:pic>
      <p:sp>
        <p:nvSpPr>
          <p:cNvPr id="5" name="TextBox 4"/>
          <p:cNvSpPr txBox="1"/>
          <p:nvPr/>
        </p:nvSpPr>
        <p:spPr>
          <a:xfrm>
            <a:off x="4788024" y="5591955"/>
            <a:ext cx="4191000" cy="276999"/>
          </a:xfrm>
          <a:prstGeom prst="rect">
            <a:avLst/>
          </a:prstGeom>
          <a:noFill/>
        </p:spPr>
        <p:txBody>
          <a:bodyPr wrap="square" rtlCol="0">
            <a:spAutoFit/>
          </a:bodyPr>
          <a:lstStyle/>
          <a:p>
            <a:pPr algn="ctr"/>
            <a:r>
              <a:rPr lang="en-US" sz="1200" dirty="0">
                <a:hlinkClick r:id="rId4"/>
              </a:rPr>
              <a:t>https://theconversation.com/global</a:t>
            </a:r>
            <a:endParaRPr lang="en-US" sz="1200" dirty="0"/>
          </a:p>
        </p:txBody>
      </p:sp>
    </p:spTree>
    <p:extLst>
      <p:ext uri="{BB962C8B-B14F-4D97-AF65-F5344CB8AC3E}">
        <p14:creationId xmlns:p14="http://schemas.microsoft.com/office/powerpoint/2010/main" val="218570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7544" y="1735244"/>
            <a:ext cx="4038600" cy="4309872"/>
          </a:xfrm>
        </p:spPr>
        <p:txBody>
          <a:bodyPr>
            <a:normAutofit fontScale="92500"/>
          </a:bodyPr>
          <a:lstStyle/>
          <a:p>
            <a:pPr marL="109728" indent="0">
              <a:buNone/>
            </a:pPr>
            <a:r>
              <a:rPr lang="en-ZA" dirty="0" smtClean="0"/>
              <a:t>Internet embedded in the everyday</a:t>
            </a:r>
          </a:p>
          <a:p>
            <a:r>
              <a:rPr lang="en-ZA" dirty="0" smtClean="0">
                <a:solidFill>
                  <a:srgbClr val="FFFF00"/>
                </a:solidFill>
              </a:rPr>
              <a:t>How can social media increase research impact and reach?</a:t>
            </a:r>
          </a:p>
          <a:p>
            <a:r>
              <a:rPr lang="en-ZA" dirty="0">
                <a:solidFill>
                  <a:srgbClr val="FFFF00"/>
                </a:solidFill>
              </a:rPr>
              <a:t>Social Media a new data source</a:t>
            </a:r>
            <a:r>
              <a:rPr lang="en-ZA" dirty="0" smtClean="0">
                <a:solidFill>
                  <a:srgbClr val="FFFF00"/>
                </a:solidFill>
              </a:rPr>
              <a:t>?</a:t>
            </a:r>
          </a:p>
          <a:p>
            <a:r>
              <a:rPr lang="en-ZA" dirty="0" smtClean="0">
                <a:solidFill>
                  <a:srgbClr val="FFFF00"/>
                </a:solidFill>
              </a:rPr>
              <a:t>Can social media help grow your academic career?</a:t>
            </a:r>
          </a:p>
          <a:p>
            <a:endParaRPr lang="en-ZA" dirty="0">
              <a:solidFill>
                <a:srgbClr val="FFFF00"/>
              </a:solidFill>
            </a:endParaRPr>
          </a:p>
          <a:p>
            <a:endParaRPr lang="en-ZA" dirty="0" smtClean="0">
              <a:solidFill>
                <a:srgbClr val="FFFF00"/>
              </a:solidFill>
            </a:endParaRPr>
          </a:p>
          <a:p>
            <a:endParaRPr lang="en-ZA" dirty="0">
              <a:solidFill>
                <a:srgbClr val="FFFF00"/>
              </a:solidFill>
            </a:endParaRPr>
          </a:p>
          <a:p>
            <a:endParaRPr lang="en-ZA" dirty="0" smtClean="0">
              <a:solidFill>
                <a:srgbClr val="FFFF00"/>
              </a:solidFill>
            </a:endParaRPr>
          </a:p>
          <a:p>
            <a:endParaRPr lang="en-ZA" dirty="0"/>
          </a:p>
        </p:txBody>
      </p:sp>
      <p:pic>
        <p:nvPicPr>
          <p:cNvPr id="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035990"/>
            <a:ext cx="4038600" cy="341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en-ZA" dirty="0" smtClean="0"/>
              <a:t/>
            </a:r>
            <a:br>
              <a:rPr lang="en-ZA" dirty="0" smtClean="0"/>
            </a:br>
            <a:r>
              <a:rPr lang="en-ZA" dirty="0" smtClean="0">
                <a:solidFill>
                  <a:srgbClr val="9F5FCF"/>
                </a:solidFill>
              </a:rPr>
              <a:t>We live in an Interconnected World</a:t>
            </a:r>
            <a:r>
              <a:rPr lang="en-ZA" dirty="0" smtClean="0"/>
              <a:t/>
            </a:r>
            <a:br>
              <a:rPr lang="en-ZA" dirty="0" smtClean="0"/>
            </a:br>
            <a:r>
              <a:rPr lang="en-ZA" sz="1600" dirty="0" smtClean="0">
                <a:solidFill>
                  <a:schemeClr val="bg1"/>
                </a:solidFill>
              </a:rPr>
              <a:t>(proviso +- 40% humanity use the Internet </a:t>
            </a:r>
            <a:r>
              <a:rPr lang="en-ZA" sz="1600" dirty="0">
                <a:solidFill>
                  <a:schemeClr val="bg1"/>
                </a:solidFill>
                <a:hlinkClick r:id="rId4" tooltip="Tim Berners-Lee"/>
              </a:rPr>
              <a:t>Tim </a:t>
            </a:r>
            <a:r>
              <a:rPr lang="en-ZA" sz="1600" dirty="0" smtClean="0">
                <a:solidFill>
                  <a:schemeClr val="bg1"/>
                </a:solidFill>
                <a:hlinkClick r:id="rId4" tooltip="Tim Berners-Lee"/>
              </a:rPr>
              <a:t>Berners-Lee</a:t>
            </a:r>
            <a:r>
              <a:rPr lang="en-ZA" sz="1600" dirty="0">
                <a:solidFill>
                  <a:schemeClr val="bg1"/>
                </a:solidFill>
              </a:rPr>
              <a:t> </a:t>
            </a:r>
            <a:r>
              <a:rPr lang="en-ZA" sz="1600" dirty="0" smtClean="0">
                <a:solidFill>
                  <a:schemeClr val="bg1"/>
                </a:solidFill>
              </a:rPr>
              <a:t>BBC  News 20/1/2015</a:t>
            </a:r>
            <a:r>
              <a:rPr lang="en-ZA" sz="1600" dirty="0" smtClean="0"/>
              <a:t>)</a:t>
            </a:r>
            <a:r>
              <a:rPr lang="en-ZA" sz="1600" dirty="0"/>
              <a:t/>
            </a:r>
            <a:br>
              <a:rPr lang="en-ZA" sz="1600" dirty="0"/>
            </a:br>
            <a:endParaRPr lang="en-ZA" sz="1600" dirty="0"/>
          </a:p>
        </p:txBody>
      </p:sp>
      <p:sp>
        <p:nvSpPr>
          <p:cNvPr id="9" name="TextBox 8"/>
          <p:cNvSpPr txBox="1"/>
          <p:nvPr/>
        </p:nvSpPr>
        <p:spPr>
          <a:xfrm flipH="1">
            <a:off x="4900747" y="5791200"/>
            <a:ext cx="3799908" cy="253916"/>
          </a:xfrm>
          <a:prstGeom prst="rect">
            <a:avLst/>
          </a:prstGeom>
          <a:noFill/>
        </p:spPr>
        <p:txBody>
          <a:bodyPr wrap="square" rtlCol="0">
            <a:spAutoFit/>
          </a:bodyPr>
          <a:lstStyle/>
          <a:p>
            <a:r>
              <a:rPr lang="en-ZA" sz="1050" dirty="0"/>
              <a:t>Pic </a:t>
            </a:r>
            <a:r>
              <a:rPr lang="en-ZA" sz="1050" dirty="0" smtClean="0"/>
              <a:t>from Taylor </a:t>
            </a:r>
            <a:r>
              <a:rPr lang="en-ZA" sz="1050" dirty="0"/>
              <a:t>&amp; Francis white paper, Oct 2014 </a:t>
            </a:r>
          </a:p>
        </p:txBody>
      </p:sp>
    </p:spTree>
    <p:extLst>
      <p:ext uri="{BB962C8B-B14F-4D97-AF65-F5344CB8AC3E}">
        <p14:creationId xmlns:p14="http://schemas.microsoft.com/office/powerpoint/2010/main" val="155558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574699" y="1916832"/>
            <a:ext cx="4073502" cy="2956147"/>
          </a:xfrm>
          <a:prstGeom prst="rect">
            <a:avLst/>
          </a:prstGeom>
          <a:ln>
            <a:solidFill>
              <a:srgbClr val="9F5FCF"/>
            </a:solidFill>
          </a:ln>
        </p:spPr>
      </p:pic>
      <p:sp>
        <p:nvSpPr>
          <p:cNvPr id="3" name="Content Placeholder 2"/>
          <p:cNvSpPr>
            <a:spLocks noGrp="1"/>
          </p:cNvSpPr>
          <p:nvPr>
            <p:ph sz="half" idx="2"/>
          </p:nvPr>
        </p:nvSpPr>
        <p:spPr/>
        <p:txBody>
          <a:bodyPr>
            <a:normAutofit fontScale="92500" lnSpcReduction="10000"/>
          </a:bodyPr>
          <a:lstStyle/>
          <a:p>
            <a:endParaRPr lang="en-US" sz="2000" dirty="0" smtClean="0"/>
          </a:p>
          <a:p>
            <a:r>
              <a:rPr lang="en-US" sz="2000" dirty="0" smtClean="0"/>
              <a:t>So…what </a:t>
            </a:r>
            <a:r>
              <a:rPr lang="en-US" sz="2000" dirty="0"/>
              <a:t>stories will soar from the lab to the front page</a:t>
            </a:r>
            <a:r>
              <a:rPr lang="en-US" sz="2000" dirty="0" smtClean="0"/>
              <a:t>?..: </a:t>
            </a:r>
            <a:r>
              <a:rPr lang="en-US" sz="2000" dirty="0"/>
              <a:t>a curious tale of honey fraud that captured media imaginations and left researchers with the sweet aftertaste of success</a:t>
            </a:r>
            <a:r>
              <a:rPr lang="en-US" sz="2000" dirty="0" smtClean="0"/>
              <a:t>.</a:t>
            </a:r>
          </a:p>
          <a:p>
            <a:endParaRPr lang="en-US" sz="2000" dirty="0" smtClean="0"/>
          </a:p>
          <a:p>
            <a:r>
              <a:rPr lang="en-US" sz="2000" dirty="0"/>
              <a:t>March 2017 Stellenbosch University issued a press release about a group of its researchers who developed a method to detect whether honey fraud is a problem in South Africa</a:t>
            </a:r>
            <a:endParaRPr lang="en-GB" sz="2000" dirty="0"/>
          </a:p>
          <a:p>
            <a:endParaRPr lang="en-GB" sz="2000" dirty="0"/>
          </a:p>
        </p:txBody>
      </p:sp>
      <p:sp>
        <p:nvSpPr>
          <p:cNvPr id="4" name="Title 3"/>
          <p:cNvSpPr>
            <a:spLocks noGrp="1"/>
          </p:cNvSpPr>
          <p:nvPr>
            <p:ph type="title"/>
          </p:nvPr>
        </p:nvSpPr>
        <p:spPr/>
        <p:txBody>
          <a:bodyPr>
            <a:normAutofit fontScale="90000"/>
          </a:bodyPr>
          <a:lstStyle/>
          <a:p>
            <a:r>
              <a:rPr lang="en-US" dirty="0"/>
              <a:t>A scientist with a fascinating story? Some tips on how to make it </a:t>
            </a:r>
            <a:r>
              <a:rPr lang="en-US" dirty="0" smtClean="0"/>
              <a:t>soar</a:t>
            </a:r>
            <a:endParaRPr lang="en-GB" dirty="0"/>
          </a:p>
        </p:txBody>
      </p:sp>
      <p:sp>
        <p:nvSpPr>
          <p:cNvPr id="7" name="TextBox 6"/>
          <p:cNvSpPr txBox="1"/>
          <p:nvPr/>
        </p:nvSpPr>
        <p:spPr>
          <a:xfrm>
            <a:off x="971599" y="5301208"/>
            <a:ext cx="3676601" cy="646331"/>
          </a:xfrm>
          <a:prstGeom prst="rect">
            <a:avLst/>
          </a:prstGeom>
          <a:noFill/>
        </p:spPr>
        <p:txBody>
          <a:bodyPr wrap="square" rtlCol="0">
            <a:spAutoFit/>
          </a:bodyPr>
          <a:lstStyle/>
          <a:p>
            <a:r>
              <a:rPr lang="en-US" b="1" dirty="0" smtClean="0"/>
              <a:t>The Conversation Africa </a:t>
            </a:r>
          </a:p>
          <a:p>
            <a:r>
              <a:rPr lang="en-US" b="1" dirty="0" smtClean="0"/>
              <a:t>March 26 2017, Marina Joubert</a:t>
            </a:r>
            <a:endParaRPr lang="en-GB" b="1" dirty="0"/>
          </a:p>
        </p:txBody>
      </p:sp>
    </p:spTree>
    <p:extLst>
      <p:ext uri="{BB962C8B-B14F-4D97-AF65-F5344CB8AC3E}">
        <p14:creationId xmlns:p14="http://schemas.microsoft.com/office/powerpoint/2010/main" val="4199937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6" y="167710"/>
            <a:ext cx="8229600" cy="1893138"/>
          </a:xfrm>
        </p:spPr>
        <p:txBody>
          <a:bodyPr>
            <a:normAutofit fontScale="90000"/>
          </a:bodyPr>
          <a:lstStyle/>
          <a:p>
            <a:r>
              <a:rPr lang="en-US" dirty="0"/>
              <a:t>Food Science Researcher Prof. </a:t>
            </a:r>
            <a:r>
              <a:rPr lang="en-US" dirty="0" smtClean="0"/>
              <a:t>Marena Manley  </a:t>
            </a:r>
            <a:r>
              <a:rPr lang="en-US" dirty="0"/>
              <a:t>‘when news goes viral be ready with’:</a:t>
            </a:r>
            <a:endParaRPr lang="en-GB" dirty="0"/>
          </a:p>
        </p:txBody>
      </p:sp>
      <p:sp>
        <p:nvSpPr>
          <p:cNvPr id="3" name="Text Placeholder 2"/>
          <p:cNvSpPr>
            <a:spLocks noGrp="1"/>
          </p:cNvSpPr>
          <p:nvPr>
            <p:ph type="body" idx="1"/>
          </p:nvPr>
        </p:nvSpPr>
        <p:spPr>
          <a:xfrm>
            <a:off x="457200" y="2204864"/>
            <a:ext cx="4040188" cy="3967335"/>
          </a:xfrm>
        </p:spPr>
        <p:txBody>
          <a:bodyPr/>
          <a:lstStyle/>
          <a:p>
            <a:endParaRPr lang="en-GB" dirty="0"/>
          </a:p>
        </p:txBody>
      </p:sp>
      <p:sp>
        <p:nvSpPr>
          <p:cNvPr id="4" name="Text Placeholder 3"/>
          <p:cNvSpPr>
            <a:spLocks noGrp="1"/>
          </p:cNvSpPr>
          <p:nvPr>
            <p:ph type="body" sz="half" idx="3"/>
          </p:nvPr>
        </p:nvSpPr>
        <p:spPr>
          <a:xfrm>
            <a:off x="4645026" y="2204864"/>
            <a:ext cx="4041775" cy="3967336"/>
          </a:xfrm>
        </p:spPr>
        <p:txBody>
          <a:bodyPr/>
          <a:lstStyle/>
          <a:p>
            <a:endParaRPr lang="en-GB" dirty="0"/>
          </a:p>
        </p:txBody>
      </p:sp>
      <p:sp>
        <p:nvSpPr>
          <p:cNvPr id="5" name="Content Placeholder 4"/>
          <p:cNvSpPr>
            <a:spLocks noGrp="1"/>
          </p:cNvSpPr>
          <p:nvPr>
            <p:ph sz="quarter" idx="2"/>
          </p:nvPr>
        </p:nvSpPr>
        <p:spPr>
          <a:xfrm>
            <a:off x="457200" y="2348880"/>
            <a:ext cx="4040188" cy="3851563"/>
          </a:xfrm>
        </p:spPr>
        <p:txBody>
          <a:bodyPr/>
          <a:lstStyle/>
          <a:p>
            <a:r>
              <a:rPr lang="en-US" dirty="0"/>
              <a:t>Clear and accessible press </a:t>
            </a:r>
            <a:r>
              <a:rPr lang="en-US" dirty="0" smtClean="0"/>
              <a:t>release</a:t>
            </a:r>
          </a:p>
          <a:p>
            <a:endParaRPr lang="en-US" dirty="0"/>
          </a:p>
          <a:p>
            <a:r>
              <a:rPr lang="en-US" dirty="0"/>
              <a:t>All facts and </a:t>
            </a:r>
            <a:r>
              <a:rPr lang="en-US" dirty="0" smtClean="0"/>
              <a:t>figures</a:t>
            </a:r>
          </a:p>
          <a:p>
            <a:endParaRPr lang="en-US" dirty="0"/>
          </a:p>
          <a:p>
            <a:r>
              <a:rPr lang="en-US" dirty="0"/>
              <a:t>Credit where </a:t>
            </a:r>
            <a:r>
              <a:rPr lang="en-US" dirty="0" smtClean="0"/>
              <a:t>due</a:t>
            </a:r>
          </a:p>
          <a:p>
            <a:endParaRPr lang="en-US" dirty="0"/>
          </a:p>
          <a:p>
            <a:r>
              <a:rPr lang="en-US" dirty="0"/>
              <a:t>Help from institution’s media staff</a:t>
            </a:r>
            <a:endParaRPr lang="en-GB" dirty="0"/>
          </a:p>
          <a:p>
            <a:endParaRPr lang="en-GB" dirty="0"/>
          </a:p>
        </p:txBody>
      </p:sp>
      <p:sp>
        <p:nvSpPr>
          <p:cNvPr id="6" name="Content Placeholder 5"/>
          <p:cNvSpPr>
            <a:spLocks noGrp="1"/>
          </p:cNvSpPr>
          <p:nvPr>
            <p:ph sz="quarter" idx="4"/>
          </p:nvPr>
        </p:nvSpPr>
        <p:spPr>
          <a:xfrm>
            <a:off x="4788024" y="2492896"/>
            <a:ext cx="3898776" cy="3707547"/>
          </a:xfrm>
        </p:spPr>
        <p:txBody>
          <a:bodyPr>
            <a:normAutofit fontScale="92500"/>
          </a:bodyPr>
          <a:lstStyle/>
          <a:p>
            <a:r>
              <a:rPr lang="en-US" dirty="0"/>
              <a:t>Ready key messages for each audience ~ live radio, </a:t>
            </a:r>
            <a:r>
              <a:rPr lang="en-US" dirty="0" smtClean="0"/>
              <a:t>TV</a:t>
            </a:r>
          </a:p>
          <a:p>
            <a:endParaRPr lang="en-US" dirty="0"/>
          </a:p>
          <a:p>
            <a:r>
              <a:rPr lang="en-US" dirty="0"/>
              <a:t>High resolution </a:t>
            </a:r>
            <a:r>
              <a:rPr lang="en-US" dirty="0" smtClean="0"/>
              <a:t>visuals</a:t>
            </a:r>
          </a:p>
          <a:p>
            <a:endParaRPr lang="en-US" dirty="0"/>
          </a:p>
          <a:p>
            <a:r>
              <a:rPr lang="en-US" dirty="0"/>
              <a:t>All hour contact </a:t>
            </a:r>
            <a:r>
              <a:rPr lang="en-US" dirty="0" smtClean="0"/>
              <a:t>details</a:t>
            </a:r>
          </a:p>
          <a:p>
            <a:endParaRPr lang="en-GB" dirty="0"/>
          </a:p>
          <a:p>
            <a:r>
              <a:rPr lang="en-US" sz="1300" dirty="0"/>
              <a:t>The Conversation Africa March 26 2017, Marina Joubert</a:t>
            </a:r>
            <a:endParaRPr lang="en-GB" sz="1300" dirty="0"/>
          </a:p>
          <a:p>
            <a:endParaRPr lang="en-GB" dirty="0"/>
          </a:p>
        </p:txBody>
      </p:sp>
      <p:pic>
        <p:nvPicPr>
          <p:cNvPr id="7" name="Picture 6"/>
          <p:cNvPicPr>
            <a:picLocks noChangeAspect="1"/>
          </p:cNvPicPr>
          <p:nvPr/>
        </p:nvPicPr>
        <p:blipFill>
          <a:blip r:embed="rId2"/>
          <a:stretch>
            <a:fillRect/>
          </a:stretch>
        </p:blipFill>
        <p:spPr>
          <a:xfrm>
            <a:off x="3804983" y="5582421"/>
            <a:ext cx="1619672" cy="1174202"/>
          </a:xfrm>
          <a:prstGeom prst="rect">
            <a:avLst/>
          </a:prstGeom>
          <a:ln>
            <a:solidFill>
              <a:srgbClr val="9F5FCF"/>
            </a:solidFill>
          </a:ln>
        </p:spPr>
      </p:pic>
    </p:spTree>
    <p:extLst>
      <p:ext uri="{BB962C8B-B14F-4D97-AF65-F5344CB8AC3E}">
        <p14:creationId xmlns:p14="http://schemas.microsoft.com/office/powerpoint/2010/main" val="1912770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ln>
            <a:solidFill>
              <a:srgbClr val="9F5FCF"/>
            </a:solidFill>
          </a:ln>
        </p:spPr>
        <p:txBody>
          <a:bodyPr>
            <a:normAutofit/>
          </a:bodyPr>
          <a:lstStyle/>
          <a:p>
            <a:r>
              <a:rPr lang="en-US" sz="2000" dirty="0" smtClean="0"/>
              <a:t>John Hawks “As </a:t>
            </a:r>
            <a:r>
              <a:rPr lang="en-US" sz="2000" dirty="0"/>
              <a:t>our cavers and scientists worked underground in challenging conditions, we kept the world up to date on Twitter, Facebook and with our Rising Star Expedition </a:t>
            </a:r>
            <a:r>
              <a:rPr lang="en-US" sz="2000" dirty="0" smtClean="0"/>
              <a:t>blog”</a:t>
            </a:r>
          </a:p>
          <a:p>
            <a:r>
              <a:rPr lang="en-US" sz="2000" dirty="0" smtClean="0"/>
              <a:t>September 28 2015 </a:t>
            </a:r>
            <a:r>
              <a:rPr lang="en-US" sz="2000" i="1" dirty="0" smtClean="0"/>
              <a:t>Conversation</a:t>
            </a:r>
            <a:r>
              <a:rPr lang="en-US" sz="2000" dirty="0" smtClean="0"/>
              <a:t> article retweeted 189x to date</a:t>
            </a:r>
          </a:p>
          <a:p>
            <a:r>
              <a:rPr lang="en-US" sz="2000" dirty="0" smtClean="0">
                <a:hlinkClick r:id="rId2"/>
              </a:rPr>
              <a:t>eLIFE open access journal</a:t>
            </a:r>
            <a:endParaRPr lang="en-US" sz="2000" dirty="0" smtClean="0"/>
          </a:p>
          <a:p>
            <a:r>
              <a:rPr lang="en-GB" sz="2000" dirty="0"/>
              <a:t>3D scans on </a:t>
            </a:r>
            <a:r>
              <a:rPr lang="en-GB" sz="2000" dirty="0" smtClean="0">
                <a:hlinkClick r:id="rId3"/>
              </a:rPr>
              <a:t>MorphoSource</a:t>
            </a:r>
            <a:r>
              <a:rPr lang="en-GB" sz="2000" dirty="0" smtClean="0"/>
              <a:t> for copy models</a:t>
            </a:r>
            <a:endParaRPr lang="en-GB" sz="2000" dirty="0"/>
          </a:p>
        </p:txBody>
      </p:sp>
      <p:pic>
        <p:nvPicPr>
          <p:cNvPr id="5" name="Content Placeholder 4"/>
          <p:cNvPicPr>
            <a:picLocks noGrp="1" noChangeAspect="1"/>
          </p:cNvPicPr>
          <p:nvPr>
            <p:ph sz="half" idx="2"/>
          </p:nvPr>
        </p:nvPicPr>
        <p:blipFill>
          <a:blip r:embed="rId4"/>
          <a:stretch>
            <a:fillRect/>
          </a:stretch>
        </p:blipFill>
        <p:spPr>
          <a:xfrm>
            <a:off x="4530289" y="1119632"/>
            <a:ext cx="4277395" cy="2309608"/>
          </a:xfrm>
          <a:prstGeom prst="rect">
            <a:avLst/>
          </a:prstGeom>
        </p:spPr>
      </p:pic>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Homo Naledi : Using </a:t>
            </a:r>
            <a:r>
              <a:rPr lang="en-US" dirty="0"/>
              <a:t>social media to tell the story</a:t>
            </a:r>
            <a:br>
              <a:rPr lang="en-US" dirty="0"/>
            </a:br>
            <a:endParaRPr lang="en-GB" dirty="0"/>
          </a:p>
        </p:txBody>
      </p:sp>
      <p:sp>
        <p:nvSpPr>
          <p:cNvPr id="6" name="TextBox 5"/>
          <p:cNvSpPr txBox="1"/>
          <p:nvPr/>
        </p:nvSpPr>
        <p:spPr>
          <a:xfrm>
            <a:off x="5724128" y="3513476"/>
            <a:ext cx="2520280" cy="461665"/>
          </a:xfrm>
          <a:prstGeom prst="rect">
            <a:avLst/>
          </a:prstGeom>
          <a:noFill/>
        </p:spPr>
        <p:txBody>
          <a:bodyPr wrap="square" rtlCol="0">
            <a:spAutoFit/>
          </a:bodyPr>
          <a:lstStyle/>
          <a:p>
            <a:r>
              <a:rPr lang="en-US" sz="1200" dirty="0"/>
              <a:t>Skulls of </a:t>
            </a:r>
            <a:r>
              <a:rPr lang="en-US" sz="1200" dirty="0" smtClean="0"/>
              <a:t>Homo naledi.</a:t>
            </a:r>
          </a:p>
          <a:p>
            <a:r>
              <a:rPr lang="en-US" sz="1200" dirty="0" smtClean="0"/>
              <a:t> John Hawks, CC BY</a:t>
            </a:r>
            <a:endParaRPr lang="en-GB" sz="1200" dirty="0"/>
          </a:p>
        </p:txBody>
      </p:sp>
      <p:sp>
        <p:nvSpPr>
          <p:cNvPr id="3" name="TextBox 2"/>
          <p:cNvSpPr txBox="1"/>
          <p:nvPr/>
        </p:nvSpPr>
        <p:spPr>
          <a:xfrm>
            <a:off x="5048806" y="4281268"/>
            <a:ext cx="3240360" cy="2308324"/>
          </a:xfrm>
          <a:prstGeom prst="rect">
            <a:avLst/>
          </a:prstGeom>
          <a:solidFill>
            <a:schemeClr val="bg1"/>
          </a:solidFill>
        </p:spPr>
        <p:txBody>
          <a:bodyPr wrap="square" rtlCol="0">
            <a:spAutoFit/>
          </a:bodyPr>
          <a:lstStyle/>
          <a:p>
            <a:r>
              <a:rPr lang="en-US" sz="1600" dirty="0">
                <a:solidFill>
                  <a:schemeClr val="accent4">
                    <a:lumMod val="75000"/>
                  </a:schemeClr>
                </a:solidFill>
              </a:rPr>
              <a:t>n</a:t>
            </a:r>
            <a:r>
              <a:rPr lang="en-US" sz="1600" dirty="0" smtClean="0">
                <a:solidFill>
                  <a:schemeClr val="accent4">
                    <a:lumMod val="75000"/>
                  </a:schemeClr>
                </a:solidFill>
              </a:rPr>
              <a:t>ews </a:t>
            </a:r>
            <a:r>
              <a:rPr lang="en-US" sz="1600" dirty="0">
                <a:solidFill>
                  <a:srgbClr val="FF0000"/>
                </a:solidFill>
              </a:rPr>
              <a:t>24</a:t>
            </a:r>
            <a:r>
              <a:rPr lang="en-US" sz="1600" dirty="0"/>
              <a:t> Johannesburg - A year and a half after fossils belonging to the Homo </a:t>
            </a:r>
            <a:r>
              <a:rPr lang="en-US" sz="1600" dirty="0" smtClean="0"/>
              <a:t>Naledi </a:t>
            </a:r>
            <a:r>
              <a:rPr lang="en-US" sz="1600" dirty="0"/>
              <a:t>species were discovered, scientists and researchers can now reveal that it is highly likely that the species lived alongside Homo sapiens (early humans</a:t>
            </a:r>
            <a:r>
              <a:rPr lang="en-US" sz="1600" dirty="0" smtClean="0"/>
              <a:t>)        9 May 2017</a:t>
            </a:r>
            <a:endParaRPr lang="en-GB" sz="1600" dirty="0"/>
          </a:p>
        </p:txBody>
      </p:sp>
    </p:spTree>
    <p:extLst>
      <p:ext uri="{BB962C8B-B14F-4D97-AF65-F5344CB8AC3E}">
        <p14:creationId xmlns:p14="http://schemas.microsoft.com/office/powerpoint/2010/main" val="857757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9F5FCF"/>
            </a:solidFill>
          </a:ln>
        </p:spPr>
        <p:txBody>
          <a:bodyPr>
            <a:normAutofit/>
          </a:bodyPr>
          <a:lstStyle/>
          <a:p>
            <a:pPr marL="109728" indent="0">
              <a:buNone/>
            </a:pPr>
            <a:endParaRPr lang="en-GB" dirty="0" smtClean="0"/>
          </a:p>
          <a:p>
            <a:r>
              <a:rPr lang="en-GB" dirty="0" smtClean="0"/>
              <a:t>DOI</a:t>
            </a:r>
            <a:r>
              <a:rPr lang="en-GB" dirty="0"/>
              <a:t>: </a:t>
            </a:r>
            <a:r>
              <a:rPr lang="en-GB" dirty="0">
                <a:hlinkClick r:id="rId2"/>
              </a:rPr>
              <a:t>http://dx.doi.org/10.7554/eLife.09560</a:t>
            </a:r>
            <a:endParaRPr lang="en-GB" dirty="0"/>
          </a:p>
          <a:p>
            <a:r>
              <a:rPr lang="en-GB" dirty="0"/>
              <a:t>Published September 10, 2015</a:t>
            </a:r>
          </a:p>
          <a:p>
            <a:pPr>
              <a:buFont typeface="Wingdings" panose="05000000000000000000" pitchFamily="2" charset="2"/>
              <a:buChar char="q"/>
            </a:pPr>
            <a:r>
              <a:rPr lang="en-GB" b="1" dirty="0"/>
              <a:t>HTML </a:t>
            </a:r>
            <a:r>
              <a:rPr lang="en-GB" b="1" dirty="0" smtClean="0"/>
              <a:t>views: 308,345</a:t>
            </a:r>
            <a:endParaRPr lang="en-GB" dirty="0"/>
          </a:p>
          <a:p>
            <a:pPr>
              <a:buFont typeface="Wingdings" panose="05000000000000000000" pitchFamily="2" charset="2"/>
              <a:buChar char="q"/>
            </a:pPr>
            <a:r>
              <a:rPr lang="en-GB" b="1" dirty="0"/>
              <a:t>PDF </a:t>
            </a:r>
            <a:r>
              <a:rPr lang="en-GB" b="1" dirty="0" smtClean="0"/>
              <a:t>downloads: 31,712</a:t>
            </a:r>
          </a:p>
          <a:p>
            <a:pPr>
              <a:buFont typeface="Wingdings" panose="05000000000000000000" pitchFamily="2" charset="2"/>
              <a:buChar char="q"/>
            </a:pPr>
            <a:r>
              <a:rPr lang="en-US" b="1" dirty="0" smtClean="0"/>
              <a:t>Twitter: 318 tweets</a:t>
            </a:r>
          </a:p>
          <a:p>
            <a:pPr>
              <a:buFont typeface="Wingdings" panose="05000000000000000000" pitchFamily="2" charset="2"/>
              <a:buChar char="q"/>
            </a:pPr>
            <a:r>
              <a:rPr lang="en-US" b="1" dirty="0" smtClean="0"/>
              <a:t>Facebooks : 96 likes</a:t>
            </a:r>
          </a:p>
          <a:p>
            <a:pPr>
              <a:buFont typeface="Wingdings" panose="05000000000000000000" pitchFamily="2" charset="2"/>
              <a:buChar char="q"/>
            </a:pPr>
            <a:r>
              <a:rPr lang="en-US" b="1" dirty="0" smtClean="0"/>
              <a:t>Scopus: 28 citations</a:t>
            </a:r>
          </a:p>
          <a:p>
            <a:pPr>
              <a:buFont typeface="Wingdings" panose="05000000000000000000" pitchFamily="2" charset="2"/>
              <a:buChar char="q"/>
            </a:pPr>
            <a:r>
              <a:rPr lang="en-US" b="1" dirty="0" smtClean="0"/>
              <a:t>Google Scholar article citations: 88</a:t>
            </a:r>
          </a:p>
          <a:p>
            <a:pPr>
              <a:buFont typeface="Wingdings" panose="05000000000000000000" pitchFamily="2" charset="2"/>
              <a:buChar char="q"/>
            </a:pPr>
            <a:endParaRPr lang="en-GB" b="1" dirty="0" smtClean="0"/>
          </a:p>
          <a:p>
            <a:endParaRPr lang="en-GB" b="1" dirty="0"/>
          </a:p>
          <a:p>
            <a:pPr marL="109728" indent="0">
              <a:buNone/>
            </a:pPr>
            <a:endParaRPr lang="en-GB" dirty="0"/>
          </a:p>
          <a:p>
            <a:endParaRPr lang="en-GB" dirty="0"/>
          </a:p>
          <a:p>
            <a:endParaRPr lang="en-US" dirty="0" smtClean="0"/>
          </a:p>
          <a:p>
            <a:endParaRPr lang="en-GB" dirty="0"/>
          </a:p>
        </p:txBody>
      </p:sp>
      <p:sp>
        <p:nvSpPr>
          <p:cNvPr id="3" name="Title 2"/>
          <p:cNvSpPr>
            <a:spLocks noGrp="1"/>
          </p:cNvSpPr>
          <p:nvPr>
            <p:ph type="title"/>
          </p:nvPr>
        </p:nvSpPr>
        <p:spPr/>
        <p:txBody>
          <a:bodyPr>
            <a:noAutofit/>
          </a:bodyPr>
          <a:lstStyle/>
          <a:p>
            <a:r>
              <a:rPr lang="en-US" sz="2400" i="1" dirty="0">
                <a:solidFill>
                  <a:srgbClr val="9F5FCF"/>
                </a:solidFill>
              </a:rPr>
              <a:t>Homo naledi</a:t>
            </a:r>
            <a:r>
              <a:rPr lang="en-US" sz="2400" dirty="0">
                <a:solidFill>
                  <a:srgbClr val="9F5FCF"/>
                </a:solidFill>
              </a:rPr>
              <a:t>, a new species of the genus </a:t>
            </a:r>
            <a:r>
              <a:rPr lang="en-US" sz="2400" i="1" dirty="0">
                <a:solidFill>
                  <a:srgbClr val="9F5FCF"/>
                </a:solidFill>
              </a:rPr>
              <a:t>Homo</a:t>
            </a:r>
            <a:r>
              <a:rPr lang="en-US" sz="2400" dirty="0">
                <a:solidFill>
                  <a:srgbClr val="9F5FCF"/>
                </a:solidFill>
              </a:rPr>
              <a:t> from the Dinaledi Chamber, South Africa</a:t>
            </a:r>
            <a:br>
              <a:rPr lang="en-US" sz="2400" dirty="0">
                <a:solidFill>
                  <a:srgbClr val="9F5FCF"/>
                </a:solidFill>
              </a:rPr>
            </a:br>
            <a:r>
              <a:rPr lang="en-US" sz="2400" dirty="0" smtClean="0">
                <a:solidFill>
                  <a:srgbClr val="9F5FCF"/>
                </a:solidFill>
              </a:rPr>
              <a:t>Lee R Berger et al, WITS University   </a:t>
            </a:r>
            <a:r>
              <a:rPr lang="en-US" sz="1400" dirty="0" smtClean="0">
                <a:solidFill>
                  <a:srgbClr val="9F5FCF"/>
                </a:solidFill>
              </a:rPr>
              <a:t>as at 8 May 2017</a:t>
            </a:r>
            <a:endParaRPr lang="en-GB" sz="1400" dirty="0">
              <a:solidFill>
                <a:srgbClr val="9F5FCF"/>
              </a:solidFill>
            </a:endParaRPr>
          </a:p>
        </p:txBody>
      </p:sp>
    </p:spTree>
    <p:extLst>
      <p:ext uri="{BB962C8B-B14F-4D97-AF65-F5344CB8AC3E}">
        <p14:creationId xmlns:p14="http://schemas.microsoft.com/office/powerpoint/2010/main" val="4146443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21968" y="1481138"/>
            <a:ext cx="6700064" cy="4525962"/>
          </a:xfrm>
          <a:prstGeom prst="rect">
            <a:avLst/>
          </a:prstGeom>
          <a:ln>
            <a:solidFill>
              <a:srgbClr val="9F5FCF"/>
            </a:solidFill>
          </a:ln>
        </p:spPr>
      </p:pic>
      <p:sp>
        <p:nvSpPr>
          <p:cNvPr id="3" name="Title 2"/>
          <p:cNvSpPr>
            <a:spLocks noGrp="1"/>
          </p:cNvSpPr>
          <p:nvPr>
            <p:ph type="title"/>
          </p:nvPr>
        </p:nvSpPr>
        <p:spPr/>
        <p:txBody>
          <a:bodyPr>
            <a:normAutofit fontScale="90000"/>
          </a:bodyPr>
          <a:lstStyle/>
          <a:p>
            <a:r>
              <a:rPr lang="en-US" dirty="0">
                <a:solidFill>
                  <a:srgbClr val="9F5FCF"/>
                </a:solidFill>
              </a:rPr>
              <a:t>Embedded metrics, online in text </a:t>
            </a:r>
            <a:endParaRPr lang="en-GB" dirty="0"/>
          </a:p>
        </p:txBody>
      </p:sp>
    </p:spTree>
    <p:extLst>
      <p:ext uri="{BB962C8B-B14F-4D97-AF65-F5344CB8AC3E}">
        <p14:creationId xmlns:p14="http://schemas.microsoft.com/office/powerpoint/2010/main" val="2627237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692696"/>
            <a:ext cx="7029297" cy="5114987"/>
          </a:xfrm>
          <a:prstGeom prst="rect">
            <a:avLst/>
          </a:prstGeom>
          <a:ln>
            <a:solidFill>
              <a:srgbClr val="9F5FCF"/>
            </a:solidFill>
          </a:ln>
        </p:spPr>
      </p:pic>
      <p:sp>
        <p:nvSpPr>
          <p:cNvPr id="3" name="TextBox 2"/>
          <p:cNvSpPr txBox="1"/>
          <p:nvPr/>
        </p:nvSpPr>
        <p:spPr>
          <a:xfrm>
            <a:off x="2195735" y="5807683"/>
            <a:ext cx="5949177" cy="400110"/>
          </a:xfrm>
          <a:prstGeom prst="rect">
            <a:avLst/>
          </a:prstGeom>
          <a:noFill/>
        </p:spPr>
        <p:txBody>
          <a:bodyPr wrap="square" rtlCol="0">
            <a:spAutoFit/>
          </a:bodyPr>
          <a:lstStyle/>
          <a:p>
            <a:r>
              <a:rPr lang="en-GB" sz="1000" dirty="0"/>
              <a:t>Slide 43: </a:t>
            </a:r>
            <a:r>
              <a:rPr lang="en-GB" sz="1000" dirty="0">
                <a:hlinkClick r:id="rId3"/>
              </a:rPr>
              <a:t>https://</a:t>
            </a:r>
            <a:r>
              <a:rPr lang="en-GB" sz="1000" dirty="0" smtClean="0">
                <a:hlinkClick r:id="rId3"/>
              </a:rPr>
              <a:t>www.slideshare.net/zaid/social-media-for-research-17192868</a:t>
            </a:r>
            <a:endParaRPr lang="en-GB" sz="1000" dirty="0" smtClean="0"/>
          </a:p>
          <a:p>
            <a:endParaRPr lang="en-GB" sz="1000" dirty="0"/>
          </a:p>
        </p:txBody>
      </p:sp>
    </p:spTree>
    <p:extLst>
      <p:ext uri="{BB962C8B-B14F-4D97-AF65-F5344CB8AC3E}">
        <p14:creationId xmlns:p14="http://schemas.microsoft.com/office/powerpoint/2010/main" val="1203685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3472"/>
            <a:ext cx="8229600" cy="4811831"/>
          </a:xfrm>
        </p:spPr>
        <p:txBody>
          <a:bodyPr>
            <a:normAutofit fontScale="25000" lnSpcReduction="20000"/>
          </a:bodyPr>
          <a:lstStyle/>
          <a:p>
            <a:endParaRPr lang="en-ZA" dirty="0" smtClean="0"/>
          </a:p>
          <a:p>
            <a:pPr>
              <a:buFont typeface="Wingdings" panose="05000000000000000000" pitchFamily="2" charset="2"/>
              <a:buChar char="§"/>
            </a:pPr>
            <a:r>
              <a:rPr lang="en-ZA" sz="11200" dirty="0" smtClean="0"/>
              <a:t>Select your Author ID</a:t>
            </a:r>
            <a:r>
              <a:rPr lang="en-ZA" sz="11200" dirty="0"/>
              <a:t> </a:t>
            </a:r>
            <a:r>
              <a:rPr lang="en-ZA" sz="11200" dirty="0" smtClean="0"/>
              <a:t>&amp; work on developing your online </a:t>
            </a:r>
            <a:r>
              <a:rPr lang="en-ZA" sz="11200" dirty="0"/>
              <a:t>R</a:t>
            </a:r>
            <a:r>
              <a:rPr lang="en-ZA" sz="11200" dirty="0" smtClean="0"/>
              <a:t>esearch Profile</a:t>
            </a:r>
          </a:p>
          <a:p>
            <a:pPr>
              <a:buFont typeface="Wingdings" panose="05000000000000000000" pitchFamily="2" charset="2"/>
              <a:buChar char="§"/>
            </a:pPr>
            <a:endParaRPr lang="en-ZA" sz="11200" dirty="0" smtClean="0"/>
          </a:p>
          <a:p>
            <a:pPr>
              <a:buFont typeface="Wingdings" panose="05000000000000000000" pitchFamily="2" charset="2"/>
              <a:buChar char="§"/>
            </a:pPr>
            <a:r>
              <a:rPr lang="en-ZA" sz="11200" dirty="0" smtClean="0"/>
              <a:t>View Social Media as an integral part of the Research Cycle (discover, manage, research, collaborate, share, reflect)</a:t>
            </a:r>
          </a:p>
          <a:p>
            <a:pPr>
              <a:buFont typeface="Wingdings" panose="05000000000000000000" pitchFamily="2" charset="2"/>
              <a:buChar char="§"/>
            </a:pPr>
            <a:endParaRPr lang="en-ZA" sz="11200" dirty="0" smtClean="0"/>
          </a:p>
          <a:p>
            <a:pPr>
              <a:buFont typeface="Wingdings" panose="05000000000000000000" pitchFamily="2" charset="2"/>
              <a:buChar char="§"/>
            </a:pPr>
            <a:r>
              <a:rPr lang="en-ZA" sz="11200" dirty="0" smtClean="0"/>
              <a:t>Incorporate social media in all your academic related activities</a:t>
            </a:r>
          </a:p>
          <a:p>
            <a:pPr>
              <a:buFont typeface="Wingdings" panose="05000000000000000000" pitchFamily="2" charset="2"/>
              <a:buChar char="§"/>
            </a:pPr>
            <a:endParaRPr lang="en-ZA" sz="11200" dirty="0" smtClean="0"/>
          </a:p>
          <a:p>
            <a:pPr>
              <a:buFont typeface="Wingdings" panose="05000000000000000000" pitchFamily="2" charset="2"/>
              <a:buChar char="§"/>
            </a:pPr>
            <a:r>
              <a:rPr lang="en-ZA" sz="11200" dirty="0" smtClean="0">
                <a:solidFill>
                  <a:schemeClr val="accent2"/>
                </a:solidFill>
              </a:rPr>
              <a:t>Participate in the research landscape:.. </a:t>
            </a:r>
            <a:r>
              <a:rPr lang="en-ZA" sz="11200" dirty="0">
                <a:solidFill>
                  <a:schemeClr val="accent2"/>
                </a:solidFill>
              </a:rPr>
              <a:t>e</a:t>
            </a:r>
            <a:r>
              <a:rPr lang="en-ZA" sz="11200" dirty="0" smtClean="0">
                <a:solidFill>
                  <a:schemeClr val="accent2"/>
                </a:solidFill>
              </a:rPr>
              <a:t>ngage in online scholarly communication!</a:t>
            </a:r>
          </a:p>
          <a:p>
            <a:pPr>
              <a:buFont typeface="Wingdings" panose="05000000000000000000" pitchFamily="2" charset="2"/>
              <a:buChar char="§"/>
            </a:pPr>
            <a:endParaRPr lang="en-ZA" sz="11200" dirty="0" smtClean="0">
              <a:solidFill>
                <a:schemeClr val="accent2"/>
              </a:solidFill>
            </a:endParaRPr>
          </a:p>
          <a:p>
            <a:pPr>
              <a:buFont typeface="Wingdings" panose="05000000000000000000" pitchFamily="2" charset="2"/>
              <a:buChar char="§"/>
            </a:pPr>
            <a:endParaRPr lang="en-ZA" sz="11200" dirty="0" smtClean="0"/>
          </a:p>
          <a:p>
            <a:pPr>
              <a:buFont typeface="Wingdings" panose="05000000000000000000" pitchFamily="2" charset="2"/>
              <a:buChar char="§"/>
            </a:pPr>
            <a:endParaRPr lang="en-ZA" sz="7400" dirty="0" smtClean="0"/>
          </a:p>
          <a:p>
            <a:pPr marL="109728" indent="0">
              <a:buNone/>
            </a:pPr>
            <a:endParaRPr lang="en-ZA" dirty="0" smtClean="0"/>
          </a:p>
          <a:p>
            <a:pPr marL="109728" indent="0" algn="ctr">
              <a:buNone/>
            </a:pPr>
            <a:r>
              <a:rPr lang="en-ZA" dirty="0" smtClean="0"/>
              <a:t>  </a:t>
            </a:r>
          </a:p>
          <a:p>
            <a:endParaRPr lang="en-ZA" dirty="0"/>
          </a:p>
        </p:txBody>
      </p:sp>
      <p:sp>
        <p:nvSpPr>
          <p:cNvPr id="3" name="Title 2"/>
          <p:cNvSpPr>
            <a:spLocks noGrp="1"/>
          </p:cNvSpPr>
          <p:nvPr>
            <p:ph type="title"/>
          </p:nvPr>
        </p:nvSpPr>
        <p:spPr/>
        <p:txBody>
          <a:bodyPr>
            <a:normAutofit/>
          </a:bodyPr>
          <a:lstStyle/>
          <a:p>
            <a:pPr algn="ctr"/>
            <a:r>
              <a:rPr lang="en-ZA" sz="4000" dirty="0" smtClean="0">
                <a:solidFill>
                  <a:srgbClr val="9F5FCF"/>
                </a:solidFill>
              </a:rPr>
              <a:t>Emerging Scholar essentials!</a:t>
            </a:r>
            <a:endParaRPr lang="en-ZA" sz="4000" dirty="0">
              <a:solidFill>
                <a:srgbClr val="9F5FCF"/>
              </a:solidFill>
            </a:endParaRPr>
          </a:p>
        </p:txBody>
      </p:sp>
      <p:sp>
        <p:nvSpPr>
          <p:cNvPr id="4" name="Right Arrow 3"/>
          <p:cNvSpPr/>
          <p:nvPr/>
        </p:nvSpPr>
        <p:spPr>
          <a:xfrm rot="19418782">
            <a:off x="165992" y="863490"/>
            <a:ext cx="772171" cy="59669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Left Arrow 4"/>
          <p:cNvSpPr/>
          <p:nvPr/>
        </p:nvSpPr>
        <p:spPr>
          <a:xfrm rot="1828914">
            <a:off x="7456513" y="5857640"/>
            <a:ext cx="954129" cy="65995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725377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ZA" sz="3000" b="1" dirty="0">
                <a:solidFill>
                  <a:schemeClr val="accent3"/>
                </a:solidFill>
              </a:rPr>
              <a:t>Academics' online presence: a four-step guide to taking control of your </a:t>
            </a:r>
            <a:r>
              <a:rPr lang="en-ZA" sz="3000" b="1" dirty="0" smtClean="0">
                <a:solidFill>
                  <a:schemeClr val="accent3"/>
                </a:solidFill>
              </a:rPr>
              <a:t>visibility </a:t>
            </a:r>
          </a:p>
          <a:p>
            <a:pPr marL="109728" indent="0">
              <a:buNone/>
            </a:pPr>
            <a:r>
              <a:rPr lang="en-ZA" sz="1600" dirty="0" smtClean="0"/>
              <a:t>	(</a:t>
            </a:r>
            <a:r>
              <a:rPr lang="en-ZA" sz="1600" dirty="0"/>
              <a:t>open UCT guide by Sarah Goodier and Laura Czerniewic</a:t>
            </a:r>
            <a:r>
              <a:rPr lang="en-ZA" sz="1600" dirty="0" smtClean="0"/>
              <a:t>)</a:t>
            </a:r>
            <a:endParaRPr lang="en-ZA" sz="1600" b="1" dirty="0"/>
          </a:p>
          <a:p>
            <a:pPr marL="109728" indent="0" algn="ctr">
              <a:buNone/>
            </a:pPr>
            <a:endParaRPr lang="en-ZA" sz="1600" dirty="0" smtClean="0"/>
          </a:p>
          <a:p>
            <a:r>
              <a:rPr lang="en-ZA" sz="3200" dirty="0" smtClean="0"/>
              <a:t>Assess yourself: </a:t>
            </a:r>
            <a:r>
              <a:rPr lang="en-ZA" sz="2100" i="1" dirty="0" smtClean="0"/>
              <a:t>search for yourself and check your impact</a:t>
            </a:r>
          </a:p>
          <a:p>
            <a:r>
              <a:rPr lang="en-ZA" sz="2100" i="1" dirty="0" smtClean="0">
                <a:solidFill>
                  <a:srgbClr val="9F5FCF"/>
                </a:solidFill>
              </a:rPr>
              <a:t>“your Digital footprint vs your digital shadow”</a:t>
            </a:r>
          </a:p>
          <a:p>
            <a:r>
              <a:rPr lang="en-ZA" sz="3200" dirty="0" smtClean="0"/>
              <a:t>Your profile as an individual: </a:t>
            </a:r>
            <a:r>
              <a:rPr lang="en-ZA" sz="2100" i="1" dirty="0" smtClean="0"/>
              <a:t>keep all profiles up to date</a:t>
            </a:r>
          </a:p>
          <a:p>
            <a:r>
              <a:rPr lang="en-ZA" sz="3200" dirty="0" smtClean="0"/>
              <a:t>Improving the availability of your outputs: </a:t>
            </a:r>
            <a:r>
              <a:rPr lang="en-ZA" sz="2100" i="1" dirty="0" smtClean="0"/>
              <a:t>self archive &amp; share what you can</a:t>
            </a:r>
          </a:p>
          <a:p>
            <a:r>
              <a:rPr lang="en-ZA" sz="3200" dirty="0" smtClean="0"/>
              <a:t>Communicating and interacting: </a:t>
            </a:r>
            <a:r>
              <a:rPr lang="en-ZA" sz="1900" i="1" dirty="0" smtClean="0"/>
              <a:t>connect &amp; interact online</a:t>
            </a:r>
          </a:p>
          <a:p>
            <a:endParaRPr lang="en-ZA" sz="1900" dirty="0" smtClean="0"/>
          </a:p>
          <a:p>
            <a:pPr marL="109728" indent="0" algn="ctr">
              <a:buNone/>
            </a:pPr>
            <a:r>
              <a:rPr lang="en-ZA" sz="2800" dirty="0">
                <a:hlinkClick r:id="rId3"/>
              </a:rPr>
              <a:t>http://hdl.handle.net/11427/2652</a:t>
            </a:r>
            <a:endParaRPr lang="en-ZA" sz="2800" dirty="0"/>
          </a:p>
          <a:p>
            <a:endParaRPr lang="en-ZA" sz="2000" dirty="0" smtClean="0"/>
          </a:p>
          <a:p>
            <a:endParaRPr lang="en-ZA" sz="2000" dirty="0"/>
          </a:p>
          <a:p>
            <a:endParaRPr lang="en-ZA" sz="2000" dirty="0"/>
          </a:p>
        </p:txBody>
      </p:sp>
      <p:sp>
        <p:nvSpPr>
          <p:cNvPr id="3" name="Title 2"/>
          <p:cNvSpPr>
            <a:spLocks noGrp="1"/>
          </p:cNvSpPr>
          <p:nvPr>
            <p:ph type="title"/>
          </p:nvPr>
        </p:nvSpPr>
        <p:spPr/>
        <p:txBody>
          <a:bodyPr>
            <a:normAutofit/>
          </a:bodyPr>
          <a:lstStyle/>
          <a:p>
            <a:r>
              <a:rPr lang="en-ZA" sz="4000" dirty="0" smtClean="0"/>
              <a:t>Highly recommended guide</a:t>
            </a:r>
            <a:endParaRPr lang="en-ZA" sz="4000" dirty="0"/>
          </a:p>
        </p:txBody>
      </p:sp>
      <p:sp>
        <p:nvSpPr>
          <p:cNvPr id="4" name="Action Button: Forward or Next 3">
            <a:hlinkClick r:id="rId3" highlightClick="1"/>
          </p:cNvPr>
          <p:cNvSpPr/>
          <p:nvPr/>
        </p:nvSpPr>
        <p:spPr>
          <a:xfrm>
            <a:off x="7812360" y="318030"/>
            <a:ext cx="1042416" cy="1042416"/>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69050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80">
                                          <p:stCondLst>
                                            <p:cond delay="0"/>
                                          </p:stCondLst>
                                        </p:cTn>
                                        <p:tgtEl>
                                          <p:spTgt spid="2">
                                            <p:txEl>
                                              <p:pRg st="4" end="4"/>
                                            </p:txEl>
                                          </p:spTgt>
                                        </p:tgtEl>
                                      </p:cBhvr>
                                    </p:animEffect>
                                    <p:anim calcmode="lin" valueType="num">
                                      <p:cBhvr>
                                        <p:cTn id="8"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4" end="4"/>
                                            </p:txEl>
                                          </p:spTgt>
                                        </p:tgtEl>
                                      </p:cBhvr>
                                      <p:to x="100000" y="60000"/>
                                    </p:animScale>
                                    <p:animScale>
                                      <p:cBhvr>
                                        <p:cTn id="14" dur="166" decel="50000">
                                          <p:stCondLst>
                                            <p:cond delay="676"/>
                                          </p:stCondLst>
                                        </p:cTn>
                                        <p:tgtEl>
                                          <p:spTgt spid="2">
                                            <p:txEl>
                                              <p:pRg st="4" end="4"/>
                                            </p:txEl>
                                          </p:spTgt>
                                        </p:tgtEl>
                                      </p:cBhvr>
                                      <p:to x="100000" y="100000"/>
                                    </p:animScale>
                                    <p:animScale>
                                      <p:cBhvr>
                                        <p:cTn id="15" dur="26">
                                          <p:stCondLst>
                                            <p:cond delay="1312"/>
                                          </p:stCondLst>
                                        </p:cTn>
                                        <p:tgtEl>
                                          <p:spTgt spid="2">
                                            <p:txEl>
                                              <p:pRg st="4" end="4"/>
                                            </p:txEl>
                                          </p:spTgt>
                                        </p:tgtEl>
                                      </p:cBhvr>
                                      <p:to x="100000" y="80000"/>
                                    </p:animScale>
                                    <p:animScale>
                                      <p:cBhvr>
                                        <p:cTn id="16" dur="166" decel="50000">
                                          <p:stCondLst>
                                            <p:cond delay="1338"/>
                                          </p:stCondLst>
                                        </p:cTn>
                                        <p:tgtEl>
                                          <p:spTgt spid="2">
                                            <p:txEl>
                                              <p:pRg st="4" end="4"/>
                                            </p:txEl>
                                          </p:spTgt>
                                        </p:tgtEl>
                                      </p:cBhvr>
                                      <p:to x="100000" y="100000"/>
                                    </p:animScale>
                                    <p:animScale>
                                      <p:cBhvr>
                                        <p:cTn id="17" dur="26">
                                          <p:stCondLst>
                                            <p:cond delay="1642"/>
                                          </p:stCondLst>
                                        </p:cTn>
                                        <p:tgtEl>
                                          <p:spTgt spid="2">
                                            <p:txEl>
                                              <p:pRg st="4" end="4"/>
                                            </p:txEl>
                                          </p:spTgt>
                                        </p:tgtEl>
                                      </p:cBhvr>
                                      <p:to x="100000" y="90000"/>
                                    </p:animScale>
                                    <p:animScale>
                                      <p:cBhvr>
                                        <p:cTn id="18" dur="166" decel="50000">
                                          <p:stCondLst>
                                            <p:cond delay="1668"/>
                                          </p:stCondLst>
                                        </p:cTn>
                                        <p:tgtEl>
                                          <p:spTgt spid="2">
                                            <p:txEl>
                                              <p:pRg st="4" end="4"/>
                                            </p:txEl>
                                          </p:spTgt>
                                        </p:tgtEl>
                                      </p:cBhvr>
                                      <p:to x="100000" y="100000"/>
                                    </p:animScale>
                                    <p:animScale>
                                      <p:cBhvr>
                                        <p:cTn id="19" dur="26">
                                          <p:stCondLst>
                                            <p:cond delay="1808"/>
                                          </p:stCondLst>
                                        </p:cTn>
                                        <p:tgtEl>
                                          <p:spTgt spid="2">
                                            <p:txEl>
                                              <p:pRg st="4" end="4"/>
                                            </p:txEl>
                                          </p:spTgt>
                                        </p:tgtEl>
                                      </p:cBhvr>
                                      <p:to x="100000" y="95000"/>
                                    </p:animScale>
                                    <p:animScale>
                                      <p:cBhvr>
                                        <p:cTn id="20"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smtClean="0">
                <a:solidFill>
                  <a:srgbClr val="7030A0"/>
                </a:solidFill>
              </a:rPr>
              <a:t>To conclude: Value of Social Media</a:t>
            </a:r>
            <a:endParaRPr lang="en-ZA" sz="3600" dirty="0">
              <a:solidFill>
                <a:srgbClr val="7030A0"/>
              </a:solidFill>
            </a:endParaRPr>
          </a:p>
        </p:txBody>
      </p:sp>
      <p:sp>
        <p:nvSpPr>
          <p:cNvPr id="4" name="TextBox 3"/>
          <p:cNvSpPr txBox="1"/>
          <p:nvPr/>
        </p:nvSpPr>
        <p:spPr>
          <a:xfrm>
            <a:off x="633977" y="1484784"/>
            <a:ext cx="8280920" cy="38779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09728" indent="0">
              <a:buNone/>
            </a:pPr>
            <a:endParaRPr lang="en-ZA" dirty="0"/>
          </a:p>
          <a:p>
            <a:pPr marL="109728" indent="0" algn="ctr">
              <a:buNone/>
            </a:pPr>
            <a:r>
              <a:rPr lang="en-ZA" sz="2800" dirty="0"/>
              <a:t>  </a:t>
            </a:r>
            <a:r>
              <a:rPr lang="en-ZA" sz="2800" dirty="0" smtClean="0">
                <a:solidFill>
                  <a:srgbClr val="C00000"/>
                </a:solidFill>
              </a:rPr>
              <a:t>Enhances research </a:t>
            </a:r>
            <a:r>
              <a:rPr lang="en-ZA" sz="2800" dirty="0">
                <a:solidFill>
                  <a:srgbClr val="C00000"/>
                </a:solidFill>
              </a:rPr>
              <a:t>impact </a:t>
            </a:r>
            <a:r>
              <a:rPr lang="en-ZA" sz="2800" dirty="0" smtClean="0"/>
              <a:t>via</a:t>
            </a:r>
            <a:endParaRPr lang="en-ZA" sz="2800" dirty="0"/>
          </a:p>
          <a:p>
            <a:pPr marL="109728" indent="0" algn="ctr">
              <a:buNone/>
            </a:pPr>
            <a:r>
              <a:rPr lang="en-ZA" sz="2800" dirty="0"/>
              <a:t>r</a:t>
            </a:r>
            <a:r>
              <a:rPr lang="en-ZA" sz="2800" dirty="0" smtClean="0"/>
              <a:t>eal time/real world application </a:t>
            </a:r>
            <a:r>
              <a:rPr lang="en-ZA" sz="2800" dirty="0"/>
              <a:t>of </a:t>
            </a:r>
            <a:r>
              <a:rPr lang="en-ZA" sz="2800" dirty="0" smtClean="0"/>
              <a:t>the research</a:t>
            </a:r>
            <a:r>
              <a:rPr lang="en-ZA" sz="2800" dirty="0"/>
              <a:t>, </a:t>
            </a:r>
            <a:r>
              <a:rPr lang="en-ZA" sz="2800" dirty="0" smtClean="0"/>
              <a:t>helps grows citation counts, extends global </a:t>
            </a:r>
            <a:r>
              <a:rPr lang="en-ZA" sz="2800" dirty="0"/>
              <a:t>reach, </a:t>
            </a:r>
            <a:r>
              <a:rPr lang="en-ZA" sz="2800" dirty="0" smtClean="0"/>
              <a:t>facilitates  collegial collaboration </a:t>
            </a:r>
            <a:r>
              <a:rPr lang="en-ZA" sz="2800" dirty="0" smtClean="0">
                <a:solidFill>
                  <a:srgbClr val="C00000"/>
                </a:solidFill>
              </a:rPr>
              <a:t>&amp; is a rich source of data</a:t>
            </a:r>
            <a:endParaRPr lang="en-ZA" sz="2800" dirty="0">
              <a:solidFill>
                <a:srgbClr val="C00000"/>
              </a:solidFill>
            </a:endParaRPr>
          </a:p>
          <a:p>
            <a:pPr marL="109728" indent="0">
              <a:buNone/>
            </a:pPr>
            <a:endParaRPr lang="en-ZA" sz="2800" dirty="0"/>
          </a:p>
          <a:p>
            <a:pPr algn="ctr"/>
            <a:r>
              <a:rPr lang="en-ZA" sz="2000" i="1" dirty="0" smtClean="0"/>
              <a:t>Use to develop your research </a:t>
            </a:r>
            <a:r>
              <a:rPr lang="en-ZA" sz="2000" i="1" dirty="0"/>
              <a:t>career, </a:t>
            </a:r>
            <a:r>
              <a:rPr lang="en-ZA" sz="2000" i="1" dirty="0" smtClean="0"/>
              <a:t>contribute </a:t>
            </a:r>
            <a:r>
              <a:rPr lang="en-ZA" sz="2000" i="1" dirty="0"/>
              <a:t>to institutional research output, &amp; </a:t>
            </a:r>
            <a:r>
              <a:rPr lang="en-ZA" sz="2000" i="1" dirty="0" smtClean="0"/>
              <a:t>grow </a:t>
            </a:r>
            <a:r>
              <a:rPr lang="en-ZA" sz="2000" i="1" dirty="0"/>
              <a:t>funds for research &amp; higher </a:t>
            </a:r>
            <a:r>
              <a:rPr lang="en-ZA" sz="2000" i="1" dirty="0" smtClean="0"/>
              <a:t>education in South Africa!</a:t>
            </a:r>
            <a:endParaRPr lang="en-ZA" sz="2000" i="1" dirty="0"/>
          </a:p>
        </p:txBody>
      </p:sp>
    </p:spTree>
    <p:extLst>
      <p:ext uri="{BB962C8B-B14F-4D97-AF65-F5344CB8AC3E}">
        <p14:creationId xmlns:p14="http://schemas.microsoft.com/office/powerpoint/2010/main" val="224841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9F5FCF"/>
                </a:solidFill>
              </a:rPr>
              <a:t>Getting Started!</a:t>
            </a:r>
            <a:endParaRPr lang="en-GB" dirty="0">
              <a:solidFill>
                <a:srgbClr val="9F5FCF"/>
              </a:solidFill>
            </a:endParaRPr>
          </a:p>
        </p:txBody>
      </p:sp>
      <p:pic>
        <p:nvPicPr>
          <p:cNvPr id="6" name="Content Placeholder 5"/>
          <p:cNvPicPr>
            <a:picLocks noGrp="1" noChangeAspect="1"/>
          </p:cNvPicPr>
          <p:nvPr>
            <p:ph idx="1"/>
          </p:nvPr>
        </p:nvPicPr>
        <p:blipFill>
          <a:blip r:embed="rId2"/>
          <a:stretch>
            <a:fillRect/>
          </a:stretch>
        </p:blipFill>
        <p:spPr>
          <a:xfrm>
            <a:off x="380020" y="1880828"/>
            <a:ext cx="2016224" cy="2858227"/>
          </a:xfrm>
          <a:prstGeom prst="rect">
            <a:avLst/>
          </a:prstGeom>
        </p:spPr>
      </p:pic>
      <p:pic>
        <p:nvPicPr>
          <p:cNvPr id="7" name="Picture 6"/>
          <p:cNvPicPr>
            <a:picLocks noChangeAspect="1"/>
          </p:cNvPicPr>
          <p:nvPr/>
        </p:nvPicPr>
        <p:blipFill>
          <a:blip r:embed="rId3"/>
          <a:stretch>
            <a:fillRect/>
          </a:stretch>
        </p:blipFill>
        <p:spPr>
          <a:xfrm>
            <a:off x="2894765" y="3487018"/>
            <a:ext cx="2888510" cy="2888510"/>
          </a:xfrm>
          <a:prstGeom prst="rect">
            <a:avLst/>
          </a:prstGeom>
        </p:spPr>
      </p:pic>
      <p:pic>
        <p:nvPicPr>
          <p:cNvPr id="8" name="Picture 7"/>
          <p:cNvPicPr>
            <a:picLocks noChangeAspect="1"/>
          </p:cNvPicPr>
          <p:nvPr/>
        </p:nvPicPr>
        <p:blipFill>
          <a:blip r:embed="rId4"/>
          <a:stretch>
            <a:fillRect/>
          </a:stretch>
        </p:blipFill>
        <p:spPr>
          <a:xfrm>
            <a:off x="5004048" y="476672"/>
            <a:ext cx="2880320" cy="2880320"/>
          </a:xfrm>
          <a:prstGeom prst="rect">
            <a:avLst/>
          </a:prstGeom>
        </p:spPr>
      </p:pic>
      <p:pic>
        <p:nvPicPr>
          <p:cNvPr id="9" name="Picture 8"/>
          <p:cNvPicPr>
            <a:picLocks noChangeAspect="1"/>
          </p:cNvPicPr>
          <p:nvPr/>
        </p:nvPicPr>
        <p:blipFill>
          <a:blip r:embed="rId5"/>
          <a:stretch>
            <a:fillRect/>
          </a:stretch>
        </p:blipFill>
        <p:spPr>
          <a:xfrm>
            <a:off x="6228184" y="3717032"/>
            <a:ext cx="2139681" cy="2800630"/>
          </a:xfrm>
          <a:prstGeom prst="rect">
            <a:avLst/>
          </a:prstGeom>
          <a:effectLst>
            <a:glow rad="127000">
              <a:srgbClr val="7030A0"/>
            </a:glow>
          </a:effectLst>
        </p:spPr>
      </p:pic>
      <p:pic>
        <p:nvPicPr>
          <p:cNvPr id="10" name="Picture 9"/>
          <p:cNvPicPr>
            <a:picLocks noChangeAspect="1"/>
          </p:cNvPicPr>
          <p:nvPr/>
        </p:nvPicPr>
        <p:blipFill>
          <a:blip r:embed="rId6"/>
          <a:stretch>
            <a:fillRect/>
          </a:stretch>
        </p:blipFill>
        <p:spPr>
          <a:xfrm>
            <a:off x="2756633" y="1196752"/>
            <a:ext cx="1428750" cy="2028825"/>
          </a:xfrm>
          <a:prstGeom prst="rect">
            <a:avLst/>
          </a:prstGeom>
        </p:spPr>
      </p:pic>
    </p:spTree>
    <p:extLst>
      <p:ext uri="{BB962C8B-B14F-4D97-AF65-F5344CB8AC3E}">
        <p14:creationId xmlns:p14="http://schemas.microsoft.com/office/powerpoint/2010/main" val="1875767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229600" cy="4248471"/>
          </a:xfrm>
        </p:spPr>
        <p:txBody>
          <a:bodyPr>
            <a:normAutofit fontScale="92500" lnSpcReduction="20000"/>
          </a:bodyPr>
          <a:lstStyle/>
          <a:p>
            <a:r>
              <a:rPr lang="en-ZA" sz="2400" b="1" dirty="0" smtClean="0"/>
              <a:t>Engagement </a:t>
            </a:r>
            <a:r>
              <a:rPr lang="en-ZA" sz="2400" dirty="0" smtClean="0">
                <a:cs typeface="Arial" panose="020B0604020202020204" pitchFamily="34" charset="0"/>
              </a:rPr>
              <a:t>– students, colleagues</a:t>
            </a:r>
            <a:r>
              <a:rPr lang="en-ZA" sz="2400" dirty="0">
                <a:cs typeface="Arial" panose="020B0604020202020204" pitchFamily="34" charset="0"/>
              </a:rPr>
              <a:t>, and staff – will </a:t>
            </a:r>
            <a:r>
              <a:rPr lang="en-ZA" sz="2400" dirty="0" smtClean="0">
                <a:cs typeface="Arial" panose="020B0604020202020204" pitchFamily="34" charset="0"/>
              </a:rPr>
              <a:t>be from </a:t>
            </a:r>
            <a:r>
              <a:rPr lang="en-ZA" sz="2400" dirty="0">
                <a:cs typeface="Arial" panose="020B0604020202020204" pitchFamily="34" charset="0"/>
              </a:rPr>
              <a:t>this generation who </a:t>
            </a:r>
            <a:r>
              <a:rPr lang="en-ZA" sz="2400" dirty="0" smtClean="0">
                <a:cs typeface="Arial" panose="020B0604020202020204" pitchFamily="34" charset="0"/>
              </a:rPr>
              <a:t>are technologically sophisticated, well-connected </a:t>
            </a:r>
            <a:r>
              <a:rPr lang="en-ZA" sz="2400" dirty="0">
                <a:cs typeface="Arial" panose="020B0604020202020204" pitchFamily="34" charset="0"/>
              </a:rPr>
              <a:t>on the </a:t>
            </a:r>
            <a:r>
              <a:rPr lang="en-ZA" sz="2400" dirty="0" smtClean="0">
                <a:cs typeface="Arial" panose="020B0604020202020204" pitchFamily="34" charset="0"/>
              </a:rPr>
              <a:t>social web</a:t>
            </a:r>
            <a:r>
              <a:rPr lang="en-ZA" sz="2400" dirty="0">
                <a:cs typeface="Arial" panose="020B0604020202020204" pitchFamily="34" charset="0"/>
              </a:rPr>
              <a:t>, entrepreneurial, </a:t>
            </a:r>
            <a:r>
              <a:rPr lang="en-ZA" sz="2400" dirty="0" smtClean="0">
                <a:cs typeface="Arial" panose="020B0604020202020204" pitchFamily="34" charset="0"/>
              </a:rPr>
              <a:t>and oftentimes</a:t>
            </a:r>
            <a:r>
              <a:rPr lang="en-ZA" sz="2400" dirty="0">
                <a:cs typeface="Arial" panose="020B0604020202020204" pitchFamily="34" charset="0"/>
              </a:rPr>
              <a:t>, impatient</a:t>
            </a:r>
            <a:r>
              <a:rPr lang="en-ZA" sz="2400" dirty="0" smtClean="0">
                <a:cs typeface="Arial" panose="020B0604020202020204" pitchFamily="34" charset="0"/>
              </a:rPr>
              <a:t>.</a:t>
            </a:r>
          </a:p>
          <a:p>
            <a:endParaRPr lang="en-ZA" sz="2400" dirty="0" smtClean="0">
              <a:cs typeface="Arial" panose="020B0604020202020204" pitchFamily="34" charset="0"/>
            </a:endParaRPr>
          </a:p>
          <a:p>
            <a:r>
              <a:rPr lang="en-ZA" sz="2400" b="1" dirty="0" smtClean="0">
                <a:cs typeface="Arial" panose="020B0604020202020204" pitchFamily="34" charset="0"/>
              </a:rPr>
              <a:t>Content management </a:t>
            </a:r>
            <a:r>
              <a:rPr lang="en-ZA" sz="2400" dirty="0" smtClean="0"/>
              <a:t>“We </a:t>
            </a:r>
            <a:r>
              <a:rPr lang="en-ZA" sz="2400" dirty="0"/>
              <a:t>need </a:t>
            </a:r>
            <a:r>
              <a:rPr lang="en-ZA" sz="2400" dirty="0" smtClean="0"/>
              <a:t>to dive </a:t>
            </a:r>
            <a:r>
              <a:rPr lang="en-ZA" sz="2400" dirty="0"/>
              <a:t>in on the </a:t>
            </a:r>
            <a:r>
              <a:rPr lang="en-ZA" sz="2400" dirty="0" smtClean="0"/>
              <a:t>teaching front </a:t>
            </a:r>
            <a:r>
              <a:rPr lang="en-ZA" sz="2400" dirty="0"/>
              <a:t>– students </a:t>
            </a:r>
            <a:r>
              <a:rPr lang="en-ZA" sz="2400" dirty="0" smtClean="0"/>
              <a:t>are taking </a:t>
            </a:r>
            <a:r>
              <a:rPr lang="en-ZA" sz="2400" dirty="0"/>
              <a:t>on the </a:t>
            </a:r>
            <a:r>
              <a:rPr lang="en-ZA" sz="2400" dirty="0" smtClean="0"/>
              <a:t>role as </a:t>
            </a:r>
            <a:r>
              <a:rPr lang="en-ZA" sz="2400" dirty="0"/>
              <a:t>educators</a:t>
            </a:r>
            <a:r>
              <a:rPr lang="en-ZA" sz="2400" dirty="0" smtClean="0"/>
              <a:t>.”</a:t>
            </a:r>
          </a:p>
          <a:p>
            <a:endParaRPr lang="en-ZA" sz="2400" dirty="0" smtClean="0"/>
          </a:p>
          <a:p>
            <a:r>
              <a:rPr lang="en-ZA" sz="2400" b="1" dirty="0" smtClean="0">
                <a:cs typeface="Arial" panose="020B0604020202020204" pitchFamily="34" charset="0"/>
              </a:rPr>
              <a:t>Changing technology  </a:t>
            </a:r>
            <a:r>
              <a:rPr lang="en-ZA" sz="2400" dirty="0"/>
              <a:t>“It is difficult </a:t>
            </a:r>
            <a:r>
              <a:rPr lang="en-ZA" sz="2400" dirty="0" smtClean="0"/>
              <a:t>to predict where it goes. </a:t>
            </a:r>
            <a:r>
              <a:rPr lang="en-ZA" sz="2400" dirty="0"/>
              <a:t>So </a:t>
            </a:r>
            <a:r>
              <a:rPr lang="en-ZA" sz="2400" dirty="0" smtClean="0"/>
              <a:t>many applications … </a:t>
            </a:r>
            <a:r>
              <a:rPr lang="en-ZA" sz="2400" dirty="0" smtClean="0">
                <a:solidFill>
                  <a:schemeClr val="accent2"/>
                </a:solidFill>
              </a:rPr>
              <a:t>Social </a:t>
            </a:r>
            <a:r>
              <a:rPr lang="en-ZA" sz="2400" dirty="0">
                <a:solidFill>
                  <a:schemeClr val="accent2"/>
                </a:solidFill>
              </a:rPr>
              <a:t>media </a:t>
            </a:r>
            <a:r>
              <a:rPr lang="en-ZA" sz="2400" dirty="0" smtClean="0">
                <a:solidFill>
                  <a:schemeClr val="accent2"/>
                </a:solidFill>
              </a:rPr>
              <a:t>is becoming </a:t>
            </a:r>
            <a:r>
              <a:rPr lang="en-ZA" sz="2400" dirty="0">
                <a:solidFill>
                  <a:schemeClr val="accent2"/>
                </a:solidFill>
              </a:rPr>
              <a:t>the primary </a:t>
            </a:r>
            <a:r>
              <a:rPr lang="en-ZA" sz="2400" dirty="0" smtClean="0">
                <a:solidFill>
                  <a:schemeClr val="accent2"/>
                </a:solidFill>
              </a:rPr>
              <a:t>means for </a:t>
            </a:r>
            <a:r>
              <a:rPr lang="en-ZA" sz="2400" dirty="0">
                <a:solidFill>
                  <a:schemeClr val="accent2"/>
                </a:solidFill>
              </a:rPr>
              <a:t>communication</a:t>
            </a:r>
            <a:r>
              <a:rPr lang="en-ZA" sz="2400" dirty="0" smtClean="0">
                <a:solidFill>
                  <a:schemeClr val="accent2"/>
                </a:solidFill>
              </a:rPr>
              <a:t>.</a:t>
            </a:r>
            <a:r>
              <a:rPr lang="en-ZA" sz="2400" dirty="0" smtClean="0"/>
              <a:t>”</a:t>
            </a:r>
          </a:p>
          <a:p>
            <a:pPr marL="109728" indent="0">
              <a:buNone/>
            </a:pPr>
            <a:r>
              <a:rPr lang="en-ZA" sz="2400" dirty="0" smtClean="0"/>
              <a:t>	</a:t>
            </a:r>
            <a:r>
              <a:rPr lang="en-ZA" sz="1300" dirty="0" smtClean="0"/>
              <a:t>Taylor </a:t>
            </a:r>
            <a:r>
              <a:rPr lang="en-ZA" sz="1300" dirty="0"/>
              <a:t>&amp; Francis </a:t>
            </a:r>
            <a:r>
              <a:rPr lang="en-ZA" sz="1300" dirty="0" smtClean="0"/>
              <a:t>White </a:t>
            </a:r>
            <a:r>
              <a:rPr lang="en-ZA" sz="1300" dirty="0"/>
              <a:t>P</a:t>
            </a:r>
            <a:r>
              <a:rPr lang="en-ZA" sz="1300" dirty="0" smtClean="0"/>
              <a:t>aper</a:t>
            </a:r>
            <a:r>
              <a:rPr lang="en-ZA" sz="1300" dirty="0"/>
              <a:t>, Oct 2014</a:t>
            </a:r>
            <a:br>
              <a:rPr lang="en-ZA" sz="1300" dirty="0"/>
            </a:br>
            <a:endParaRPr lang="en-ZA" sz="1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74638"/>
            <a:ext cx="8229600" cy="1354162"/>
          </a:xfrm>
        </p:spPr>
        <p:txBody>
          <a:bodyPr>
            <a:normAutofit/>
          </a:bodyPr>
          <a:lstStyle/>
          <a:p>
            <a:r>
              <a:rPr lang="en-ZA" sz="3600" dirty="0" smtClean="0">
                <a:solidFill>
                  <a:srgbClr val="7030A0"/>
                </a:solidFill>
              </a:rPr>
              <a:t>What is the future of Social Media ? </a:t>
            </a:r>
            <a:r>
              <a:rPr lang="en-ZA" sz="3600" dirty="0" smtClean="0"/>
              <a:t/>
            </a:r>
            <a:br>
              <a:rPr lang="en-ZA" sz="3600" dirty="0" smtClean="0"/>
            </a:br>
            <a:endParaRPr lang="en-ZA"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318736"/>
            <a:ext cx="2269224" cy="153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15616" y="5905970"/>
            <a:ext cx="5600391" cy="276999"/>
          </a:xfrm>
          <a:prstGeom prst="rect">
            <a:avLst/>
          </a:prstGeom>
          <a:noFill/>
        </p:spPr>
        <p:txBody>
          <a:bodyPr wrap="square" rtlCol="0">
            <a:spAutoFit/>
          </a:bodyPr>
          <a:lstStyle/>
          <a:p>
            <a:r>
              <a:rPr lang="en-ZA" sz="1200" dirty="0">
                <a:solidFill>
                  <a:srgbClr val="002060"/>
                </a:solidFill>
                <a:hlinkClick r:id="rId4"/>
              </a:rPr>
              <a:t>http://www.tandf.co.uk/journals/access/white-paper-social-media.pdf</a:t>
            </a:r>
            <a:endParaRPr lang="en-ZA" sz="1200" dirty="0">
              <a:solidFill>
                <a:srgbClr val="002060"/>
              </a:solidFill>
            </a:endParaRPr>
          </a:p>
        </p:txBody>
      </p:sp>
    </p:spTree>
    <p:extLst>
      <p:ext uri="{BB962C8B-B14F-4D97-AF65-F5344CB8AC3E}">
        <p14:creationId xmlns:p14="http://schemas.microsoft.com/office/powerpoint/2010/main" val="225508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hlinkClick r:id="rId2"/>
              </a:rPr>
              <a:t>https://</a:t>
            </a:r>
            <a:r>
              <a:rPr lang="en-GB" dirty="0" smtClean="0">
                <a:hlinkClick r:id="rId2"/>
              </a:rPr>
              <a:t>www.slideshare.net/NerdyChristie/science-and-the-public-why-every-lab-should-tweet</a:t>
            </a:r>
            <a:endParaRPr lang="en-GB" dirty="0" smtClean="0"/>
          </a:p>
          <a:p>
            <a:endParaRPr lang="en-US" dirty="0"/>
          </a:p>
          <a:p>
            <a:r>
              <a:rPr lang="en-GB" dirty="0">
                <a:hlinkClick r:id="rId3"/>
              </a:rPr>
              <a:t>http://</a:t>
            </a:r>
            <a:r>
              <a:rPr lang="en-GB" dirty="0" smtClean="0">
                <a:hlinkClick r:id="rId3"/>
              </a:rPr>
              <a:t>blogs.lse.ac.uk/impactofsocialsciences/files/2011/11/Published-Twitter_Guide_Sept_2011.pdf</a:t>
            </a:r>
            <a:endParaRPr lang="en-GB" dirty="0" smtClean="0"/>
          </a:p>
          <a:p>
            <a:pPr marL="109728" indent="0">
              <a:buNone/>
            </a:pPr>
            <a:endParaRPr lang="en-GB" dirty="0" smtClean="0"/>
          </a:p>
          <a:p>
            <a:r>
              <a:rPr lang="en-GB" dirty="0">
                <a:hlinkClick r:id="rId4"/>
              </a:rPr>
              <a:t>http://</a:t>
            </a:r>
            <a:r>
              <a:rPr lang="en-GB" dirty="0" smtClean="0">
                <a:hlinkClick r:id="rId4"/>
              </a:rPr>
              <a:t>www.sciencemag.org/careers/2013/06/creating-successful-online-presence</a:t>
            </a:r>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US" dirty="0" smtClean="0">
                <a:solidFill>
                  <a:srgbClr val="9F5FCF"/>
                </a:solidFill>
              </a:rPr>
              <a:t>Recommended websites</a:t>
            </a:r>
            <a:endParaRPr lang="en-GB" dirty="0">
              <a:solidFill>
                <a:srgbClr val="9F5FCF"/>
              </a:solidFill>
            </a:endParaRPr>
          </a:p>
        </p:txBody>
      </p:sp>
    </p:spTree>
    <p:extLst>
      <p:ext uri="{BB962C8B-B14F-4D97-AF65-F5344CB8AC3E}">
        <p14:creationId xmlns:p14="http://schemas.microsoft.com/office/powerpoint/2010/main" val="2805650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4744"/>
            <a:ext cx="8712968" cy="4680520"/>
          </a:xfrm>
        </p:spPr>
        <p:txBody>
          <a:bodyPr>
            <a:normAutofit/>
          </a:bodyPr>
          <a:lstStyle/>
          <a:p>
            <a:endParaRPr lang="en-ZA" sz="1200" dirty="0" smtClean="0">
              <a:solidFill>
                <a:srgbClr val="002060"/>
              </a:solidFill>
              <a:hlinkClick r:id="rId2"/>
            </a:endParaRPr>
          </a:p>
          <a:p>
            <a:endParaRPr lang="en-ZA" sz="1200" dirty="0" smtClean="0">
              <a:solidFill>
                <a:srgbClr val="002060"/>
              </a:solidFill>
              <a:hlinkClick r:id="rId2"/>
            </a:endParaRPr>
          </a:p>
          <a:p>
            <a:r>
              <a:rPr lang="en-ZA" sz="1200" dirty="0" smtClean="0">
                <a:solidFill>
                  <a:srgbClr val="002060"/>
                </a:solidFill>
                <a:hlinkClick r:id="rId2"/>
              </a:rPr>
              <a:t>http</a:t>
            </a:r>
            <a:r>
              <a:rPr lang="en-ZA" sz="1200" dirty="0">
                <a:solidFill>
                  <a:srgbClr val="002060"/>
                </a:solidFill>
                <a:hlinkClick r:id="rId2"/>
              </a:rPr>
              <a:t>://</a:t>
            </a:r>
            <a:r>
              <a:rPr lang="en-ZA" sz="1200" dirty="0" smtClean="0">
                <a:solidFill>
                  <a:srgbClr val="002060"/>
                </a:solidFill>
                <a:hlinkClick r:id="rId2"/>
              </a:rPr>
              <a:t>www.tandf.co.uk/journals/access/white-paper-social-media.pdf</a:t>
            </a:r>
            <a:endParaRPr lang="en-ZA" sz="1200" dirty="0" smtClean="0">
              <a:solidFill>
                <a:srgbClr val="002060"/>
              </a:solidFill>
            </a:endParaRPr>
          </a:p>
          <a:p>
            <a:r>
              <a:rPr lang="en-ZA" sz="1200" dirty="0"/>
              <a:t>HINTON, S. &amp; HJORTH, L. (2013) </a:t>
            </a:r>
            <a:r>
              <a:rPr lang="en-ZA" sz="1200" i="1" dirty="0"/>
              <a:t>Understanding Social Media</a:t>
            </a:r>
            <a:r>
              <a:rPr lang="en-ZA" sz="1200" dirty="0"/>
              <a:t>. London: Sage </a:t>
            </a:r>
            <a:r>
              <a:rPr lang="en-ZA" sz="1200" dirty="0" smtClean="0"/>
              <a:t>Publications</a:t>
            </a:r>
          </a:p>
          <a:p>
            <a:r>
              <a:rPr lang="en-GB" sz="1200" dirty="0">
                <a:hlinkClick r:id="rId3"/>
              </a:rPr>
              <a:t>https://</a:t>
            </a:r>
            <a:r>
              <a:rPr lang="en-GB" sz="1200" dirty="0" smtClean="0">
                <a:hlinkClick r:id="rId3"/>
              </a:rPr>
              <a:t>en.oxforddictionaries.com/definition/social_media</a:t>
            </a:r>
            <a:endParaRPr lang="en-GB" sz="1200" dirty="0" smtClean="0">
              <a:hlinkClick r:id="rId4"/>
            </a:endParaRPr>
          </a:p>
          <a:p>
            <a:r>
              <a:rPr lang="en-GB" sz="1200" dirty="0" smtClean="0">
                <a:hlinkClick r:id="rId4"/>
              </a:rPr>
              <a:t>https</a:t>
            </a:r>
            <a:r>
              <a:rPr lang="en-GB" sz="1200" dirty="0">
                <a:hlinkClick r:id="rId4"/>
              </a:rPr>
              <a:t>://</a:t>
            </a:r>
            <a:r>
              <a:rPr lang="en-GB" sz="1200" dirty="0" smtClean="0">
                <a:hlinkClick r:id="rId4"/>
              </a:rPr>
              <a:t>www.york.ac.uk/admin/hr/resources/policy/social-media-guidelines.htm</a:t>
            </a:r>
            <a:endParaRPr lang="en-GB" sz="1200" dirty="0" smtClean="0"/>
          </a:p>
          <a:p>
            <a:r>
              <a:rPr lang="en-US" sz="1200" dirty="0"/>
              <a:t>Eisenberg, Bryan. </a:t>
            </a:r>
            <a:r>
              <a:rPr lang="en-US" sz="1200" dirty="0" smtClean="0"/>
              <a:t>(2006) </a:t>
            </a:r>
            <a:r>
              <a:rPr lang="en-US" sz="1200" i="1" dirty="0" smtClean="0"/>
              <a:t>Waiting </a:t>
            </a:r>
            <a:r>
              <a:rPr lang="en-US" sz="1200" i="1" dirty="0"/>
              <a:t>for your Cat to </a:t>
            </a:r>
            <a:r>
              <a:rPr lang="en-US" sz="1200" i="1" dirty="0" smtClean="0"/>
              <a:t>Bark</a:t>
            </a:r>
            <a:r>
              <a:rPr lang="en-US" sz="1200" dirty="0" smtClean="0"/>
              <a:t>. Nashville, Tennessee: Thomas Nelson, Inc. </a:t>
            </a:r>
          </a:p>
          <a:p>
            <a:r>
              <a:rPr lang="en-GB" sz="1200" dirty="0">
                <a:hlinkClick r:id="rId5"/>
              </a:rPr>
              <a:t>http://</a:t>
            </a:r>
            <a:r>
              <a:rPr lang="en-GB" sz="1200" dirty="0" smtClean="0">
                <a:hlinkClick r:id="rId5"/>
              </a:rPr>
              <a:t>whatis.techtarget.com/definition/social-media</a:t>
            </a:r>
            <a:endParaRPr lang="en-GB" sz="1200" dirty="0" smtClean="0"/>
          </a:p>
          <a:p>
            <a:r>
              <a:rPr lang="en-GB" sz="1200" dirty="0">
                <a:hlinkClick r:id="rId6"/>
              </a:rPr>
              <a:t>http://</a:t>
            </a:r>
            <a:r>
              <a:rPr lang="en-GB" sz="1200" dirty="0" smtClean="0">
                <a:hlinkClick r:id="rId6"/>
              </a:rPr>
              <a:t>searchcompliance.techtarget.com/definition/social-media-policy</a:t>
            </a:r>
            <a:endParaRPr lang="en-GB" sz="1200" dirty="0" smtClean="0"/>
          </a:p>
          <a:p>
            <a:r>
              <a:rPr lang="en-GB" sz="1200" dirty="0" smtClean="0">
                <a:hlinkClick r:id="rId7"/>
              </a:rPr>
              <a:t>https</a:t>
            </a:r>
            <a:r>
              <a:rPr lang="en-GB" sz="1200" dirty="0">
                <a:hlinkClick r:id="rId7"/>
              </a:rPr>
              <a:t>://</a:t>
            </a:r>
            <a:r>
              <a:rPr lang="en-GB" sz="1200" dirty="0" smtClean="0">
                <a:hlinkClick r:id="rId7"/>
              </a:rPr>
              <a:t>provost.harvard.edu/files/provost/files/social_media_guidelines_vers_2_0_eff_081814.pdf</a:t>
            </a:r>
            <a:endParaRPr lang="en-GB" sz="1200" dirty="0" smtClean="0"/>
          </a:p>
          <a:p>
            <a:r>
              <a:rPr lang="en-GB" sz="1200" dirty="0">
                <a:hlinkClick r:id="rId8"/>
              </a:rPr>
              <a:t>http://blog.scienceopen.com</a:t>
            </a:r>
            <a:r>
              <a:rPr lang="en-GB" sz="1200" dirty="0" smtClean="0">
                <a:hlinkClick r:id="rId8"/>
              </a:rPr>
              <a:t>/</a:t>
            </a:r>
            <a:endParaRPr lang="en-GB" sz="1200" dirty="0" smtClean="0"/>
          </a:p>
          <a:p>
            <a:r>
              <a:rPr lang="en-GB" sz="1200" dirty="0">
                <a:hlinkClick r:id="rId9"/>
              </a:rPr>
              <a:t>https://</a:t>
            </a:r>
            <a:r>
              <a:rPr lang="en-GB" sz="1200" dirty="0" smtClean="0">
                <a:hlinkClick r:id="rId9"/>
              </a:rPr>
              <a:t>www.slideshare.net/EileenShepherd/raising-your-research-profile-39085420</a:t>
            </a:r>
            <a:endParaRPr lang="en-GB" sz="1200" dirty="0" smtClean="0"/>
          </a:p>
          <a:p>
            <a:r>
              <a:rPr lang="en-GB" sz="1200" dirty="0">
                <a:hlinkClick r:id="rId10"/>
              </a:rPr>
              <a:t>http://www-personal.umich.edu/~csandvig/698F15/readings/Agre--ch3--</a:t>
            </a:r>
            <a:r>
              <a:rPr lang="en-GB" sz="1200" dirty="0" smtClean="0">
                <a:hlinkClick r:id="rId10"/>
              </a:rPr>
              <a:t>excerpts.pdf</a:t>
            </a:r>
            <a:endParaRPr lang="en-GB" sz="1200" dirty="0" smtClean="0"/>
          </a:p>
          <a:p>
            <a:r>
              <a:rPr lang="en-GB" sz="1200" dirty="0">
                <a:hlinkClick r:id="rId11"/>
              </a:rPr>
              <a:t>https://</a:t>
            </a:r>
            <a:r>
              <a:rPr lang="en-GB" sz="1200" dirty="0" smtClean="0">
                <a:hlinkClick r:id="rId11"/>
              </a:rPr>
              <a:t>www.slideshare.net/zaid/social-media-for-research-17192868/2-Do_you_your_Research_Blog</a:t>
            </a:r>
            <a:endParaRPr lang="en-GB" sz="1200" dirty="0" smtClean="0"/>
          </a:p>
          <a:p>
            <a:r>
              <a:rPr lang="en-US" sz="1200" dirty="0">
                <a:hlinkClick r:id="rId12"/>
              </a:rPr>
              <a:t>http://</a:t>
            </a:r>
            <a:r>
              <a:rPr lang="en-US" sz="1200" dirty="0" smtClean="0">
                <a:hlinkClick r:id="rId12"/>
              </a:rPr>
              <a:t>blogs.lse.ac.uk/impactofsocialsciences/files/2011/11/Published-Twitter_Guide_Sept_2011.pdf</a:t>
            </a:r>
            <a:endParaRPr lang="en-GB" sz="1200" dirty="0" smtClean="0"/>
          </a:p>
          <a:p>
            <a:r>
              <a:rPr lang="en-GB" sz="1200" dirty="0" smtClean="0">
                <a:hlinkClick r:id="rId13"/>
              </a:rPr>
              <a:t>https</a:t>
            </a:r>
            <a:r>
              <a:rPr lang="en-GB" sz="1200" dirty="0">
                <a:hlinkClick r:id="rId13"/>
              </a:rPr>
              <a:t>://conversationprism.com</a:t>
            </a:r>
            <a:r>
              <a:rPr lang="en-GB" sz="1200" dirty="0" smtClean="0">
                <a:hlinkClick r:id="rId13"/>
              </a:rPr>
              <a:t>/</a:t>
            </a:r>
            <a:endParaRPr lang="en-GB" sz="1200" dirty="0" smtClean="0"/>
          </a:p>
          <a:p>
            <a:r>
              <a:rPr lang="en-US" sz="1200" dirty="0" smtClean="0"/>
              <a:t>Fielding, N et al. (2008). The Sage Handbook of Online Research Methods. London: Sage Publications</a:t>
            </a:r>
          </a:p>
          <a:p>
            <a:r>
              <a:rPr lang="en-US" sz="1200" dirty="0">
                <a:hlinkClick r:id="rId14"/>
              </a:rPr>
              <a:t>http://</a:t>
            </a:r>
            <a:r>
              <a:rPr lang="en-US" sz="1200" dirty="0" smtClean="0">
                <a:hlinkClick r:id="rId14"/>
              </a:rPr>
              <a:t>www.apa.org/gradpsych/2011/11/social-media.aspx</a:t>
            </a:r>
            <a:endParaRPr lang="en-GB" sz="1200" dirty="0" smtClean="0"/>
          </a:p>
          <a:p>
            <a:endParaRPr lang="en-ZA" sz="1200" dirty="0"/>
          </a:p>
          <a:p>
            <a:endParaRPr lang="en-US" sz="1200" dirty="0" smtClean="0"/>
          </a:p>
          <a:p>
            <a:endParaRPr lang="en-US" sz="1200" dirty="0" smtClean="0"/>
          </a:p>
          <a:p>
            <a:endParaRPr lang="en-US" sz="1200" dirty="0" smtClean="0"/>
          </a:p>
          <a:p>
            <a:endParaRPr lang="en-GB" sz="1200" dirty="0" smtClean="0"/>
          </a:p>
          <a:p>
            <a:endParaRPr lang="en-GB" sz="1200" dirty="0" smtClean="0"/>
          </a:p>
          <a:p>
            <a:endParaRPr lang="en-GB" dirty="0"/>
          </a:p>
        </p:txBody>
      </p:sp>
      <p:sp>
        <p:nvSpPr>
          <p:cNvPr id="3" name="Title 2"/>
          <p:cNvSpPr>
            <a:spLocks noGrp="1"/>
          </p:cNvSpPr>
          <p:nvPr>
            <p:ph type="title"/>
          </p:nvPr>
        </p:nvSpPr>
        <p:spPr>
          <a:xfrm>
            <a:off x="662880" y="476672"/>
            <a:ext cx="8229600" cy="850106"/>
          </a:xfrm>
        </p:spPr>
        <p:txBody>
          <a:bodyPr/>
          <a:lstStyle/>
          <a:p>
            <a:r>
              <a:rPr lang="en-US" dirty="0" smtClean="0">
                <a:solidFill>
                  <a:srgbClr val="9F5FCF"/>
                </a:solidFill>
              </a:rPr>
              <a:t>References </a:t>
            </a:r>
            <a:r>
              <a:rPr lang="en-US" sz="2400" dirty="0" smtClean="0">
                <a:solidFill>
                  <a:srgbClr val="9F5FCF"/>
                </a:solidFill>
              </a:rPr>
              <a:t>(slide order)</a:t>
            </a:r>
            <a:endParaRPr lang="en-GB" sz="2400" dirty="0">
              <a:solidFill>
                <a:srgbClr val="9F5FCF"/>
              </a:solidFill>
            </a:endParaRPr>
          </a:p>
        </p:txBody>
      </p:sp>
    </p:spTree>
    <p:extLst>
      <p:ext uri="{BB962C8B-B14F-4D97-AF65-F5344CB8AC3E}">
        <p14:creationId xmlns:p14="http://schemas.microsoft.com/office/powerpoint/2010/main" val="2549160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sz="1200" dirty="0" smtClean="0">
              <a:hlinkClick r:id="rId2"/>
            </a:endParaRPr>
          </a:p>
          <a:p>
            <a:r>
              <a:rPr lang="en-US" sz="1200" dirty="0"/>
              <a:t>Swirsky, E. S., Hoop, J. G., &amp; Labott, S. (2014). Using Social Media in Research: New Ethics for a New Meme? </a:t>
            </a:r>
            <a:r>
              <a:rPr lang="en-US" sz="1200" i="1" dirty="0"/>
              <a:t>The American Journal of Bioethics : AJOB</a:t>
            </a:r>
            <a:r>
              <a:rPr lang="en-US" sz="1200" dirty="0"/>
              <a:t>, </a:t>
            </a:r>
            <a:r>
              <a:rPr lang="en-US" sz="1200" i="1" dirty="0"/>
              <a:t>14</a:t>
            </a:r>
            <a:r>
              <a:rPr lang="en-US" sz="1200" dirty="0"/>
              <a:t>(10), 60–61. </a:t>
            </a:r>
            <a:r>
              <a:rPr lang="en-US" sz="1200" dirty="0">
                <a:hlinkClick r:id="rId3"/>
              </a:rPr>
              <a:t>http://doi.org/10.1080/15265161.2014.948302</a:t>
            </a:r>
            <a:endParaRPr lang="en-US" sz="1200" dirty="0"/>
          </a:p>
          <a:p>
            <a:r>
              <a:rPr lang="en-GB" sz="1200" dirty="0">
                <a:hlinkClick r:id="rId4"/>
              </a:rPr>
              <a:t>http://blogs.lse.ac.uk/impactofsocialsciences/2017/05/08/using-twitter-as-a-data-source-an-overview-of-social-media-research-tools-updated-for-2017/</a:t>
            </a:r>
            <a:endParaRPr lang="en-US" sz="1200" dirty="0"/>
          </a:p>
          <a:p>
            <a:r>
              <a:rPr lang="en-US" sz="1200" dirty="0">
                <a:hlinkClick r:id="rId5"/>
              </a:rPr>
              <a:t>http://guides.lib.monash.edu/citing-referencing/apa-websites-social-media</a:t>
            </a:r>
            <a:endParaRPr lang="en-US" sz="1200" dirty="0"/>
          </a:p>
          <a:p>
            <a:r>
              <a:rPr lang="en-US" sz="1200" dirty="0">
                <a:hlinkClick r:id="rId6"/>
              </a:rPr>
              <a:t>https://socialmediaforlearning.com</a:t>
            </a:r>
            <a:r>
              <a:rPr lang="en-US" sz="1200" dirty="0" smtClean="0">
                <a:hlinkClick r:id="rId6"/>
              </a:rPr>
              <a:t>/</a:t>
            </a:r>
            <a:endParaRPr lang="en-US" sz="1200" dirty="0" smtClean="0">
              <a:hlinkClick r:id="rId7"/>
            </a:endParaRPr>
          </a:p>
          <a:p>
            <a:r>
              <a:rPr lang="en-US" sz="1200" dirty="0" smtClean="0">
                <a:hlinkClick r:id="rId7"/>
              </a:rPr>
              <a:t>https</a:t>
            </a:r>
            <a:r>
              <a:rPr lang="en-US" sz="1200" dirty="0">
                <a:hlinkClick r:id="rId7"/>
              </a:rPr>
              <a:t>://</a:t>
            </a:r>
            <a:r>
              <a:rPr lang="en-US" sz="1200" dirty="0" smtClean="0">
                <a:hlinkClick r:id="rId7"/>
              </a:rPr>
              <a:t>www.slideshare.net/zaid/social-media-for-research-17192868/36-Simplify_to_Amplify_the_Impactif</a:t>
            </a:r>
            <a:endParaRPr lang="en-US" sz="1200" dirty="0" smtClean="0"/>
          </a:p>
          <a:p>
            <a:r>
              <a:rPr lang="en-US" sz="1200" dirty="0">
                <a:hlinkClick r:id="rId8"/>
              </a:rPr>
              <a:t>https://</a:t>
            </a:r>
            <a:r>
              <a:rPr lang="en-US" sz="1200" dirty="0" smtClean="0">
                <a:hlinkClick r:id="rId8"/>
              </a:rPr>
              <a:t>theconversation.com/global</a:t>
            </a:r>
            <a:endParaRPr lang="en-US" sz="1200" dirty="0" smtClean="0"/>
          </a:p>
          <a:p>
            <a:r>
              <a:rPr lang="en-ZA" sz="1200" dirty="0">
                <a:hlinkClick r:id="rId9"/>
              </a:rPr>
              <a:t>https://theconversation.com/a-scientist-with-a-fascinating-story-some-tips-on-how-to-make-it-soar-74704</a:t>
            </a:r>
            <a:endParaRPr lang="en-GB" sz="1200" dirty="0">
              <a:hlinkClick r:id="rId2"/>
            </a:endParaRPr>
          </a:p>
          <a:p>
            <a:r>
              <a:rPr lang="en-GB" sz="1200" dirty="0">
                <a:hlinkClick r:id="rId2"/>
              </a:rPr>
              <a:t>https://</a:t>
            </a:r>
            <a:r>
              <a:rPr lang="en-GB" sz="1200" dirty="0" smtClean="0">
                <a:hlinkClick r:id="rId2"/>
              </a:rPr>
              <a:t>theconversation.com/homo-naledi-fossil-discovery-a-triumph-for-open-access-and-education-47726</a:t>
            </a:r>
            <a:endParaRPr lang="en-GB" sz="1200" dirty="0" smtClean="0"/>
          </a:p>
          <a:p>
            <a:r>
              <a:rPr lang="en-US" sz="1200" dirty="0">
                <a:hlinkClick r:id="rId10"/>
              </a:rPr>
              <a:t>https://</a:t>
            </a:r>
            <a:r>
              <a:rPr lang="en-US" sz="1200" dirty="0" smtClean="0">
                <a:hlinkClick r:id="rId10"/>
              </a:rPr>
              <a:t>www.nature.com/nature/journal/v489/n7414/nature11247/metrics</a:t>
            </a:r>
            <a:endParaRPr lang="en-US" sz="1200" dirty="0" smtClean="0"/>
          </a:p>
          <a:p>
            <a:r>
              <a:rPr lang="en-US" sz="1200" dirty="0">
                <a:hlinkClick r:id="rId11"/>
              </a:rPr>
              <a:t>https://</a:t>
            </a:r>
            <a:r>
              <a:rPr lang="en-US" sz="1200" dirty="0" smtClean="0">
                <a:hlinkClick r:id="rId11"/>
              </a:rPr>
              <a:t>www.slideshare.net/zaid/social-media-for-research-17192868/43-Use_Social_Media_to_Connect</a:t>
            </a:r>
            <a:endParaRPr lang="en-US" sz="1200" dirty="0" smtClean="0"/>
          </a:p>
          <a:p>
            <a:r>
              <a:rPr lang="pl-PL" sz="1200" dirty="0"/>
              <a:t>Goodier</a:t>
            </a:r>
            <a:r>
              <a:rPr lang="en-ZA" sz="1200" dirty="0"/>
              <a:t>, S. &amp;</a:t>
            </a:r>
            <a:r>
              <a:rPr lang="pl-PL" sz="1200" dirty="0"/>
              <a:t> Czerniewicz</a:t>
            </a:r>
            <a:r>
              <a:rPr lang="en-ZA" sz="1200" dirty="0"/>
              <a:t>, L. (2014) </a:t>
            </a:r>
            <a:r>
              <a:rPr lang="en-ZA" sz="1200" i="1" dirty="0"/>
              <a:t>Academics’ online presence </a:t>
            </a:r>
            <a:r>
              <a:rPr lang="en-ZA" sz="1200" dirty="0"/>
              <a:t>[Online] 2014. OpenUCT Guide. Available from: Available at: </a:t>
            </a:r>
            <a:r>
              <a:rPr lang="en-ZA" sz="1200" dirty="0">
                <a:hlinkClick r:id="rId12"/>
              </a:rPr>
              <a:t>http://open.uct.ac.za/handle/11427/2652</a:t>
            </a:r>
            <a:r>
              <a:rPr lang="en-ZA" sz="1200" dirty="0"/>
              <a:t>  . [Accessed: 8 May 2017</a:t>
            </a:r>
            <a:r>
              <a:rPr lang="en-ZA" sz="1200" dirty="0" smtClean="0"/>
              <a:t>]</a:t>
            </a:r>
            <a:endParaRPr lang="en-GB" sz="1200" dirty="0" smtClean="0"/>
          </a:p>
          <a:p>
            <a:endParaRPr lang="en-US" sz="1200" dirty="0"/>
          </a:p>
        </p:txBody>
      </p:sp>
      <p:sp>
        <p:nvSpPr>
          <p:cNvPr id="3" name="Title 2"/>
          <p:cNvSpPr>
            <a:spLocks noGrp="1"/>
          </p:cNvSpPr>
          <p:nvPr>
            <p:ph type="title"/>
          </p:nvPr>
        </p:nvSpPr>
        <p:spPr/>
        <p:txBody>
          <a:bodyPr/>
          <a:lstStyle/>
          <a:p>
            <a:r>
              <a:rPr lang="en-US" dirty="0" smtClean="0">
                <a:solidFill>
                  <a:srgbClr val="9F5FCF"/>
                </a:solidFill>
              </a:rPr>
              <a:t>References cont</a:t>
            </a:r>
            <a:r>
              <a:rPr lang="en-US" dirty="0">
                <a:solidFill>
                  <a:srgbClr val="9F5FCF"/>
                </a:solidFill>
              </a:rPr>
              <a:t>.</a:t>
            </a:r>
            <a:endParaRPr lang="en-GB" dirty="0">
              <a:solidFill>
                <a:srgbClr val="9F5FCF"/>
              </a:solidFill>
            </a:endParaRPr>
          </a:p>
        </p:txBody>
      </p:sp>
    </p:spTree>
    <p:extLst>
      <p:ext uri="{BB962C8B-B14F-4D97-AF65-F5344CB8AC3E}">
        <p14:creationId xmlns:p14="http://schemas.microsoft.com/office/powerpoint/2010/main" val="1027885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236239"/>
          </a:xfrm>
        </p:spPr>
        <p:txBody>
          <a:bodyPr>
            <a:normAutofit fontScale="90000"/>
          </a:bodyPr>
          <a:lstStyle/>
          <a:p>
            <a:r>
              <a:rPr lang="en-ZA" dirty="0" smtClean="0">
                <a:solidFill>
                  <a:srgbClr val="9F5FCF"/>
                </a:solidFill>
              </a:rPr>
              <a:t/>
            </a:r>
            <a:br>
              <a:rPr lang="en-ZA" dirty="0" smtClean="0">
                <a:solidFill>
                  <a:srgbClr val="9F5FCF"/>
                </a:solidFill>
              </a:rPr>
            </a:br>
            <a:r>
              <a:rPr lang="en-ZA" dirty="0">
                <a:solidFill>
                  <a:srgbClr val="9F5FCF"/>
                </a:solidFill>
              </a:rPr>
              <a:t/>
            </a:r>
            <a:br>
              <a:rPr lang="en-ZA" dirty="0">
                <a:solidFill>
                  <a:srgbClr val="9F5FCF"/>
                </a:solidFill>
              </a:rPr>
            </a:br>
            <a:r>
              <a:rPr lang="en-ZA" dirty="0" smtClean="0">
                <a:solidFill>
                  <a:srgbClr val="9F5FCF"/>
                </a:solidFill>
              </a:rPr>
              <a:t/>
            </a:r>
            <a:br>
              <a:rPr lang="en-ZA" dirty="0" smtClean="0">
                <a:solidFill>
                  <a:srgbClr val="9F5FCF"/>
                </a:solidFill>
              </a:rPr>
            </a:br>
            <a:endParaRPr lang="en-GB" dirty="0"/>
          </a:p>
        </p:txBody>
      </p:sp>
      <p:sp>
        <p:nvSpPr>
          <p:cNvPr id="3" name="Subtitle 2"/>
          <p:cNvSpPr>
            <a:spLocks noGrp="1"/>
          </p:cNvSpPr>
          <p:nvPr>
            <p:ph type="subTitle" idx="1"/>
          </p:nvPr>
        </p:nvSpPr>
        <p:spPr>
          <a:xfrm>
            <a:off x="685800" y="764704"/>
            <a:ext cx="7772400" cy="4248472"/>
          </a:xfrm>
          <a:ln>
            <a:solidFill>
              <a:schemeClr val="bg1"/>
            </a:solidFill>
          </a:ln>
        </p:spPr>
        <p:txBody>
          <a:bodyPr>
            <a:normAutofit lnSpcReduction="10000"/>
          </a:bodyPr>
          <a:lstStyle/>
          <a:p>
            <a:pPr algn="l"/>
            <a:r>
              <a:rPr lang="en-ZA" sz="2800" b="1" dirty="0" smtClean="0">
                <a:solidFill>
                  <a:srgbClr val="9F5FCF"/>
                </a:solidFill>
              </a:rPr>
              <a:t>“I think we can conclude Social Media is</a:t>
            </a:r>
          </a:p>
          <a:p>
            <a:pPr algn="l"/>
            <a:r>
              <a:rPr lang="en-ZA" sz="2800" b="1" dirty="0" smtClean="0">
                <a:solidFill>
                  <a:srgbClr val="9F5FCF"/>
                </a:solidFill>
              </a:rPr>
              <a:t> ‘a friend’ in the context  of academic research and scholarly communication</a:t>
            </a:r>
            <a:r>
              <a:rPr lang="en-ZA" sz="4000" b="1" dirty="0" smtClean="0">
                <a:solidFill>
                  <a:srgbClr val="9F5FCF"/>
                </a:solidFill>
              </a:rPr>
              <a:t>”</a:t>
            </a:r>
          </a:p>
          <a:p>
            <a:pPr algn="l"/>
            <a:endParaRPr lang="en-ZA" sz="4000" b="1" dirty="0">
              <a:solidFill>
                <a:srgbClr val="9F5FCF"/>
              </a:solidFill>
            </a:endParaRPr>
          </a:p>
          <a:p>
            <a:pPr algn="l"/>
            <a:r>
              <a:rPr lang="en-ZA" sz="4000" b="1" dirty="0" smtClean="0">
                <a:solidFill>
                  <a:srgbClr val="9F5FCF"/>
                </a:solidFill>
              </a:rPr>
              <a:t>		  </a:t>
            </a:r>
            <a:r>
              <a:rPr lang="en-ZA" sz="3000" b="1" dirty="0" smtClean="0">
                <a:solidFill>
                  <a:srgbClr val="9F5FCF"/>
                </a:solidFill>
              </a:rPr>
              <a:t>Your take?     </a:t>
            </a:r>
          </a:p>
          <a:p>
            <a:pPr algn="ctr"/>
            <a:endParaRPr lang="en-ZA" sz="3000" b="1" dirty="0" smtClean="0">
              <a:solidFill>
                <a:srgbClr val="9F5FCF"/>
              </a:solidFill>
            </a:endParaRPr>
          </a:p>
          <a:p>
            <a:r>
              <a:rPr lang="en-ZA" sz="2800" b="1" dirty="0" smtClean="0">
                <a:solidFill>
                  <a:srgbClr val="9F5FCF"/>
                </a:solidFill>
              </a:rPr>
              <a:t>Thank </a:t>
            </a:r>
            <a:r>
              <a:rPr lang="en-ZA" sz="2800" b="1" dirty="0">
                <a:solidFill>
                  <a:srgbClr val="9F5FCF"/>
                </a:solidFill>
              </a:rPr>
              <a:t>you for your </a:t>
            </a:r>
            <a:r>
              <a:rPr lang="en-ZA" sz="2800" b="1" dirty="0" smtClean="0">
                <a:solidFill>
                  <a:srgbClr val="9F5FCF"/>
                </a:solidFill>
              </a:rPr>
              <a:t>attention!</a:t>
            </a:r>
            <a:endParaRPr lang="en-ZA" sz="2800" b="1" dirty="0">
              <a:solidFill>
                <a:srgbClr val="9F5FCF"/>
              </a:solidFill>
            </a:endParaRPr>
          </a:p>
          <a:p>
            <a:r>
              <a:rPr lang="en-US" sz="2800" b="1" dirty="0" smtClean="0"/>
              <a:t>Questions?</a:t>
            </a:r>
          </a:p>
          <a:p>
            <a:endParaRPr lang="en-US" sz="4000" b="1" dirty="0" smtClean="0"/>
          </a:p>
          <a:p>
            <a:endParaRPr lang="en-GB" sz="4000" b="1" dirty="0"/>
          </a:p>
        </p:txBody>
      </p:sp>
      <p:sp>
        <p:nvSpPr>
          <p:cNvPr id="4" name="Smiley Face 3"/>
          <p:cNvSpPr/>
          <p:nvPr/>
        </p:nvSpPr>
        <p:spPr>
          <a:xfrm>
            <a:off x="1812294" y="2502469"/>
            <a:ext cx="655534" cy="772941"/>
          </a:xfrm>
          <a:prstGeom prst="smileyFac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2"/>
          <a:stretch>
            <a:fillRect/>
          </a:stretch>
        </p:blipFill>
        <p:spPr>
          <a:xfrm>
            <a:off x="7299860" y="6001073"/>
            <a:ext cx="1158340" cy="402371"/>
          </a:xfrm>
          <a:prstGeom prst="rect">
            <a:avLst/>
          </a:prstGeom>
        </p:spPr>
      </p:pic>
      <p:pic>
        <p:nvPicPr>
          <p:cNvPr id="6" name="Picture 5"/>
          <p:cNvPicPr>
            <a:picLocks noChangeAspect="1"/>
          </p:cNvPicPr>
          <p:nvPr/>
        </p:nvPicPr>
        <p:blipFill>
          <a:blip r:embed="rId3"/>
          <a:stretch>
            <a:fillRect/>
          </a:stretch>
        </p:blipFill>
        <p:spPr>
          <a:xfrm>
            <a:off x="899592" y="4522212"/>
            <a:ext cx="1944216" cy="490964"/>
          </a:xfrm>
          <a:prstGeom prst="rect">
            <a:avLst/>
          </a:prstGeom>
        </p:spPr>
      </p:pic>
    </p:spTree>
    <p:extLst>
      <p:ext uri="{BB962C8B-B14F-4D97-AF65-F5344CB8AC3E}">
        <p14:creationId xmlns:p14="http://schemas.microsoft.com/office/powerpoint/2010/main" val="171947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80">
                                          <p:stCondLst>
                                            <p:cond delay="0"/>
                                          </p:stCondLst>
                                        </p:cTn>
                                        <p:tgtEl>
                                          <p:spTgt spid="3">
                                            <p:txEl>
                                              <p:pRg st="6" end="6"/>
                                            </p:txEl>
                                          </p:spTgt>
                                        </p:tgtEl>
                                      </p:cBhvr>
                                    </p:animEffect>
                                    <p:anim calcmode="lin" valueType="num">
                                      <p:cBhvr>
                                        <p:cTn id="2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6" end="6"/>
                                            </p:txEl>
                                          </p:spTgt>
                                        </p:tgtEl>
                                      </p:cBhvr>
                                      <p:to x="100000" y="60000"/>
                                    </p:animScale>
                                    <p:animScale>
                                      <p:cBhvr>
                                        <p:cTn id="30" dur="166" decel="50000">
                                          <p:stCondLst>
                                            <p:cond delay="676"/>
                                          </p:stCondLst>
                                        </p:cTn>
                                        <p:tgtEl>
                                          <p:spTgt spid="3">
                                            <p:txEl>
                                              <p:pRg st="6" end="6"/>
                                            </p:txEl>
                                          </p:spTgt>
                                        </p:tgtEl>
                                      </p:cBhvr>
                                      <p:to x="100000" y="100000"/>
                                    </p:animScale>
                                    <p:animScale>
                                      <p:cBhvr>
                                        <p:cTn id="31" dur="26">
                                          <p:stCondLst>
                                            <p:cond delay="1312"/>
                                          </p:stCondLst>
                                        </p:cTn>
                                        <p:tgtEl>
                                          <p:spTgt spid="3">
                                            <p:txEl>
                                              <p:pRg st="6" end="6"/>
                                            </p:txEl>
                                          </p:spTgt>
                                        </p:tgtEl>
                                      </p:cBhvr>
                                      <p:to x="100000" y="80000"/>
                                    </p:animScale>
                                    <p:animScale>
                                      <p:cBhvr>
                                        <p:cTn id="32" dur="166" decel="50000">
                                          <p:stCondLst>
                                            <p:cond delay="1338"/>
                                          </p:stCondLst>
                                        </p:cTn>
                                        <p:tgtEl>
                                          <p:spTgt spid="3">
                                            <p:txEl>
                                              <p:pRg st="6" end="6"/>
                                            </p:txEl>
                                          </p:spTgt>
                                        </p:tgtEl>
                                      </p:cBhvr>
                                      <p:to x="100000" y="100000"/>
                                    </p:animScale>
                                    <p:animScale>
                                      <p:cBhvr>
                                        <p:cTn id="33" dur="26">
                                          <p:stCondLst>
                                            <p:cond delay="1642"/>
                                          </p:stCondLst>
                                        </p:cTn>
                                        <p:tgtEl>
                                          <p:spTgt spid="3">
                                            <p:txEl>
                                              <p:pRg st="6" end="6"/>
                                            </p:txEl>
                                          </p:spTgt>
                                        </p:tgtEl>
                                      </p:cBhvr>
                                      <p:to x="100000" y="90000"/>
                                    </p:animScale>
                                    <p:animScale>
                                      <p:cBhvr>
                                        <p:cTn id="34" dur="166" decel="50000">
                                          <p:stCondLst>
                                            <p:cond delay="1668"/>
                                          </p:stCondLst>
                                        </p:cTn>
                                        <p:tgtEl>
                                          <p:spTgt spid="3">
                                            <p:txEl>
                                              <p:pRg st="6" end="6"/>
                                            </p:txEl>
                                          </p:spTgt>
                                        </p:tgtEl>
                                      </p:cBhvr>
                                      <p:to x="100000" y="100000"/>
                                    </p:animScale>
                                    <p:animScale>
                                      <p:cBhvr>
                                        <p:cTn id="35" dur="26">
                                          <p:stCondLst>
                                            <p:cond delay="1808"/>
                                          </p:stCondLst>
                                        </p:cTn>
                                        <p:tgtEl>
                                          <p:spTgt spid="3">
                                            <p:txEl>
                                              <p:pRg st="6" end="6"/>
                                            </p:txEl>
                                          </p:spTgt>
                                        </p:tgtEl>
                                      </p:cBhvr>
                                      <p:to x="100000" y="95000"/>
                                    </p:animScale>
                                    <p:animScale>
                                      <p:cBhvr>
                                        <p:cTn id="3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ZA" sz="2400" dirty="0" smtClean="0"/>
              <a:t>Web 2.0 is not a technology, it is an attitude (O’Reilly 2005)</a:t>
            </a:r>
          </a:p>
          <a:p>
            <a:endParaRPr lang="en-ZA" sz="2400" dirty="0"/>
          </a:p>
          <a:p>
            <a:r>
              <a:rPr lang="en-ZA" sz="2400" dirty="0" smtClean="0"/>
              <a:t>Web 2.0 about providing users with the means for </a:t>
            </a:r>
            <a:r>
              <a:rPr lang="en-ZA" sz="2400" dirty="0" smtClean="0">
                <a:solidFill>
                  <a:schemeClr val="accent2"/>
                </a:solidFill>
              </a:rPr>
              <a:t>producing and distributing content</a:t>
            </a:r>
          </a:p>
          <a:p>
            <a:endParaRPr lang="en-ZA" sz="2400" dirty="0"/>
          </a:p>
          <a:p>
            <a:r>
              <a:rPr lang="en-ZA" sz="2400" dirty="0" smtClean="0"/>
              <a:t>Typical Web 2.0 qualities: dynamic, </a:t>
            </a:r>
            <a:r>
              <a:rPr lang="en-ZA" sz="2400" dirty="0" smtClean="0">
                <a:solidFill>
                  <a:schemeClr val="accent2"/>
                </a:solidFill>
              </a:rPr>
              <a:t>participatory, engaged</a:t>
            </a:r>
            <a:r>
              <a:rPr lang="en-ZA" sz="2400" dirty="0" smtClean="0"/>
              <a:t>, interoperable, user-centred, open, </a:t>
            </a:r>
            <a:r>
              <a:rPr lang="en-ZA" sz="2400" dirty="0" smtClean="0">
                <a:solidFill>
                  <a:schemeClr val="accent2"/>
                </a:solidFill>
              </a:rPr>
              <a:t>collectively intelligent… </a:t>
            </a:r>
            <a:r>
              <a:rPr lang="en-ZA" sz="2400" dirty="0" smtClean="0"/>
              <a:t>(Muster &amp; Murphie 2009)</a:t>
            </a:r>
            <a:endParaRPr lang="en-ZA" sz="2400" dirty="0"/>
          </a:p>
        </p:txBody>
      </p:sp>
      <p:sp>
        <p:nvSpPr>
          <p:cNvPr id="3" name="Title 2"/>
          <p:cNvSpPr>
            <a:spLocks noGrp="1"/>
          </p:cNvSpPr>
          <p:nvPr>
            <p:ph type="title"/>
          </p:nvPr>
        </p:nvSpPr>
        <p:spPr>
          <a:xfrm>
            <a:off x="395536" y="404664"/>
            <a:ext cx="8229600" cy="1143000"/>
          </a:xfrm>
        </p:spPr>
        <p:txBody>
          <a:bodyPr>
            <a:normAutofit/>
          </a:bodyPr>
          <a:lstStyle/>
          <a:p>
            <a:r>
              <a:rPr lang="en-ZA" sz="4000" dirty="0" smtClean="0">
                <a:solidFill>
                  <a:srgbClr val="7030A0"/>
                </a:solidFill>
              </a:rPr>
              <a:t>Web 2.0</a:t>
            </a:r>
            <a:endParaRPr lang="en-ZA" sz="4000" dirty="0">
              <a:solidFill>
                <a:srgbClr val="7030A0"/>
              </a:solidFill>
            </a:endParaRPr>
          </a:p>
        </p:txBody>
      </p:sp>
      <p:sp>
        <p:nvSpPr>
          <p:cNvPr id="4" name="TextBox 3"/>
          <p:cNvSpPr txBox="1"/>
          <p:nvPr/>
        </p:nvSpPr>
        <p:spPr>
          <a:xfrm>
            <a:off x="1990056" y="6165304"/>
            <a:ext cx="6696744" cy="276999"/>
          </a:xfrm>
          <a:prstGeom prst="rect">
            <a:avLst/>
          </a:prstGeom>
          <a:noFill/>
        </p:spPr>
        <p:txBody>
          <a:bodyPr wrap="square" rtlCol="0">
            <a:spAutoFit/>
          </a:bodyPr>
          <a:lstStyle/>
          <a:p>
            <a:r>
              <a:rPr lang="en-ZA" sz="1200" dirty="0"/>
              <a:t>HINTON, S. &amp; HJORTH, L. (2013) </a:t>
            </a:r>
            <a:r>
              <a:rPr lang="en-ZA" sz="1200" i="1" dirty="0"/>
              <a:t>Understanding Social Media</a:t>
            </a:r>
            <a:r>
              <a:rPr lang="en-ZA" sz="1200" dirty="0"/>
              <a:t>. London: Sage Publications</a:t>
            </a:r>
          </a:p>
        </p:txBody>
      </p:sp>
    </p:spTree>
    <p:extLst>
      <p:ext uri="{BB962C8B-B14F-4D97-AF65-F5344CB8AC3E}">
        <p14:creationId xmlns:p14="http://schemas.microsoft.com/office/powerpoint/2010/main" val="154271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Oxford dictionary: Websites </a:t>
            </a:r>
            <a:r>
              <a:rPr lang="en-US" sz="2000" dirty="0"/>
              <a:t>and applications that enable </a:t>
            </a:r>
            <a:r>
              <a:rPr lang="en-US" sz="2000" b="1" dirty="0"/>
              <a:t>users to create and share content or to participate in social networking </a:t>
            </a:r>
            <a:r>
              <a:rPr lang="en-US" sz="2000" dirty="0">
                <a:hlinkClick r:id="rId2"/>
              </a:rPr>
              <a:t>https://</a:t>
            </a:r>
            <a:r>
              <a:rPr lang="en-US" sz="2000" dirty="0" smtClean="0">
                <a:hlinkClick r:id="rId2"/>
              </a:rPr>
              <a:t>en.oxforddictionaries.com/definition/social_media</a:t>
            </a:r>
            <a:endParaRPr lang="en-US" sz="2000" dirty="0" smtClean="0"/>
          </a:p>
          <a:p>
            <a:endParaRPr lang="en-US" sz="2000" dirty="0" smtClean="0"/>
          </a:p>
          <a:p>
            <a:r>
              <a:rPr lang="en-US" sz="2000" dirty="0"/>
              <a:t>'Social media' is the term commonly given to web-based tools which allow </a:t>
            </a:r>
            <a:r>
              <a:rPr lang="en-US" sz="2000" b="1" dirty="0"/>
              <a:t>users to interact with each other in some way – by sharing information, opinions, knowledge and interests online. As the name implies, social media involves the building of online communities or networks to encourage participation and </a:t>
            </a:r>
            <a:r>
              <a:rPr lang="en-US" sz="2000" b="1" dirty="0" smtClean="0"/>
              <a:t>engagement</a:t>
            </a:r>
            <a:r>
              <a:rPr lang="en-US" sz="2000" b="1" dirty="0"/>
              <a:t> </a:t>
            </a:r>
            <a:r>
              <a:rPr lang="en-US" sz="2000" dirty="0">
                <a:hlinkClick r:id="rId3"/>
              </a:rPr>
              <a:t>https://</a:t>
            </a:r>
            <a:r>
              <a:rPr lang="en-US" sz="2000" dirty="0" smtClean="0">
                <a:hlinkClick r:id="rId3"/>
              </a:rPr>
              <a:t>www.york.ac.uk/admin/hr/resources/policy/social-media-guidelines.htm</a:t>
            </a:r>
            <a:endParaRPr lang="en-US" sz="2000" dirty="0" smtClean="0"/>
          </a:p>
          <a:p>
            <a:endParaRPr lang="en-US" sz="2000" dirty="0"/>
          </a:p>
          <a:p>
            <a:endParaRPr lang="en-GB" sz="2000" dirty="0"/>
          </a:p>
        </p:txBody>
      </p:sp>
      <p:sp>
        <p:nvSpPr>
          <p:cNvPr id="3" name="Title 2"/>
          <p:cNvSpPr>
            <a:spLocks noGrp="1"/>
          </p:cNvSpPr>
          <p:nvPr>
            <p:ph type="title"/>
          </p:nvPr>
        </p:nvSpPr>
        <p:spPr/>
        <p:txBody>
          <a:bodyPr/>
          <a:lstStyle/>
          <a:p>
            <a:r>
              <a:rPr lang="en-US" dirty="0" smtClean="0">
                <a:solidFill>
                  <a:srgbClr val="9F5FCF"/>
                </a:solidFill>
              </a:rPr>
              <a:t>Definition of Social Media</a:t>
            </a:r>
            <a:endParaRPr lang="en-GB" dirty="0">
              <a:solidFill>
                <a:srgbClr val="9F5FCF"/>
              </a:solidFill>
            </a:endParaRPr>
          </a:p>
        </p:txBody>
      </p:sp>
    </p:spTree>
    <p:extLst>
      <p:ext uri="{BB962C8B-B14F-4D97-AF65-F5344CB8AC3E}">
        <p14:creationId xmlns:p14="http://schemas.microsoft.com/office/powerpoint/2010/main" val="5801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“Social media isn’t media in the traditional sense, but platforms for interaction and relationships”  </a:t>
            </a:r>
            <a:r>
              <a:rPr lang="en-US" dirty="0"/>
              <a:t>Bryan </a:t>
            </a:r>
            <a:r>
              <a:rPr lang="en-US" dirty="0" smtClean="0"/>
              <a:t>Eisenberg  2007</a:t>
            </a:r>
          </a:p>
          <a:p>
            <a:endParaRPr lang="en-US" dirty="0"/>
          </a:p>
          <a:p>
            <a:pPr marL="109728" indent="0">
              <a:buNone/>
            </a:pPr>
            <a:r>
              <a:rPr lang="en-US" dirty="0" smtClean="0"/>
              <a:t>  Prominent examples: </a:t>
            </a:r>
          </a:p>
          <a:p>
            <a:r>
              <a:rPr lang="en-US" dirty="0" smtClean="0"/>
              <a:t>Facebook, Twitter, Google+, Wikipedia, LinkedIn, Reddit, </a:t>
            </a:r>
            <a:r>
              <a:rPr lang="en-US" dirty="0"/>
              <a:t>Pinterest. </a:t>
            </a:r>
            <a:r>
              <a:rPr lang="en-US" sz="1200" dirty="0">
                <a:hlinkClick r:id="rId2"/>
              </a:rPr>
              <a:t>http://</a:t>
            </a:r>
            <a:r>
              <a:rPr lang="en-US" sz="1200" dirty="0" smtClean="0">
                <a:hlinkClick r:id="rId2"/>
              </a:rPr>
              <a:t>whatis.techtarget.com/definition/social-media</a:t>
            </a:r>
            <a:endParaRPr lang="en-US" sz="1200" dirty="0" smtClean="0"/>
          </a:p>
          <a:p>
            <a:endParaRPr lang="en-GB" sz="1200" dirty="0"/>
          </a:p>
          <a:p>
            <a:endParaRPr lang="en-GB" dirty="0"/>
          </a:p>
        </p:txBody>
      </p:sp>
      <p:sp>
        <p:nvSpPr>
          <p:cNvPr id="3" name="Title 2"/>
          <p:cNvSpPr>
            <a:spLocks noGrp="1"/>
          </p:cNvSpPr>
          <p:nvPr>
            <p:ph type="title"/>
          </p:nvPr>
        </p:nvSpPr>
        <p:spPr/>
        <p:txBody>
          <a:bodyPr/>
          <a:lstStyle/>
          <a:p>
            <a:r>
              <a:rPr lang="en-US" dirty="0" smtClean="0">
                <a:solidFill>
                  <a:srgbClr val="9F5FCF"/>
                </a:solidFill>
              </a:rPr>
              <a:t>One more definition…</a:t>
            </a:r>
            <a:endParaRPr lang="en-GB" dirty="0">
              <a:solidFill>
                <a:srgbClr val="9F5FCF"/>
              </a:solidFill>
            </a:endParaRPr>
          </a:p>
        </p:txBody>
      </p:sp>
    </p:spTree>
    <p:extLst>
      <p:ext uri="{BB962C8B-B14F-4D97-AF65-F5344CB8AC3E}">
        <p14:creationId xmlns:p14="http://schemas.microsoft.com/office/powerpoint/2010/main" val="40264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wipe(down)">
                                      <p:cBhvr>
                                        <p:cTn id="41" dur="580">
                                          <p:stCondLst>
                                            <p:cond delay="0"/>
                                          </p:stCondLst>
                                        </p:cTn>
                                        <p:tgtEl>
                                          <p:spTgt spid="2">
                                            <p:txEl>
                                              <p:pRg st="3" end="3"/>
                                            </p:txEl>
                                          </p:spTgt>
                                        </p:tgtEl>
                                      </p:cBhvr>
                                    </p:animEffect>
                                    <p:anim calcmode="lin" valueType="num">
                                      <p:cBhvr>
                                        <p:cTn id="4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xEl>
                                              <p:pRg st="3" end="3"/>
                                            </p:txEl>
                                          </p:spTgt>
                                        </p:tgtEl>
                                      </p:cBhvr>
                                      <p:to x="100000" y="60000"/>
                                    </p:animScale>
                                    <p:animScale>
                                      <p:cBhvr>
                                        <p:cTn id="48" dur="166" decel="50000">
                                          <p:stCondLst>
                                            <p:cond delay="676"/>
                                          </p:stCondLst>
                                        </p:cTn>
                                        <p:tgtEl>
                                          <p:spTgt spid="2">
                                            <p:txEl>
                                              <p:pRg st="3" end="3"/>
                                            </p:txEl>
                                          </p:spTgt>
                                        </p:tgtEl>
                                      </p:cBhvr>
                                      <p:to x="100000" y="100000"/>
                                    </p:animScale>
                                    <p:animScale>
                                      <p:cBhvr>
                                        <p:cTn id="49" dur="26">
                                          <p:stCondLst>
                                            <p:cond delay="1312"/>
                                          </p:stCondLst>
                                        </p:cTn>
                                        <p:tgtEl>
                                          <p:spTgt spid="2">
                                            <p:txEl>
                                              <p:pRg st="3" end="3"/>
                                            </p:txEl>
                                          </p:spTgt>
                                        </p:tgtEl>
                                      </p:cBhvr>
                                      <p:to x="100000" y="80000"/>
                                    </p:animScale>
                                    <p:animScale>
                                      <p:cBhvr>
                                        <p:cTn id="50" dur="166" decel="50000">
                                          <p:stCondLst>
                                            <p:cond delay="1338"/>
                                          </p:stCondLst>
                                        </p:cTn>
                                        <p:tgtEl>
                                          <p:spTgt spid="2">
                                            <p:txEl>
                                              <p:pRg st="3" end="3"/>
                                            </p:txEl>
                                          </p:spTgt>
                                        </p:tgtEl>
                                      </p:cBhvr>
                                      <p:to x="100000" y="100000"/>
                                    </p:animScale>
                                    <p:animScale>
                                      <p:cBhvr>
                                        <p:cTn id="51" dur="26">
                                          <p:stCondLst>
                                            <p:cond delay="1642"/>
                                          </p:stCondLst>
                                        </p:cTn>
                                        <p:tgtEl>
                                          <p:spTgt spid="2">
                                            <p:txEl>
                                              <p:pRg st="3" end="3"/>
                                            </p:txEl>
                                          </p:spTgt>
                                        </p:tgtEl>
                                      </p:cBhvr>
                                      <p:to x="100000" y="90000"/>
                                    </p:animScale>
                                    <p:animScale>
                                      <p:cBhvr>
                                        <p:cTn id="52" dur="166" decel="50000">
                                          <p:stCondLst>
                                            <p:cond delay="1668"/>
                                          </p:stCondLst>
                                        </p:cTn>
                                        <p:tgtEl>
                                          <p:spTgt spid="2">
                                            <p:txEl>
                                              <p:pRg st="3" end="3"/>
                                            </p:txEl>
                                          </p:spTgt>
                                        </p:tgtEl>
                                      </p:cBhvr>
                                      <p:to x="100000" y="100000"/>
                                    </p:animScale>
                                    <p:animScale>
                                      <p:cBhvr>
                                        <p:cTn id="53" dur="26">
                                          <p:stCondLst>
                                            <p:cond delay="1808"/>
                                          </p:stCondLst>
                                        </p:cTn>
                                        <p:tgtEl>
                                          <p:spTgt spid="2">
                                            <p:txEl>
                                              <p:pRg st="3" end="3"/>
                                            </p:txEl>
                                          </p:spTgt>
                                        </p:tgtEl>
                                      </p:cBhvr>
                                      <p:to x="100000" y="95000"/>
                                    </p:animScale>
                                    <p:animScale>
                                      <p:cBhvr>
                                        <p:cTn id="5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Institutional - University: employee/individual tasked with communicating on behalf of a unit or department or research project </a:t>
            </a:r>
          </a:p>
          <a:p>
            <a:endParaRPr lang="en-US" dirty="0" smtClean="0"/>
          </a:p>
          <a:p>
            <a:r>
              <a:rPr lang="en-US" dirty="0" smtClean="0"/>
              <a:t>Personal capacity: researcher profile, networking, research interests, doing research, communicating research &amp; for personal use</a:t>
            </a:r>
            <a:endParaRPr lang="en-GB" dirty="0"/>
          </a:p>
        </p:txBody>
      </p:sp>
      <p:sp>
        <p:nvSpPr>
          <p:cNvPr id="3" name="Title 2"/>
          <p:cNvSpPr>
            <a:spLocks noGrp="1"/>
          </p:cNvSpPr>
          <p:nvPr>
            <p:ph type="title"/>
          </p:nvPr>
        </p:nvSpPr>
        <p:spPr/>
        <p:txBody>
          <a:bodyPr/>
          <a:lstStyle/>
          <a:p>
            <a:r>
              <a:rPr lang="en-US" dirty="0" smtClean="0">
                <a:solidFill>
                  <a:srgbClr val="9F5FCF"/>
                </a:solidFill>
              </a:rPr>
              <a:t>Use of Social Media</a:t>
            </a:r>
            <a:endParaRPr lang="en-GB" dirty="0">
              <a:solidFill>
                <a:srgbClr val="9F5FCF"/>
              </a:solidFill>
            </a:endParaRPr>
          </a:p>
        </p:txBody>
      </p:sp>
    </p:spTree>
    <p:extLst>
      <p:ext uri="{BB962C8B-B14F-4D97-AF65-F5344CB8AC3E}">
        <p14:creationId xmlns:p14="http://schemas.microsoft.com/office/powerpoint/2010/main" val="11842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code of conduct that provides guidelines for employees who post content on the Internet </a:t>
            </a:r>
          </a:p>
          <a:p>
            <a:pPr marL="109728" indent="0">
              <a:buNone/>
            </a:pPr>
            <a:r>
              <a:rPr lang="en-US" sz="1000" dirty="0"/>
              <a:t>	Techtarget </a:t>
            </a:r>
            <a:r>
              <a:rPr lang="en-US" sz="1000" dirty="0">
                <a:hlinkClick r:id="rId2"/>
              </a:rPr>
              <a:t>http://searchcompliance.techtarget.com/definition/social-media-policy</a:t>
            </a:r>
            <a:endParaRPr lang="en-US" sz="1000" dirty="0"/>
          </a:p>
          <a:p>
            <a:pPr marL="109728" indent="0">
              <a:buNone/>
            </a:pPr>
            <a:endParaRPr lang="en-US" dirty="0"/>
          </a:p>
          <a:p>
            <a:r>
              <a:rPr lang="en-US" dirty="0" smtClean="0"/>
              <a:t>Universities usually have a social media policy or best practice guidelines for use developed by the HR or Communications Department</a:t>
            </a:r>
          </a:p>
          <a:p>
            <a:pPr marL="109728" indent="0">
              <a:buNone/>
            </a:pPr>
            <a:endParaRPr lang="en-US" dirty="0" smtClean="0"/>
          </a:p>
          <a:p>
            <a:r>
              <a:rPr lang="en-US" dirty="0" smtClean="0"/>
              <a:t>Guiding principals: ‘do no harm’ or ‘use your best judgement’   e.g. </a:t>
            </a:r>
            <a:r>
              <a:rPr lang="en-US" sz="1300" dirty="0"/>
              <a:t>Harvard University </a:t>
            </a:r>
            <a:r>
              <a:rPr lang="en-US" sz="1300" dirty="0">
                <a:hlinkClick r:id="rId3"/>
              </a:rPr>
              <a:t>https://</a:t>
            </a:r>
            <a:r>
              <a:rPr lang="en-US" sz="1300" dirty="0" smtClean="0">
                <a:hlinkClick r:id="rId3"/>
              </a:rPr>
              <a:t>provost.harvard.edu/files/provost/files/social_media_guidelines_vers_2_0_eff_081814.pdf</a:t>
            </a:r>
            <a:endParaRPr lang="en-US" sz="1300" dirty="0" smtClean="0"/>
          </a:p>
          <a:p>
            <a:endParaRPr lang="en-US" sz="1300" dirty="0" smtClean="0"/>
          </a:p>
          <a:p>
            <a:endParaRPr lang="en-US" dirty="0" smtClean="0"/>
          </a:p>
          <a:p>
            <a:pPr marL="109728" indent="0">
              <a:buNone/>
            </a:pPr>
            <a:endParaRPr lang="en-US" sz="1000" dirty="0"/>
          </a:p>
        </p:txBody>
      </p:sp>
      <p:sp>
        <p:nvSpPr>
          <p:cNvPr id="3" name="Title 2"/>
          <p:cNvSpPr>
            <a:spLocks noGrp="1"/>
          </p:cNvSpPr>
          <p:nvPr>
            <p:ph type="title"/>
          </p:nvPr>
        </p:nvSpPr>
        <p:spPr/>
        <p:txBody>
          <a:bodyPr>
            <a:normAutofit/>
          </a:bodyPr>
          <a:lstStyle/>
          <a:p>
            <a:r>
              <a:rPr lang="en-US" dirty="0" smtClean="0">
                <a:solidFill>
                  <a:srgbClr val="9F5FCF"/>
                </a:solidFill>
              </a:rPr>
              <a:t>Social Media policies?</a:t>
            </a:r>
            <a:endParaRPr lang="en-GB" dirty="0">
              <a:solidFill>
                <a:srgbClr val="9F5FCF"/>
              </a:solidFill>
            </a:endParaRPr>
          </a:p>
        </p:txBody>
      </p:sp>
    </p:spTree>
    <p:extLst>
      <p:ext uri="{BB962C8B-B14F-4D97-AF65-F5344CB8AC3E}">
        <p14:creationId xmlns:p14="http://schemas.microsoft.com/office/powerpoint/2010/main" val="331118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3688</TotalTime>
  <Words>2113</Words>
  <Application>Microsoft Office PowerPoint</Application>
  <PresentationFormat>On-screen Show (4:3)</PresentationFormat>
  <Paragraphs>351</Paragraphs>
  <Slides>43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Lucida Sans Unicode</vt:lpstr>
      <vt:lpstr>Verdana</vt:lpstr>
      <vt:lpstr>Wingdings</vt:lpstr>
      <vt:lpstr>Wingdings 2</vt:lpstr>
      <vt:lpstr>Wingdings 3</vt:lpstr>
      <vt:lpstr>Concourse</vt:lpstr>
      <vt:lpstr>“Social Media in Research ~ friend or foe?” Rhodes University Library Research Week 8-12 May Rhodes University, South Africa.  Fiona Still-Drewett, 2017    </vt:lpstr>
      <vt:lpstr>Roadmap</vt:lpstr>
      <vt:lpstr> We live in an Interconnected World (proviso +- 40% humanity use the Internet Tim Berners-Lee BBC  News 20/1/2015) </vt:lpstr>
      <vt:lpstr>What is the future of Social Media ?  </vt:lpstr>
      <vt:lpstr>Web 2.0</vt:lpstr>
      <vt:lpstr>Definition of Social Media</vt:lpstr>
      <vt:lpstr>One more definition…</vt:lpstr>
      <vt:lpstr>Use of Social Media</vt:lpstr>
      <vt:lpstr>Social Media policies?</vt:lpstr>
      <vt:lpstr>Research profiles &amp; Social Media</vt:lpstr>
      <vt:lpstr>Grow your professional identity</vt:lpstr>
      <vt:lpstr>Social Media tools for academia</vt:lpstr>
      <vt:lpstr>PowerPoint Presentation</vt:lpstr>
      <vt:lpstr>Twitter</vt:lpstr>
      <vt:lpstr>Follow: @RhodesLibrary</vt:lpstr>
      <vt:lpstr>Follow @RhodesResearch</vt:lpstr>
      <vt:lpstr>@RhodesResearch</vt:lpstr>
      <vt:lpstr>Twitter verse &amp; visibility</vt:lpstr>
      <vt:lpstr>Social Media  a new source of data? Digital traces / Relational contexts Conversations = research data</vt:lpstr>
      <vt:lpstr>Internet as a Research Medium</vt:lpstr>
      <vt:lpstr>Issues around using social media in research</vt:lpstr>
      <vt:lpstr>Myriad of tools for analysis of social media</vt:lpstr>
      <vt:lpstr>Active Social Media users</vt:lpstr>
      <vt:lpstr>Wasim Ahmed ~ overview of social media research tools</vt:lpstr>
      <vt:lpstr>Social Media Citations?</vt:lpstr>
      <vt:lpstr>Citation considerations</vt:lpstr>
      <vt:lpstr>Also see website: Social Media for learning details how to cite in academic writing https://socialmediaforlearning.com/</vt:lpstr>
      <vt:lpstr>PowerPoint Presentation</vt:lpstr>
      <vt:lpstr>Amplify your research impact</vt:lpstr>
      <vt:lpstr>A scientist with a fascinating story? Some tips on how to make it soar</vt:lpstr>
      <vt:lpstr>Food Science Researcher Prof. Marena Manley  ‘when news goes viral be ready with’:</vt:lpstr>
      <vt:lpstr> Homo Naledi : Using social media to tell the story </vt:lpstr>
      <vt:lpstr>Homo naledi, a new species of the genus Homo from the Dinaledi Chamber, South Africa Lee R Berger et al, WITS University   as at 8 May 2017</vt:lpstr>
      <vt:lpstr>Embedded metrics, online in text </vt:lpstr>
      <vt:lpstr>PowerPoint Presentation</vt:lpstr>
      <vt:lpstr>Emerging Scholar essentials!</vt:lpstr>
      <vt:lpstr>Highly recommended guide</vt:lpstr>
      <vt:lpstr>To conclude: Value of Social Media</vt:lpstr>
      <vt:lpstr>Getting Started!</vt:lpstr>
      <vt:lpstr>Recommended websites</vt:lpstr>
      <vt:lpstr>References (slide order)</vt:lpstr>
      <vt:lpstr>References cont.</vt:lpstr>
      <vt:lpst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ranking</dc:title>
  <dc:creator>lib</dc:creator>
  <cp:lastModifiedBy>User</cp:lastModifiedBy>
  <cp:revision>368</cp:revision>
  <dcterms:created xsi:type="dcterms:W3CDTF">2013-05-30T07:38:37Z</dcterms:created>
  <dcterms:modified xsi:type="dcterms:W3CDTF">2017-05-16T13:03:50Z</dcterms:modified>
</cp:coreProperties>
</file>