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3"/>
  </p:notesMasterIdLst>
  <p:sldIdLst>
    <p:sldId id="305" r:id="rId2"/>
    <p:sldId id="306" r:id="rId3"/>
    <p:sldId id="310" r:id="rId4"/>
    <p:sldId id="309" r:id="rId5"/>
    <p:sldId id="312" r:id="rId6"/>
    <p:sldId id="314" r:id="rId7"/>
    <p:sldId id="316" r:id="rId8"/>
    <p:sldId id="317" r:id="rId9"/>
    <p:sldId id="322" r:id="rId10"/>
    <p:sldId id="323" r:id="rId11"/>
    <p:sldId id="32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CB6BBEF7-9717-4733-A929-535518E6EBF6}">
          <p14:sldIdLst>
            <p14:sldId id="305"/>
            <p14:sldId id="306"/>
            <p14:sldId id="310"/>
            <p14:sldId id="309"/>
            <p14:sldId id="312"/>
            <p14:sldId id="314"/>
            <p14:sldId id="316"/>
            <p14:sldId id="317"/>
            <p14:sldId id="322"/>
            <p14:sldId id="323"/>
            <p14:sldId id="324"/>
          </p14:sldIdLst>
        </p14:section>
        <p14:section name="Author Your Presentation" id="{16378913-E5ED-4281-BAF5-F1F938CB0BED}">
          <p14:sldIdLst/>
        </p14:section>
        <p14:section name="Enrich Your Presentation" id="{E2D565D1-BA5E-44E6-A40E-50A644912248}">
          <p14:sldIdLst/>
        </p14:section>
        <p14:section name="Deliver Your Presentation" id="{71D59651-8EFA-4415-9623-98B4C4A8699C}">
          <p14:sldIdLst/>
        </p14:section>
        <p14:section name="There's More!" id="{2E16B512-814A-4DC1-A986-25475E10E0EF}">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35" autoAdjust="0"/>
    <p:restoredTop sz="89876" autoAdjust="0"/>
  </p:normalViewPr>
  <p:slideViewPr>
    <p:cSldViewPr>
      <p:cViewPr>
        <p:scale>
          <a:sx n="82" d="100"/>
          <a:sy n="82" d="100"/>
        </p:scale>
        <p:origin x="-1314"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F830A1-3891-4B82-A120-081866556DA0}" type="datetimeFigureOut">
              <a:rPr lang="en-US" smtClean="0"/>
              <a:pPr/>
              <a:t>11/6/2013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CC9574-A819-4FE4-99A7-1E27AD09ADC2}" type="slidenum">
              <a:rPr lang="en-US" smtClean="0"/>
              <a:pPr/>
              <a:t>‹#›</a:t>
            </a:fld>
            <a:endParaRPr lang="en-US" dirty="0"/>
          </a:p>
        </p:txBody>
      </p:sp>
    </p:spTree>
    <p:extLst>
      <p:ext uri="{BB962C8B-B14F-4D97-AF65-F5344CB8AC3E}">
        <p14:creationId xmlns:p14="http://schemas.microsoft.com/office/powerpoint/2010/main" val="2450883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a:t>
            </a:fld>
            <a:endParaRPr lang="en-US" dirty="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10</a:t>
            </a:fld>
            <a:endParaRPr lang="en-US" dirty="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11</a:t>
            </a:fld>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2</a:t>
            </a:fld>
            <a:endParaRPr lang="en-US"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3</a:t>
            </a:fld>
            <a:endParaRPr lang="en-US"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4</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5</a:t>
            </a:fld>
            <a:endParaRPr lang="en-US" dirty="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6</a:t>
            </a:fld>
            <a:endParaRPr lang="en-US" dirty="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7</a:t>
            </a:fld>
            <a:endParaRPr lang="en-US"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8</a:t>
            </a:fld>
            <a:endParaRPr lang="en-US" dirty="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9</a:t>
            </a:fld>
            <a:endParaRPr 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48" y="20547"/>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6" y="20548"/>
            <a:ext cx="5624418" cy="2825496"/>
          </a:xfrm>
          <a:prstGeom prst="rect">
            <a:avLst/>
          </a:prstGeom>
        </p:spPr>
      </p:pic>
      <p:pic>
        <p:nvPicPr>
          <p:cNvPr id="9" name="Picture 8"/>
          <p:cNvPicPr>
            <a:picLocks noChangeAspect="1"/>
          </p:cNvPicPr>
          <p:nvPr userDrawn="1"/>
        </p:nvPicPr>
        <p:blipFill>
          <a:blip r:embed="rId4" cstate="print"/>
          <a:stretch>
            <a:fillRect/>
          </a:stretch>
        </p:blipFill>
        <p:spPr>
          <a:xfrm>
            <a:off x="20923" y="2818500"/>
            <a:ext cx="7668994" cy="2296266"/>
          </a:xfrm>
          <a:prstGeom prst="rect">
            <a:avLst/>
          </a:prstGeom>
        </p:spPr>
      </p:pic>
      <p:pic>
        <p:nvPicPr>
          <p:cNvPr id="10" name="Picture 9"/>
          <p:cNvPicPr>
            <a:picLocks noChangeAspect="1"/>
          </p:cNvPicPr>
          <p:nvPr userDrawn="1"/>
        </p:nvPicPr>
        <p:blipFill>
          <a:blip r:embed="rId5" cstate="print"/>
          <a:stretch>
            <a:fillRect/>
          </a:stretch>
        </p:blipFill>
        <p:spPr>
          <a:xfrm>
            <a:off x="7662119" y="2819400"/>
            <a:ext cx="1461333" cy="2293850"/>
          </a:xfrm>
          <a:prstGeom prst="rect">
            <a:avLst/>
          </a:prstGeom>
        </p:spPr>
      </p:pic>
      <p:pic>
        <p:nvPicPr>
          <p:cNvPr id="11" name="Picture 10"/>
          <p:cNvPicPr>
            <a:picLocks/>
          </p:cNvPicPr>
          <p:nvPr userDrawn="1"/>
        </p:nvPicPr>
        <p:blipFill>
          <a:blip r:embed="rId6" cstate="print"/>
          <a:stretch>
            <a:fillRect/>
          </a:stretch>
        </p:blipFill>
        <p:spPr>
          <a:xfrm>
            <a:off x="20548" y="5089818"/>
            <a:ext cx="9098280" cy="1737360"/>
          </a:xfrm>
          <a:prstGeom prst="rect">
            <a:avLst/>
          </a:prstGeom>
        </p:spPr>
      </p:pic>
      <p:sp>
        <p:nvSpPr>
          <p:cNvPr id="14" name="Rectangle 13"/>
          <p:cNvSpPr/>
          <p:nvPr userDrawn="1"/>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F28"/>
              </a:solidFill>
            </a:endParaRPr>
          </a:p>
        </p:txBody>
      </p:sp>
      <p:sp>
        <p:nvSpPr>
          <p:cNvPr id="4" name="Date Placeholder 3"/>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11/6/2013</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15" name="Text Placeholder 15"/>
          <p:cNvSpPr>
            <a:spLocks noGrp="1"/>
          </p:cNvSpPr>
          <p:nvPr>
            <p:ph type="body" sz="quarter" idx="14" hasCustomPrompt="1"/>
          </p:nvPr>
        </p:nvSpPr>
        <p:spPr>
          <a:xfrm>
            <a:off x="3581400" y="1295400"/>
            <a:ext cx="5105400" cy="1416269"/>
          </a:xfrm>
        </p:spPr>
        <p:txBody>
          <a:bodyPr anchor="b">
            <a:normAutofit/>
          </a:bodyPr>
          <a:lstStyle>
            <a:lvl1pPr algn="r">
              <a:buNone/>
              <a:defRPr lang="en-US" sz="2200" kern="1200" dirty="0" smtClean="0">
                <a:solidFill>
                  <a:schemeClr val="tx1">
                    <a:lumMod val="75000"/>
                    <a:lumOff val="25000"/>
                  </a:schemeClr>
                </a:solidFill>
                <a:latin typeface="Calibri" pitchFamily="34" charset="0"/>
                <a:ea typeface="+mn-ea"/>
                <a:cs typeface="+mn-cs"/>
              </a:defRPr>
            </a:lvl1pPr>
          </a:lstStyle>
          <a:p>
            <a:pPr lvl="0"/>
            <a:r>
              <a:rPr lang="en-US" dirty="0" smtClean="0"/>
              <a:t>Click to edit Master subtitle style</a:t>
            </a:r>
            <a:endParaRPr lang="en-US" dirty="0"/>
          </a:p>
        </p:txBody>
      </p:sp>
      <p:sp>
        <p:nvSpPr>
          <p:cNvPr id="2" name="Title 1"/>
          <p:cNvSpPr>
            <a:spLocks noGrp="1"/>
          </p:cNvSpPr>
          <p:nvPr>
            <p:ph type="title"/>
          </p:nvPr>
        </p:nvSpPr>
        <p:spPr>
          <a:xfrm>
            <a:off x="106344" y="4114800"/>
            <a:ext cx="7315200" cy="914400"/>
          </a:xfrm>
        </p:spPr>
        <p:txBody>
          <a:bodyPr anchor="b" anchorCtr="0">
            <a:normAutofit/>
          </a:bodyPr>
          <a:lstStyle>
            <a:lvl1pPr marL="0" indent="0">
              <a:defRPr lang="en-US" sz="3600" b="1" kern="1200" baseline="0">
                <a:solidFill>
                  <a:schemeClr val="bg1"/>
                </a:solidFill>
                <a:latin typeface="Arial" pitchFamily="34" charset="0"/>
                <a:ea typeface="+mn-ea"/>
                <a:cs typeface="Arial" pitchFamily="34" charset="0"/>
              </a:defRPr>
            </a:lvl1pPr>
          </a:lstStyle>
          <a:p>
            <a:pPr marL="342900" lvl="0" indent="-342900" algn="l" defTabSz="914400" rtl="0" eaLnBrk="1" latinLnBrk="0" hangingPunct="1">
              <a:spcBef>
                <a:spcPct val="20000"/>
              </a:spcBef>
              <a:buFont typeface="Arial" pitchFamily="34" charset="0"/>
              <a:buNone/>
            </a:pPr>
            <a:r>
              <a:rPr lang="en-US" smtClean="0"/>
              <a:t>Click to edit Master title style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Media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11/6/2013</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a:defRPr sz="1800" b="0" i="1">
                <a:solidFill>
                  <a:schemeClr val="bg1">
                    <a:lumMod val="85000"/>
                  </a:schemeClr>
                </a:solidFill>
                <a:latin typeface="Georgia" pitchFamily="18" charset="0"/>
              </a:defRPr>
            </a:lvl1pPr>
          </a:lstStyle>
          <a:p>
            <a:r>
              <a:rPr lang="en-US" smtClean="0"/>
              <a:t>Click to edit Master title style</a:t>
            </a:r>
            <a:endParaRPr lang="en-US" dirty="0"/>
          </a:p>
        </p:txBody>
      </p:sp>
      <p:sp>
        <p:nvSpPr>
          <p:cNvPr id="9" name="Media Placeholder 8"/>
          <p:cNvSpPr>
            <a:spLocks noGrp="1"/>
          </p:cNvSpPr>
          <p:nvPr>
            <p:ph type="media" sz="quarter" idx="13"/>
          </p:nvPr>
        </p:nvSpPr>
        <p:spPr>
          <a:xfrm>
            <a:off x="587022" y="838200"/>
            <a:ext cx="4873752" cy="3812822"/>
          </a:xfrm>
        </p:spPr>
        <p:txBody>
          <a:bodyPr/>
          <a:lstStyle>
            <a:lvl1pPr>
              <a:buNone/>
              <a:defRPr/>
            </a:lvl1pPr>
          </a:lstStyle>
          <a:p>
            <a:r>
              <a:rPr lang="en-US" smtClean="0"/>
              <a:t>Click icon to add media</a:t>
            </a:r>
            <a:endParaRPr lang="en-US" dirty="0"/>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a:buNone/>
              <a:defRPr sz="2400">
                <a:solidFill>
                  <a:schemeClr val="bg1"/>
                </a:solidFill>
              </a:defRPr>
            </a:lvl1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1792800" y="4800600"/>
            <a:ext cx="5500800"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2" name="Title 1"/>
          <p:cNvSpPr>
            <a:spLocks noGrp="1"/>
          </p:cNvSpPr>
          <p:nvPr>
            <p:ph type="title"/>
          </p:nvPr>
        </p:nvSpPr>
        <p:spPr>
          <a:xfrm>
            <a:off x="1792288" y="4800600"/>
            <a:ext cx="5486400" cy="566738"/>
          </a:xfrm>
        </p:spPr>
        <p:txBody>
          <a:bodyPr anchor="b">
            <a:normAutofit/>
          </a:bodyPr>
          <a:lstStyle>
            <a:lvl1pPr algn="ctr">
              <a:defRPr sz="1800" b="0" i="1">
                <a:solidFill>
                  <a:schemeClr val="bg1">
                    <a:lumMod val="85000"/>
                  </a:schemeClr>
                </a:solidFill>
                <a:latin typeface="Georgia" pitchFamily="18"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562600"/>
            <a:ext cx="5486400" cy="609600"/>
          </a:xfr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11/6/2013</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58050E-B668-4FA7-85AD-C750C80A6E9B}" type="datetimeFigureOut">
              <a:rPr lang="en-US" smtClean="0"/>
              <a:pPr/>
              <a:t>11/6/2013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0D5ECE-8B49-45CD-BE81-EF81920D1969}" type="slidenum">
              <a:rPr lang="en-US" smtClean="0"/>
              <a:pPr/>
              <a:t>‹#›</a:t>
            </a:fld>
            <a:endParaRPr lang="en-US" dirty="0"/>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a:defRPr lang="en-US" sz="2800" b="1" kern="1200" baseline="0" dirty="0">
                <a:solidFill>
                  <a:schemeClr val="bg1"/>
                </a:solidFill>
                <a:latin typeface="+mn-lt"/>
                <a:ea typeface="+mn-ea"/>
                <a:cs typeface="+mn-cs"/>
              </a:defRPr>
            </a:lvl1pPr>
          </a:lstStyle>
          <a:p>
            <a:r>
              <a:rPr lang="en-US" dirty="0" smtClean="0"/>
              <a:t>    Click to edit Master title style</a:t>
            </a:r>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5105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1800" y="1992354"/>
            <a:ext cx="5867400" cy="1970046"/>
          </a:xfrm>
        </p:spPr>
        <p:txBody>
          <a:bodyPr anchor="ctr">
            <a:normAutofit/>
          </a:bodyPr>
          <a:lstStyle>
            <a:lvl1pPr algn="l">
              <a:defRPr sz="3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381000" y="5105400"/>
            <a:ext cx="8229601" cy="375787"/>
          </a:xfrm>
        </p:spPr>
        <p:txBody>
          <a:bodyPr anchor="b">
            <a:normAutofit/>
          </a:bodyPr>
          <a:lstStyle>
            <a:lvl1pPr marL="0" indent="0" algn="r">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7" name="Oval 6"/>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8" name="Rectangle 7"/>
          <p:cNvSpPr/>
          <p:nvPr userDrawn="1"/>
        </p:nvSpPr>
        <p:spPr>
          <a:xfrm>
            <a:off x="8686800" y="526537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9" name="Oval 8"/>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srcRect l="2599" r="5874" b="5262"/>
          <a:stretch/>
        </p:blipFill>
        <p:spPr>
          <a:xfrm>
            <a:off x="3530" y="5867400"/>
            <a:ext cx="9144000" cy="1053694"/>
          </a:xfrm>
          <a:prstGeom prst="rect">
            <a:avLst/>
          </a:prstGeom>
        </p:spPr>
      </p:pic>
      <p:sp>
        <p:nvSpPr>
          <p:cNvPr id="2" name="Title 1"/>
          <p:cNvSpPr>
            <a:spLocks noGrp="1"/>
          </p:cNvSpPr>
          <p:nvPr>
            <p:ph type="title"/>
          </p:nvPr>
        </p:nvSpPr>
        <p:spPr>
          <a:xfrm>
            <a:off x="436180" y="76200"/>
            <a:ext cx="8403020" cy="685800"/>
          </a:xfrm>
        </p:spPr>
        <p:txBody>
          <a:bodyPr anchor="ctr" anchorCtr="0">
            <a:normAutofit/>
          </a:bodyPr>
          <a:lstStyle>
            <a:lvl1pPr algn="l">
              <a:defRPr sz="3000" b="0">
                <a:solidFill>
                  <a:schemeClr val="tx1">
                    <a:lumMod val="85000"/>
                    <a:lumOff val="1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11/6/2013</a:t>
            </a:fld>
            <a:endParaRPr lang="en-US" dirty="0"/>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11/6/2013</a:t>
            </a:fld>
            <a:endParaRPr lang="en-US" dirty="0"/>
          </a:p>
        </p:txBody>
      </p:sp>
      <p:sp>
        <p:nvSpPr>
          <p:cNvPr id="4" name="Footer Placeholder 3"/>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6" name="Content Placeholder 2"/>
          <p:cNvSpPr>
            <a:spLocks noGrp="1"/>
          </p:cNvSpPr>
          <p:nvPr>
            <p:ph idx="1"/>
          </p:nvPr>
        </p:nvSpPr>
        <p:spPr>
          <a:xfrm>
            <a:off x="457200" y="1600200"/>
            <a:ext cx="8229600" cy="4525963"/>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999" y="1"/>
            <a:ext cx="7068015" cy="838200"/>
          </a:xfrm>
        </p:spPr>
        <p:txBody>
          <a:bodyPr anchor="b">
            <a:normAutofit/>
          </a:bodyPr>
          <a:lstStyle>
            <a:lvl1pPr algn="l">
              <a:defRPr sz="28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76402"/>
            <a:ext cx="4038600" cy="3971455"/>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6400"/>
            <a:ext cx="4038600" cy="3971454"/>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58050E-B668-4FA7-85AD-C750C80A6E9B}" type="datetimeFigureOut">
              <a:rPr lang="en-US" smtClean="0"/>
              <a:pPr/>
              <a:t>11/6/2013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11/6/2013</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pic>
        <p:nvPicPr>
          <p:cNvPr id="6" name="Picture 5"/>
          <p:cNvPicPr>
            <a:picLocks noChangeAspect="1"/>
          </p:cNvPicPr>
          <p:nvPr userDrawn="1"/>
        </p:nvPicPr>
        <p:blipFill>
          <a:blip r:embed="rId3" cstate="print"/>
          <a:stretch>
            <a:fillRect/>
          </a:stretch>
        </p:blipFill>
        <p:spPr>
          <a:xfrm>
            <a:off x="0" y="762000"/>
            <a:ext cx="2445488" cy="2286000"/>
          </a:xfrm>
          <a:prstGeom prst="rect">
            <a:avLst/>
          </a:prstGeom>
        </p:spPr>
      </p:pic>
      <p:sp>
        <p:nvSpPr>
          <p:cNvPr id="2" name="Title 1"/>
          <p:cNvSpPr>
            <a:spLocks noGrp="1"/>
          </p:cNvSpPr>
          <p:nvPr>
            <p:ph type="title"/>
          </p:nvPr>
        </p:nvSpPr>
        <p:spPr>
          <a:xfrm>
            <a:off x="1124400" y="2077200"/>
            <a:ext cx="7010400" cy="1143000"/>
          </a:xfrm>
        </p:spPr>
        <p:txBody>
          <a:bodyPr/>
          <a:lstStyle>
            <a:lvl1pPr algn="l">
              <a:defRPr/>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Only: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8050E-B668-4FA7-85AD-C750C80A6E9B}" type="datetimeFigureOut">
              <a:rPr lang="en-US" smtClean="0"/>
              <a:pPr/>
              <a:t>11/6/2013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40D5ECE-8B49-45CD-BE81-EF81920D1969}" type="slidenum">
              <a:rPr lang="en-US" smtClean="0"/>
              <a:pPr/>
              <a:t>‹#›</a:t>
            </a:fld>
            <a:endParaRPr lang="en-US" dirty="0"/>
          </a:p>
        </p:txBody>
      </p:sp>
      <p:sp>
        <p:nvSpPr>
          <p:cNvPr id="6" name="Title 1"/>
          <p:cNvSpPr>
            <a:spLocks noGrp="1"/>
          </p:cNvSpPr>
          <p:nvPr>
            <p:ph type="title" hasCustomPrompt="1"/>
          </p:nvPr>
        </p:nvSpPr>
        <p:spPr>
          <a:xfrm>
            <a:off x="290400" y="3081000"/>
            <a:ext cx="8686800" cy="1095600"/>
          </a:xfrm>
        </p:spPr>
        <p:txBody>
          <a:bodyPr>
            <a:normAutofit/>
          </a:bodyPr>
          <a:lstStyle>
            <a:lvl1pPr algn="ctr">
              <a:defRPr lang="en-US" sz="4600" b="1" kern="1200" spc="-150" baseline="0" dirty="0" smtClean="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lang="en-US" dirty="0" smtClean="0"/>
              <a:t>Click to edit Master Title Style</a:t>
            </a:r>
            <a:endParaRPr lang="en-US" dirty="0"/>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a:buNone/>
              <a:defRPr lang="en-US" sz="2800" kern="1200" dirty="0" smtClean="0">
                <a:solidFill>
                  <a:srgbClr val="2E507A">
                    <a:alpha val="81000"/>
                  </a:srgb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with Text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11/6/2013</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lang="en-US" sz="4000" kern="1200" dirty="0">
                <a:solidFill>
                  <a:schemeClr val="bg1"/>
                </a:solidFill>
                <a:latin typeface="+mn-lt"/>
                <a:ea typeface="+mn-ea"/>
                <a:cs typeface="+mn-cs"/>
              </a:defRPr>
            </a:lvl1pPr>
          </a:lstStyle>
          <a:p>
            <a:r>
              <a:rPr lang="en-US" smtClean="0"/>
              <a:t>Click to edit Master title style</a:t>
            </a:r>
            <a:endParaRPr lang="en-US" dirty="0"/>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a:buNone/>
              <a:defRPr lang="en-US" sz="1800" b="1" kern="1200" dirty="0" smtClean="0">
                <a:solidFill>
                  <a:schemeClr val="bg1">
                    <a:lumMod val="65000"/>
                  </a:schemeClr>
                </a:solidFill>
                <a:latin typeface="Calibri" pitchFamily="34" charset="0"/>
                <a:ea typeface="+mn-ea"/>
                <a:cs typeface="+mn-cs"/>
              </a:defRPr>
            </a:lvl1pPr>
          </a:lstStyle>
          <a:p>
            <a:pPr lvl="0"/>
            <a:r>
              <a:rPr lang="en-US" dirty="0"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3008313" cy="82550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803650" y="609600"/>
            <a:ext cx="5111750" cy="5334000"/>
          </a:xfrm>
        </p:spPr>
        <p:txBody>
          <a:bodyPr/>
          <a:lstStyle>
            <a:lvl1pPr>
              <a:defRPr sz="28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28600" y="1435101"/>
            <a:ext cx="3008313" cy="3822699"/>
          </a:xfrm>
        </p:spPr>
        <p:txBody>
          <a:bodyPr/>
          <a:lstStyle>
            <a:lvl1pPr marL="0" indent="0">
              <a:buNone/>
              <a:defRPr sz="140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11/6/2013</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print"/>
          <a:srcRect l="2599" r="5874" b="5262"/>
          <a:stretch/>
        </p:blipFill>
        <p:spPr>
          <a:xfrm>
            <a:off x="3530" y="5867400"/>
            <a:ext cx="9144000" cy="105369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8050E-B668-4FA7-85AD-C750C80A6E9B}" type="datetimeFigureOut">
              <a:rPr lang="en-US" smtClean="0"/>
              <a:pPr/>
              <a:t>11/6/2013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0D5ECE-8B49-45CD-BE81-EF81920D1969}" type="slidenum">
              <a:rPr lang="en-US" smtClean="0"/>
              <a:pPr/>
              <a:t>‹#›</a:t>
            </a:fld>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1" r:id="rId4"/>
    <p:sldLayoutId id="2147483652" r:id="rId5"/>
    <p:sldLayoutId id="2147483654" r:id="rId6"/>
    <p:sldLayoutId id="2147483655" r:id="rId7"/>
    <p:sldLayoutId id="2147483660" r:id="rId8"/>
    <p:sldLayoutId id="2147483656" r:id="rId9"/>
    <p:sldLayoutId id="2147483676" r:id="rId10"/>
    <p:sldLayoutId id="2147483657" r:id="rId11"/>
    <p:sldLayoutId id="2147483658" r:id="rId12"/>
    <p:sldLayoutId id="2147483659" r:id="rId1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23.jpeg"/><Relationship Id="rId4" Type="http://schemas.openxmlformats.org/officeDocument/2006/relationships/image" Target="../media/image22.emf"/></Relationships>
</file>

<file path=ppt/slides/_rels/slide5.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25.wmf"/></Relationships>
</file>

<file path=ppt/slides/_rels/slide6.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28.wmf"/><Relationship Id="rId4" Type="http://schemas.openxmlformats.org/officeDocument/2006/relationships/image" Target="../media/image27.wmf"/></Relationships>
</file>

<file path=ppt/slides/_rels/slide7.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30.emf"/></Relationships>
</file>

<file path=ppt/slides/_rels/slide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1619672" y="2132856"/>
            <a:ext cx="5968750" cy="1446550"/>
          </a:xfrm>
          <a:prstGeom prst="rect">
            <a:avLst/>
          </a:prstGeom>
          <a:noFill/>
        </p:spPr>
        <p:txBody>
          <a:bodyPr wrap="none" rtlCol="0">
            <a:spAutoFit/>
          </a:bodyPr>
          <a:lstStyle/>
          <a:p>
            <a:pPr algn="ctr"/>
            <a:r>
              <a:rPr lang="en-ZA" sz="4400" b="1" dirty="0" smtClean="0"/>
              <a:t>Snapshot of the Chinese </a:t>
            </a:r>
          </a:p>
          <a:p>
            <a:pPr algn="ctr"/>
            <a:r>
              <a:rPr lang="en-ZA" sz="4400" b="1" dirty="0" smtClean="0"/>
              <a:t>overseas investments</a:t>
            </a:r>
            <a:endParaRPr lang="en-ZA" sz="4400" b="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2057400" y="404813"/>
            <a:ext cx="6473825" cy="557212"/>
          </a:xfrm>
          <a:noFill/>
          <a:ln/>
        </p:spPr>
        <p:txBody>
          <a:bodyPr>
            <a:normAutofit/>
          </a:bodyPr>
          <a:lstStyle/>
          <a:p>
            <a:pPr algn="r"/>
            <a:r>
              <a:rPr lang="en-US" altLang="en-US" sz="2800" b="1" dirty="0" smtClean="0"/>
              <a:t>CLOSING REMARKS</a:t>
            </a:r>
            <a:endParaRPr lang="en-US" altLang="en-US" sz="2800" b="1" dirty="0"/>
          </a:p>
        </p:txBody>
      </p:sp>
      <p:sp>
        <p:nvSpPr>
          <p:cNvPr id="3" name="TextBox 2"/>
          <p:cNvSpPr txBox="1"/>
          <p:nvPr/>
        </p:nvSpPr>
        <p:spPr>
          <a:xfrm>
            <a:off x="755576" y="1412776"/>
            <a:ext cx="7848872" cy="4524315"/>
          </a:xfrm>
          <a:prstGeom prst="rect">
            <a:avLst/>
          </a:prstGeom>
          <a:noFill/>
        </p:spPr>
        <p:txBody>
          <a:bodyPr wrap="square" rtlCol="0">
            <a:spAutoFit/>
          </a:bodyPr>
          <a:lstStyle/>
          <a:p>
            <a:r>
              <a:rPr lang="en-US" altLang="zh-CN" b="1" dirty="0" smtClean="0">
                <a:ea typeface="宋体" charset="-122"/>
              </a:rPr>
              <a:t>-China </a:t>
            </a:r>
            <a:r>
              <a:rPr lang="en-US" altLang="zh-CN" b="1" dirty="0">
                <a:ea typeface="宋体" charset="-122"/>
              </a:rPr>
              <a:t>is speeding up its investments in other parts of the world. The global financial crisis did not stop the Chinese ambition to secure raw materials supply.</a:t>
            </a:r>
          </a:p>
          <a:p>
            <a:endParaRPr lang="en-US" altLang="zh-CN" b="1" dirty="0">
              <a:ea typeface="宋体" charset="-122"/>
            </a:endParaRPr>
          </a:p>
          <a:p>
            <a:pPr>
              <a:buFontTx/>
              <a:buChar char="-"/>
            </a:pPr>
            <a:r>
              <a:rPr lang="en-US" altLang="zh-CN" b="1" dirty="0">
                <a:ea typeface="宋体" charset="-122"/>
              </a:rPr>
              <a:t>Asia and Africa are the two main destinations for Chinese overseas investment. Australia has also become a major beneficiary of the Chinese money in the mineral sector.</a:t>
            </a:r>
          </a:p>
          <a:p>
            <a:endParaRPr lang="en-US" altLang="zh-CN" b="1" dirty="0">
              <a:ea typeface="宋体" charset="-122"/>
            </a:endParaRPr>
          </a:p>
          <a:p>
            <a:pPr>
              <a:buFontTx/>
              <a:buChar char="-"/>
            </a:pPr>
            <a:r>
              <a:rPr lang="en-US" altLang="zh-CN" b="1" dirty="0" err="1">
                <a:ea typeface="宋体" charset="-122"/>
              </a:rPr>
              <a:t>Aluminium</a:t>
            </a:r>
            <a:r>
              <a:rPr lang="en-US" altLang="zh-CN" b="1" dirty="0">
                <a:ea typeface="宋体" charset="-122"/>
              </a:rPr>
              <a:t>, iron ore, copper and nickel are the main target commodities of the Chinese investment. This is in line with the actual need of import of minerals in the Chinese domestic market. </a:t>
            </a:r>
            <a:endParaRPr lang="en-US" altLang="zh-CN" b="1" dirty="0" smtClean="0">
              <a:ea typeface="宋体" charset="-122"/>
            </a:endParaRPr>
          </a:p>
          <a:p>
            <a:pPr>
              <a:buFontTx/>
              <a:buChar char="-"/>
            </a:pPr>
            <a:endParaRPr lang="en-US" altLang="zh-CN" b="1" dirty="0" smtClean="0">
              <a:ea typeface="宋体" charset="-122"/>
            </a:endParaRPr>
          </a:p>
          <a:p>
            <a:pPr>
              <a:buFontTx/>
              <a:buChar char="-"/>
            </a:pPr>
            <a:r>
              <a:rPr lang="en-US" altLang="zh-CN" b="1" dirty="0">
                <a:ea typeface="宋体" charset="-122"/>
              </a:rPr>
              <a:t>Apart from the major state-owned mining companies, private Chinese investments have also become an important player in the overseas mining investment, although the latter is still relatively small in terms of capital capacity.</a:t>
            </a:r>
          </a:p>
          <a:p>
            <a:pPr>
              <a:buFontTx/>
              <a:buChar char="-"/>
            </a:pPr>
            <a:endParaRPr lang="en-US" altLang="zh-CN" b="1" dirty="0">
              <a:ea typeface="宋体" charset="-122"/>
            </a:endParaRPr>
          </a:p>
          <a:p>
            <a:endParaRPr lang="en-ZA" dirty="0"/>
          </a:p>
        </p:txBody>
      </p:sp>
    </p:spTree>
    <p:extLst>
      <p:ext uri="{BB962C8B-B14F-4D97-AF65-F5344CB8AC3E}">
        <p14:creationId xmlns:p14="http://schemas.microsoft.com/office/powerpoint/2010/main" val="29704024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2057400" y="404813"/>
            <a:ext cx="6473825" cy="557212"/>
          </a:xfrm>
          <a:noFill/>
          <a:ln/>
        </p:spPr>
        <p:txBody>
          <a:bodyPr>
            <a:normAutofit/>
          </a:bodyPr>
          <a:lstStyle/>
          <a:p>
            <a:pPr algn="r"/>
            <a:r>
              <a:rPr lang="en-US" altLang="en-US" sz="2800" b="1" dirty="0" smtClean="0"/>
              <a:t>CLOSING REMARKS</a:t>
            </a:r>
            <a:endParaRPr lang="en-US" altLang="en-US" sz="2800" b="1" dirty="0"/>
          </a:p>
        </p:txBody>
      </p:sp>
      <p:sp>
        <p:nvSpPr>
          <p:cNvPr id="3" name="TextBox 2"/>
          <p:cNvSpPr txBox="1"/>
          <p:nvPr/>
        </p:nvSpPr>
        <p:spPr>
          <a:xfrm>
            <a:off x="611560" y="1124744"/>
            <a:ext cx="8136904" cy="5632311"/>
          </a:xfrm>
          <a:prstGeom prst="rect">
            <a:avLst/>
          </a:prstGeom>
          <a:noFill/>
        </p:spPr>
        <p:txBody>
          <a:bodyPr wrap="square" rtlCol="0">
            <a:spAutoFit/>
          </a:bodyPr>
          <a:lstStyle/>
          <a:p>
            <a:r>
              <a:rPr lang="en-US" altLang="zh-CN" b="1" dirty="0" smtClean="0">
                <a:ea typeface="宋体" charset="-122"/>
              </a:rPr>
              <a:t>- Chinese </a:t>
            </a:r>
            <a:r>
              <a:rPr lang="en-US" altLang="zh-CN" b="1" dirty="0">
                <a:ea typeface="宋体" charset="-122"/>
              </a:rPr>
              <a:t>companies are flexible in terms of format of investment and have </a:t>
            </a:r>
            <a:r>
              <a:rPr lang="en-US" altLang="zh-CN" b="1" dirty="0" smtClean="0">
                <a:ea typeface="宋体" charset="-122"/>
              </a:rPr>
              <a:t>developed </a:t>
            </a:r>
            <a:r>
              <a:rPr lang="en-US" altLang="zh-CN" b="1" dirty="0">
                <a:ea typeface="宋体" charset="-122"/>
              </a:rPr>
              <a:t>various models to suit different situations:</a:t>
            </a:r>
          </a:p>
          <a:p>
            <a:endParaRPr lang="en-US" altLang="zh-CN" b="1" dirty="0">
              <a:ea typeface="宋体" charset="-122"/>
            </a:endParaRPr>
          </a:p>
          <a:p>
            <a:r>
              <a:rPr lang="en-US" altLang="zh-CN" b="1" dirty="0" smtClean="0">
                <a:ea typeface="宋体" charset="-122"/>
              </a:rPr>
              <a:t>-In </a:t>
            </a:r>
            <a:r>
              <a:rPr lang="en-US" altLang="zh-CN" b="1" dirty="0">
                <a:ea typeface="宋体" charset="-122"/>
              </a:rPr>
              <a:t>Asia, similarities in traditional culture and political system provide a </a:t>
            </a:r>
            <a:r>
              <a:rPr lang="en-US" altLang="zh-CN" b="1" dirty="0" smtClean="0">
                <a:ea typeface="宋体" charset="-122"/>
              </a:rPr>
              <a:t>good platform </a:t>
            </a:r>
            <a:r>
              <a:rPr lang="en-US" altLang="zh-CN" b="1" dirty="0">
                <a:ea typeface="宋体" charset="-122"/>
              </a:rPr>
              <a:t>for Chinese investors to work together with the local </a:t>
            </a:r>
            <a:r>
              <a:rPr lang="en-US" altLang="zh-CN" b="1" dirty="0" smtClean="0">
                <a:ea typeface="宋体" charset="-122"/>
              </a:rPr>
              <a:t>partners</a:t>
            </a:r>
            <a:r>
              <a:rPr lang="en-US" altLang="zh-CN" b="1" dirty="0">
                <a:ea typeface="宋体" charset="-122"/>
              </a:rPr>
              <a:t>. Companies </a:t>
            </a:r>
            <a:r>
              <a:rPr lang="en-US" altLang="zh-CN" b="1" dirty="0" smtClean="0">
                <a:ea typeface="宋体" charset="-122"/>
              </a:rPr>
              <a:t>often </a:t>
            </a:r>
            <a:r>
              <a:rPr lang="en-US" altLang="zh-CN" b="1" dirty="0">
                <a:ea typeface="宋体" charset="-122"/>
              </a:rPr>
              <a:t>use governmental supports from both China </a:t>
            </a:r>
            <a:r>
              <a:rPr lang="en-US" altLang="zh-CN" b="1" dirty="0" smtClean="0">
                <a:ea typeface="宋体" charset="-122"/>
              </a:rPr>
              <a:t>and </a:t>
            </a:r>
            <a:r>
              <a:rPr lang="en-US" altLang="zh-CN" b="1" dirty="0">
                <a:ea typeface="宋体" charset="-122"/>
              </a:rPr>
              <a:t>the host countries to </a:t>
            </a:r>
            <a:r>
              <a:rPr lang="en-US" altLang="zh-CN" b="1" dirty="0" smtClean="0">
                <a:ea typeface="宋体" charset="-122"/>
              </a:rPr>
              <a:t>advance </a:t>
            </a:r>
            <a:r>
              <a:rPr lang="en-US" altLang="zh-CN" b="1" dirty="0">
                <a:ea typeface="宋体" charset="-122"/>
              </a:rPr>
              <a:t>their pursuit.</a:t>
            </a:r>
          </a:p>
          <a:p>
            <a:endParaRPr lang="en-US" altLang="zh-CN" b="1" dirty="0">
              <a:ea typeface="宋体" charset="-122"/>
            </a:endParaRPr>
          </a:p>
          <a:p>
            <a:r>
              <a:rPr lang="en-US" altLang="zh-CN" b="1" dirty="0" smtClean="0">
                <a:ea typeface="宋体" charset="-122"/>
              </a:rPr>
              <a:t>-In </a:t>
            </a:r>
            <a:r>
              <a:rPr lang="en-US" altLang="zh-CN" b="1" dirty="0">
                <a:ea typeface="宋体" charset="-122"/>
              </a:rPr>
              <a:t>Africa, the Chinese companies take advantages of the strong </a:t>
            </a:r>
            <a:r>
              <a:rPr lang="en-US" altLang="zh-CN" b="1" dirty="0" smtClean="0">
                <a:ea typeface="宋体" charset="-122"/>
              </a:rPr>
              <a:t>historical </a:t>
            </a:r>
            <a:r>
              <a:rPr lang="en-US" altLang="zh-CN" b="1" dirty="0">
                <a:ea typeface="宋体" charset="-122"/>
              </a:rPr>
              <a:t>ties and </a:t>
            </a:r>
            <a:r>
              <a:rPr lang="en-US" altLang="zh-CN" b="1" dirty="0" smtClean="0">
                <a:ea typeface="宋体" charset="-122"/>
              </a:rPr>
              <a:t>political </a:t>
            </a:r>
            <a:r>
              <a:rPr lang="en-US" altLang="zh-CN" b="1" dirty="0">
                <a:ea typeface="宋体" charset="-122"/>
              </a:rPr>
              <a:t>relationships between China and African </a:t>
            </a:r>
            <a:r>
              <a:rPr lang="en-US" altLang="zh-CN" b="1" dirty="0" smtClean="0">
                <a:ea typeface="宋体" charset="-122"/>
              </a:rPr>
              <a:t>countries </a:t>
            </a:r>
            <a:r>
              <a:rPr lang="en-US" altLang="zh-CN" b="1" dirty="0">
                <a:ea typeface="宋体" charset="-122"/>
              </a:rPr>
              <a:t>to strengthen their </a:t>
            </a:r>
            <a:r>
              <a:rPr lang="en-US" altLang="zh-CN" b="1" dirty="0" smtClean="0">
                <a:ea typeface="宋体" charset="-122"/>
              </a:rPr>
              <a:t>competitiveness </a:t>
            </a:r>
            <a:r>
              <a:rPr lang="en-US" altLang="zh-CN" b="1" dirty="0">
                <a:ea typeface="宋体" charset="-122"/>
              </a:rPr>
              <a:t>in acquiring mineral </a:t>
            </a:r>
            <a:r>
              <a:rPr lang="en-US" altLang="zh-CN" b="1" dirty="0" smtClean="0">
                <a:ea typeface="宋体" charset="-122"/>
              </a:rPr>
              <a:t>	resources</a:t>
            </a:r>
            <a:r>
              <a:rPr lang="en-US" altLang="zh-CN" b="1" dirty="0">
                <a:ea typeface="宋体" charset="-122"/>
              </a:rPr>
              <a:t>.</a:t>
            </a:r>
          </a:p>
          <a:p>
            <a:endParaRPr lang="en-US" altLang="zh-CN" b="1" dirty="0">
              <a:ea typeface="宋体" charset="-122"/>
            </a:endParaRPr>
          </a:p>
          <a:p>
            <a:r>
              <a:rPr lang="en-US" altLang="zh-CN" b="1" dirty="0" smtClean="0">
                <a:ea typeface="宋体" charset="-122"/>
              </a:rPr>
              <a:t>-</a:t>
            </a:r>
            <a:r>
              <a:rPr lang="en-US" altLang="zh-CN" b="1" dirty="0">
                <a:ea typeface="宋体" charset="-122"/>
              </a:rPr>
              <a:t>In their overseas quest for raw materials, Chinese companies often work </a:t>
            </a:r>
            <a:r>
              <a:rPr lang="en-US" altLang="zh-CN" b="1" dirty="0" smtClean="0">
                <a:ea typeface="宋体" charset="-122"/>
              </a:rPr>
              <a:t>together to </a:t>
            </a:r>
            <a:r>
              <a:rPr lang="en-US" altLang="zh-CN" b="1" dirty="0">
                <a:ea typeface="宋体" charset="-122"/>
              </a:rPr>
              <a:t>combine their respective skills and expertise to enhance their </a:t>
            </a:r>
            <a:r>
              <a:rPr lang="en-US" altLang="zh-CN" b="1" dirty="0" smtClean="0">
                <a:ea typeface="宋体" charset="-122"/>
              </a:rPr>
              <a:t>competitiveness</a:t>
            </a:r>
            <a:r>
              <a:rPr lang="en-US" altLang="zh-CN" b="1" dirty="0">
                <a:ea typeface="宋体" charset="-122"/>
              </a:rPr>
              <a:t>. </a:t>
            </a:r>
            <a:r>
              <a:rPr lang="en-US" altLang="zh-CN" b="1" dirty="0" smtClean="0">
                <a:ea typeface="宋体" charset="-122"/>
              </a:rPr>
              <a:t>They </a:t>
            </a:r>
            <a:r>
              <a:rPr lang="en-US" altLang="zh-CN" b="1" dirty="0">
                <a:ea typeface="宋体" charset="-122"/>
              </a:rPr>
              <a:t>get involved not only just for development of mineral deposits, but also for </a:t>
            </a:r>
            <a:r>
              <a:rPr lang="en-US" altLang="zh-CN" b="1" dirty="0" smtClean="0">
                <a:ea typeface="宋体" charset="-122"/>
              </a:rPr>
              <a:t>infrastructures </a:t>
            </a:r>
            <a:r>
              <a:rPr lang="en-US" altLang="zh-CN" b="1" dirty="0">
                <a:ea typeface="宋体" charset="-122"/>
              </a:rPr>
              <a:t>and agricultural projects. The host countries benefits more from </a:t>
            </a:r>
            <a:r>
              <a:rPr lang="en-US" altLang="zh-CN" b="1" dirty="0" smtClean="0">
                <a:ea typeface="宋体" charset="-122"/>
              </a:rPr>
              <a:t>such </a:t>
            </a:r>
            <a:r>
              <a:rPr lang="en-US" altLang="zh-CN" b="1" dirty="0">
                <a:ea typeface="宋体" charset="-122"/>
              </a:rPr>
              <a:t>approach than simple mining. The Chinese investors could harvest from </a:t>
            </a:r>
            <a:r>
              <a:rPr lang="en-US" altLang="zh-CN" b="1" dirty="0" smtClean="0">
                <a:ea typeface="宋体" charset="-122"/>
              </a:rPr>
              <a:t>either </a:t>
            </a:r>
            <a:r>
              <a:rPr lang="en-US" altLang="zh-CN" b="1" dirty="0">
                <a:ea typeface="宋体" charset="-122"/>
              </a:rPr>
              <a:t>mine development or infrastructure constructions or from </a:t>
            </a:r>
            <a:r>
              <a:rPr lang="en-US" altLang="zh-CN" b="1" dirty="0" smtClean="0">
                <a:ea typeface="宋体" charset="-122"/>
              </a:rPr>
              <a:t>both.</a:t>
            </a:r>
            <a:endParaRPr lang="en-US" altLang="zh-CN" b="1" dirty="0">
              <a:ea typeface="宋体" charset="-122"/>
            </a:endParaRPr>
          </a:p>
          <a:p>
            <a:pPr>
              <a:buFontTx/>
              <a:buChar char="-"/>
            </a:pPr>
            <a:endParaRPr lang="en-US" altLang="zh-CN" b="1" dirty="0">
              <a:ea typeface="宋体" charset="-122"/>
            </a:endParaRPr>
          </a:p>
          <a:p>
            <a:endParaRPr lang="en-ZA" dirty="0"/>
          </a:p>
        </p:txBody>
      </p:sp>
    </p:spTree>
    <p:extLst>
      <p:ext uri="{BB962C8B-B14F-4D97-AF65-F5344CB8AC3E}">
        <p14:creationId xmlns:p14="http://schemas.microsoft.com/office/powerpoint/2010/main" val="5247673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2133600" y="228600"/>
            <a:ext cx="6629400" cy="557213"/>
          </a:xfrm>
        </p:spPr>
        <p:txBody>
          <a:bodyPr>
            <a:normAutofit/>
          </a:bodyPr>
          <a:lstStyle/>
          <a:p>
            <a:pPr algn="r"/>
            <a:r>
              <a:rPr lang="en-US" altLang="en-US" sz="2800" b="1" dirty="0" smtClean="0"/>
              <a:t>Overall picture</a:t>
            </a:r>
          </a:p>
        </p:txBody>
      </p:sp>
      <p:sp>
        <p:nvSpPr>
          <p:cNvPr id="3" name="Text Box 3"/>
          <p:cNvSpPr txBox="1">
            <a:spLocks noChangeArrowheads="1"/>
          </p:cNvSpPr>
          <p:nvPr/>
        </p:nvSpPr>
        <p:spPr bwMode="auto">
          <a:xfrm>
            <a:off x="444500" y="1219200"/>
            <a:ext cx="8089900"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pPr algn="l"/>
            <a:r>
              <a:rPr lang="en-US" altLang="zh-CN" sz="1400" b="1" dirty="0">
                <a:ea typeface="宋体" pitchFamily="2" charset="-122"/>
              </a:rPr>
              <a:t>-In </a:t>
            </a:r>
            <a:r>
              <a:rPr lang="en-US" altLang="zh-CN" sz="1400" b="1" dirty="0" smtClean="0">
                <a:ea typeface="宋体" pitchFamily="2" charset="-122"/>
              </a:rPr>
              <a:t>2012, </a:t>
            </a:r>
            <a:r>
              <a:rPr lang="en-US" altLang="zh-CN" sz="1400" b="1" dirty="0">
                <a:ea typeface="宋体" pitchFamily="2" charset="-122"/>
              </a:rPr>
              <a:t>China’s non-financial overseas direct investment (ODI) reached to </a:t>
            </a:r>
            <a:r>
              <a:rPr lang="en-US" altLang="zh-CN" sz="1400" b="1" dirty="0" smtClean="0">
                <a:ea typeface="宋体" pitchFamily="2" charset="-122"/>
              </a:rPr>
              <a:t>US$77.2 </a:t>
            </a:r>
            <a:r>
              <a:rPr lang="en-US" altLang="zh-CN" sz="1400" b="1" dirty="0">
                <a:ea typeface="宋体" pitchFamily="2" charset="-122"/>
              </a:rPr>
              <a:t>billion, a growth of </a:t>
            </a:r>
            <a:r>
              <a:rPr lang="en-US" altLang="zh-CN" sz="1400" b="1" dirty="0" smtClean="0">
                <a:ea typeface="宋体" pitchFamily="2" charset="-122"/>
              </a:rPr>
              <a:t>12.6% </a:t>
            </a:r>
            <a:r>
              <a:rPr lang="en-US" altLang="zh-CN" sz="1400" b="1" dirty="0">
                <a:ea typeface="宋体" pitchFamily="2" charset="-122"/>
              </a:rPr>
              <a:t>over the previous year. This growth rate is quite impressive, particularly under the influence of the global financial </a:t>
            </a:r>
            <a:r>
              <a:rPr lang="en-US" altLang="zh-CN" sz="1400" b="1" dirty="0" smtClean="0">
                <a:ea typeface="宋体" pitchFamily="2" charset="-122"/>
              </a:rPr>
              <a:t>crisis (2008) </a:t>
            </a:r>
            <a:r>
              <a:rPr lang="en-US" altLang="zh-CN" sz="1400" b="1" dirty="0">
                <a:ea typeface="宋体" pitchFamily="2" charset="-122"/>
              </a:rPr>
              <a:t>which resulted in dramatic contraction of investment activities in the </a:t>
            </a:r>
            <a:r>
              <a:rPr lang="en-US" altLang="zh-CN" sz="1400" b="1" dirty="0" smtClean="0">
                <a:ea typeface="宋体" pitchFamily="2" charset="-122"/>
              </a:rPr>
              <a:t>world. </a:t>
            </a:r>
            <a:endParaRPr lang="en-US" altLang="zh-CN" sz="1400" b="1" dirty="0">
              <a:ea typeface="宋体" pitchFamily="2" charset="-122"/>
            </a:endParaRPr>
          </a:p>
          <a:p>
            <a:pPr algn="l"/>
            <a:endParaRPr lang="en-US" altLang="zh-CN" sz="1400" b="1" dirty="0">
              <a:ea typeface="宋体" pitchFamily="2" charset="-122"/>
            </a:endParaRPr>
          </a:p>
          <a:p>
            <a:pPr algn="l"/>
            <a:r>
              <a:rPr lang="en-US" altLang="zh-CN" sz="1400" b="1" dirty="0">
                <a:ea typeface="宋体" pitchFamily="2" charset="-122"/>
              </a:rPr>
              <a:t>-A large amount of the investment was for acquiring mineral resources to support the domestic economic expansion</a:t>
            </a:r>
          </a:p>
        </p:txBody>
      </p:sp>
      <p:pic>
        <p:nvPicPr>
          <p:cNvPr id="1027" name="Picture 3"/>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11575" y="2924944"/>
            <a:ext cx="8623970"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28450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8"/>
          <p:cNvSpPr>
            <a:spLocks noGrp="1" noChangeArrowheads="1"/>
          </p:cNvSpPr>
          <p:nvPr>
            <p:ph type="title"/>
          </p:nvPr>
        </p:nvSpPr>
        <p:spPr>
          <a:xfrm>
            <a:off x="2819400" y="114300"/>
            <a:ext cx="5727700" cy="557213"/>
          </a:xfrm>
          <a:solidFill>
            <a:schemeClr val="bg1"/>
          </a:solidFill>
        </p:spPr>
        <p:txBody>
          <a:bodyPr>
            <a:normAutofit/>
          </a:bodyPr>
          <a:lstStyle/>
          <a:p>
            <a:pPr algn="r"/>
            <a:r>
              <a:rPr lang="en-US" altLang="en-US" sz="2800" b="1" dirty="0" smtClean="0"/>
              <a:t>Where have the Chinese invested?</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5757" y="1247774"/>
            <a:ext cx="7990532" cy="45574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05145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6197600" y="562673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fld id="{5758CD2A-545B-4185-B1CE-4DF5165DEA3B}" type="slidenum">
              <a:rPr lang="zh-CN" altLang="en-US">
                <a:latin typeface="Times New Roman" pitchFamily="18" charset="0"/>
                <a:ea typeface="宋体" pitchFamily="2" charset="-122"/>
              </a:rPr>
              <a:pPr/>
              <a:t>4</a:t>
            </a:fld>
            <a:endParaRPr lang="en-US" altLang="zh-CN">
              <a:latin typeface="Times New Roman" pitchFamily="18" charset="0"/>
              <a:ea typeface="宋体" pitchFamily="2" charset="-122"/>
            </a:endParaRPr>
          </a:p>
        </p:txBody>
      </p:sp>
      <p:pic>
        <p:nvPicPr>
          <p:cNvPr id="3"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016000" y="2429510"/>
            <a:ext cx="7391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6000" y="4334510"/>
            <a:ext cx="7696200" cy="169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8"/>
          <p:cNvSpPr txBox="1">
            <a:spLocks noChangeArrowheads="1"/>
          </p:cNvSpPr>
          <p:nvPr/>
        </p:nvSpPr>
        <p:spPr bwMode="auto">
          <a:xfrm>
            <a:off x="247650" y="5110798"/>
            <a:ext cx="692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r>
              <a:rPr lang="en-US" altLang="zh-CN">
                <a:ea typeface="宋体" pitchFamily="2" charset="-122"/>
              </a:rPr>
              <a:t>2008</a:t>
            </a:r>
            <a:endParaRPr lang="en-GB" altLang="en-US"/>
          </a:p>
        </p:txBody>
      </p:sp>
      <p:sp>
        <p:nvSpPr>
          <p:cNvPr id="7" name="Text Box 10"/>
          <p:cNvSpPr txBox="1">
            <a:spLocks noChangeArrowheads="1"/>
          </p:cNvSpPr>
          <p:nvPr/>
        </p:nvSpPr>
        <p:spPr bwMode="auto">
          <a:xfrm>
            <a:off x="171450" y="1399223"/>
            <a:ext cx="692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r>
              <a:rPr lang="en-US" altLang="zh-CN">
                <a:ea typeface="宋体" pitchFamily="2" charset="-122"/>
              </a:rPr>
              <a:t>2010</a:t>
            </a:r>
            <a:endParaRPr lang="en-GB" altLang="en-US"/>
          </a:p>
        </p:txBody>
      </p:sp>
      <p:sp>
        <p:nvSpPr>
          <p:cNvPr id="8" name="Text Box 11"/>
          <p:cNvSpPr txBox="1">
            <a:spLocks noChangeArrowheads="1"/>
          </p:cNvSpPr>
          <p:nvPr/>
        </p:nvSpPr>
        <p:spPr bwMode="auto">
          <a:xfrm>
            <a:off x="247650" y="3358198"/>
            <a:ext cx="692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r>
              <a:rPr lang="en-US" altLang="zh-CN">
                <a:ea typeface="宋体" pitchFamily="2" charset="-122"/>
              </a:rPr>
              <a:t>2009</a:t>
            </a:r>
            <a:endParaRPr lang="en-GB" altLang="en-US"/>
          </a:p>
        </p:txBody>
      </p:sp>
      <p:pic>
        <p:nvPicPr>
          <p:cNvPr id="9" name="Picture 10"/>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1187624" y="579108"/>
            <a:ext cx="7219776" cy="1841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5145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5921" y="3813770"/>
            <a:ext cx="8610600" cy="249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3" name="Picture 6"/>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99721" y="1189856"/>
            <a:ext cx="85344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4" name="Text Box 7"/>
          <p:cNvSpPr txBox="1">
            <a:spLocks noChangeArrowheads="1"/>
          </p:cNvSpPr>
          <p:nvPr/>
        </p:nvSpPr>
        <p:spPr bwMode="auto">
          <a:xfrm>
            <a:off x="827584" y="1190080"/>
            <a:ext cx="692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r>
              <a:rPr lang="en-US" altLang="zh-CN" dirty="0">
                <a:ea typeface="宋体" charset="-122"/>
              </a:rPr>
              <a:t>2010</a:t>
            </a:r>
            <a:endParaRPr lang="en-GB" altLang="en-US" dirty="0"/>
          </a:p>
        </p:txBody>
      </p:sp>
      <p:sp>
        <p:nvSpPr>
          <p:cNvPr id="5" name="Text Box 8"/>
          <p:cNvSpPr txBox="1">
            <a:spLocks noChangeArrowheads="1"/>
          </p:cNvSpPr>
          <p:nvPr/>
        </p:nvSpPr>
        <p:spPr bwMode="auto">
          <a:xfrm>
            <a:off x="855514" y="3926383"/>
            <a:ext cx="692150" cy="366713"/>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r>
              <a:rPr lang="en-US" altLang="zh-CN" dirty="0">
                <a:ea typeface="宋体" charset="-122"/>
              </a:rPr>
              <a:t>2009</a:t>
            </a:r>
            <a:endParaRPr lang="en-GB" altLang="en-US" dirty="0"/>
          </a:p>
        </p:txBody>
      </p:sp>
      <p:sp>
        <p:nvSpPr>
          <p:cNvPr id="6" name="Rectangle 7"/>
          <p:cNvSpPr>
            <a:spLocks noGrp="1" noChangeArrowheads="1"/>
          </p:cNvSpPr>
          <p:nvPr>
            <p:ph type="title"/>
          </p:nvPr>
        </p:nvSpPr>
        <p:spPr>
          <a:xfrm>
            <a:off x="2133600" y="228600"/>
            <a:ext cx="6629400" cy="557213"/>
          </a:xfrm>
          <a:noFill/>
        </p:spPr>
        <p:txBody>
          <a:bodyPr>
            <a:normAutofit/>
          </a:bodyPr>
          <a:lstStyle/>
          <a:p>
            <a:pPr algn="r"/>
            <a:r>
              <a:rPr lang="en-US" altLang="en-US" sz="2800" b="1" dirty="0" smtClean="0"/>
              <a:t>Where is the Chinese money spent?</a:t>
            </a:r>
          </a:p>
        </p:txBody>
      </p:sp>
    </p:spTree>
    <p:extLst>
      <p:ext uri="{BB962C8B-B14F-4D97-AF65-F5344CB8AC3E}">
        <p14:creationId xmlns:p14="http://schemas.microsoft.com/office/powerpoint/2010/main" val="5521265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6283896" y="5476329"/>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fld id="{A4F7C051-6477-4814-A547-88A2FF2CCE00}" type="slidenum">
              <a:rPr lang="zh-CN" altLang="en-US">
                <a:latin typeface="Times New Roman" pitchFamily="18" charset="0"/>
                <a:ea typeface="宋体" pitchFamily="2" charset="-122"/>
              </a:rPr>
              <a:pPr/>
              <a:t>6</a:t>
            </a:fld>
            <a:endParaRPr lang="en-US" altLang="zh-CN">
              <a:latin typeface="Times New Roman" pitchFamily="18" charset="0"/>
              <a:ea typeface="宋体" pitchFamily="2" charset="-122"/>
            </a:endParaRPr>
          </a:p>
        </p:txBody>
      </p:sp>
      <p:pic>
        <p:nvPicPr>
          <p:cNvPr id="8" name="Picture 5"/>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967680" y="4623445"/>
            <a:ext cx="79248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 name="Text Box 6"/>
          <p:cNvSpPr txBox="1">
            <a:spLocks noChangeArrowheads="1"/>
          </p:cNvSpPr>
          <p:nvPr/>
        </p:nvSpPr>
        <p:spPr bwMode="auto">
          <a:xfrm>
            <a:off x="105346" y="2660104"/>
            <a:ext cx="692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r>
              <a:rPr lang="en-US" altLang="zh-CN">
                <a:ea typeface="宋体" pitchFamily="2" charset="-122"/>
              </a:rPr>
              <a:t>2009</a:t>
            </a:r>
            <a:endParaRPr lang="en-GB" altLang="en-US"/>
          </a:p>
        </p:txBody>
      </p:sp>
      <p:sp>
        <p:nvSpPr>
          <p:cNvPr id="10" name="Text Box 7"/>
          <p:cNvSpPr txBox="1">
            <a:spLocks noChangeArrowheads="1"/>
          </p:cNvSpPr>
          <p:nvPr/>
        </p:nvSpPr>
        <p:spPr bwMode="auto">
          <a:xfrm>
            <a:off x="35496" y="5022304"/>
            <a:ext cx="692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r>
              <a:rPr lang="en-US" altLang="zh-CN">
                <a:ea typeface="宋体" pitchFamily="2" charset="-122"/>
              </a:rPr>
              <a:t>2008</a:t>
            </a:r>
            <a:endParaRPr lang="en-GB" altLang="en-US"/>
          </a:p>
        </p:txBody>
      </p:sp>
      <p:pic>
        <p:nvPicPr>
          <p:cNvPr id="11" name="Picture 9"/>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59396" y="2810619"/>
            <a:ext cx="7701036" cy="191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2" name="Text Box 12"/>
          <p:cNvSpPr txBox="1">
            <a:spLocks noChangeArrowheads="1"/>
          </p:cNvSpPr>
          <p:nvPr/>
        </p:nvSpPr>
        <p:spPr bwMode="auto">
          <a:xfrm>
            <a:off x="181546" y="1020217"/>
            <a:ext cx="692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r>
              <a:rPr lang="en-US" altLang="zh-CN">
                <a:ea typeface="宋体" pitchFamily="2" charset="-122"/>
              </a:rPr>
              <a:t>2010</a:t>
            </a:r>
            <a:endParaRPr lang="en-GB" altLang="en-US"/>
          </a:p>
        </p:txBody>
      </p:sp>
      <p:pic>
        <p:nvPicPr>
          <p:cNvPr id="13" name="Picture 13"/>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873696" y="1011495"/>
            <a:ext cx="7586736" cy="1841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4" name="Rectangle 2"/>
          <p:cNvSpPr>
            <a:spLocks noGrp="1" noChangeArrowheads="1"/>
          </p:cNvSpPr>
          <p:nvPr>
            <p:ph type="title"/>
          </p:nvPr>
        </p:nvSpPr>
        <p:spPr>
          <a:xfrm>
            <a:off x="1403648" y="260648"/>
            <a:ext cx="7772400" cy="557212"/>
          </a:xfrm>
        </p:spPr>
        <p:txBody>
          <a:bodyPr>
            <a:normAutofit/>
          </a:bodyPr>
          <a:lstStyle/>
          <a:p>
            <a:r>
              <a:rPr lang="en-US" altLang="en-US" sz="2800" b="1" dirty="0" smtClean="0"/>
              <a:t>What commodities are </a:t>
            </a:r>
            <a:r>
              <a:rPr lang="en-US" altLang="en-US" sz="2800" b="1" dirty="0" err="1" smtClean="0"/>
              <a:t>favoured</a:t>
            </a:r>
            <a:r>
              <a:rPr lang="en-US" altLang="en-US" sz="2800" b="1" dirty="0" smtClean="0"/>
              <a:t> by the Chinese?</a:t>
            </a:r>
          </a:p>
        </p:txBody>
      </p:sp>
    </p:spTree>
    <p:extLst>
      <p:ext uri="{BB962C8B-B14F-4D97-AF65-F5344CB8AC3E}">
        <p14:creationId xmlns:p14="http://schemas.microsoft.com/office/powerpoint/2010/main" val="5521265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
          <p:cNvSpPr txBox="1">
            <a:spLocks noChangeArrowheads="1"/>
          </p:cNvSpPr>
          <p:nvPr/>
        </p:nvSpPr>
        <p:spPr bwMode="auto">
          <a:xfrm>
            <a:off x="3976017" y="304800"/>
            <a:ext cx="513531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pPr algn="ctr"/>
            <a:r>
              <a:rPr lang="en-US" altLang="zh-CN" sz="2800" b="1" dirty="0">
                <a:ea typeface="宋体" pitchFamily="2" charset="-122"/>
              </a:rPr>
              <a:t>Types of investment projects</a:t>
            </a:r>
          </a:p>
        </p:txBody>
      </p:sp>
      <p:sp>
        <p:nvSpPr>
          <p:cNvPr id="3" name="Text Box 12"/>
          <p:cNvSpPr txBox="1">
            <a:spLocks noChangeArrowheads="1"/>
          </p:cNvSpPr>
          <p:nvPr/>
        </p:nvSpPr>
        <p:spPr bwMode="auto">
          <a:xfrm>
            <a:off x="228600" y="1370013"/>
            <a:ext cx="8686800"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pPr algn="l"/>
            <a:r>
              <a:rPr lang="en-US" altLang="zh-CN" sz="1400" b="1" dirty="0">
                <a:ea typeface="宋体" pitchFamily="2" charset="-122"/>
              </a:rPr>
              <a:t>-Although most investments are directly for mining (64% of total projects), the Chinese companies are also involved extensively in infrastructure and engineering projects (25%) and trading activities (10%) to support their mining initiatives.  </a:t>
            </a:r>
          </a:p>
          <a:p>
            <a:pPr algn="l"/>
            <a:endParaRPr lang="en-US" altLang="zh-CN" sz="1400" b="1" dirty="0">
              <a:ea typeface="宋体" pitchFamily="2" charset="-122"/>
            </a:endParaRPr>
          </a:p>
        </p:txBody>
      </p:sp>
      <p:pic>
        <p:nvPicPr>
          <p:cNvPr id="4" name="Picture 16"/>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066800" y="1905000"/>
            <a:ext cx="7232650" cy="210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5" name="Picture 17"/>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838200" y="4191000"/>
            <a:ext cx="7543800" cy="223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29900830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a:spLocks noGrp="1" noChangeArrowheads="1"/>
          </p:cNvSpPr>
          <p:nvPr>
            <p:ph type="title"/>
          </p:nvPr>
        </p:nvSpPr>
        <p:spPr>
          <a:xfrm>
            <a:off x="990600" y="304800"/>
            <a:ext cx="7772400" cy="914400"/>
          </a:xfrm>
          <a:noFill/>
          <a:ln/>
        </p:spPr>
        <p:txBody>
          <a:bodyPr>
            <a:normAutofit/>
          </a:bodyPr>
          <a:lstStyle/>
          <a:p>
            <a:pPr algn="r"/>
            <a:r>
              <a:rPr lang="en-US" altLang="en-US" sz="2800" b="1" dirty="0"/>
              <a:t>China’s mining investment in Africa</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52" y="1484784"/>
            <a:ext cx="4031049" cy="44644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02768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a:spLocks noGrp="1" noChangeArrowheads="1"/>
          </p:cNvSpPr>
          <p:nvPr>
            <p:ph type="title"/>
          </p:nvPr>
        </p:nvSpPr>
        <p:spPr>
          <a:xfrm>
            <a:off x="990600" y="304800"/>
            <a:ext cx="7772400" cy="914400"/>
          </a:xfrm>
          <a:noFill/>
          <a:ln/>
        </p:spPr>
        <p:txBody>
          <a:bodyPr>
            <a:normAutofit/>
          </a:bodyPr>
          <a:lstStyle/>
          <a:p>
            <a:pPr algn="r"/>
            <a:r>
              <a:rPr lang="en-US" altLang="en-US" sz="2800" b="1" dirty="0"/>
              <a:t>China’s mining investment in Africa</a:t>
            </a:r>
          </a:p>
        </p:txBody>
      </p:sp>
      <p:sp>
        <p:nvSpPr>
          <p:cNvPr id="3" name="Text Box 9"/>
          <p:cNvSpPr txBox="1">
            <a:spLocks noChangeArrowheads="1"/>
          </p:cNvSpPr>
          <p:nvPr/>
        </p:nvSpPr>
        <p:spPr bwMode="auto">
          <a:xfrm>
            <a:off x="152400" y="1371600"/>
            <a:ext cx="883920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altLang="zh-CN" sz="1600" b="1" dirty="0">
                <a:ea typeface="宋体" pitchFamily="2" charset="-122"/>
              </a:rPr>
              <a:t>- DRC, South Africa, Zambia and </a:t>
            </a:r>
            <a:r>
              <a:rPr lang="en-US" altLang="zh-CN" sz="1600" b="1" dirty="0" err="1">
                <a:ea typeface="宋体" pitchFamily="2" charset="-122"/>
              </a:rPr>
              <a:t>Zimbawe</a:t>
            </a:r>
            <a:r>
              <a:rPr lang="en-US" altLang="zh-CN" sz="1600" b="1" dirty="0">
                <a:ea typeface="宋体" pitchFamily="2" charset="-122"/>
              </a:rPr>
              <a:t> are the main destination countries in Africa.</a:t>
            </a:r>
          </a:p>
          <a:p>
            <a:pPr algn="l"/>
            <a:endParaRPr lang="en-US" altLang="zh-CN" sz="1600" b="1" dirty="0">
              <a:ea typeface="宋体" pitchFamily="2" charset="-122"/>
            </a:endParaRPr>
          </a:p>
          <a:p>
            <a:pPr algn="l"/>
            <a:r>
              <a:rPr lang="en-US" altLang="zh-CN" sz="1600" b="1" dirty="0">
                <a:ea typeface="宋体" pitchFamily="2" charset="-122"/>
              </a:rPr>
              <a:t>- Out of the total investment of US$26 billion, 81.6% or US$21 billion is for infrastructure development.  Copper, iron ore and platinum are the focused commodities.</a:t>
            </a:r>
          </a:p>
        </p:txBody>
      </p:sp>
      <p:pic>
        <p:nvPicPr>
          <p:cNvPr id="4"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2428875"/>
            <a:ext cx="7696200" cy="398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11762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Introducing PowerPoint 2010">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IntroducingPowerPoint2010</Template>
  <TotalTime>0</TotalTime>
  <Words>458</Words>
  <Application>Microsoft Office PowerPoint</Application>
  <PresentationFormat>On-screen Show (4:3)</PresentationFormat>
  <Paragraphs>53</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Introducing PowerPoint 2010</vt:lpstr>
      <vt:lpstr>PowerPoint Presentation</vt:lpstr>
      <vt:lpstr>Overall picture</vt:lpstr>
      <vt:lpstr>Where have the Chinese invested?</vt:lpstr>
      <vt:lpstr>PowerPoint Presentation</vt:lpstr>
      <vt:lpstr>Where is the Chinese money spent?</vt:lpstr>
      <vt:lpstr>What commodities are favoured by the Chinese?</vt:lpstr>
      <vt:lpstr>PowerPoint Presentation</vt:lpstr>
      <vt:lpstr>China’s mining investment in Africa</vt:lpstr>
      <vt:lpstr>China’s mining investment in Africa</vt:lpstr>
      <vt:lpstr>CLOSING REMARKS</vt:lpstr>
      <vt:lpstr>CLOSING REMARKS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2013-10-15T11:16:22Z</dcterms:created>
  <dcterms:modified xsi:type="dcterms:W3CDTF">2013-11-06T08:17:05Z</dcterms:modified>
</cp:coreProperties>
</file>