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1"/>
  </p:notesMasterIdLst>
  <p:sldIdLst>
    <p:sldId id="256" r:id="rId2"/>
    <p:sldId id="262" r:id="rId3"/>
    <p:sldId id="263" r:id="rId4"/>
    <p:sldId id="264" r:id="rId5"/>
    <p:sldId id="265" r:id="rId6"/>
    <p:sldId id="266" r:id="rId7"/>
    <p:sldId id="268" r:id="rId8"/>
    <p:sldId id="267" r:id="rId9"/>
    <p:sldId id="261" r:id="rId10"/>
  </p:sldIdLst>
  <p:sldSz cx="9144000" cy="6858000" type="screen4x3"/>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82" autoAdjust="0"/>
    <p:restoredTop sz="97257" autoAdjust="0"/>
  </p:normalViewPr>
  <p:slideViewPr>
    <p:cSldViewPr>
      <p:cViewPr>
        <p:scale>
          <a:sx n="112" d="100"/>
          <a:sy n="112" d="100"/>
        </p:scale>
        <p:origin x="-144" y="-72"/>
      </p:cViewPr>
      <p:guideLst>
        <p:guide orient="horz" pos="2160"/>
        <p:guide pos="2880"/>
      </p:guideLst>
    </p:cSldViewPr>
  </p:slideViewPr>
  <p:notesTextViewPr>
    <p:cViewPr>
      <p:scale>
        <a:sx n="1" d="1"/>
        <a:sy n="1" d="1"/>
      </p:scale>
      <p:origin x="0" y="0"/>
    </p:cViewPr>
  </p:notesTextViewPr>
  <p:sorterViewPr>
    <p:cViewPr>
      <p:scale>
        <a:sx n="158" d="100"/>
        <a:sy n="15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GB"/>
          </a:p>
        </p:txBody>
      </p:sp>
      <p:sp>
        <p:nvSpPr>
          <p:cNvPr id="3" name="Date Placeholder 2"/>
          <p:cNvSpPr>
            <a:spLocks noGrp="1"/>
          </p:cNvSpPr>
          <p:nvPr>
            <p:ph type="dt" idx="1"/>
          </p:nvPr>
        </p:nvSpPr>
        <p:spPr>
          <a:xfrm>
            <a:off x="3898102" y="0"/>
            <a:ext cx="2982119" cy="500142"/>
          </a:xfrm>
          <a:prstGeom prst="rect">
            <a:avLst/>
          </a:prstGeom>
        </p:spPr>
        <p:txBody>
          <a:bodyPr vert="horz" lIns="96478" tIns="48239" rIns="96478" bIns="48239" rtlCol="0"/>
          <a:lstStyle>
            <a:lvl1pPr algn="r">
              <a:defRPr sz="1300"/>
            </a:lvl1pPr>
          </a:lstStyle>
          <a:p>
            <a:fld id="{87CA1062-DCCD-455C-A2FD-A0FB869C9B04}" type="datetimeFigureOut">
              <a:rPr lang="en-GB" smtClean="0"/>
              <a:t>06/11/2013</a:t>
            </a:fld>
            <a:endParaRPr lang="en-GB"/>
          </a:p>
        </p:txBody>
      </p:sp>
      <p:sp>
        <p:nvSpPr>
          <p:cNvPr id="4" name="Slide Image Placeholder 3"/>
          <p:cNvSpPr>
            <a:spLocks noGrp="1" noRot="1" noChangeAspect="1"/>
          </p:cNvSpPr>
          <p:nvPr>
            <p:ph type="sldImg" idx="2"/>
          </p:nvPr>
        </p:nvSpPr>
        <p:spPr>
          <a:xfrm>
            <a:off x="942975" y="750888"/>
            <a:ext cx="4997450" cy="3749675"/>
          </a:xfrm>
          <a:prstGeom prst="rect">
            <a:avLst/>
          </a:prstGeom>
          <a:noFill/>
          <a:ln w="12700">
            <a:solidFill>
              <a:prstClr val="black"/>
            </a:solidFill>
          </a:ln>
        </p:spPr>
        <p:txBody>
          <a:bodyPr vert="horz" lIns="96478" tIns="48239" rIns="96478" bIns="48239" rtlCol="0" anchor="ctr"/>
          <a:lstStyle/>
          <a:p>
            <a:endParaRPr lang="en-GB"/>
          </a:p>
        </p:txBody>
      </p:sp>
      <p:sp>
        <p:nvSpPr>
          <p:cNvPr id="5" name="Notes Placeholder 4"/>
          <p:cNvSpPr>
            <a:spLocks noGrp="1"/>
          </p:cNvSpPr>
          <p:nvPr>
            <p:ph type="body" sz="quarter" idx="3"/>
          </p:nvPr>
        </p:nvSpPr>
        <p:spPr>
          <a:xfrm>
            <a:off x="688182" y="4751348"/>
            <a:ext cx="5505450" cy="4501277"/>
          </a:xfrm>
          <a:prstGeom prst="rect">
            <a:avLst/>
          </a:prstGeom>
        </p:spPr>
        <p:txBody>
          <a:bodyPr vert="horz" lIns="96478" tIns="48239" rIns="96478" bIns="4823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00960"/>
            <a:ext cx="2982119" cy="500142"/>
          </a:xfrm>
          <a:prstGeom prst="rect">
            <a:avLst/>
          </a:prstGeom>
        </p:spPr>
        <p:txBody>
          <a:bodyPr vert="horz" lIns="96478" tIns="48239" rIns="96478" bIns="48239" rtlCol="0" anchor="b"/>
          <a:lstStyle>
            <a:lvl1pPr algn="l">
              <a:defRPr sz="1300"/>
            </a:lvl1pPr>
          </a:lstStyle>
          <a:p>
            <a:endParaRPr lang="en-GB"/>
          </a:p>
        </p:txBody>
      </p:sp>
      <p:sp>
        <p:nvSpPr>
          <p:cNvPr id="7" name="Slide Number Placeholder 6"/>
          <p:cNvSpPr>
            <a:spLocks noGrp="1"/>
          </p:cNvSpPr>
          <p:nvPr>
            <p:ph type="sldNum" sz="quarter" idx="5"/>
          </p:nvPr>
        </p:nvSpPr>
        <p:spPr>
          <a:xfrm>
            <a:off x="3898102" y="9500960"/>
            <a:ext cx="2982119" cy="500142"/>
          </a:xfrm>
          <a:prstGeom prst="rect">
            <a:avLst/>
          </a:prstGeom>
        </p:spPr>
        <p:txBody>
          <a:bodyPr vert="horz" lIns="96478" tIns="48239" rIns="96478" bIns="48239" rtlCol="0" anchor="b"/>
          <a:lstStyle>
            <a:lvl1pPr algn="r">
              <a:defRPr sz="1300"/>
            </a:lvl1pPr>
          </a:lstStyle>
          <a:p>
            <a:fld id="{E1B8F973-3FF2-42CA-87C9-4A089B7CADB3}" type="slidenum">
              <a:rPr lang="en-GB" smtClean="0"/>
              <a:t>‹#›</a:t>
            </a:fld>
            <a:endParaRPr lang="en-GB"/>
          </a:p>
        </p:txBody>
      </p:sp>
    </p:spTree>
    <p:extLst>
      <p:ext uri="{BB962C8B-B14F-4D97-AF65-F5344CB8AC3E}">
        <p14:creationId xmlns:p14="http://schemas.microsoft.com/office/powerpoint/2010/main" val="200192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B8F973-3FF2-42CA-87C9-4A089B7CADB3}" type="slidenum">
              <a:rPr lang="en-GB" smtClean="0"/>
              <a:t>1</a:t>
            </a:fld>
            <a:endParaRPr lang="en-GB"/>
          </a:p>
        </p:txBody>
      </p:sp>
    </p:spTree>
    <p:extLst>
      <p:ext uri="{BB962C8B-B14F-4D97-AF65-F5344CB8AC3E}">
        <p14:creationId xmlns:p14="http://schemas.microsoft.com/office/powerpoint/2010/main" val="2231792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B8F973-3FF2-42CA-87C9-4A089B7CADB3}" type="slidenum">
              <a:rPr lang="en-GB" smtClean="0"/>
              <a:t>9</a:t>
            </a:fld>
            <a:endParaRPr lang="en-GB"/>
          </a:p>
        </p:txBody>
      </p:sp>
    </p:spTree>
    <p:extLst>
      <p:ext uri="{BB962C8B-B14F-4D97-AF65-F5344CB8AC3E}">
        <p14:creationId xmlns:p14="http://schemas.microsoft.com/office/powerpoint/2010/main" val="1675327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1BCFAA-C582-4069-8487-C8C34EF16D5F}" type="datetime1">
              <a:rPr lang="en-GB" smtClean="0"/>
              <a:t>06/11/2013</a:t>
            </a:fld>
            <a:endParaRPr lang="en-GB"/>
          </a:p>
        </p:txBody>
      </p:sp>
      <p:sp>
        <p:nvSpPr>
          <p:cNvPr id="5" name="Footer Placeholder 4"/>
          <p:cNvSpPr>
            <a:spLocks noGrp="1"/>
          </p:cNvSpPr>
          <p:nvPr>
            <p:ph type="ftr" sz="quarter" idx="11"/>
          </p:nvPr>
        </p:nvSpPr>
        <p:spPr/>
        <p:txBody>
          <a:bodyPr/>
          <a:lstStyle/>
          <a:p>
            <a:r>
              <a:rPr lang="en-GB" smtClean="0"/>
              <a:t>1</a:t>
            </a:r>
            <a:endParaRPr lang="en-GB"/>
          </a:p>
        </p:txBody>
      </p:sp>
      <p:sp>
        <p:nvSpPr>
          <p:cNvPr id="6" name="Slide Number Placeholder 5"/>
          <p:cNvSpPr>
            <a:spLocks noGrp="1"/>
          </p:cNvSpPr>
          <p:nvPr>
            <p:ph type="sldNum" sz="quarter" idx="12"/>
          </p:nvPr>
        </p:nvSpPr>
        <p:spPr/>
        <p:txBody>
          <a:bodyPr/>
          <a:lstStyle/>
          <a:p>
            <a:fld id="{5211B909-1B7C-4F5B-BDF5-653D21A4A453}" type="slidenum">
              <a:rPr lang="en-GB" smtClean="0"/>
              <a:t>‹#›</a:t>
            </a:fld>
            <a:endParaRPr lang="en-GB"/>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00E654-3042-4FF0-8E07-46EE9E8C52B3}" type="datetime1">
              <a:rPr lang="en-GB" smtClean="0"/>
              <a:t>06/11/2013</a:t>
            </a:fld>
            <a:endParaRPr lang="en-GB"/>
          </a:p>
        </p:txBody>
      </p:sp>
      <p:sp>
        <p:nvSpPr>
          <p:cNvPr id="5" name="Footer Placeholder 4"/>
          <p:cNvSpPr>
            <a:spLocks noGrp="1"/>
          </p:cNvSpPr>
          <p:nvPr>
            <p:ph type="ftr" sz="quarter" idx="11"/>
          </p:nvPr>
        </p:nvSpPr>
        <p:spPr/>
        <p:txBody>
          <a:bodyPr/>
          <a:lstStyle/>
          <a:p>
            <a:r>
              <a:rPr lang="en-GB" smtClean="0"/>
              <a:t>1</a:t>
            </a:r>
            <a:endParaRPr lang="en-GB"/>
          </a:p>
        </p:txBody>
      </p:sp>
      <p:sp>
        <p:nvSpPr>
          <p:cNvPr id="6" name="Slide Number Placeholder 5"/>
          <p:cNvSpPr>
            <a:spLocks noGrp="1"/>
          </p:cNvSpPr>
          <p:nvPr>
            <p:ph type="sldNum" sz="quarter" idx="12"/>
          </p:nvPr>
        </p:nvSpPr>
        <p:spPr/>
        <p:txBody>
          <a:bodyPr/>
          <a:lstStyle/>
          <a:p>
            <a:fld id="{5211B909-1B7C-4F5B-BDF5-653D21A4A45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69C53-9F07-4AB5-8B76-A58D6B4363B9}" type="datetime1">
              <a:rPr lang="en-GB" smtClean="0"/>
              <a:t>06/11/2013</a:t>
            </a:fld>
            <a:endParaRPr lang="en-GB"/>
          </a:p>
        </p:txBody>
      </p:sp>
      <p:sp>
        <p:nvSpPr>
          <p:cNvPr id="5" name="Footer Placeholder 4"/>
          <p:cNvSpPr>
            <a:spLocks noGrp="1"/>
          </p:cNvSpPr>
          <p:nvPr>
            <p:ph type="ftr" sz="quarter" idx="11"/>
          </p:nvPr>
        </p:nvSpPr>
        <p:spPr/>
        <p:txBody>
          <a:bodyPr/>
          <a:lstStyle/>
          <a:p>
            <a:r>
              <a:rPr lang="en-GB" smtClean="0"/>
              <a:t>1</a:t>
            </a:r>
            <a:endParaRPr lang="en-GB"/>
          </a:p>
        </p:txBody>
      </p:sp>
      <p:sp>
        <p:nvSpPr>
          <p:cNvPr id="6" name="Slide Number Placeholder 5"/>
          <p:cNvSpPr>
            <a:spLocks noGrp="1"/>
          </p:cNvSpPr>
          <p:nvPr>
            <p:ph type="sldNum" sz="quarter" idx="12"/>
          </p:nvPr>
        </p:nvSpPr>
        <p:spPr/>
        <p:txBody>
          <a:bodyPr/>
          <a:lstStyle/>
          <a:p>
            <a:fld id="{5211B909-1B7C-4F5B-BDF5-653D21A4A45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D87DCB-C17B-4F45-89EF-6C8E2BE30C32}" type="datetime1">
              <a:rPr lang="en-GB" smtClean="0"/>
              <a:t>06/11/2013</a:t>
            </a:fld>
            <a:endParaRPr lang="en-GB"/>
          </a:p>
        </p:txBody>
      </p:sp>
      <p:sp>
        <p:nvSpPr>
          <p:cNvPr id="5" name="Footer Placeholder 4"/>
          <p:cNvSpPr>
            <a:spLocks noGrp="1"/>
          </p:cNvSpPr>
          <p:nvPr>
            <p:ph type="ftr" sz="quarter" idx="11"/>
          </p:nvPr>
        </p:nvSpPr>
        <p:spPr/>
        <p:txBody>
          <a:bodyPr/>
          <a:lstStyle/>
          <a:p>
            <a:r>
              <a:rPr lang="en-GB" smtClean="0"/>
              <a:t>1</a:t>
            </a:r>
            <a:endParaRPr lang="en-GB"/>
          </a:p>
        </p:txBody>
      </p:sp>
      <p:sp>
        <p:nvSpPr>
          <p:cNvPr id="6" name="Slide Number Placeholder 5"/>
          <p:cNvSpPr>
            <a:spLocks noGrp="1"/>
          </p:cNvSpPr>
          <p:nvPr>
            <p:ph type="sldNum" sz="quarter" idx="12"/>
          </p:nvPr>
        </p:nvSpPr>
        <p:spPr/>
        <p:txBody>
          <a:bodyPr/>
          <a:lstStyle/>
          <a:p>
            <a:fld id="{5211B909-1B7C-4F5B-BDF5-653D21A4A45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D820D6-85C0-421C-84A3-DB22D0A5602F}" type="datetime1">
              <a:rPr lang="en-GB" smtClean="0"/>
              <a:t>06/11/2013</a:t>
            </a:fld>
            <a:endParaRPr lang="en-GB"/>
          </a:p>
        </p:txBody>
      </p:sp>
      <p:sp>
        <p:nvSpPr>
          <p:cNvPr id="5" name="Footer Placeholder 4"/>
          <p:cNvSpPr>
            <a:spLocks noGrp="1"/>
          </p:cNvSpPr>
          <p:nvPr>
            <p:ph type="ftr" sz="quarter" idx="11"/>
          </p:nvPr>
        </p:nvSpPr>
        <p:spPr/>
        <p:txBody>
          <a:bodyPr/>
          <a:lstStyle/>
          <a:p>
            <a:r>
              <a:rPr lang="en-GB" smtClean="0"/>
              <a:t>1</a:t>
            </a:r>
            <a:endParaRPr lang="en-GB"/>
          </a:p>
        </p:txBody>
      </p:sp>
      <p:sp>
        <p:nvSpPr>
          <p:cNvPr id="6" name="Slide Number Placeholder 5"/>
          <p:cNvSpPr>
            <a:spLocks noGrp="1"/>
          </p:cNvSpPr>
          <p:nvPr>
            <p:ph type="sldNum" sz="quarter" idx="12"/>
          </p:nvPr>
        </p:nvSpPr>
        <p:spPr/>
        <p:txBody>
          <a:bodyPr/>
          <a:lstStyle/>
          <a:p>
            <a:fld id="{5211B909-1B7C-4F5B-BDF5-653D21A4A453}" type="slidenum">
              <a:rPr lang="en-GB" smtClean="0"/>
              <a:t>‹#›</a:t>
            </a:fld>
            <a:endParaRPr lang="en-GB"/>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3E3426-2CC7-470C-8AB3-D0D870D258C1}" type="datetime1">
              <a:rPr lang="en-GB" smtClean="0"/>
              <a:t>06/11/2013</a:t>
            </a:fld>
            <a:endParaRPr lang="en-GB"/>
          </a:p>
        </p:txBody>
      </p:sp>
      <p:sp>
        <p:nvSpPr>
          <p:cNvPr id="6" name="Footer Placeholder 5"/>
          <p:cNvSpPr>
            <a:spLocks noGrp="1"/>
          </p:cNvSpPr>
          <p:nvPr>
            <p:ph type="ftr" sz="quarter" idx="11"/>
          </p:nvPr>
        </p:nvSpPr>
        <p:spPr/>
        <p:txBody>
          <a:bodyPr/>
          <a:lstStyle/>
          <a:p>
            <a:r>
              <a:rPr lang="en-GB" smtClean="0"/>
              <a:t>1</a:t>
            </a:r>
            <a:endParaRPr lang="en-GB"/>
          </a:p>
        </p:txBody>
      </p:sp>
      <p:sp>
        <p:nvSpPr>
          <p:cNvPr id="7" name="Slide Number Placeholder 6"/>
          <p:cNvSpPr>
            <a:spLocks noGrp="1"/>
          </p:cNvSpPr>
          <p:nvPr>
            <p:ph type="sldNum" sz="quarter" idx="12"/>
          </p:nvPr>
        </p:nvSpPr>
        <p:spPr/>
        <p:txBody>
          <a:bodyPr/>
          <a:lstStyle/>
          <a:p>
            <a:fld id="{5211B909-1B7C-4F5B-BDF5-653D21A4A45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961E7D-046B-481A-908E-9A305CCA0EB0}" type="datetime1">
              <a:rPr lang="en-GB" smtClean="0"/>
              <a:t>06/11/2013</a:t>
            </a:fld>
            <a:endParaRPr lang="en-GB"/>
          </a:p>
        </p:txBody>
      </p:sp>
      <p:sp>
        <p:nvSpPr>
          <p:cNvPr id="8" name="Footer Placeholder 7"/>
          <p:cNvSpPr>
            <a:spLocks noGrp="1"/>
          </p:cNvSpPr>
          <p:nvPr>
            <p:ph type="ftr" sz="quarter" idx="11"/>
          </p:nvPr>
        </p:nvSpPr>
        <p:spPr/>
        <p:txBody>
          <a:bodyPr/>
          <a:lstStyle/>
          <a:p>
            <a:r>
              <a:rPr lang="en-GB" smtClean="0"/>
              <a:t>1</a:t>
            </a:r>
            <a:endParaRPr lang="en-GB"/>
          </a:p>
        </p:txBody>
      </p:sp>
      <p:sp>
        <p:nvSpPr>
          <p:cNvPr id="9" name="Slide Number Placeholder 8"/>
          <p:cNvSpPr>
            <a:spLocks noGrp="1"/>
          </p:cNvSpPr>
          <p:nvPr>
            <p:ph type="sldNum" sz="quarter" idx="12"/>
          </p:nvPr>
        </p:nvSpPr>
        <p:spPr/>
        <p:txBody>
          <a:bodyPr/>
          <a:lstStyle/>
          <a:p>
            <a:fld id="{5211B909-1B7C-4F5B-BDF5-653D21A4A453}" type="slidenum">
              <a:rPr lang="en-GB" smtClean="0"/>
              <a:t>‹#›</a:t>
            </a:fld>
            <a:endParaRPr lang="en-GB"/>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3B7FB6-4992-4FB4-A7C7-FF0485E53DA7}" type="datetime1">
              <a:rPr lang="en-GB" smtClean="0"/>
              <a:t>06/11/2013</a:t>
            </a:fld>
            <a:endParaRPr lang="en-GB"/>
          </a:p>
        </p:txBody>
      </p:sp>
      <p:sp>
        <p:nvSpPr>
          <p:cNvPr id="4" name="Footer Placeholder 3"/>
          <p:cNvSpPr>
            <a:spLocks noGrp="1"/>
          </p:cNvSpPr>
          <p:nvPr>
            <p:ph type="ftr" sz="quarter" idx="11"/>
          </p:nvPr>
        </p:nvSpPr>
        <p:spPr/>
        <p:txBody>
          <a:bodyPr/>
          <a:lstStyle/>
          <a:p>
            <a:r>
              <a:rPr lang="en-GB" smtClean="0"/>
              <a:t>1</a:t>
            </a:r>
            <a:endParaRPr lang="en-GB"/>
          </a:p>
        </p:txBody>
      </p:sp>
      <p:sp>
        <p:nvSpPr>
          <p:cNvPr id="5" name="Slide Number Placeholder 4"/>
          <p:cNvSpPr>
            <a:spLocks noGrp="1"/>
          </p:cNvSpPr>
          <p:nvPr>
            <p:ph type="sldNum" sz="quarter" idx="12"/>
          </p:nvPr>
        </p:nvSpPr>
        <p:spPr/>
        <p:txBody>
          <a:bodyPr/>
          <a:lstStyle/>
          <a:p>
            <a:fld id="{5211B909-1B7C-4F5B-BDF5-653D21A4A45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AD2F15-7DA6-48A6-9F15-EC2356079151}" type="datetime1">
              <a:rPr lang="en-GB" smtClean="0"/>
              <a:t>06/11/2013</a:t>
            </a:fld>
            <a:endParaRPr lang="en-GB"/>
          </a:p>
        </p:txBody>
      </p:sp>
      <p:sp>
        <p:nvSpPr>
          <p:cNvPr id="3" name="Footer Placeholder 2"/>
          <p:cNvSpPr>
            <a:spLocks noGrp="1"/>
          </p:cNvSpPr>
          <p:nvPr>
            <p:ph type="ftr" sz="quarter" idx="11"/>
          </p:nvPr>
        </p:nvSpPr>
        <p:spPr/>
        <p:txBody>
          <a:bodyPr/>
          <a:lstStyle/>
          <a:p>
            <a:r>
              <a:rPr lang="en-GB" smtClean="0"/>
              <a:t>1</a:t>
            </a:r>
            <a:endParaRPr lang="en-GB"/>
          </a:p>
        </p:txBody>
      </p:sp>
      <p:sp>
        <p:nvSpPr>
          <p:cNvPr id="4" name="Slide Number Placeholder 3"/>
          <p:cNvSpPr>
            <a:spLocks noGrp="1"/>
          </p:cNvSpPr>
          <p:nvPr>
            <p:ph type="sldNum" sz="quarter" idx="12"/>
          </p:nvPr>
        </p:nvSpPr>
        <p:spPr/>
        <p:txBody>
          <a:bodyPr/>
          <a:lstStyle/>
          <a:p>
            <a:fld id="{5211B909-1B7C-4F5B-BDF5-653D21A4A45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DD41E0-83CD-4CF4-895D-1772406518DA}" type="datetime1">
              <a:rPr lang="en-GB" smtClean="0"/>
              <a:t>06/11/2013</a:t>
            </a:fld>
            <a:endParaRPr lang="en-GB"/>
          </a:p>
        </p:txBody>
      </p:sp>
      <p:sp>
        <p:nvSpPr>
          <p:cNvPr id="6" name="Footer Placeholder 5"/>
          <p:cNvSpPr>
            <a:spLocks noGrp="1"/>
          </p:cNvSpPr>
          <p:nvPr>
            <p:ph type="ftr" sz="quarter" idx="11"/>
          </p:nvPr>
        </p:nvSpPr>
        <p:spPr/>
        <p:txBody>
          <a:bodyPr/>
          <a:lstStyle/>
          <a:p>
            <a:r>
              <a:rPr lang="en-GB" smtClean="0"/>
              <a:t>1</a:t>
            </a:r>
            <a:endParaRPr lang="en-GB"/>
          </a:p>
        </p:txBody>
      </p:sp>
      <p:sp>
        <p:nvSpPr>
          <p:cNvPr id="7" name="Slide Number Placeholder 6"/>
          <p:cNvSpPr>
            <a:spLocks noGrp="1"/>
          </p:cNvSpPr>
          <p:nvPr>
            <p:ph type="sldNum" sz="quarter" idx="12"/>
          </p:nvPr>
        </p:nvSpPr>
        <p:spPr/>
        <p:txBody>
          <a:bodyPr/>
          <a:lstStyle/>
          <a:p>
            <a:fld id="{5211B909-1B7C-4F5B-BDF5-653D21A4A453}" type="slidenum">
              <a:rPr lang="en-GB" smtClean="0"/>
              <a:t>‹#›</a:t>
            </a:fld>
            <a:endParaRPr lang="en-GB"/>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064637-459D-4CE3-B008-CA606DE1DCC4}" type="datetime1">
              <a:rPr lang="en-GB" smtClean="0"/>
              <a:t>06/11/2013</a:t>
            </a:fld>
            <a:endParaRPr lang="en-GB"/>
          </a:p>
        </p:txBody>
      </p:sp>
      <p:sp>
        <p:nvSpPr>
          <p:cNvPr id="6" name="Footer Placeholder 5"/>
          <p:cNvSpPr>
            <a:spLocks noGrp="1"/>
          </p:cNvSpPr>
          <p:nvPr>
            <p:ph type="ftr" sz="quarter" idx="11"/>
          </p:nvPr>
        </p:nvSpPr>
        <p:spPr/>
        <p:txBody>
          <a:bodyPr/>
          <a:lstStyle/>
          <a:p>
            <a:r>
              <a:rPr lang="en-GB" smtClean="0"/>
              <a:t>1</a:t>
            </a:r>
            <a:endParaRPr lang="en-GB"/>
          </a:p>
        </p:txBody>
      </p:sp>
      <p:sp>
        <p:nvSpPr>
          <p:cNvPr id="7" name="Slide Number Placeholder 6"/>
          <p:cNvSpPr>
            <a:spLocks noGrp="1"/>
          </p:cNvSpPr>
          <p:nvPr>
            <p:ph type="sldNum" sz="quarter" idx="12"/>
          </p:nvPr>
        </p:nvSpPr>
        <p:spPr/>
        <p:txBody>
          <a:bodyPr/>
          <a:lstStyle/>
          <a:p>
            <a:fld id="{5211B909-1B7C-4F5B-BDF5-653D21A4A45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E3F3968F-8FF5-4FF6-87ED-981636D96F49}" type="datetime1">
              <a:rPr lang="en-GB" smtClean="0"/>
              <a:t>06/11/2013</a:t>
            </a:fld>
            <a:endParaRPr lang="en-GB"/>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GB" smtClean="0"/>
              <a:t>1</a:t>
            </a:r>
            <a:endParaRPr lang="en-GB"/>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5211B909-1B7C-4F5B-BDF5-653D21A4A453}" type="slidenum">
              <a:rPr lang="en-GB" smtClean="0"/>
              <a:t>‹#›</a:t>
            </a:fld>
            <a:endParaRPr lang="en-GB"/>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erencejackson.ne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9992" y="1580336"/>
            <a:ext cx="7770440" cy="3000792"/>
          </a:xfrm>
        </p:spPr>
        <p:txBody>
          <a:bodyPr/>
          <a:lstStyle/>
          <a:p>
            <a:r>
              <a:rPr lang="en-GB" sz="2800" dirty="0" smtClean="0"/>
              <a:t/>
            </a:r>
            <a:br>
              <a:rPr lang="en-GB" sz="2800" dirty="0" smtClean="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smtClean="0"/>
              <a:t/>
            </a:r>
            <a:br>
              <a:rPr lang="en-GB" sz="2800" dirty="0" smtClean="0"/>
            </a:br>
            <a:r>
              <a:rPr lang="en-GB" sz="2800" dirty="0"/>
              <a:t/>
            </a:r>
            <a:br>
              <a:rPr lang="en-GB" sz="2800" dirty="0"/>
            </a:br>
            <a:r>
              <a:rPr lang="en-GB" sz="2800" dirty="0"/>
              <a:t>What do we know, and what do we need to do? Current research on Chinese organizations in </a:t>
            </a:r>
            <a:r>
              <a:rPr lang="en-GB" sz="2800" dirty="0" smtClean="0"/>
              <a:t>Africa</a:t>
            </a:r>
            <a:r>
              <a:rPr lang="en-GB" sz="2800" dirty="0"/>
              <a:t/>
            </a:r>
            <a:br>
              <a:rPr lang="en-GB" sz="2800" dirty="0"/>
            </a:br>
            <a:r>
              <a:rPr lang="en-GB" sz="1500" dirty="0" smtClean="0">
                <a:solidFill>
                  <a:schemeClr val="accent1"/>
                </a:solidFill>
              </a:rPr>
              <a:t> </a:t>
            </a:r>
            <a:endParaRPr lang="en-GB" sz="1500" i="1" dirty="0"/>
          </a:p>
        </p:txBody>
      </p:sp>
      <p:sp>
        <p:nvSpPr>
          <p:cNvPr id="3" name="Subtitle 2"/>
          <p:cNvSpPr>
            <a:spLocks noGrp="1"/>
          </p:cNvSpPr>
          <p:nvPr>
            <p:ph type="subTitle" idx="1"/>
          </p:nvPr>
        </p:nvSpPr>
        <p:spPr>
          <a:xfrm>
            <a:off x="755576" y="4725144"/>
            <a:ext cx="7554416" cy="990600"/>
          </a:xfrm>
          <a:solidFill>
            <a:schemeClr val="accent1"/>
          </a:solidFill>
          <a:ln>
            <a:solidFill>
              <a:schemeClr val="accent1"/>
            </a:solidFill>
          </a:ln>
        </p:spPr>
        <p:txBody>
          <a:bodyPr>
            <a:normAutofit/>
          </a:bodyPr>
          <a:lstStyle/>
          <a:p>
            <a:endParaRPr lang="en-GB" sz="2000" dirty="0" smtClean="0">
              <a:solidFill>
                <a:schemeClr val="bg1"/>
              </a:solidFill>
              <a:latin typeface="+mj-lt"/>
            </a:endParaRPr>
          </a:p>
          <a:p>
            <a:r>
              <a:rPr lang="en-GB" sz="2000" dirty="0" smtClean="0">
                <a:solidFill>
                  <a:schemeClr val="bg1"/>
                </a:solidFill>
                <a:latin typeface="+mj-lt"/>
              </a:rPr>
              <a:t>Terence </a:t>
            </a:r>
            <a:r>
              <a:rPr lang="en-GB" sz="2000" dirty="0">
                <a:solidFill>
                  <a:schemeClr val="bg1"/>
                </a:solidFill>
                <a:latin typeface="+mj-lt"/>
              </a:rPr>
              <a:t>Jackson     </a:t>
            </a:r>
            <a:r>
              <a:rPr lang="en-GB" sz="1400" dirty="0">
                <a:solidFill>
                  <a:schemeClr val="bg1"/>
                </a:solidFill>
                <a:latin typeface="+mj-lt"/>
              </a:rPr>
              <a:t>Middlesex University Business School, </a:t>
            </a:r>
            <a:r>
              <a:rPr lang="en-GB" sz="1400" dirty="0" smtClean="0">
                <a:solidFill>
                  <a:schemeClr val="bg1"/>
                </a:solidFill>
                <a:latin typeface="+mj-lt"/>
              </a:rPr>
              <a:t>London</a:t>
            </a:r>
            <a:endParaRPr lang="en-GB" sz="2000" dirty="0" smtClean="0">
              <a:solidFill>
                <a:schemeClr val="bg1"/>
              </a:solidFill>
              <a:latin typeface="+mj-lt"/>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44624"/>
            <a:ext cx="504056" cy="61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http://upload.wikimedia.org/wikipedia/en/thumb/a/a0/Rhodes_University_Current_%282013%29_Insignia.svg/250px-Rhodes_University_Current_%282013%29_Insignia.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12" y="6165304"/>
            <a:ext cx="1008112" cy="62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62323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800" dirty="0" smtClean="0"/>
              <a:t>Chinese organizations in Africa</a:t>
            </a:r>
            <a:endParaRPr lang="en-GB" sz="4800" dirty="0"/>
          </a:p>
        </p:txBody>
      </p:sp>
      <p:sp>
        <p:nvSpPr>
          <p:cNvPr id="3" name="Content Placeholder 2"/>
          <p:cNvSpPr>
            <a:spLocks noGrp="1"/>
          </p:cNvSpPr>
          <p:nvPr>
            <p:ph idx="1"/>
          </p:nvPr>
        </p:nvSpPr>
        <p:spPr/>
        <p:txBody>
          <a:bodyPr>
            <a:normAutofit/>
          </a:bodyPr>
          <a:lstStyle/>
          <a:p>
            <a:r>
              <a:rPr lang="en-GB" sz="2000" dirty="0">
                <a:latin typeface="Arial Narrow" panose="020B0506020102020204" pitchFamily="34" charset="0"/>
              </a:rPr>
              <a:t>Geopolitical dynamics are changing in the </a:t>
            </a:r>
            <a:r>
              <a:rPr lang="en-GB" sz="2000" dirty="0" smtClean="0">
                <a:latin typeface="Arial Narrow" panose="020B0506020102020204" pitchFamily="34" charset="0"/>
              </a:rPr>
              <a:t>world</a:t>
            </a:r>
          </a:p>
          <a:p>
            <a:r>
              <a:rPr lang="en-GB" sz="2000" dirty="0">
                <a:latin typeface="Arial Narrow" panose="020B0506020102020204" pitchFamily="34" charset="0"/>
              </a:rPr>
              <a:t>There is a lot of anecdotal information about what goes on in Chinese organizations in Africa (much is negative), but very little scientific/empirical knowledge: this needs to be done</a:t>
            </a:r>
          </a:p>
          <a:p>
            <a:r>
              <a:rPr lang="en-GB" sz="2000" dirty="0">
                <a:latin typeface="Arial Narrow" panose="020B0506020102020204" pitchFamily="34" charset="0"/>
              </a:rPr>
              <a:t>The potential for impact on academic </a:t>
            </a:r>
            <a:r>
              <a:rPr lang="en-GB" sz="2000" dirty="0" smtClean="0">
                <a:latin typeface="Arial Narrow" panose="020B0506020102020204" pitchFamily="34" charset="0"/>
              </a:rPr>
              <a:t>knowledge, </a:t>
            </a:r>
            <a:r>
              <a:rPr lang="en-GB" sz="2000" dirty="0">
                <a:latin typeface="Arial Narrow" panose="020B0506020102020204" pitchFamily="34" charset="0"/>
              </a:rPr>
              <a:t>policy </a:t>
            </a:r>
            <a:r>
              <a:rPr lang="en-GB" sz="2000" dirty="0" smtClean="0">
                <a:latin typeface="Arial Narrow" panose="020B0506020102020204" pitchFamily="34" charset="0"/>
              </a:rPr>
              <a:t>and </a:t>
            </a:r>
            <a:r>
              <a:rPr lang="en-GB" sz="2000" dirty="0">
                <a:latin typeface="Arial Narrow" panose="020B0506020102020204" pitchFamily="34" charset="0"/>
              </a:rPr>
              <a:t>practice </a:t>
            </a:r>
            <a:r>
              <a:rPr lang="en-GB" sz="2000" dirty="0" smtClean="0">
                <a:latin typeface="Arial Narrow" panose="020B0506020102020204" pitchFamily="34" charset="0"/>
              </a:rPr>
              <a:t>is </a:t>
            </a:r>
            <a:r>
              <a:rPr lang="en-GB" sz="2000" dirty="0">
                <a:latin typeface="Arial Narrow" panose="020B0506020102020204" pitchFamily="34" charset="0"/>
              </a:rPr>
              <a:t>enormous</a:t>
            </a:r>
          </a:p>
        </p:txBody>
      </p:sp>
      <p:sp>
        <p:nvSpPr>
          <p:cNvPr id="4" name="Text Placeholder 3"/>
          <p:cNvSpPr>
            <a:spLocks noGrp="1"/>
          </p:cNvSpPr>
          <p:nvPr>
            <p:ph type="body" sz="half" idx="2"/>
          </p:nvPr>
        </p:nvSpPr>
        <p:spPr/>
        <p:txBody>
          <a:bodyPr/>
          <a:lstStyle/>
          <a:p>
            <a:r>
              <a:rPr lang="en-GB" sz="2400" dirty="0">
                <a:latin typeface="+mj-lt"/>
              </a:rPr>
              <a:t>Why is this important? </a:t>
            </a:r>
            <a:endParaRPr lang="en-GB" sz="2400" dirty="0" smtClean="0">
              <a:latin typeface="+mj-lt"/>
            </a:endParaRPr>
          </a:p>
          <a:p>
            <a:endParaRPr lang="en-GB" sz="2400" dirty="0">
              <a:latin typeface="+mj-lt"/>
            </a:endParaRPr>
          </a:p>
          <a:p>
            <a:r>
              <a:rPr lang="en-GB" sz="2400" dirty="0" smtClean="0">
                <a:latin typeface="+mj-lt"/>
              </a:rPr>
              <a:t>What </a:t>
            </a:r>
            <a:r>
              <a:rPr lang="en-GB" sz="2400" dirty="0">
                <a:latin typeface="+mj-lt"/>
              </a:rPr>
              <a:t>is the likely impact?</a:t>
            </a:r>
            <a:endParaRPr lang="en-GB" dirty="0">
              <a:latin typeface="+mj-lt"/>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5587"/>
            <a:ext cx="504056" cy="61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Slide Number Placeholder 10"/>
          <p:cNvSpPr>
            <a:spLocks noGrp="1"/>
          </p:cNvSpPr>
          <p:nvPr>
            <p:ph type="sldNum" sz="quarter" idx="12"/>
          </p:nvPr>
        </p:nvSpPr>
        <p:spPr>
          <a:xfrm>
            <a:off x="7884368" y="6274426"/>
            <a:ext cx="504056" cy="322926"/>
          </a:xfrm>
        </p:spPr>
        <p:txBody>
          <a:bodyPr/>
          <a:lstStyle/>
          <a:p>
            <a:fld id="{5211B909-1B7C-4F5B-BDF5-653D21A4A453}" type="slidenum">
              <a:rPr lang="en-GB" smtClean="0"/>
              <a:t>2</a:t>
            </a:fld>
            <a:endParaRPr lang="en-GB" dirty="0"/>
          </a:p>
        </p:txBody>
      </p:sp>
      <p:pic>
        <p:nvPicPr>
          <p:cNvPr id="13" name="Picture 4" descr="http://upload.wikimedia.org/wikipedia/en/thumb/a/a0/Rhodes_University_Current_%282013%29_Insignia.svg/250px-Rhodes_University_Current_%282013%29_Insignia.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6165304"/>
            <a:ext cx="1008112" cy="62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21921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Geopolitical dynamics are changing in the world</a:t>
            </a:r>
          </a:p>
        </p:txBody>
      </p:sp>
      <p:sp>
        <p:nvSpPr>
          <p:cNvPr id="3" name="Content Placeholder 2"/>
          <p:cNvSpPr>
            <a:spLocks noGrp="1"/>
          </p:cNvSpPr>
          <p:nvPr>
            <p:ph idx="1"/>
          </p:nvPr>
        </p:nvSpPr>
        <p:spPr>
          <a:xfrm>
            <a:off x="3710866" y="548680"/>
            <a:ext cx="4594934" cy="4114799"/>
          </a:xfrm>
        </p:spPr>
        <p:txBody>
          <a:bodyPr>
            <a:noAutofit/>
          </a:bodyPr>
          <a:lstStyle/>
          <a:p>
            <a:r>
              <a:rPr lang="en-GB" sz="1800" dirty="0">
                <a:latin typeface="Arial Narrow" panose="020B0506020102020204" pitchFamily="34" charset="0"/>
              </a:rPr>
              <a:t>This has a major impact on the nature of knowledge, and the way knowledge is transferred internationally</a:t>
            </a:r>
          </a:p>
          <a:p>
            <a:r>
              <a:rPr lang="en-GB" sz="1800" dirty="0">
                <a:latin typeface="Arial Narrow" panose="020B0506020102020204" pitchFamily="34" charset="0"/>
              </a:rPr>
              <a:t>This includes scholarly and management knowledge, as well as concepts such as organizing and managing people, managing change and managing resources.</a:t>
            </a:r>
          </a:p>
          <a:p>
            <a:r>
              <a:rPr lang="en-GB" sz="1800" dirty="0">
                <a:latin typeface="Arial Narrow" panose="020B0506020102020204" pitchFamily="34" charset="0"/>
              </a:rPr>
              <a:t>Ideas of living in a post-colonial/neo-colonial world are becoming superseded; </a:t>
            </a:r>
            <a:r>
              <a:rPr lang="en-GB" sz="1800" dirty="0" smtClean="0">
                <a:latin typeface="Arial Narrow" panose="020B0506020102020204" pitchFamily="34" charset="0"/>
              </a:rPr>
              <a:t>as are theories pertaining to this. We </a:t>
            </a:r>
            <a:r>
              <a:rPr lang="en-GB" sz="1800" dirty="0">
                <a:latin typeface="Arial Narrow" panose="020B0506020102020204" pitchFamily="34" charset="0"/>
              </a:rPr>
              <a:t>are less able to analyse power relations and cross-cultural complexities in Africa in this way</a:t>
            </a:r>
          </a:p>
          <a:p>
            <a:r>
              <a:rPr lang="en-GB" sz="1800" dirty="0">
                <a:latin typeface="Arial Narrow" panose="020B0506020102020204" pitchFamily="34" charset="0"/>
              </a:rPr>
              <a:t>China in Africa is changing all that! We have to start understanding South-South relations?</a:t>
            </a:r>
          </a:p>
          <a:p>
            <a:endParaRPr lang="en-GB" sz="1600" dirty="0">
              <a:latin typeface="Arial Narrow" panose="020B0506020102020204" pitchFamily="34" charset="0"/>
            </a:endParaRPr>
          </a:p>
        </p:txBody>
      </p:sp>
      <p:sp>
        <p:nvSpPr>
          <p:cNvPr id="4" name="Text Placeholder 3"/>
          <p:cNvSpPr>
            <a:spLocks noGrp="1"/>
          </p:cNvSpPr>
          <p:nvPr>
            <p:ph type="body" sz="half" idx="2"/>
          </p:nvPr>
        </p:nvSpPr>
        <p:spPr/>
        <p:txBody>
          <a:bodyPr>
            <a:normAutofit/>
          </a:bodyPr>
          <a:lstStyle/>
          <a:p>
            <a:r>
              <a:rPr lang="en-GB" sz="2400" dirty="0" smtClean="0">
                <a:latin typeface="+mj-lt"/>
              </a:rPr>
              <a:t>Why is this important?</a:t>
            </a:r>
          </a:p>
          <a:p>
            <a:endParaRPr lang="en-GB" sz="2400" dirty="0">
              <a:latin typeface="+mj-lt"/>
            </a:endParaRPr>
          </a:p>
          <a:p>
            <a:r>
              <a:rPr lang="en-GB" sz="2400" dirty="0" smtClean="0">
                <a:latin typeface="+mj-lt"/>
              </a:rPr>
              <a:t>What are the new dynamics?</a:t>
            </a:r>
            <a:endParaRPr lang="en-GB" sz="2400" dirty="0">
              <a:latin typeface="+mj-lt"/>
            </a:endParaRPr>
          </a:p>
        </p:txBody>
      </p:sp>
      <p:sp>
        <p:nvSpPr>
          <p:cNvPr id="10" name="Slide Number Placeholder 9"/>
          <p:cNvSpPr>
            <a:spLocks noGrp="1"/>
          </p:cNvSpPr>
          <p:nvPr>
            <p:ph type="sldNum" sz="quarter" idx="12"/>
          </p:nvPr>
        </p:nvSpPr>
        <p:spPr>
          <a:xfrm>
            <a:off x="7596336" y="6304235"/>
            <a:ext cx="762000" cy="365125"/>
          </a:xfrm>
        </p:spPr>
        <p:txBody>
          <a:bodyPr/>
          <a:lstStyle/>
          <a:p>
            <a:fld id="{5211B909-1B7C-4F5B-BDF5-653D21A4A453}" type="slidenum">
              <a:rPr lang="en-GB" smtClean="0"/>
              <a:t>3</a:t>
            </a:fld>
            <a:endParaRPr lang="en-GB" dirty="0"/>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776" y="0"/>
            <a:ext cx="504056" cy="61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http://upload.wikimedia.org/wikipedia/en/thumb/a/a0/Rhodes_University_Current_%282013%29_Insignia.svg/250px-Rhodes_University_Current_%282013%29_Insignia.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6165304"/>
            <a:ext cx="1008112" cy="62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18645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869160"/>
            <a:ext cx="6784848" cy="1303040"/>
          </a:xfrm>
        </p:spPr>
        <p:txBody>
          <a:bodyPr>
            <a:normAutofit fontScale="90000"/>
          </a:bodyPr>
          <a:lstStyle/>
          <a:p>
            <a:r>
              <a:rPr lang="en-GB" sz="4000" dirty="0" smtClean="0"/>
              <a:t/>
            </a:r>
            <a:br>
              <a:rPr lang="en-GB" sz="4000" dirty="0" smtClean="0"/>
            </a:br>
            <a:r>
              <a:rPr lang="en-GB" sz="4000" dirty="0"/>
              <a:t/>
            </a:r>
            <a:br>
              <a:rPr lang="en-GB" sz="4000" dirty="0"/>
            </a:br>
            <a:r>
              <a:rPr lang="en-GB" sz="4000" dirty="0" smtClean="0"/>
              <a:t/>
            </a:r>
            <a:br>
              <a:rPr lang="en-GB" sz="4000" dirty="0" smtClean="0"/>
            </a:br>
            <a:r>
              <a:rPr lang="en-GB" sz="4000" dirty="0"/>
              <a:t/>
            </a:r>
            <a:br>
              <a:rPr lang="en-GB" sz="4000" dirty="0"/>
            </a:br>
            <a:r>
              <a:rPr lang="en-GB" sz="4000" dirty="0" smtClean="0"/>
              <a:t/>
            </a:r>
            <a:br>
              <a:rPr lang="en-GB" sz="4000" dirty="0" smtClean="0"/>
            </a:br>
            <a:r>
              <a:rPr lang="en-GB" sz="4000" dirty="0"/>
              <a:t/>
            </a:r>
            <a:br>
              <a:rPr lang="en-GB" sz="4000" dirty="0"/>
            </a:br>
            <a:r>
              <a:rPr lang="en-GB" sz="4000" dirty="0" smtClean="0"/>
              <a:t/>
            </a:r>
            <a:br>
              <a:rPr lang="en-GB" sz="4000" dirty="0" smtClean="0"/>
            </a:br>
            <a:r>
              <a:rPr lang="en-GB" sz="4000" dirty="0"/>
              <a:t/>
            </a:r>
            <a:br>
              <a:rPr lang="en-GB" sz="4000" dirty="0"/>
            </a:br>
            <a:r>
              <a:rPr lang="en-GB" sz="4000" dirty="0" smtClean="0"/>
              <a:t/>
            </a:r>
            <a:br>
              <a:rPr lang="en-GB" sz="4000" dirty="0" smtClean="0"/>
            </a:br>
            <a:r>
              <a:rPr lang="en-GB" sz="4000" dirty="0"/>
              <a:t/>
            </a:r>
            <a:br>
              <a:rPr lang="en-GB" sz="4000" dirty="0"/>
            </a:br>
            <a:r>
              <a:rPr lang="en-GB" sz="4000" dirty="0" smtClean="0"/>
              <a:t/>
            </a:r>
            <a:br>
              <a:rPr lang="en-GB" sz="4000" dirty="0" smtClean="0"/>
            </a:br>
            <a:r>
              <a:rPr lang="en-GB" sz="4000" dirty="0"/>
              <a:t/>
            </a:r>
            <a:br>
              <a:rPr lang="en-GB" sz="4000" dirty="0"/>
            </a:br>
            <a:r>
              <a:rPr lang="en-GB" sz="4000" dirty="0" smtClean="0"/>
              <a:t/>
            </a:r>
            <a:br>
              <a:rPr lang="en-GB" sz="4000" dirty="0" smtClean="0"/>
            </a:br>
            <a:r>
              <a:rPr lang="en-GB" sz="4000" dirty="0"/>
              <a:t/>
            </a:r>
            <a:br>
              <a:rPr lang="en-GB" sz="4000" dirty="0"/>
            </a:br>
            <a:r>
              <a:rPr lang="en-GB" sz="5300" dirty="0" smtClean="0"/>
              <a:t>The </a:t>
            </a:r>
            <a:r>
              <a:rPr lang="en-GB" sz="5300" dirty="0"/>
              <a:t>potential for </a:t>
            </a:r>
            <a:r>
              <a:rPr lang="en-GB" sz="5300" dirty="0" smtClean="0"/>
              <a:t>impact</a:t>
            </a:r>
            <a:endParaRPr lang="en-GB" sz="5300" dirty="0"/>
          </a:p>
        </p:txBody>
      </p:sp>
      <p:sp>
        <p:nvSpPr>
          <p:cNvPr id="3" name="Content Placeholder 2"/>
          <p:cNvSpPr>
            <a:spLocks noGrp="1"/>
          </p:cNvSpPr>
          <p:nvPr>
            <p:ph idx="1"/>
          </p:nvPr>
        </p:nvSpPr>
        <p:spPr>
          <a:xfrm>
            <a:off x="3710866" y="970385"/>
            <a:ext cx="4594934" cy="4114799"/>
          </a:xfrm>
        </p:spPr>
        <p:txBody>
          <a:bodyPr>
            <a:normAutofit lnSpcReduction="10000"/>
          </a:bodyPr>
          <a:lstStyle/>
          <a:p>
            <a:r>
              <a:rPr lang="en-GB" dirty="0">
                <a:latin typeface="Arial Narrow" panose="020B0506020102020204" pitchFamily="34" charset="0"/>
              </a:rPr>
              <a:t>Developing theories/methodologies that take account of new geopolitical dynamics</a:t>
            </a:r>
          </a:p>
          <a:p>
            <a:r>
              <a:rPr lang="en-GB" dirty="0">
                <a:latin typeface="Arial Narrow" panose="020B0506020102020204" pitchFamily="34" charset="0"/>
              </a:rPr>
              <a:t>A lack of empirical evidence at organizational and community levels backing up policy: a real need for informed and appropriate research</a:t>
            </a:r>
          </a:p>
          <a:p>
            <a:r>
              <a:rPr lang="en-GB" dirty="0">
                <a:latin typeface="Arial Narrow" panose="020B0506020102020204" pitchFamily="34" charset="0"/>
              </a:rPr>
              <a:t>There may be synergies between African and Chinese values: but a need for research-based education and training</a:t>
            </a:r>
          </a:p>
          <a:p>
            <a:endParaRPr lang="en-GB" dirty="0"/>
          </a:p>
        </p:txBody>
      </p:sp>
      <p:sp>
        <p:nvSpPr>
          <p:cNvPr id="4" name="Text Placeholder 3"/>
          <p:cNvSpPr>
            <a:spLocks noGrp="1"/>
          </p:cNvSpPr>
          <p:nvPr>
            <p:ph type="body" sz="half" idx="2"/>
          </p:nvPr>
        </p:nvSpPr>
        <p:spPr/>
        <p:txBody>
          <a:bodyPr/>
          <a:lstStyle/>
          <a:p>
            <a:endParaRPr lang="en-GB" dirty="0" smtClean="0"/>
          </a:p>
          <a:p>
            <a:r>
              <a:rPr lang="en-GB" sz="2400" dirty="0" smtClean="0">
                <a:latin typeface="+mj-lt"/>
              </a:rPr>
              <a:t>What are the implications for academic theory, policy and practice?</a:t>
            </a:r>
            <a:endParaRPr lang="en-GB" sz="2400" dirty="0">
              <a:latin typeface="+mj-lt"/>
            </a:endParaRPr>
          </a:p>
        </p:txBody>
      </p:sp>
      <p:sp>
        <p:nvSpPr>
          <p:cNvPr id="10" name="Slide Number Placeholder 9"/>
          <p:cNvSpPr>
            <a:spLocks noGrp="1"/>
          </p:cNvSpPr>
          <p:nvPr>
            <p:ph type="sldNum" sz="quarter" idx="12"/>
          </p:nvPr>
        </p:nvSpPr>
        <p:spPr>
          <a:xfrm>
            <a:off x="7692008" y="6304235"/>
            <a:ext cx="696416" cy="365125"/>
          </a:xfrm>
        </p:spPr>
        <p:txBody>
          <a:bodyPr/>
          <a:lstStyle/>
          <a:p>
            <a:fld id="{5211B909-1B7C-4F5B-BDF5-653D21A4A453}" type="slidenum">
              <a:rPr lang="en-GB" smtClean="0"/>
              <a:t>4</a:t>
            </a:fld>
            <a:endParaRPr lang="en-GB" dirty="0"/>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0"/>
            <a:ext cx="504056" cy="61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http://upload.wikimedia.org/wikipedia/en/thumb/a/a0/Rhodes_University_Current_%282013%29_Insignia.svg/250px-Rhodes_University_Current_%282013%29_Insignia.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6165304"/>
            <a:ext cx="1008112" cy="62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210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Conflicting assumptions</a:t>
            </a:r>
            <a:endParaRPr lang="en-GB" dirty="0"/>
          </a:p>
        </p:txBody>
      </p:sp>
      <p:sp>
        <p:nvSpPr>
          <p:cNvPr id="3" name="Content Placeholder 2"/>
          <p:cNvSpPr>
            <a:spLocks noGrp="1"/>
          </p:cNvSpPr>
          <p:nvPr>
            <p:ph idx="1"/>
          </p:nvPr>
        </p:nvSpPr>
        <p:spPr>
          <a:xfrm>
            <a:off x="3707904" y="548680"/>
            <a:ext cx="5184576" cy="5040560"/>
          </a:xfrm>
        </p:spPr>
        <p:txBody>
          <a:bodyPr>
            <a:noAutofit/>
          </a:bodyPr>
          <a:lstStyle/>
          <a:p>
            <a:r>
              <a:rPr lang="en-GB" sz="2000" dirty="0">
                <a:latin typeface="Arial Narrow" panose="020B0506020102020204" pitchFamily="34" charset="0"/>
              </a:rPr>
              <a:t>Who controls Africa? China a complication</a:t>
            </a:r>
          </a:p>
          <a:p>
            <a:pPr lvl="1"/>
            <a:r>
              <a:rPr lang="en-GB" sz="1400" dirty="0">
                <a:latin typeface="Arial Narrow" panose="020B0506020102020204" pitchFamily="34" charset="0"/>
              </a:rPr>
              <a:t>Angela Merkel: “</a:t>
            </a:r>
            <a:r>
              <a:rPr lang="en-GB" sz="1400" b="1" i="1" dirty="0">
                <a:latin typeface="Arial Narrow" panose="020B0506020102020204" pitchFamily="34" charset="0"/>
              </a:rPr>
              <a:t>We Europeans should not leave the continent of Africa to the PRC.. We must take a stand in Africa</a:t>
            </a:r>
            <a:r>
              <a:rPr lang="en-GB" sz="1400" dirty="0">
                <a:latin typeface="Arial Narrow" panose="020B0506020102020204" pitchFamily="34" charset="0"/>
              </a:rPr>
              <a:t>” (2006)</a:t>
            </a:r>
          </a:p>
          <a:p>
            <a:pPr lvl="1"/>
            <a:r>
              <a:rPr lang="en-GB" sz="1400" dirty="0">
                <a:latin typeface="Arial Narrow" panose="020B0506020102020204" pitchFamily="34" charset="0"/>
              </a:rPr>
              <a:t>IMF/World Bank: China’s unrestricted lending has “</a:t>
            </a:r>
            <a:r>
              <a:rPr lang="en-GB" sz="1400" b="1" i="1" dirty="0">
                <a:latin typeface="Arial Narrow" panose="020B0506020102020204" pitchFamily="34" charset="0"/>
              </a:rPr>
              <a:t>undermined years of painstaking efforts to arrange conditional debt relief</a:t>
            </a:r>
            <a:r>
              <a:rPr lang="en-GB" sz="1400" dirty="0">
                <a:latin typeface="Arial Narrow" panose="020B0506020102020204" pitchFamily="34" charset="0"/>
              </a:rPr>
              <a:t>”.</a:t>
            </a:r>
          </a:p>
          <a:p>
            <a:pPr lvl="1"/>
            <a:r>
              <a:rPr lang="en-GB" sz="1400" dirty="0">
                <a:latin typeface="Arial Narrow" panose="020B0506020102020204" pitchFamily="34" charset="0"/>
              </a:rPr>
              <a:t>US Senate Foreign Relations African Affairs Subcommittee hearing on </a:t>
            </a:r>
            <a:r>
              <a:rPr lang="en-GB" sz="1400" dirty="0" smtClean="0">
                <a:latin typeface="Arial Narrow" panose="020B0506020102020204" pitchFamily="34" charset="0"/>
              </a:rPr>
              <a:t>‘</a:t>
            </a:r>
            <a:r>
              <a:rPr lang="en-GB" sz="1400" dirty="0">
                <a:latin typeface="Arial Narrow" panose="020B0506020102020204" pitchFamily="34" charset="0"/>
              </a:rPr>
              <a:t>China's Role in Africa: Implications for U.S. Policy’. ‘</a:t>
            </a:r>
            <a:r>
              <a:rPr lang="en-GB" sz="1400" b="1" i="1" dirty="0">
                <a:latin typeface="Arial Narrow" panose="020B0506020102020204" pitchFamily="34" charset="0"/>
              </a:rPr>
              <a:t>The U.S. isn't just ceding its economic leadership in Africa to China - it may be ceding its political leadership there as </a:t>
            </a:r>
            <a:r>
              <a:rPr lang="en-GB" sz="1400" b="1" i="1" dirty="0" smtClean="0">
                <a:latin typeface="Arial Narrow" panose="020B0506020102020204" pitchFamily="34" charset="0"/>
              </a:rPr>
              <a:t>well’</a:t>
            </a:r>
            <a:r>
              <a:rPr lang="en-GB" sz="1400" dirty="0">
                <a:latin typeface="Arial Narrow" panose="020B0506020102020204" pitchFamily="34" charset="0"/>
              </a:rPr>
              <a:t>, </a:t>
            </a:r>
            <a:r>
              <a:rPr lang="en-GB" sz="1200" dirty="0" smtClean="0">
                <a:latin typeface="Arial Narrow" panose="020B0506020102020204" pitchFamily="34" charset="0"/>
              </a:rPr>
              <a:t>(Senator </a:t>
            </a:r>
            <a:r>
              <a:rPr lang="en-GB" sz="1200" dirty="0">
                <a:latin typeface="Arial Narrow" panose="020B0506020102020204" pitchFamily="34" charset="0"/>
              </a:rPr>
              <a:t>Christopher </a:t>
            </a:r>
            <a:r>
              <a:rPr lang="en-GB" sz="1200" dirty="0" smtClean="0">
                <a:latin typeface="Arial Narrow" panose="020B0506020102020204" pitchFamily="34" charset="0"/>
              </a:rPr>
              <a:t>Coons, 1/11/2011</a:t>
            </a:r>
            <a:r>
              <a:rPr lang="en-GB" sz="1100" dirty="0" smtClean="0">
                <a:latin typeface="Arial Narrow" panose="020B0506020102020204" pitchFamily="34" charset="0"/>
              </a:rPr>
              <a:t>)</a:t>
            </a:r>
            <a:endParaRPr lang="en-GB" sz="1300" dirty="0">
              <a:latin typeface="Arial Narrow" panose="020B0506020102020204" pitchFamily="34" charset="0"/>
            </a:endParaRPr>
          </a:p>
          <a:p>
            <a:endParaRPr lang="en-GB" sz="1400" dirty="0">
              <a:latin typeface="Arial Narrow" panose="020B0506020102020204" pitchFamily="34" charset="0"/>
            </a:endParaRPr>
          </a:p>
          <a:p>
            <a:r>
              <a:rPr lang="en-GB" sz="2000" dirty="0">
                <a:latin typeface="Arial Narrow" panose="020B0506020102020204" pitchFamily="34" charset="0"/>
              </a:rPr>
              <a:t>Securing Africa’s resources?/lack of conditionality</a:t>
            </a:r>
            <a:r>
              <a:rPr lang="en-GB" sz="1400" dirty="0">
                <a:latin typeface="Arial Narrow" panose="020B0506020102020204" pitchFamily="34" charset="0"/>
              </a:rPr>
              <a:t>:</a:t>
            </a:r>
          </a:p>
          <a:p>
            <a:pPr lvl="1"/>
            <a:r>
              <a:rPr lang="en-GB" sz="1400" dirty="0">
                <a:latin typeface="Arial Narrow" panose="020B0506020102020204" pitchFamily="34" charset="0"/>
              </a:rPr>
              <a:t>Botswana President: ‘“</a:t>
            </a:r>
            <a:r>
              <a:rPr lang="en-GB" sz="1400" b="1" i="1" dirty="0">
                <a:latin typeface="Arial Narrow" panose="020B0506020102020204" pitchFamily="34" charset="0"/>
              </a:rPr>
              <a:t>I find that the Chinese treat us as equals; the West treat us as former subjects</a:t>
            </a:r>
            <a:r>
              <a:rPr lang="en-GB" sz="1400" dirty="0">
                <a:latin typeface="Arial Narrow" panose="020B0506020102020204" pitchFamily="34" charset="0"/>
              </a:rPr>
              <a:t>”</a:t>
            </a:r>
          </a:p>
          <a:p>
            <a:pPr lvl="1"/>
            <a:r>
              <a:rPr lang="en-GB" sz="1400" dirty="0">
                <a:latin typeface="Arial Narrow" panose="020B0506020102020204" pitchFamily="34" charset="0"/>
              </a:rPr>
              <a:t>Experience of transformation in China – lessons to be learned in Africa?</a:t>
            </a:r>
          </a:p>
          <a:p>
            <a:pPr lvl="1"/>
            <a:r>
              <a:rPr lang="en-GB" sz="1400" dirty="0">
                <a:latin typeface="Arial Narrow" panose="020B0506020102020204" pitchFamily="34" charset="0"/>
              </a:rPr>
              <a:t>Evidence of ‘</a:t>
            </a:r>
            <a:r>
              <a:rPr lang="en-GB" sz="1400" b="1" i="1" dirty="0">
                <a:latin typeface="Arial Narrow" panose="020B0506020102020204" pitchFamily="34" charset="0"/>
              </a:rPr>
              <a:t>Third World Solidarity</a:t>
            </a:r>
            <a:r>
              <a:rPr lang="en-GB" sz="1400" dirty="0">
                <a:latin typeface="Arial Narrow" panose="020B0506020102020204" pitchFamily="34" charset="0"/>
              </a:rPr>
              <a:t>’ in relations with Latin America, drawing on socialist heritage and anti-imperialist discourse (reaction to IMF neoliberal policies and government alignment with US)</a:t>
            </a:r>
          </a:p>
          <a:p>
            <a:pPr marL="320040" lvl="1" indent="0">
              <a:buNone/>
            </a:pPr>
            <a:r>
              <a:rPr lang="en-GB" sz="1200" dirty="0">
                <a:latin typeface="Arial Narrow" panose="020B0506020102020204" pitchFamily="34" charset="0"/>
              </a:rPr>
              <a:t>(Campbell, 2008; Shaw et al, 2007; </a:t>
            </a:r>
            <a:r>
              <a:rPr lang="en-GB" sz="1200" dirty="0" err="1">
                <a:latin typeface="Arial Narrow" panose="020B0506020102020204" pitchFamily="34" charset="0"/>
              </a:rPr>
              <a:t>Kapinsky</a:t>
            </a:r>
            <a:r>
              <a:rPr lang="en-GB" sz="1200" dirty="0">
                <a:latin typeface="Arial Narrow" panose="020B0506020102020204" pitchFamily="34" charset="0"/>
              </a:rPr>
              <a:t>, 2008)</a:t>
            </a:r>
          </a:p>
          <a:p>
            <a:endParaRPr lang="en-GB" sz="1400" dirty="0">
              <a:latin typeface="Arial Narrow" panose="020B0506020102020204" pitchFamily="34" charset="0"/>
            </a:endParaRPr>
          </a:p>
        </p:txBody>
      </p:sp>
      <p:sp>
        <p:nvSpPr>
          <p:cNvPr id="4" name="Text Placeholder 3"/>
          <p:cNvSpPr>
            <a:spLocks noGrp="1"/>
          </p:cNvSpPr>
          <p:nvPr>
            <p:ph type="body" sz="half" idx="2"/>
          </p:nvPr>
        </p:nvSpPr>
        <p:spPr/>
        <p:txBody>
          <a:bodyPr>
            <a:normAutofit/>
          </a:bodyPr>
          <a:lstStyle/>
          <a:p>
            <a:r>
              <a:rPr lang="en-GB" sz="2000" dirty="0" smtClean="0">
                <a:latin typeface="+mj-lt"/>
              </a:rPr>
              <a:t>What are the different assumptions about China in Africa?</a:t>
            </a:r>
          </a:p>
          <a:p>
            <a:endParaRPr lang="en-GB" sz="2000" dirty="0">
              <a:latin typeface="+mj-lt"/>
            </a:endParaRPr>
          </a:p>
          <a:p>
            <a:r>
              <a:rPr lang="en-GB" sz="2000" dirty="0" smtClean="0">
                <a:latin typeface="+mj-lt"/>
              </a:rPr>
              <a:t>How does it get in the way of research?</a:t>
            </a:r>
            <a:endParaRPr lang="en-GB" sz="2000" dirty="0">
              <a:latin typeface="+mj-lt"/>
            </a:endParaRPr>
          </a:p>
        </p:txBody>
      </p:sp>
      <p:sp>
        <p:nvSpPr>
          <p:cNvPr id="10" name="Slide Number Placeholder 9"/>
          <p:cNvSpPr>
            <a:spLocks noGrp="1"/>
          </p:cNvSpPr>
          <p:nvPr>
            <p:ph type="sldNum" sz="quarter" idx="12"/>
          </p:nvPr>
        </p:nvSpPr>
        <p:spPr>
          <a:xfrm>
            <a:off x="7596336" y="6309320"/>
            <a:ext cx="762000" cy="365125"/>
          </a:xfrm>
        </p:spPr>
        <p:txBody>
          <a:bodyPr/>
          <a:lstStyle/>
          <a:p>
            <a:fld id="{5211B909-1B7C-4F5B-BDF5-653D21A4A453}" type="slidenum">
              <a:rPr lang="en-GB" smtClean="0"/>
              <a:t>5</a:t>
            </a:fld>
            <a:endParaRPr lang="en-GB" dirty="0"/>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9178"/>
            <a:ext cx="504056" cy="61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http://upload.wikimedia.org/wikipedia/en/thumb/a/a0/Rhodes_University_Current_%282013%29_Insignia.svg/250px-Rhodes_University_Current_%282013%29_Insignia.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6157179"/>
            <a:ext cx="1008112" cy="62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0113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482408" cy="1600200"/>
          </a:xfrm>
        </p:spPr>
        <p:txBody>
          <a:bodyPr>
            <a:normAutofit/>
          </a:bodyPr>
          <a:lstStyle/>
          <a:p>
            <a:r>
              <a:rPr lang="en-GB" sz="4400" dirty="0" smtClean="0"/>
              <a:t>Chinese organizations in Africa</a:t>
            </a:r>
            <a:endParaRPr lang="en-GB" sz="4400" dirty="0"/>
          </a:p>
        </p:txBody>
      </p:sp>
      <p:sp>
        <p:nvSpPr>
          <p:cNvPr id="3" name="Content Placeholder 2"/>
          <p:cNvSpPr>
            <a:spLocks noGrp="1"/>
          </p:cNvSpPr>
          <p:nvPr>
            <p:ph idx="1"/>
          </p:nvPr>
        </p:nvSpPr>
        <p:spPr>
          <a:xfrm>
            <a:off x="3710866" y="476672"/>
            <a:ext cx="4965590" cy="4968552"/>
          </a:xfrm>
        </p:spPr>
        <p:txBody>
          <a:bodyPr>
            <a:normAutofit fontScale="25000" lnSpcReduction="20000"/>
          </a:bodyPr>
          <a:lstStyle/>
          <a:p>
            <a:r>
              <a:rPr lang="en-GB" sz="4800" dirty="0">
                <a:latin typeface="Arial Narrow" panose="020B0506020102020204" pitchFamily="34" charset="0"/>
              </a:rPr>
              <a:t>China’s approach has been one of mutual respect, also awarding small African countries with relatively little economic or political significance, with aid and investment support. However, it is likely that resource-rich countries such as Angola, Sudan, Nigeria and Zambia, as well as more politically strategic countries, such as South Africa, Ethiopia and Egypt, are priority countries in China’s broader African engagement.’ (Centre for Chinese Studies, U. Stellenbosch, 2008)</a:t>
            </a:r>
          </a:p>
          <a:p>
            <a:endParaRPr lang="en-GB" sz="4800" dirty="0">
              <a:latin typeface="Arial Narrow" panose="020B0506020102020204" pitchFamily="34" charset="0"/>
            </a:endParaRPr>
          </a:p>
          <a:p>
            <a:r>
              <a:rPr lang="en-GB" sz="4800" dirty="0">
                <a:latin typeface="Arial Narrow" panose="020B0506020102020204" pitchFamily="34" charset="0"/>
              </a:rPr>
              <a:t>Chinese companies held nearly 3000 engineering contracts in Africa in 2008, valued at close to $40 billion (US Congress, 2011b).</a:t>
            </a:r>
          </a:p>
          <a:p>
            <a:endParaRPr lang="en-GB" sz="4800" dirty="0">
              <a:latin typeface="Arial Narrow" panose="020B0506020102020204" pitchFamily="34" charset="0"/>
            </a:endParaRPr>
          </a:p>
          <a:p>
            <a:r>
              <a:rPr lang="en-GB" sz="4800" dirty="0">
                <a:latin typeface="Arial Narrow" panose="020B0506020102020204" pitchFamily="34" charset="0"/>
              </a:rPr>
              <a:t>In 2006 there were over 800 Chinese </a:t>
            </a:r>
            <a:r>
              <a:rPr lang="en-GB" sz="4800" dirty="0" err="1">
                <a:latin typeface="Arial Narrow" panose="020B0506020102020204" pitchFamily="34" charset="0"/>
              </a:rPr>
              <a:t>enterprizes</a:t>
            </a:r>
            <a:r>
              <a:rPr lang="en-GB" sz="4800" dirty="0">
                <a:latin typeface="Arial Narrow" panose="020B0506020102020204" pitchFamily="34" charset="0"/>
              </a:rPr>
              <a:t> operating in Africa, at least 674 (84.25%) were state owned. (Alden and Davies, 2006)</a:t>
            </a:r>
          </a:p>
          <a:p>
            <a:endParaRPr lang="en-GB" sz="4800" dirty="0">
              <a:latin typeface="Arial Narrow" panose="020B0506020102020204" pitchFamily="34" charset="0"/>
            </a:endParaRPr>
          </a:p>
          <a:p>
            <a:r>
              <a:rPr lang="en-GB" sz="4800" dirty="0">
                <a:latin typeface="Arial Narrow" panose="020B0506020102020204" pitchFamily="34" charset="0"/>
              </a:rPr>
              <a:t>87,396 Chinese were officially working in Africa in 2009, mostly on the large engineering contracts in Algeria, Libya, and Angola’. (US Congress, 2011b).</a:t>
            </a:r>
          </a:p>
          <a:p>
            <a:endParaRPr lang="en-GB" sz="4800" dirty="0">
              <a:latin typeface="Arial Narrow" panose="020B0506020102020204" pitchFamily="34" charset="0"/>
            </a:endParaRPr>
          </a:p>
          <a:p>
            <a:r>
              <a:rPr lang="en-GB" sz="4800" dirty="0">
                <a:latin typeface="Arial Narrow" panose="020B0506020102020204" pitchFamily="34" charset="0"/>
              </a:rPr>
              <a:t>Exact nature and amount of aid/investment is not know – secrecy and or Chinese government not knowing owing to number of actors involved. (Centre for Chinese Studies, U. Stellenbosch, 2008)</a:t>
            </a:r>
          </a:p>
          <a:p>
            <a:endParaRPr lang="en-GB" sz="4800" dirty="0">
              <a:latin typeface="Arial Narrow" panose="020B0506020102020204" pitchFamily="34" charset="0"/>
            </a:endParaRPr>
          </a:p>
          <a:p>
            <a:r>
              <a:rPr lang="en-GB" sz="4800" dirty="0">
                <a:latin typeface="Arial Narrow" panose="020B0506020102020204" pitchFamily="34" charset="0"/>
              </a:rPr>
              <a:t>Chinese companies do bring a larger proportion of their workforce from home than Western firms, but this is the case mainly for construction projects in oil-rich countries like Algeria, Libya, or Angola where local labour is expensive. In other places, with few exceptions, Chinese projects have a majority of Africans in their workforce…...It is the poor conditions of this employment, and not its absence, that is a constant complaint among African workers’. (</a:t>
            </a:r>
            <a:r>
              <a:rPr lang="en-GB" sz="4800" dirty="0" err="1">
                <a:latin typeface="Arial Narrow" panose="020B0506020102020204" pitchFamily="34" charset="0"/>
              </a:rPr>
              <a:t>Brautigam</a:t>
            </a:r>
            <a:r>
              <a:rPr lang="en-GB" sz="4800" dirty="0">
                <a:latin typeface="Arial Narrow" panose="020B0506020102020204" pitchFamily="34" charset="0"/>
              </a:rPr>
              <a:t>, 2011a: 4)</a:t>
            </a:r>
          </a:p>
          <a:p>
            <a:endParaRPr lang="en-GB" sz="4800" dirty="0">
              <a:latin typeface="Arial Narrow" panose="020B0506020102020204" pitchFamily="34" charset="0"/>
            </a:endParaRPr>
          </a:p>
          <a:p>
            <a:r>
              <a:rPr lang="en-GB" sz="4800" dirty="0">
                <a:latin typeface="Arial Narrow" panose="020B0506020102020204" pitchFamily="34" charset="0"/>
              </a:rPr>
              <a:t>‘There is at times a stark contrast between the Chinese rhetoric of brotherhood with African people, and some of the criticism coming from African citizens.’ (Centre for Chinese Studies, U. Stellenbosch, 2008)</a:t>
            </a:r>
          </a:p>
          <a:p>
            <a:endParaRPr lang="en-GB" dirty="0"/>
          </a:p>
        </p:txBody>
      </p:sp>
      <p:sp>
        <p:nvSpPr>
          <p:cNvPr id="4" name="Text Placeholder 3"/>
          <p:cNvSpPr>
            <a:spLocks noGrp="1"/>
          </p:cNvSpPr>
          <p:nvPr>
            <p:ph type="body" sz="half" idx="2"/>
          </p:nvPr>
        </p:nvSpPr>
        <p:spPr/>
        <p:txBody>
          <a:bodyPr/>
          <a:lstStyle/>
          <a:p>
            <a:r>
              <a:rPr lang="en-GB" sz="2400" dirty="0">
                <a:latin typeface="+mj-lt"/>
              </a:rPr>
              <a:t>What? </a:t>
            </a:r>
            <a:endParaRPr lang="en-GB" sz="2400" dirty="0" smtClean="0">
              <a:latin typeface="+mj-lt"/>
            </a:endParaRPr>
          </a:p>
          <a:p>
            <a:endParaRPr lang="en-GB" sz="2400" dirty="0" smtClean="0">
              <a:latin typeface="+mj-lt"/>
            </a:endParaRPr>
          </a:p>
          <a:p>
            <a:r>
              <a:rPr lang="en-GB" sz="2400" dirty="0" smtClean="0">
                <a:latin typeface="+mj-lt"/>
              </a:rPr>
              <a:t>Where</a:t>
            </a:r>
            <a:r>
              <a:rPr lang="en-GB" sz="2400" dirty="0">
                <a:latin typeface="+mj-lt"/>
              </a:rPr>
              <a:t>? </a:t>
            </a:r>
            <a:endParaRPr lang="en-GB" sz="2400" dirty="0" smtClean="0">
              <a:latin typeface="+mj-lt"/>
            </a:endParaRPr>
          </a:p>
          <a:p>
            <a:endParaRPr lang="en-GB" sz="2400" dirty="0" smtClean="0">
              <a:latin typeface="+mj-lt"/>
            </a:endParaRPr>
          </a:p>
          <a:p>
            <a:r>
              <a:rPr lang="en-GB" sz="2400" dirty="0" smtClean="0">
                <a:latin typeface="+mj-lt"/>
              </a:rPr>
              <a:t>How</a:t>
            </a:r>
            <a:r>
              <a:rPr lang="en-GB" sz="2400" dirty="0">
                <a:latin typeface="+mj-lt"/>
              </a:rPr>
              <a:t>?</a:t>
            </a:r>
            <a:endParaRPr lang="en-GB" sz="2800" dirty="0">
              <a:latin typeface="+mj-lt"/>
            </a:endParaRPr>
          </a:p>
          <a:p>
            <a:endParaRPr lang="en-GB" dirty="0"/>
          </a:p>
        </p:txBody>
      </p:sp>
      <p:sp>
        <p:nvSpPr>
          <p:cNvPr id="10" name="Slide Number Placeholder 9"/>
          <p:cNvSpPr>
            <a:spLocks noGrp="1"/>
          </p:cNvSpPr>
          <p:nvPr>
            <p:ph type="sldNum" sz="quarter" idx="12"/>
          </p:nvPr>
        </p:nvSpPr>
        <p:spPr>
          <a:xfrm>
            <a:off x="7524328" y="6309320"/>
            <a:ext cx="768424" cy="365125"/>
          </a:xfrm>
        </p:spPr>
        <p:txBody>
          <a:bodyPr/>
          <a:lstStyle/>
          <a:p>
            <a:fld id="{5211B909-1B7C-4F5B-BDF5-653D21A4A453}" type="slidenum">
              <a:rPr lang="en-GB" smtClean="0"/>
              <a:t>6</a:t>
            </a:fld>
            <a:endParaRPr lang="en-GB" dirty="0"/>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0"/>
            <a:ext cx="504056" cy="61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http://upload.wikimedia.org/wikipedia/en/thumb/a/a0/Rhodes_University_Current_%282013%29_Insignia.svg/250px-Rhodes_University_Current_%282013%29_Insignia.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6165304"/>
            <a:ext cx="1008112" cy="62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09044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Towards a Research Agenda</a:t>
            </a:r>
          </a:p>
        </p:txBody>
      </p:sp>
      <p:sp>
        <p:nvSpPr>
          <p:cNvPr id="3" name="Content Placeholder 2"/>
          <p:cNvSpPr>
            <a:spLocks noGrp="1"/>
          </p:cNvSpPr>
          <p:nvPr>
            <p:ph idx="1"/>
          </p:nvPr>
        </p:nvSpPr>
        <p:spPr/>
        <p:txBody>
          <a:bodyPr/>
          <a:lstStyle/>
          <a:p>
            <a:r>
              <a:rPr lang="en-GB" dirty="0">
                <a:latin typeface="Arial Narrow" panose="020B0506020102020204" pitchFamily="34" charset="0"/>
              </a:rPr>
              <a:t>The reason for Chinese corporations being in Africa and the nature of Chinese presence in Africa; </a:t>
            </a:r>
          </a:p>
          <a:p>
            <a:r>
              <a:rPr lang="en-GB" dirty="0">
                <a:latin typeface="Arial Narrow" panose="020B0506020102020204" pitchFamily="34" charset="0"/>
              </a:rPr>
              <a:t>How we understand South-South interactions at geopolitical level; </a:t>
            </a:r>
          </a:p>
          <a:p>
            <a:r>
              <a:rPr lang="en-GB" dirty="0">
                <a:latin typeface="Arial Narrow" panose="020B0506020102020204" pitchFamily="34" charset="0"/>
              </a:rPr>
              <a:t>How we understand these interactions at organizational level. </a:t>
            </a:r>
          </a:p>
          <a:p>
            <a:pPr marL="0" indent="0">
              <a:buNone/>
            </a:pPr>
            <a:endParaRPr lang="en-GB" dirty="0"/>
          </a:p>
        </p:txBody>
      </p:sp>
      <p:sp>
        <p:nvSpPr>
          <p:cNvPr id="4" name="Text Placeholder 3"/>
          <p:cNvSpPr>
            <a:spLocks noGrp="1"/>
          </p:cNvSpPr>
          <p:nvPr>
            <p:ph type="body" sz="half" idx="2"/>
          </p:nvPr>
        </p:nvSpPr>
        <p:spPr/>
        <p:txBody>
          <a:bodyPr/>
          <a:lstStyle/>
          <a:p>
            <a:r>
              <a:rPr lang="en-GB" dirty="0" smtClean="0">
                <a:latin typeface="+mj-lt"/>
              </a:rPr>
              <a:t>What should inform research on Chinese organizations </a:t>
            </a:r>
            <a:r>
              <a:rPr lang="en-GB" dirty="0">
                <a:latin typeface="+mj-lt"/>
              </a:rPr>
              <a:t>in </a:t>
            </a:r>
            <a:r>
              <a:rPr lang="en-GB" dirty="0" smtClean="0">
                <a:latin typeface="+mj-lt"/>
              </a:rPr>
              <a:t>Africa?</a:t>
            </a:r>
            <a:r>
              <a:rPr lang="en-GB" dirty="0" smtClean="0"/>
              <a:t> </a:t>
            </a:r>
            <a:endParaRPr lang="en-GB" dirty="0"/>
          </a:p>
          <a:p>
            <a:endParaRPr lang="en-GB" dirty="0"/>
          </a:p>
        </p:txBody>
      </p:sp>
      <p:sp>
        <p:nvSpPr>
          <p:cNvPr id="10" name="Slide Number Placeholder 9"/>
          <p:cNvSpPr>
            <a:spLocks noGrp="1"/>
          </p:cNvSpPr>
          <p:nvPr>
            <p:ph type="sldNum" sz="quarter" idx="12"/>
          </p:nvPr>
        </p:nvSpPr>
        <p:spPr>
          <a:xfrm>
            <a:off x="7596336" y="6237312"/>
            <a:ext cx="762000" cy="365125"/>
          </a:xfrm>
        </p:spPr>
        <p:txBody>
          <a:bodyPr/>
          <a:lstStyle/>
          <a:p>
            <a:fld id="{5211B909-1B7C-4F5B-BDF5-653D21A4A453}" type="slidenum">
              <a:rPr lang="en-GB" smtClean="0"/>
              <a:t>7</a:t>
            </a:fld>
            <a:endParaRPr lang="en-GB" dirty="0"/>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0"/>
            <a:ext cx="504056" cy="61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http://upload.wikimedia.org/wikipedia/en/thumb/a/a0/Rhodes_University_Current_%282013%29_Insignia.svg/250px-Rhodes_University_Current_%282013%29_Insignia.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6165304"/>
            <a:ext cx="1008112" cy="62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98969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1295400" y="980728"/>
            <a:ext cx="2292350" cy="42926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lgn="ctr">
              <a:spcAft>
                <a:spcPts val="0"/>
              </a:spcAft>
            </a:pPr>
            <a:r>
              <a:rPr lang="en-GB" sz="900">
                <a:effectLst/>
                <a:latin typeface="Calibri"/>
                <a:ea typeface="SimSun"/>
              </a:rPr>
              <a:t>The reasons for Chinese corporations being in Africa and the nature of this presence</a:t>
            </a:r>
            <a:endParaRPr lang="en-GB" sz="1200">
              <a:effectLst/>
              <a:latin typeface="Times New Roman"/>
              <a:ea typeface="SimSun"/>
            </a:endParaRPr>
          </a:p>
        </p:txBody>
      </p:sp>
      <p:sp>
        <p:nvSpPr>
          <p:cNvPr id="7" name="Text Box 2"/>
          <p:cNvSpPr txBox="1">
            <a:spLocks noChangeArrowheads="1"/>
          </p:cNvSpPr>
          <p:nvPr/>
        </p:nvSpPr>
        <p:spPr bwMode="auto">
          <a:xfrm>
            <a:off x="3935834" y="980728"/>
            <a:ext cx="2292350" cy="42926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lgn="ctr">
              <a:spcAft>
                <a:spcPts val="0"/>
              </a:spcAft>
            </a:pPr>
            <a:r>
              <a:rPr lang="en-GB" sz="900" dirty="0">
                <a:effectLst/>
                <a:latin typeface="Calibri"/>
                <a:ea typeface="SimSun"/>
              </a:rPr>
              <a:t>South-South global dynamic influences on creation and transfer of knowledge</a:t>
            </a:r>
            <a:endParaRPr lang="en-GB" sz="1200" dirty="0">
              <a:effectLst/>
              <a:latin typeface="Times New Roman"/>
              <a:ea typeface="SimSun"/>
            </a:endParaRPr>
          </a:p>
        </p:txBody>
      </p:sp>
      <p:cxnSp>
        <p:nvCxnSpPr>
          <p:cNvPr id="8" name="Straight Connector 7"/>
          <p:cNvCxnSpPr/>
          <p:nvPr/>
        </p:nvCxnSpPr>
        <p:spPr>
          <a:xfrm>
            <a:off x="3606428" y="1124744"/>
            <a:ext cx="317500" cy="0"/>
          </a:xfrm>
          <a:prstGeom prst="line">
            <a:avLst/>
          </a:prstGeom>
          <a:noFill/>
          <a:ln w="9525" cap="flat" cmpd="sng" algn="ctr">
            <a:solidFill>
              <a:sysClr val="windowText" lastClr="000000">
                <a:shade val="95000"/>
                <a:satMod val="105000"/>
              </a:sysClr>
            </a:solidFill>
            <a:prstDash val="solid"/>
          </a:ln>
          <a:effectLst/>
        </p:spPr>
      </p:cxnSp>
      <p:sp>
        <p:nvSpPr>
          <p:cNvPr id="9" name="Text Box 2"/>
          <p:cNvSpPr txBox="1">
            <a:spLocks noChangeArrowheads="1"/>
          </p:cNvSpPr>
          <p:nvPr/>
        </p:nvSpPr>
        <p:spPr bwMode="auto">
          <a:xfrm>
            <a:off x="1039123" y="1556792"/>
            <a:ext cx="2885440" cy="28575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lgn="ctr">
              <a:spcAft>
                <a:spcPts val="0"/>
              </a:spcAft>
            </a:pPr>
            <a:r>
              <a:rPr lang="en-GB" sz="1000" i="1" dirty="0" smtClean="0">
                <a:latin typeface="Times New Roman"/>
                <a:ea typeface="SimSun"/>
              </a:rPr>
              <a:t>Apparent Strategic intent </a:t>
            </a:r>
            <a:r>
              <a:rPr lang="en-GB" sz="1000" i="1" dirty="0" smtClean="0">
                <a:effectLst/>
                <a:latin typeface="Times New Roman"/>
                <a:ea typeface="SimSun"/>
              </a:rPr>
              <a:t>(socio-political </a:t>
            </a:r>
            <a:r>
              <a:rPr lang="en-GB" sz="1000" i="1" dirty="0">
                <a:effectLst/>
                <a:latin typeface="Times New Roman"/>
                <a:ea typeface="SimSun"/>
              </a:rPr>
              <a:t>level)</a:t>
            </a:r>
            <a:endParaRPr lang="en-GB" sz="1200" dirty="0">
              <a:effectLst/>
              <a:latin typeface="Times New Roman"/>
              <a:ea typeface="SimSun"/>
            </a:endParaRPr>
          </a:p>
        </p:txBody>
      </p:sp>
      <p:sp>
        <p:nvSpPr>
          <p:cNvPr id="10" name="Text Box 2"/>
          <p:cNvSpPr txBox="1">
            <a:spLocks noChangeArrowheads="1"/>
          </p:cNvSpPr>
          <p:nvPr/>
        </p:nvSpPr>
        <p:spPr bwMode="auto">
          <a:xfrm>
            <a:off x="1547664" y="1988840"/>
            <a:ext cx="2292350" cy="42926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spcAft>
                <a:spcPts val="0"/>
              </a:spcAft>
            </a:pPr>
            <a:r>
              <a:rPr lang="en-GB" sz="900">
                <a:effectLst/>
                <a:latin typeface="Calibri"/>
                <a:ea typeface="SimSun"/>
              </a:rPr>
              <a:t>1. Anti-imperialist, non-modernizing, non-denigrating</a:t>
            </a:r>
            <a:endParaRPr lang="en-GB" sz="1200">
              <a:effectLst/>
              <a:latin typeface="Times New Roman"/>
              <a:ea typeface="SimSun"/>
            </a:endParaRPr>
          </a:p>
        </p:txBody>
      </p:sp>
      <p:sp>
        <p:nvSpPr>
          <p:cNvPr id="11" name="Text Box 2"/>
          <p:cNvSpPr txBox="1">
            <a:spLocks noChangeArrowheads="1"/>
          </p:cNvSpPr>
          <p:nvPr/>
        </p:nvSpPr>
        <p:spPr bwMode="auto">
          <a:xfrm>
            <a:off x="1547664" y="2564904"/>
            <a:ext cx="2292350" cy="53213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spcAft>
                <a:spcPts val="0"/>
              </a:spcAft>
            </a:pPr>
            <a:r>
              <a:rPr lang="en-GB" sz="900" dirty="0">
                <a:effectLst/>
                <a:latin typeface="Calibri"/>
                <a:ea typeface="SimSun"/>
              </a:rPr>
              <a:t>2. Commercial motive, but non-exploitative through political seeking and ‘Third World solidarity’</a:t>
            </a:r>
            <a:endParaRPr lang="en-GB" sz="1200" dirty="0">
              <a:effectLst/>
              <a:latin typeface="Times New Roman"/>
              <a:ea typeface="SimSun"/>
            </a:endParaRPr>
          </a:p>
        </p:txBody>
      </p:sp>
      <p:sp>
        <p:nvSpPr>
          <p:cNvPr id="12" name="Text Box 2"/>
          <p:cNvSpPr txBox="1">
            <a:spLocks noChangeArrowheads="1"/>
          </p:cNvSpPr>
          <p:nvPr/>
        </p:nvSpPr>
        <p:spPr bwMode="auto">
          <a:xfrm>
            <a:off x="1547664" y="3212976"/>
            <a:ext cx="2292350" cy="68326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spcAft>
                <a:spcPts val="0"/>
              </a:spcAft>
            </a:pPr>
            <a:r>
              <a:rPr lang="en-GB" sz="900">
                <a:effectLst/>
                <a:latin typeface="Calibri"/>
                <a:ea typeface="SimSun"/>
              </a:rPr>
              <a:t>3. Conflation of interests of state, organization and employee, leading to paternalism with low emphasis on trade union recognition and worker participation</a:t>
            </a:r>
            <a:endParaRPr lang="en-GB" sz="1200">
              <a:effectLst/>
              <a:latin typeface="Times New Roman"/>
              <a:ea typeface="SimSun"/>
            </a:endParaRPr>
          </a:p>
        </p:txBody>
      </p:sp>
      <p:sp>
        <p:nvSpPr>
          <p:cNvPr id="13" name="Text Box 2"/>
          <p:cNvSpPr txBox="1">
            <a:spLocks noChangeArrowheads="1"/>
          </p:cNvSpPr>
          <p:nvPr/>
        </p:nvSpPr>
        <p:spPr bwMode="auto">
          <a:xfrm>
            <a:off x="1547664" y="4005064"/>
            <a:ext cx="2292350" cy="70739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spcAft>
                <a:spcPts val="0"/>
              </a:spcAft>
            </a:pPr>
            <a:r>
              <a:rPr lang="en-GB" sz="900">
                <a:effectLst/>
                <a:latin typeface="Calibri"/>
                <a:ea typeface="SimSun"/>
              </a:rPr>
              <a:t>4. Emphasis on harmonious social relations, and humanity, within hierarchical and particularistic relations may have synergies with indigenous African values</a:t>
            </a:r>
            <a:endParaRPr lang="en-GB" sz="1200">
              <a:effectLst/>
              <a:latin typeface="Times New Roman"/>
              <a:ea typeface="SimSun"/>
            </a:endParaRPr>
          </a:p>
        </p:txBody>
      </p:sp>
      <p:sp>
        <p:nvSpPr>
          <p:cNvPr id="14" name="Text Box 2"/>
          <p:cNvSpPr txBox="1">
            <a:spLocks noChangeArrowheads="1"/>
          </p:cNvSpPr>
          <p:nvPr/>
        </p:nvSpPr>
        <p:spPr bwMode="auto">
          <a:xfrm>
            <a:off x="1558290" y="4797152"/>
            <a:ext cx="2292350" cy="42926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spcAft>
                <a:spcPts val="0"/>
              </a:spcAft>
            </a:pPr>
            <a:r>
              <a:rPr lang="en-GB" sz="900">
                <a:effectLst/>
                <a:latin typeface="Calibri"/>
                <a:ea typeface="SimSun"/>
              </a:rPr>
              <a:t>5. Confucian relationalism may regard African workers as outsiders.</a:t>
            </a:r>
            <a:endParaRPr lang="en-GB" sz="1200">
              <a:effectLst/>
              <a:latin typeface="Times New Roman"/>
              <a:ea typeface="SimSun"/>
            </a:endParaRPr>
          </a:p>
        </p:txBody>
      </p:sp>
      <p:sp>
        <p:nvSpPr>
          <p:cNvPr id="15" name="Text Box 2"/>
          <p:cNvSpPr txBox="1">
            <a:spLocks noChangeArrowheads="1"/>
          </p:cNvSpPr>
          <p:nvPr/>
        </p:nvSpPr>
        <p:spPr bwMode="auto">
          <a:xfrm>
            <a:off x="5512142" y="5733256"/>
            <a:ext cx="2012186" cy="40894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lgn="ctr">
              <a:spcAft>
                <a:spcPts val="0"/>
              </a:spcAft>
            </a:pPr>
            <a:r>
              <a:rPr lang="en-GB" sz="900">
                <a:effectLst/>
                <a:latin typeface="Calibri"/>
                <a:ea typeface="SimSun"/>
              </a:rPr>
              <a:t>Evidence of Chinese organizations’ activities in Africa</a:t>
            </a:r>
            <a:endParaRPr lang="en-GB" sz="1200">
              <a:effectLst/>
              <a:latin typeface="Times New Roman"/>
              <a:ea typeface="SimSun"/>
            </a:endParaRPr>
          </a:p>
        </p:txBody>
      </p:sp>
      <p:sp>
        <p:nvSpPr>
          <p:cNvPr id="16" name="Text Box 2"/>
          <p:cNvSpPr txBox="1">
            <a:spLocks noChangeArrowheads="1"/>
          </p:cNvSpPr>
          <p:nvPr/>
        </p:nvSpPr>
        <p:spPr bwMode="auto">
          <a:xfrm>
            <a:off x="5724128" y="5301208"/>
            <a:ext cx="2486025" cy="28575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lgn="ctr">
              <a:spcAft>
                <a:spcPts val="0"/>
              </a:spcAft>
            </a:pPr>
            <a:r>
              <a:rPr lang="en-GB" sz="1000" i="1" dirty="0" smtClean="0">
                <a:latin typeface="Calibri"/>
                <a:ea typeface="SimSun"/>
              </a:rPr>
              <a:t>Operational  practice</a:t>
            </a:r>
            <a:r>
              <a:rPr lang="en-GB" sz="1000" i="1" dirty="0" smtClean="0">
                <a:effectLst/>
                <a:latin typeface="Calibri"/>
                <a:ea typeface="SimSun"/>
              </a:rPr>
              <a:t> </a:t>
            </a:r>
            <a:r>
              <a:rPr lang="en-GB" sz="1000" i="1" dirty="0">
                <a:effectLst/>
                <a:latin typeface="Calibri"/>
                <a:ea typeface="SimSun"/>
              </a:rPr>
              <a:t>(organizational level)</a:t>
            </a:r>
            <a:endParaRPr lang="en-GB" sz="1200" dirty="0">
              <a:effectLst/>
              <a:latin typeface="Times New Roman"/>
              <a:ea typeface="SimSun"/>
            </a:endParaRPr>
          </a:p>
        </p:txBody>
      </p:sp>
      <p:sp>
        <p:nvSpPr>
          <p:cNvPr id="17" name="Text Box 2"/>
          <p:cNvSpPr txBox="1">
            <a:spLocks noChangeArrowheads="1"/>
          </p:cNvSpPr>
          <p:nvPr/>
        </p:nvSpPr>
        <p:spPr bwMode="auto">
          <a:xfrm>
            <a:off x="5868144" y="1488966"/>
            <a:ext cx="2292350" cy="64389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lgn="just"/>
            <a:r>
              <a:rPr lang="en-GB" sz="800" b="1" dirty="0">
                <a:effectLst/>
                <a:latin typeface="Calibri"/>
                <a:ea typeface="SimSun"/>
              </a:rPr>
              <a:t>1. Nature of employment</a:t>
            </a:r>
            <a:r>
              <a:rPr lang="en-GB" sz="800" dirty="0">
                <a:effectLst/>
                <a:latin typeface="Calibri"/>
                <a:ea typeface="SimSun"/>
              </a:rPr>
              <a:t> </a:t>
            </a:r>
            <a:endParaRPr lang="en-GB" dirty="0">
              <a:effectLst/>
            </a:endParaRPr>
          </a:p>
          <a:p>
            <a:pPr algn="just"/>
            <a:r>
              <a:rPr lang="en-GB" sz="800" dirty="0">
                <a:effectLst/>
                <a:latin typeface="Calibri"/>
                <a:ea typeface="SimSun"/>
              </a:rPr>
              <a:t>Conditions generally poor, yet commensurate with those of local firms, while generally lower than Western-owned companies.</a:t>
            </a:r>
            <a:endParaRPr lang="en-GB" dirty="0">
              <a:effectLst/>
            </a:endParaRPr>
          </a:p>
          <a:p>
            <a:pPr>
              <a:spcAft>
                <a:spcPts val="0"/>
              </a:spcAft>
            </a:pPr>
            <a:r>
              <a:rPr lang="en-GB" sz="800" dirty="0">
                <a:effectLst/>
                <a:latin typeface="Calibri"/>
                <a:ea typeface="SimSun"/>
              </a:rPr>
              <a:t> </a:t>
            </a:r>
            <a:endParaRPr lang="en-GB" sz="1200" dirty="0">
              <a:effectLst/>
              <a:latin typeface="Times New Roman"/>
              <a:ea typeface="SimSun"/>
            </a:endParaRPr>
          </a:p>
        </p:txBody>
      </p:sp>
      <p:sp>
        <p:nvSpPr>
          <p:cNvPr id="18" name="Text Box 2"/>
          <p:cNvSpPr txBox="1">
            <a:spLocks noChangeArrowheads="1"/>
          </p:cNvSpPr>
          <p:nvPr/>
        </p:nvSpPr>
        <p:spPr bwMode="auto">
          <a:xfrm>
            <a:off x="5861159" y="2276872"/>
            <a:ext cx="2292350" cy="58039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r>
              <a:rPr lang="en-GB" sz="800" b="1">
                <a:effectLst/>
                <a:latin typeface="Calibri"/>
                <a:ea typeface="SimSun"/>
              </a:rPr>
              <a:t>2. Creating local jobs </a:t>
            </a:r>
            <a:r>
              <a:rPr lang="en-GB" sz="800">
                <a:effectLst/>
                <a:latin typeface="Calibri"/>
                <a:ea typeface="SimSun"/>
              </a:rPr>
              <a:t>  </a:t>
            </a:r>
            <a:endParaRPr lang="en-GB">
              <a:effectLst/>
            </a:endParaRPr>
          </a:p>
          <a:p>
            <a:pPr>
              <a:lnSpc>
                <a:spcPts val="1200"/>
              </a:lnSpc>
              <a:spcAft>
                <a:spcPts val="0"/>
              </a:spcAft>
            </a:pPr>
            <a:r>
              <a:rPr lang="en-GB" sz="800">
                <a:effectLst/>
                <a:latin typeface="Calibri"/>
                <a:ea typeface="SimSun"/>
              </a:rPr>
              <a:t>Taking up excess labour mainly by employing unskilled Africans</a:t>
            </a:r>
            <a:r>
              <a:rPr lang="en-GB" sz="800" i="1">
                <a:effectLst/>
                <a:latin typeface="Calibri"/>
                <a:ea typeface="SimSun"/>
              </a:rPr>
              <a:t>.</a:t>
            </a:r>
            <a:endParaRPr lang="en-GB" sz="1200">
              <a:effectLst/>
              <a:latin typeface="Times New Roman"/>
              <a:ea typeface="SimSun"/>
            </a:endParaRPr>
          </a:p>
          <a:p>
            <a:pPr>
              <a:spcAft>
                <a:spcPts val="0"/>
              </a:spcAft>
            </a:pPr>
            <a:r>
              <a:rPr lang="en-GB" sz="800">
                <a:effectLst/>
                <a:latin typeface="Times New Roman"/>
                <a:ea typeface="SimSun"/>
              </a:rPr>
              <a:t> </a:t>
            </a:r>
            <a:endParaRPr lang="en-GB" sz="1200">
              <a:effectLst/>
              <a:latin typeface="Times New Roman"/>
              <a:ea typeface="SimSun"/>
            </a:endParaRPr>
          </a:p>
        </p:txBody>
      </p:sp>
      <p:sp>
        <p:nvSpPr>
          <p:cNvPr id="19" name="Text Box 2"/>
          <p:cNvSpPr txBox="1">
            <a:spLocks noChangeArrowheads="1"/>
          </p:cNvSpPr>
          <p:nvPr/>
        </p:nvSpPr>
        <p:spPr bwMode="auto">
          <a:xfrm>
            <a:off x="5868144" y="2996952"/>
            <a:ext cx="2292350" cy="76073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spcAft>
                <a:spcPts val="0"/>
              </a:spcAft>
            </a:pPr>
            <a:r>
              <a:rPr lang="en-GB" sz="800" b="1">
                <a:effectLst/>
                <a:latin typeface="Calibri"/>
                <a:ea typeface="SimSun"/>
              </a:rPr>
              <a:t>3. Up-skilling of local labour </a:t>
            </a:r>
            <a:br>
              <a:rPr lang="en-GB" sz="800" b="1">
                <a:effectLst/>
                <a:latin typeface="Calibri"/>
                <a:ea typeface="SimSun"/>
              </a:rPr>
            </a:br>
            <a:r>
              <a:rPr lang="en-GB" sz="800">
                <a:effectLst/>
                <a:latin typeface="Calibri"/>
                <a:ea typeface="SimSun"/>
              </a:rPr>
              <a:t>The direct up-skilling of unskilled labour in Chinese organization may be limited, and confined to specific capacity building programmes</a:t>
            </a:r>
            <a:r>
              <a:rPr lang="en-GB" sz="800" b="1">
                <a:effectLst/>
                <a:latin typeface="Calibri"/>
                <a:ea typeface="SimSun"/>
              </a:rPr>
              <a:t>.</a:t>
            </a:r>
            <a:endParaRPr lang="en-GB" sz="1200">
              <a:effectLst/>
              <a:latin typeface="Times New Roman"/>
              <a:ea typeface="SimSun"/>
            </a:endParaRPr>
          </a:p>
          <a:p>
            <a:pPr>
              <a:spcAft>
                <a:spcPts val="0"/>
              </a:spcAft>
            </a:pPr>
            <a:r>
              <a:rPr lang="en-GB" sz="800" b="1">
                <a:effectLst/>
                <a:latin typeface="Times New Roman"/>
                <a:ea typeface="SimSun"/>
              </a:rPr>
              <a:t> </a:t>
            </a:r>
            <a:endParaRPr lang="en-GB" sz="1200">
              <a:effectLst/>
              <a:latin typeface="Times New Roman"/>
              <a:ea typeface="SimSun"/>
            </a:endParaRPr>
          </a:p>
          <a:p>
            <a:pPr>
              <a:spcAft>
                <a:spcPts val="0"/>
              </a:spcAft>
            </a:pPr>
            <a:r>
              <a:rPr lang="en-GB" sz="800" b="1">
                <a:effectLst/>
                <a:latin typeface="Times New Roman"/>
                <a:ea typeface="SimSun"/>
              </a:rPr>
              <a:t> </a:t>
            </a:r>
            <a:endParaRPr lang="en-GB" sz="1200">
              <a:effectLst/>
              <a:latin typeface="Times New Roman"/>
              <a:ea typeface="SimSun"/>
            </a:endParaRPr>
          </a:p>
          <a:p>
            <a:pPr>
              <a:spcAft>
                <a:spcPts val="0"/>
              </a:spcAft>
            </a:pPr>
            <a:r>
              <a:rPr lang="en-GB" sz="1200">
                <a:effectLst/>
                <a:latin typeface="Times New Roman"/>
                <a:ea typeface="SimSun"/>
              </a:rPr>
              <a:t> </a:t>
            </a:r>
          </a:p>
        </p:txBody>
      </p:sp>
      <p:sp>
        <p:nvSpPr>
          <p:cNvPr id="20" name="Text Box 2"/>
          <p:cNvSpPr txBox="1">
            <a:spLocks noChangeArrowheads="1"/>
          </p:cNvSpPr>
          <p:nvPr/>
        </p:nvSpPr>
        <p:spPr bwMode="auto">
          <a:xfrm>
            <a:off x="5868144" y="4797152"/>
            <a:ext cx="2292350" cy="438785"/>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spcAft>
                <a:spcPts val="0"/>
              </a:spcAft>
            </a:pPr>
            <a:r>
              <a:rPr lang="en-GB" sz="800" b="1">
                <a:effectLst/>
                <a:latin typeface="Calibri"/>
                <a:ea typeface="SimSun"/>
              </a:rPr>
              <a:t>5. Mutual learning</a:t>
            </a:r>
            <a:br>
              <a:rPr lang="en-GB" sz="800" b="1">
                <a:effectLst/>
                <a:latin typeface="Calibri"/>
                <a:ea typeface="SimSun"/>
              </a:rPr>
            </a:br>
            <a:r>
              <a:rPr lang="en-GB" sz="800">
                <a:effectLst/>
                <a:latin typeface="Calibri"/>
                <a:ea typeface="SimSun"/>
              </a:rPr>
              <a:t>May be hampered by poor language skills</a:t>
            </a:r>
            <a:endParaRPr lang="en-GB" sz="1200">
              <a:effectLst/>
              <a:latin typeface="Times New Roman"/>
              <a:ea typeface="SimSun"/>
            </a:endParaRPr>
          </a:p>
        </p:txBody>
      </p:sp>
      <p:sp>
        <p:nvSpPr>
          <p:cNvPr id="21" name="Text Box 2"/>
          <p:cNvSpPr txBox="1">
            <a:spLocks noChangeArrowheads="1"/>
          </p:cNvSpPr>
          <p:nvPr/>
        </p:nvSpPr>
        <p:spPr bwMode="auto">
          <a:xfrm>
            <a:off x="5868144" y="3861048"/>
            <a:ext cx="2292350" cy="826135"/>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spcAft>
                <a:spcPts val="0"/>
              </a:spcAft>
            </a:pPr>
            <a:r>
              <a:rPr lang="en-GB" sz="800" b="1">
                <a:effectLst/>
                <a:latin typeface="Calibri"/>
                <a:ea typeface="SimSun"/>
              </a:rPr>
              <a:t>4. Engagement with communities</a:t>
            </a:r>
            <a:r>
              <a:rPr lang="en-GB" sz="800">
                <a:effectLst/>
                <a:latin typeface="Times New Roman"/>
                <a:ea typeface="SimSun"/>
              </a:rPr>
              <a:t/>
            </a:r>
            <a:br>
              <a:rPr lang="en-GB" sz="800">
                <a:effectLst/>
                <a:latin typeface="Times New Roman"/>
                <a:ea typeface="SimSun"/>
              </a:rPr>
            </a:br>
            <a:r>
              <a:rPr lang="en-GB" sz="800">
                <a:effectLst/>
                <a:latin typeface="Calibri"/>
                <a:ea typeface="SimSun"/>
              </a:rPr>
              <a:t>Little direct engagement, other than through recruitment activities and through involvement in government supported and aided community development </a:t>
            </a:r>
            <a:endParaRPr lang="en-GB" sz="1200">
              <a:effectLst/>
              <a:latin typeface="Times New Roman"/>
              <a:ea typeface="SimSun"/>
            </a:endParaRPr>
          </a:p>
        </p:txBody>
      </p:sp>
      <p:sp>
        <p:nvSpPr>
          <p:cNvPr id="22" name="Text Box 2"/>
          <p:cNvSpPr txBox="1">
            <a:spLocks noChangeArrowheads="1"/>
          </p:cNvSpPr>
          <p:nvPr/>
        </p:nvSpPr>
        <p:spPr bwMode="auto">
          <a:xfrm>
            <a:off x="3582154" y="5445224"/>
            <a:ext cx="1565910" cy="424180"/>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a:noAutofit/>
          </a:bodyPr>
          <a:lstStyle/>
          <a:p>
            <a:pPr algn="ctr">
              <a:spcAft>
                <a:spcPts val="0"/>
              </a:spcAft>
            </a:pPr>
            <a:r>
              <a:rPr lang="en-GB" sz="1000" i="1">
                <a:effectLst/>
                <a:latin typeface="Calibri"/>
                <a:ea typeface="SimSun"/>
              </a:rPr>
              <a:t>Strategic/Operational Divide</a:t>
            </a:r>
            <a:endParaRPr lang="en-GB" sz="1200">
              <a:effectLst/>
              <a:latin typeface="Times New Roman"/>
              <a:ea typeface="SimSun"/>
            </a:endParaRPr>
          </a:p>
        </p:txBody>
      </p:sp>
      <p:cxnSp>
        <p:nvCxnSpPr>
          <p:cNvPr id="23" name="Straight Connector 22"/>
          <p:cNvCxnSpPr/>
          <p:nvPr/>
        </p:nvCxnSpPr>
        <p:spPr>
          <a:xfrm>
            <a:off x="3765178" y="1844824"/>
            <a:ext cx="0" cy="86995"/>
          </a:xfrm>
          <a:prstGeom prst="line">
            <a:avLst/>
          </a:prstGeom>
          <a:noFill/>
          <a:ln w="9525" cap="flat" cmpd="sng" algn="ctr">
            <a:solidFill>
              <a:sysClr val="windowText" lastClr="000000">
                <a:shade val="95000"/>
                <a:satMod val="105000"/>
              </a:sysClr>
            </a:solidFill>
            <a:prstDash val="solid"/>
          </a:ln>
          <a:effectLst/>
        </p:spPr>
      </p:cxnSp>
      <p:cxnSp>
        <p:nvCxnSpPr>
          <p:cNvPr id="24" name="Straight Arrow Connector 23"/>
          <p:cNvCxnSpPr/>
          <p:nvPr/>
        </p:nvCxnSpPr>
        <p:spPr>
          <a:xfrm>
            <a:off x="3759200" y="1124744"/>
            <a:ext cx="0" cy="38163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3635896" y="5229200"/>
            <a:ext cx="0" cy="2381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5043666" y="5877272"/>
            <a:ext cx="392430" cy="1440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0" name="Rectangle 4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827584" y="364840"/>
            <a:ext cx="7776864" cy="1138773"/>
          </a:xfrm>
          <a:prstGeom prst="rect">
            <a:avLst/>
          </a:prstGeom>
          <a:noFill/>
        </p:spPr>
        <p:txBody>
          <a:bodyPr wrap="square" rtlCol="0">
            <a:spAutoFit/>
          </a:bodyPr>
          <a:lstStyle/>
          <a:p>
            <a:r>
              <a:rPr lang="en-GB" sz="2800" dirty="0" smtClean="0">
                <a:solidFill>
                  <a:schemeClr val="accent1"/>
                </a:solidFill>
                <a:latin typeface="+mj-lt"/>
              </a:rPr>
              <a:t>The </a:t>
            </a:r>
            <a:r>
              <a:rPr lang="en-GB" sz="2800" dirty="0">
                <a:solidFill>
                  <a:schemeClr val="accent1"/>
                </a:solidFill>
                <a:latin typeface="+mj-lt"/>
              </a:rPr>
              <a:t>Theory</a:t>
            </a:r>
            <a:r>
              <a:rPr lang="en-GB" sz="2800" dirty="0" smtClean="0">
                <a:solidFill>
                  <a:schemeClr val="accent1"/>
                </a:solidFill>
                <a:latin typeface="+mj-lt"/>
              </a:rPr>
              <a:t>: Strategic/Operational </a:t>
            </a:r>
            <a:r>
              <a:rPr lang="en-GB" sz="2800" dirty="0">
                <a:solidFill>
                  <a:schemeClr val="accent1"/>
                </a:solidFill>
                <a:latin typeface="+mj-lt"/>
              </a:rPr>
              <a:t>Divide</a:t>
            </a:r>
          </a:p>
          <a:p>
            <a:pPr algn="r"/>
            <a:r>
              <a:rPr lang="en-GB" sz="4000" dirty="0" smtClean="0">
                <a:solidFill>
                  <a:schemeClr val="accent1"/>
                </a:solidFill>
                <a:latin typeface="+mn-lt"/>
              </a:rPr>
              <a:t> </a:t>
            </a:r>
            <a:endParaRPr lang="en-GB" sz="4000" dirty="0">
              <a:solidFill>
                <a:schemeClr val="accent1"/>
              </a:solidFill>
              <a:latin typeface="+mn-lt"/>
            </a:endParaRPr>
          </a:p>
        </p:txBody>
      </p:sp>
      <p:sp>
        <p:nvSpPr>
          <p:cNvPr id="32" name="Slide Number Placeholder 31"/>
          <p:cNvSpPr>
            <a:spLocks noGrp="1"/>
          </p:cNvSpPr>
          <p:nvPr>
            <p:ph type="sldNum" sz="quarter" idx="12"/>
          </p:nvPr>
        </p:nvSpPr>
        <p:spPr>
          <a:xfrm>
            <a:off x="7526474" y="6309320"/>
            <a:ext cx="762000" cy="365125"/>
          </a:xfrm>
        </p:spPr>
        <p:txBody>
          <a:bodyPr/>
          <a:lstStyle/>
          <a:p>
            <a:fld id="{5211B909-1B7C-4F5B-BDF5-653D21A4A453}" type="slidenum">
              <a:rPr lang="en-GB" smtClean="0"/>
              <a:t>8</a:t>
            </a:fld>
            <a:endParaRPr lang="en-GB" dirty="0"/>
          </a:p>
        </p:txBody>
      </p:sp>
      <p:pic>
        <p:nvPicPr>
          <p:cNvPr id="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0"/>
            <a:ext cx="504056" cy="61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TextBox 34"/>
          <p:cNvSpPr txBox="1"/>
          <p:nvPr/>
        </p:nvSpPr>
        <p:spPr>
          <a:xfrm>
            <a:off x="611560" y="5869404"/>
            <a:ext cx="2232248" cy="261610"/>
          </a:xfrm>
          <a:prstGeom prst="rect">
            <a:avLst/>
          </a:prstGeom>
          <a:noFill/>
        </p:spPr>
        <p:txBody>
          <a:bodyPr wrap="square" rtlCol="0">
            <a:spAutoFit/>
          </a:bodyPr>
          <a:lstStyle/>
          <a:p>
            <a:r>
              <a:rPr lang="en-GB" sz="1100" dirty="0" smtClean="0"/>
              <a:t>Jackson (In Press)</a:t>
            </a:r>
            <a:endParaRPr lang="en-GB" dirty="0"/>
          </a:p>
        </p:txBody>
      </p:sp>
      <p:pic>
        <p:nvPicPr>
          <p:cNvPr id="36" name="Picture 4" descr="http://upload.wikimedia.org/wikipedia/en/thumb/a/a0/Rhodes_University_Current_%282013%29_Insignia.svg/250px-Rhodes_University_Current_%282013%29_Insignia.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6165304"/>
            <a:ext cx="1008112" cy="62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7921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references</a:t>
            </a:r>
            <a:endParaRPr lang="en-GB" dirty="0"/>
          </a:p>
        </p:txBody>
      </p:sp>
      <p:sp>
        <p:nvSpPr>
          <p:cNvPr id="5" name="Content Placeholder 4"/>
          <p:cNvSpPr>
            <a:spLocks noGrp="1"/>
          </p:cNvSpPr>
          <p:nvPr>
            <p:ph idx="1"/>
          </p:nvPr>
        </p:nvSpPr>
        <p:spPr>
          <a:xfrm>
            <a:off x="762000" y="685800"/>
            <a:ext cx="7543800" cy="4543400"/>
          </a:xfrm>
        </p:spPr>
        <p:txBody>
          <a:bodyPr>
            <a:normAutofit fontScale="77500" lnSpcReduction="20000"/>
          </a:bodyPr>
          <a:lstStyle/>
          <a:p>
            <a:r>
              <a:rPr lang="en-GB" sz="2900" dirty="0" err="1">
                <a:latin typeface="Arial Narrow" pitchFamily="34" charset="0"/>
              </a:rPr>
              <a:t>Baah</a:t>
            </a:r>
            <a:r>
              <a:rPr lang="en-GB" sz="2900" dirty="0">
                <a:latin typeface="Arial Narrow" pitchFamily="34" charset="0"/>
              </a:rPr>
              <a:t>, A. Y. and </a:t>
            </a:r>
            <a:r>
              <a:rPr lang="en-GB" sz="2900" dirty="0" err="1">
                <a:latin typeface="Arial Narrow" pitchFamily="34" charset="0"/>
              </a:rPr>
              <a:t>Jauch</a:t>
            </a:r>
            <a:r>
              <a:rPr lang="en-GB" sz="2900" dirty="0">
                <a:latin typeface="Arial Narrow" pitchFamily="34" charset="0"/>
              </a:rPr>
              <a:t>, H. (eds.) (2009) Chinese Investments in Africa: A Labour Perspective, Johannesburg: African Labour Research </a:t>
            </a:r>
            <a:r>
              <a:rPr lang="en-GB" sz="2900" dirty="0" smtClean="0">
                <a:latin typeface="Arial Narrow" pitchFamily="34" charset="0"/>
              </a:rPr>
              <a:t>Network</a:t>
            </a:r>
          </a:p>
          <a:p>
            <a:r>
              <a:rPr lang="en-GB" sz="2900" dirty="0" err="1">
                <a:latin typeface="Arial Narrow" pitchFamily="34" charset="0"/>
              </a:rPr>
              <a:t>Bräutigam</a:t>
            </a:r>
            <a:r>
              <a:rPr lang="en-GB" sz="2900" dirty="0">
                <a:latin typeface="Arial Narrow" pitchFamily="34" charset="0"/>
              </a:rPr>
              <a:t>, Deborah (</a:t>
            </a:r>
            <a:r>
              <a:rPr lang="en-GB" sz="2900" dirty="0" smtClean="0">
                <a:latin typeface="Arial Narrow" pitchFamily="34" charset="0"/>
              </a:rPr>
              <a:t>2011) </a:t>
            </a:r>
            <a:r>
              <a:rPr lang="en-GB" sz="2900" dirty="0">
                <a:latin typeface="Arial Narrow" pitchFamily="34" charset="0"/>
              </a:rPr>
              <a:t>The Dragon’s Gift: The Real Story of China in Africa, Oxford: Oxford University Press</a:t>
            </a:r>
          </a:p>
          <a:p>
            <a:r>
              <a:rPr lang="en-GB" sz="2900" dirty="0" smtClean="0">
                <a:latin typeface="Arial Narrow" pitchFamily="34" charset="0"/>
              </a:rPr>
              <a:t>Jackson</a:t>
            </a:r>
            <a:r>
              <a:rPr lang="en-GB" sz="2900" dirty="0">
                <a:latin typeface="Arial Narrow" pitchFamily="34" charset="0"/>
              </a:rPr>
              <a:t>, T. (In Press) Employment in Chinese MNEs: Appraising the Dragon’s Gift to sub-Saharan Africa, </a:t>
            </a:r>
            <a:r>
              <a:rPr lang="en-GB" sz="2900" i="1" dirty="0">
                <a:latin typeface="Arial Narrow" pitchFamily="34" charset="0"/>
              </a:rPr>
              <a:t>Human Resource </a:t>
            </a:r>
            <a:r>
              <a:rPr lang="en-GB" sz="2900" i="1" dirty="0" smtClean="0">
                <a:latin typeface="Arial Narrow" pitchFamily="34" charset="0"/>
              </a:rPr>
              <a:t>Management</a:t>
            </a:r>
            <a:r>
              <a:rPr lang="en-GB" sz="2900" dirty="0" smtClean="0">
                <a:latin typeface="Arial Narrow" pitchFamily="34" charset="0"/>
              </a:rPr>
              <a:t>. </a:t>
            </a:r>
          </a:p>
          <a:p>
            <a:r>
              <a:rPr lang="en-GB" sz="2900" dirty="0" smtClean="0">
                <a:latin typeface="Arial Narrow" pitchFamily="34" charset="0"/>
              </a:rPr>
              <a:t>Jackson, T., Louw, L. &amp; Zhao, S. (2013) China in Sub-Saharan Africa: Implications for HRM Policy and Practice at Organizational Level, </a:t>
            </a:r>
            <a:r>
              <a:rPr lang="en-GB" sz="2900" i="1" dirty="0" smtClean="0">
                <a:latin typeface="Arial Narrow" pitchFamily="34" charset="0"/>
              </a:rPr>
              <a:t>International Journal of Human Resource Management</a:t>
            </a:r>
            <a:r>
              <a:rPr lang="en-GB" sz="2900" dirty="0" smtClean="0">
                <a:latin typeface="Arial Narrow" pitchFamily="34" charset="0"/>
              </a:rPr>
              <a:t>. 24(13): 2512-33.</a:t>
            </a:r>
          </a:p>
          <a:p>
            <a:r>
              <a:rPr lang="en-GB" sz="2900" dirty="0" smtClean="0">
                <a:latin typeface="Arial Narrow" pitchFamily="34" charset="0"/>
              </a:rPr>
              <a:t>Jackson</a:t>
            </a:r>
            <a:r>
              <a:rPr lang="en-GB" sz="2900" dirty="0">
                <a:latin typeface="Arial Narrow" pitchFamily="34" charset="0"/>
              </a:rPr>
              <a:t>, T. (2012) </a:t>
            </a:r>
            <a:r>
              <a:rPr lang="en-GB" sz="2900" dirty="0" err="1">
                <a:latin typeface="Arial Narrow" pitchFamily="34" charset="0"/>
              </a:rPr>
              <a:t>Postcolonialism</a:t>
            </a:r>
            <a:r>
              <a:rPr lang="en-GB" sz="2900" dirty="0">
                <a:latin typeface="Arial Narrow" pitchFamily="34" charset="0"/>
              </a:rPr>
              <a:t> and Organizational Knowledge in the Wake of China’s Presence in Africa: Interrogating South-South relations, </a:t>
            </a:r>
            <a:r>
              <a:rPr lang="en-GB" sz="2900" i="1" dirty="0">
                <a:latin typeface="Arial Narrow" pitchFamily="34" charset="0"/>
              </a:rPr>
              <a:t>Organization</a:t>
            </a:r>
            <a:r>
              <a:rPr lang="en-GB" sz="2900" dirty="0">
                <a:latin typeface="Arial Narrow" pitchFamily="34" charset="0"/>
              </a:rPr>
              <a:t>. 19(2): 181-204. </a:t>
            </a:r>
          </a:p>
          <a:p>
            <a:r>
              <a:rPr lang="en-GB" sz="2900" dirty="0" smtClean="0">
                <a:latin typeface="Arial Narrow" pitchFamily="34" charset="0"/>
                <a:hlinkClick r:id="rId3"/>
              </a:rPr>
              <a:t>www.terencejackson.net</a:t>
            </a:r>
            <a:endParaRPr lang="en-GB" sz="2900" dirty="0" smtClean="0">
              <a:latin typeface="Arial Narrow" pitchFamily="34" charset="0"/>
            </a:endParaRPr>
          </a:p>
          <a:p>
            <a:endParaRPr lang="en-GB" sz="2000" dirty="0" smtClean="0">
              <a:latin typeface="Arial Narrow" pitchFamily="34" charset="0"/>
            </a:endParaRPr>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0"/>
            <a:ext cx="504056" cy="61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Slide Number Placeholder 9"/>
          <p:cNvSpPr>
            <a:spLocks noGrp="1"/>
          </p:cNvSpPr>
          <p:nvPr>
            <p:ph type="sldNum" sz="quarter" idx="12"/>
          </p:nvPr>
        </p:nvSpPr>
        <p:spPr>
          <a:xfrm>
            <a:off x="7596336" y="6237312"/>
            <a:ext cx="762000" cy="365125"/>
          </a:xfrm>
        </p:spPr>
        <p:txBody>
          <a:bodyPr/>
          <a:lstStyle/>
          <a:p>
            <a:fld id="{5211B909-1B7C-4F5B-BDF5-653D21A4A453}" type="slidenum">
              <a:rPr lang="en-GB" smtClean="0"/>
              <a:t>9</a:t>
            </a:fld>
            <a:endParaRPr lang="en-GB" dirty="0"/>
          </a:p>
        </p:txBody>
      </p:sp>
      <p:pic>
        <p:nvPicPr>
          <p:cNvPr id="11" name="Picture 4" descr="http://upload.wikimedia.org/wikipedia/en/thumb/a/a0/Rhodes_University_Current_%282013%29_Insignia.svg/250px-Rhodes_University_Current_%282013%29_Insignia.sv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512" y="6165303"/>
            <a:ext cx="1008112" cy="62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7885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2651</TotalTime>
  <Words>1218</Words>
  <Application>Microsoft Office PowerPoint</Application>
  <PresentationFormat>On-screen Show (4:3)</PresentationFormat>
  <Paragraphs>105</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NewsPrint</vt:lpstr>
      <vt:lpstr>                         What do we know, and what do we need to do? Current research on Chinese organizations in Africa  </vt:lpstr>
      <vt:lpstr>Chinese organizations in Africa</vt:lpstr>
      <vt:lpstr>Geopolitical dynamics are changing in the world</vt:lpstr>
      <vt:lpstr>              The potential for impact</vt:lpstr>
      <vt:lpstr>Conflicting assumptions</vt:lpstr>
      <vt:lpstr>Chinese organizations in Africa</vt:lpstr>
      <vt:lpstr>Towards a Research Agenda</vt:lpstr>
      <vt:lpstr>PowerPoint Presentation</vt:lpstr>
      <vt:lpstr>Some references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Cross-cultural management studies in a changing world New dynamics, new synergies</dc:title>
  <dc:creator>TJ</dc:creator>
  <cp:lastModifiedBy>RU User</cp:lastModifiedBy>
  <cp:revision>60</cp:revision>
  <cp:lastPrinted>2013-06-18T07:42:24Z</cp:lastPrinted>
  <dcterms:created xsi:type="dcterms:W3CDTF">2013-06-10T15:19:07Z</dcterms:created>
  <dcterms:modified xsi:type="dcterms:W3CDTF">2013-11-06T08:26:30Z</dcterms:modified>
</cp:coreProperties>
</file>