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07" r:id="rId3"/>
    <p:sldId id="297" r:id="rId4"/>
    <p:sldId id="298" r:id="rId5"/>
    <p:sldId id="299" r:id="rId6"/>
    <p:sldId id="310" r:id="rId7"/>
    <p:sldId id="309" r:id="rId8"/>
    <p:sldId id="300" r:id="rId9"/>
    <p:sldId id="301" r:id="rId10"/>
    <p:sldId id="302" r:id="rId11"/>
    <p:sldId id="303" r:id="rId12"/>
    <p:sldId id="304" r:id="rId13"/>
    <p:sldId id="305" r:id="rId14"/>
    <p:sldId id="308" r:id="rId15"/>
    <p:sldId id="311" r:id="rId16"/>
    <p:sldId id="312" r:id="rId1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6600"/>
    <a:srgbClr val="7777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1458" y="-102"/>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CDB0F4C-8519-4E56-8F17-105887230CD4}" type="datetimeFigureOut">
              <a:rPr lang="en-US" smtClean="0"/>
              <a:t>11/6/2013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DD660B44-E912-4791-A9BC-72A47F3D2661}" type="slidenum">
              <a:rPr lang="en-US" smtClean="0"/>
              <a:t>‹#›</a:t>
            </a:fld>
            <a:endParaRPr lang="en-US"/>
          </a:p>
        </p:txBody>
      </p:sp>
    </p:spTree>
    <p:extLst>
      <p:ext uri="{BB962C8B-B14F-4D97-AF65-F5344CB8AC3E}">
        <p14:creationId xmlns:p14="http://schemas.microsoft.com/office/powerpoint/2010/main" val="25605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42937D-916C-46AE-8AB6-111A34025AB6}" type="slidenum">
              <a:rPr lang="zh-CN" altLang="en-US" sz="1200" smtClean="0"/>
              <a:pPr eaLnBrk="1" hangingPunct="1"/>
              <a:t>6</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90288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0934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31722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FFFF00"/>
                </a:solidFill>
                <a:latin typeface="Times New Roman" pitchFamily="18" charset="0"/>
              </a:defRPr>
            </a:lvl1pPr>
            <a:lvl2pPr marL="742950" indent="-285750" eaLnBrk="0" hangingPunct="0">
              <a:defRPr sz="2400">
                <a:solidFill>
                  <a:srgbClr val="FFFF00"/>
                </a:solidFill>
                <a:latin typeface="Times New Roman" pitchFamily="18" charset="0"/>
              </a:defRPr>
            </a:lvl2pPr>
            <a:lvl3pPr marL="1143000" indent="-228600" eaLnBrk="0" hangingPunct="0">
              <a:defRPr sz="2400">
                <a:solidFill>
                  <a:srgbClr val="FFFF00"/>
                </a:solidFill>
                <a:latin typeface="Times New Roman" pitchFamily="18" charset="0"/>
              </a:defRPr>
            </a:lvl3pPr>
            <a:lvl4pPr marL="1600200" indent="-228600" eaLnBrk="0" hangingPunct="0">
              <a:defRPr sz="2400">
                <a:solidFill>
                  <a:srgbClr val="FFFF00"/>
                </a:solidFill>
                <a:latin typeface="Times New Roman" pitchFamily="18" charset="0"/>
              </a:defRPr>
            </a:lvl4pPr>
            <a:lvl5pPr marL="2057400" indent="-228600" eaLnBrk="0" hangingPunct="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eaLnBrk="1" hangingPunct="1">
              <a:defRPr/>
            </a:pPr>
            <a:endParaRPr lang="sv-SE" altLang="zh-CN" sz="4400" smtClean="0">
              <a:solidFill>
                <a:schemeClr val="tx2"/>
              </a:solidFill>
              <a:ea typeface="宋体" pitchFamily="2" charset="-122"/>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rgbClr val="FFFF00"/>
                </a:solidFill>
                <a:latin typeface="Times New Roman" pitchFamily="18" charset="0"/>
              </a:defRPr>
            </a:lvl1pPr>
            <a:lvl2pPr marL="742950" indent="-285750" eaLnBrk="0" hangingPunct="0">
              <a:defRPr sz="2400">
                <a:solidFill>
                  <a:srgbClr val="FFFF00"/>
                </a:solidFill>
                <a:latin typeface="Times New Roman" pitchFamily="18" charset="0"/>
              </a:defRPr>
            </a:lvl2pPr>
            <a:lvl3pPr marL="1143000" indent="-228600" eaLnBrk="0" hangingPunct="0">
              <a:defRPr sz="2400">
                <a:solidFill>
                  <a:srgbClr val="FFFF00"/>
                </a:solidFill>
                <a:latin typeface="Times New Roman" pitchFamily="18" charset="0"/>
              </a:defRPr>
            </a:lvl3pPr>
            <a:lvl4pPr marL="1600200" indent="-228600" eaLnBrk="0" hangingPunct="0">
              <a:defRPr sz="2400">
                <a:solidFill>
                  <a:srgbClr val="FFFF00"/>
                </a:solidFill>
                <a:latin typeface="Times New Roman" pitchFamily="18" charset="0"/>
              </a:defRPr>
            </a:lvl4pPr>
            <a:lvl5pPr marL="2057400" indent="-228600" eaLnBrk="0" hangingPunct="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eaLnBrk="1" hangingPunct="1">
              <a:spcBef>
                <a:spcPct val="20000"/>
              </a:spcBef>
              <a:buFontTx/>
              <a:buChar char="•"/>
              <a:defRPr/>
            </a:pPr>
            <a:endParaRPr lang="sv-SE" altLang="zh-CN" sz="3200" smtClean="0">
              <a:solidFill>
                <a:schemeClr val="tx1"/>
              </a:solidFill>
              <a:ea typeface="宋体" pitchFamily="2" charset="-122"/>
            </a:endParaRPr>
          </a:p>
        </p:txBody>
      </p:sp>
    </p:spTree>
    <p:extLst>
      <p:ext uri="{BB962C8B-B14F-4D97-AF65-F5344CB8AC3E}">
        <p14:creationId xmlns:p14="http://schemas.microsoft.com/office/powerpoint/2010/main" val="309105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zh-CN"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A0CCB5-77D0-4AA3-8004-989A3E7DDF3B}" type="slidenum">
              <a:rPr lang="zh-CN" altLang="en-GB"/>
              <a:pPr>
                <a:defRPr/>
              </a:pPr>
              <a:t>‹#›</a:t>
            </a:fld>
            <a:endParaRPr lang="en-GB" altLang="zh-CN"/>
          </a:p>
        </p:txBody>
      </p:sp>
    </p:spTree>
    <p:extLst>
      <p:ext uri="{BB962C8B-B14F-4D97-AF65-F5344CB8AC3E}">
        <p14:creationId xmlns:p14="http://schemas.microsoft.com/office/powerpoint/2010/main" val="374193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CN"/>
          </a:p>
        </p:txBody>
      </p:sp>
      <p:sp>
        <p:nvSpPr>
          <p:cNvPr id="5" name="Rectangle 6"/>
          <p:cNvSpPr>
            <a:spLocks noGrp="1" noChangeArrowheads="1"/>
          </p:cNvSpPr>
          <p:nvPr>
            <p:ph type="sldNum" sz="quarter" idx="12"/>
          </p:nvPr>
        </p:nvSpPr>
        <p:spPr>
          <a:ln/>
        </p:spPr>
        <p:txBody>
          <a:bodyPr/>
          <a:lstStyle>
            <a:lvl1pPr>
              <a:defRPr/>
            </a:lvl1pPr>
          </a:lstStyle>
          <a:p>
            <a:pPr>
              <a:defRPr/>
            </a:pPr>
            <a:fld id="{883FBDC4-B9AB-4D47-8333-FF1C0F5E58C5}" type="slidenum">
              <a:rPr lang="zh-CN" altLang="en-GB"/>
              <a:pPr>
                <a:defRPr/>
              </a:pPr>
              <a:t>‹#›</a:t>
            </a:fld>
            <a:endParaRPr lang="en-GB" altLang="zh-CN"/>
          </a:p>
        </p:txBody>
      </p:sp>
    </p:spTree>
    <p:extLst>
      <p:ext uri="{BB962C8B-B14F-4D97-AF65-F5344CB8AC3E}">
        <p14:creationId xmlns:p14="http://schemas.microsoft.com/office/powerpoint/2010/main" val="6715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3865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5700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24624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5CF49-CDCD-4673-8ABD-DC160CC32BEE}"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60134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5CF49-CDCD-4673-8ABD-DC160CC32BEE}"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62354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5CF49-CDCD-4673-8ABD-DC160CC32BEE}"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4613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86578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86900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CF49-CDCD-4673-8ABD-DC160CC32BEE}" type="datetimeFigureOut">
              <a:rPr lang="en-US" smtClean="0"/>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A2F6-D092-4102-AB1D-95C797A726B9}" type="slidenum">
              <a:rPr lang="en-US" smtClean="0"/>
              <a:t>‹#›</a:t>
            </a:fld>
            <a:endParaRPr lang="en-US"/>
          </a:p>
        </p:txBody>
      </p:sp>
    </p:spTree>
    <p:extLst>
      <p:ext uri="{BB962C8B-B14F-4D97-AF65-F5344CB8AC3E}">
        <p14:creationId xmlns:p14="http://schemas.microsoft.com/office/powerpoint/2010/main" val="373679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8" name="Title 1"/>
          <p:cNvSpPr txBox="1">
            <a:spLocks/>
          </p:cNvSpPr>
          <p:nvPr/>
        </p:nvSpPr>
        <p:spPr>
          <a:xfrm>
            <a:off x="543036" y="2276872"/>
            <a:ext cx="8208912"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C0000"/>
                </a:solidFill>
                <a:latin typeface="Arial" pitchFamily="34" charset="0"/>
                <a:cs typeface="Arial" pitchFamily="34" charset="0"/>
              </a:rPr>
              <a:t>Negotiation in Chinese-African relations: </a:t>
            </a:r>
            <a:r>
              <a:rPr lang="en-US" sz="3200" b="1" dirty="0" smtClean="0">
                <a:solidFill>
                  <a:srgbClr val="CC0000"/>
                </a:solidFill>
                <a:latin typeface="Arial" pitchFamily="34" charset="0"/>
                <a:cs typeface="Arial" pitchFamily="34" charset="0"/>
              </a:rPr>
              <a:t>What </a:t>
            </a:r>
            <a:r>
              <a:rPr lang="en-US" sz="3200" b="1" dirty="0">
                <a:solidFill>
                  <a:srgbClr val="CC0000"/>
                </a:solidFill>
                <a:latin typeface="Arial" pitchFamily="34" charset="0"/>
                <a:cs typeface="Arial" pitchFamily="34" charset="0"/>
              </a:rPr>
              <a:t>do we need to know? </a:t>
            </a: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US" sz="2800" b="1" dirty="0" smtClean="0"/>
              <a:t/>
            </a:r>
            <a:br>
              <a:rPr lang="en-US" sz="2800" b="1" dirty="0" smtClean="0"/>
            </a:br>
            <a:endParaRPr lang="en-US" sz="2800" dirty="0"/>
          </a:p>
        </p:txBody>
      </p:sp>
      <p:sp>
        <p:nvSpPr>
          <p:cNvPr id="2" name="TextBox 1"/>
          <p:cNvSpPr txBox="1"/>
          <p:nvPr/>
        </p:nvSpPr>
        <p:spPr>
          <a:xfrm>
            <a:off x="3229414" y="4999528"/>
            <a:ext cx="3390415" cy="1231106"/>
          </a:xfrm>
          <a:prstGeom prst="rect">
            <a:avLst/>
          </a:prstGeom>
          <a:noFill/>
        </p:spPr>
        <p:txBody>
          <a:bodyPr wrap="none" rtlCol="0">
            <a:spAutoFit/>
          </a:bodyPr>
          <a:lstStyle/>
          <a:p>
            <a:pPr algn="ctr"/>
            <a:r>
              <a:rPr lang="en-GB" sz="3200" b="1" dirty="0">
                <a:solidFill>
                  <a:srgbClr val="777777"/>
                </a:solidFill>
                <a:latin typeface="Arial" pitchFamily="34" charset="0"/>
                <a:cs typeface="Arial" pitchFamily="34" charset="0"/>
              </a:rPr>
              <a:t>Tony </a:t>
            </a:r>
            <a:r>
              <a:rPr lang="en-GB" sz="3200" b="1" dirty="0" smtClean="0">
                <a:solidFill>
                  <a:srgbClr val="777777"/>
                </a:solidFill>
                <a:latin typeface="Arial" pitchFamily="34" charset="0"/>
                <a:cs typeface="Arial" pitchFamily="34" charset="0"/>
              </a:rPr>
              <a:t>Fang, PhD</a:t>
            </a:r>
            <a:r>
              <a:rPr lang="en-GB" sz="2000" b="1" dirty="0">
                <a:solidFill>
                  <a:srgbClr val="777777"/>
                </a:solidFill>
                <a:latin typeface="Arial" pitchFamily="34" charset="0"/>
                <a:cs typeface="Arial" pitchFamily="34" charset="0"/>
              </a:rPr>
              <a:t/>
            </a:r>
            <a:br>
              <a:rPr lang="en-GB" sz="2000" b="1" dirty="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Professor of Business Administration</a:t>
            </a:r>
            <a:br>
              <a:rPr lang="en-GB" sz="1400" b="1" dirty="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Stockholm </a:t>
            </a:r>
            <a:r>
              <a:rPr lang="en-GB" sz="1400" b="1" dirty="0" smtClean="0">
                <a:solidFill>
                  <a:srgbClr val="777777"/>
                </a:solidFill>
                <a:latin typeface="Arial" pitchFamily="34" charset="0"/>
                <a:cs typeface="Arial" pitchFamily="34" charset="0"/>
              </a:rPr>
              <a:t>University</a:t>
            </a:r>
            <a:br>
              <a:rPr lang="en-GB" sz="1400" b="1" dirty="0" smtClean="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a:t>
            </a:r>
            <a:r>
              <a:rPr lang="en-GB" sz="1400" b="1" dirty="0" smtClean="0">
                <a:solidFill>
                  <a:srgbClr val="777777"/>
                </a:solidFill>
                <a:latin typeface="Arial" pitchFamily="34" charset="0"/>
                <a:cs typeface="Arial" pitchFamily="34" charset="0"/>
              </a:rPr>
              <a:t>For Rhodes University, 2013-10-31)</a:t>
            </a:r>
            <a:endParaRPr lang="en-US" sz="1400" dirty="0">
              <a:solidFill>
                <a:srgbClr val="777777"/>
              </a:solidFill>
            </a:endParaRPr>
          </a:p>
        </p:txBody>
      </p:sp>
      <p:pic>
        <p:nvPicPr>
          <p:cNvPr id="6" name="Picture 2" descr="http://upload.wikimedia.org/wikipedia/commons/thumb/9/91/Africa_on_the_globe_(white-red).svg/220px-Africa_on_the_globe_(white-r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95" y="2348879"/>
            <a:ext cx="2304256" cy="230425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398559" y="2924943"/>
            <a:ext cx="855712" cy="93610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4246" y="3467961"/>
            <a:ext cx="84001" cy="60911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46159" y="2852935"/>
            <a:ext cx="471686" cy="39604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94045" y="2852935"/>
            <a:ext cx="320402" cy="93610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0245" y="3077343"/>
            <a:ext cx="168002" cy="17163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82003" y="3160448"/>
            <a:ext cx="556244" cy="2713"/>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40144" y="3315561"/>
            <a:ext cx="152401" cy="40147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482002" y="2852935"/>
            <a:ext cx="762944" cy="61502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85847" y="3343181"/>
            <a:ext cx="368424" cy="315652"/>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92545" y="3312848"/>
            <a:ext cx="98102" cy="232547"/>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17845" y="3050957"/>
            <a:ext cx="160201" cy="26189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93996" y="3789039"/>
            <a:ext cx="49051" cy="18828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826415" y="2924943"/>
            <a:ext cx="352083" cy="27570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26415" y="3752233"/>
            <a:ext cx="243644" cy="3680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43047" y="3861047"/>
            <a:ext cx="0" cy="22132"/>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60180" y="3069790"/>
            <a:ext cx="243644" cy="3680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17845" y="3392995"/>
            <a:ext cx="168002" cy="54844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76737" y="3283039"/>
            <a:ext cx="441108" cy="18403"/>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75250" y="3861047"/>
            <a:ext cx="67053" cy="7469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arn(inVertic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inVertical)">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body" sz="half" idx="1"/>
          </p:nvPr>
        </p:nvSpPr>
        <p:spPr>
          <a:xfrm>
            <a:off x="323850" y="1341438"/>
            <a:ext cx="4537075" cy="4762500"/>
          </a:xfrm>
        </p:spPr>
        <p:txBody>
          <a:bodyPr/>
          <a:lstStyle/>
          <a:p>
            <a:pPr>
              <a:lnSpc>
                <a:spcPct val="90000"/>
              </a:lnSpc>
              <a:spcBef>
                <a:spcPct val="0"/>
              </a:spcBef>
              <a:buFontTx/>
              <a:buNone/>
            </a:pPr>
            <a:endParaRPr lang="en-GB" altLang="zh-CN" sz="1900" smtClean="0">
              <a:solidFill>
                <a:srgbClr val="FF3300"/>
              </a:solidFill>
              <a:ea typeface="宋体" pitchFamily="2" charset="-122"/>
            </a:endParaRPr>
          </a:p>
          <a:p>
            <a:pPr>
              <a:lnSpc>
                <a:spcPct val="90000"/>
              </a:lnSpc>
              <a:spcBef>
                <a:spcPct val="0"/>
              </a:spcBef>
            </a:pPr>
            <a:r>
              <a:rPr lang="en-GB" altLang="zh-CN" sz="1900" smtClean="0">
                <a:solidFill>
                  <a:srgbClr val="FF3300"/>
                </a:solidFill>
                <a:ea typeface="宋体" pitchFamily="2" charset="-122"/>
              </a:rPr>
              <a:t>Price-sensitive </a:t>
            </a:r>
          </a:p>
          <a:p>
            <a:pPr>
              <a:lnSpc>
                <a:spcPct val="90000"/>
              </a:lnSpc>
              <a:spcBef>
                <a:spcPct val="0"/>
              </a:spcBef>
            </a:pPr>
            <a:endParaRPr lang="en-GB" altLang="zh-CN" sz="1900" smtClean="0">
              <a:solidFill>
                <a:srgbClr val="FF3300"/>
              </a:solidFill>
              <a:ea typeface="宋体" pitchFamily="2" charset="-122"/>
            </a:endParaRPr>
          </a:p>
          <a:p>
            <a:pPr>
              <a:lnSpc>
                <a:spcPct val="90000"/>
              </a:lnSpc>
              <a:spcBef>
                <a:spcPct val="0"/>
              </a:spcBef>
            </a:pPr>
            <a:endParaRPr lang="en-GB" altLang="zh-CN" sz="1900" smtClean="0">
              <a:solidFill>
                <a:srgbClr val="FF3300"/>
              </a:solidFill>
              <a:ea typeface="宋体" pitchFamily="2" charset="-122"/>
            </a:endParaRPr>
          </a:p>
          <a:p>
            <a:pPr>
              <a:lnSpc>
                <a:spcPct val="90000"/>
              </a:lnSpc>
              <a:spcBef>
                <a:spcPct val="0"/>
              </a:spcBef>
              <a:buFontTx/>
              <a:buNone/>
            </a:pPr>
            <a:endParaRPr lang="en-GB" altLang="zh-CN" sz="1900" smtClean="0">
              <a:solidFill>
                <a:srgbClr val="FF3300"/>
              </a:solidFill>
              <a:ea typeface="宋体" pitchFamily="2" charset="-122"/>
            </a:endParaRPr>
          </a:p>
          <a:p>
            <a:pPr>
              <a:lnSpc>
                <a:spcPct val="90000"/>
              </a:lnSpc>
              <a:spcBef>
                <a:spcPct val="0"/>
              </a:spcBef>
              <a:buFontTx/>
              <a:buNone/>
            </a:pPr>
            <a:endParaRPr lang="en-GB" altLang="zh-CN" sz="1900" smtClean="0">
              <a:solidFill>
                <a:srgbClr val="FF3300"/>
              </a:solidFill>
              <a:ea typeface="宋体" pitchFamily="2" charset="-122"/>
            </a:endParaRPr>
          </a:p>
          <a:p>
            <a:pPr>
              <a:lnSpc>
                <a:spcPct val="90000"/>
              </a:lnSpc>
              <a:spcBef>
                <a:spcPct val="0"/>
              </a:spcBef>
            </a:pPr>
            <a:r>
              <a:rPr lang="en-GB" altLang="zh-CN" sz="1900" smtClean="0">
                <a:solidFill>
                  <a:srgbClr val="FF3300"/>
                </a:solidFill>
                <a:ea typeface="宋体" pitchFamily="2" charset="-122"/>
              </a:rPr>
              <a:t>Buy the best technology</a:t>
            </a:r>
            <a:r>
              <a:rPr lang="sv-SE" altLang="zh-CN" sz="1900" smtClean="0">
                <a:solidFill>
                  <a:srgbClr val="FF3300"/>
                </a:solidFill>
                <a:ea typeface="宋体" pitchFamily="2" charset="-122"/>
              </a:rPr>
              <a:t> and do business with famous companies; increasing emphasis on innovation</a:t>
            </a:r>
          </a:p>
          <a:p>
            <a:pPr>
              <a:lnSpc>
                <a:spcPct val="90000"/>
              </a:lnSpc>
              <a:spcBef>
                <a:spcPct val="0"/>
              </a:spcBef>
            </a:pPr>
            <a:endParaRPr lang="sv-SE" altLang="zh-CN" sz="1900" smtClean="0">
              <a:solidFill>
                <a:srgbClr val="FF3300"/>
              </a:solidFill>
              <a:ea typeface="宋体" pitchFamily="2" charset="-122"/>
            </a:endParaRPr>
          </a:p>
          <a:p>
            <a:pPr>
              <a:lnSpc>
                <a:spcPct val="90000"/>
              </a:lnSpc>
              <a:spcBef>
                <a:spcPct val="0"/>
              </a:spcBef>
            </a:pPr>
            <a:endParaRPr lang="sv-SE" altLang="zh-CN" sz="1900" smtClean="0">
              <a:solidFill>
                <a:srgbClr val="FF3300"/>
              </a:solidFill>
              <a:ea typeface="宋体" pitchFamily="2" charset="-122"/>
            </a:endParaRPr>
          </a:p>
          <a:p>
            <a:pPr>
              <a:lnSpc>
                <a:spcPct val="90000"/>
              </a:lnSpc>
              <a:spcBef>
                <a:spcPct val="0"/>
              </a:spcBef>
            </a:pPr>
            <a:r>
              <a:rPr lang="sv-SE" altLang="zh-CN" sz="1900" smtClean="0">
                <a:solidFill>
                  <a:srgbClr val="FF3300"/>
                </a:solidFill>
                <a:ea typeface="宋体" pitchFamily="2" charset="-122"/>
              </a:rPr>
              <a:t>Mask interests</a:t>
            </a:r>
          </a:p>
          <a:p>
            <a:pPr>
              <a:lnSpc>
                <a:spcPct val="90000"/>
              </a:lnSpc>
              <a:spcBef>
                <a:spcPct val="0"/>
              </a:spcBef>
              <a:buFontTx/>
              <a:buNone/>
            </a:pPr>
            <a:r>
              <a:rPr lang="sv-SE" altLang="zh-CN" sz="1900" smtClean="0">
                <a:solidFill>
                  <a:srgbClr val="FF3300"/>
                </a:solidFill>
                <a:ea typeface="宋体" pitchFamily="2" charset="-122"/>
              </a:rPr>
              <a:t>	(”Foreign friends speak first.”)</a:t>
            </a:r>
          </a:p>
          <a:p>
            <a:pPr>
              <a:lnSpc>
                <a:spcPct val="90000"/>
              </a:lnSpc>
              <a:spcBef>
                <a:spcPct val="0"/>
              </a:spcBef>
            </a:pPr>
            <a:endParaRPr lang="sv-SE" altLang="zh-CN" sz="1900" smtClean="0">
              <a:solidFill>
                <a:srgbClr val="FF3300"/>
              </a:solidFill>
              <a:ea typeface="宋体" pitchFamily="2" charset="-122"/>
            </a:endParaRPr>
          </a:p>
          <a:p>
            <a:pPr eaLnBrk="1" hangingPunct="1">
              <a:lnSpc>
                <a:spcPct val="90000"/>
              </a:lnSpc>
            </a:pPr>
            <a:endParaRPr lang="zh-CN" altLang="en-GB" sz="1900" smtClean="0">
              <a:solidFill>
                <a:srgbClr val="FF3300"/>
              </a:solidFill>
              <a:ea typeface="宋体" pitchFamily="2" charset="-122"/>
            </a:endParaRPr>
          </a:p>
          <a:p>
            <a:pPr eaLnBrk="1" hangingPunct="1">
              <a:lnSpc>
                <a:spcPct val="90000"/>
              </a:lnSpc>
            </a:pPr>
            <a:endParaRPr lang="zh-CN" altLang="en-GB" sz="1900" smtClean="0">
              <a:solidFill>
                <a:srgbClr val="FF3300"/>
              </a:solidFill>
              <a:ea typeface="宋体" pitchFamily="2" charset="-122"/>
            </a:endParaRPr>
          </a:p>
        </p:txBody>
      </p:sp>
      <p:sp>
        <p:nvSpPr>
          <p:cNvPr id="525315" name="Line 3"/>
          <p:cNvSpPr>
            <a:spLocks noChangeShapeType="1"/>
          </p:cNvSpPr>
          <p:nvPr/>
        </p:nvSpPr>
        <p:spPr bwMode="auto">
          <a:xfrm>
            <a:off x="395288" y="12668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5316" name="Line 4"/>
          <p:cNvSpPr>
            <a:spLocks noChangeShapeType="1"/>
          </p:cNvSpPr>
          <p:nvPr/>
        </p:nvSpPr>
        <p:spPr bwMode="auto">
          <a:xfrm>
            <a:off x="4932363" y="620713"/>
            <a:ext cx="0" cy="5688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5317" name="Text Box 5"/>
          <p:cNvSpPr txBox="1">
            <a:spLocks noChangeArrowheads="1"/>
          </p:cNvSpPr>
          <p:nvPr/>
        </p:nvSpPr>
        <p:spPr bwMode="auto">
          <a:xfrm>
            <a:off x="5795963" y="692150"/>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25318" name="Line 6"/>
          <p:cNvSpPr>
            <a:spLocks noChangeShapeType="1"/>
          </p:cNvSpPr>
          <p:nvPr/>
        </p:nvSpPr>
        <p:spPr bwMode="auto">
          <a:xfrm>
            <a:off x="468313" y="63087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5319" name="Text Box 7"/>
          <p:cNvSpPr txBox="1">
            <a:spLocks noChangeArrowheads="1"/>
          </p:cNvSpPr>
          <p:nvPr/>
        </p:nvSpPr>
        <p:spPr bwMode="auto">
          <a:xfrm>
            <a:off x="5003800" y="1268413"/>
            <a:ext cx="3836988"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zh-CN" sz="1900">
              <a:ea typeface="宋体" pitchFamily="2" charset="-122"/>
            </a:endParaRPr>
          </a:p>
          <a:p>
            <a:pPr eaLnBrk="1" hangingPunct="1">
              <a:spcBef>
                <a:spcPct val="0"/>
              </a:spcBef>
              <a:buFontTx/>
              <a:buNone/>
            </a:pPr>
            <a:r>
              <a:rPr lang="sv-SE" altLang="zh-CN" sz="1900">
                <a:ea typeface="宋体" pitchFamily="2" charset="-122"/>
              </a:rPr>
              <a:t>Direct discussions towards areas such as health, safety, better environment, life quality, etc.</a:t>
            </a:r>
          </a:p>
          <a:p>
            <a:pPr eaLnBrk="1" hangingPunct="1">
              <a:spcBef>
                <a:spcPct val="0"/>
              </a:spcBef>
              <a:buFontTx/>
              <a:buNone/>
            </a:pPr>
            <a:endParaRPr lang="sv-SE" altLang="zh-CN" sz="1900">
              <a:ea typeface="宋体" pitchFamily="2" charset="-122"/>
            </a:endParaRPr>
          </a:p>
          <a:p>
            <a:pPr eaLnBrk="1" hangingPunct="1">
              <a:spcBef>
                <a:spcPct val="0"/>
              </a:spcBef>
              <a:buFontTx/>
              <a:buNone/>
            </a:pPr>
            <a:r>
              <a:rPr lang="sv-SE" altLang="zh-CN" sz="1900">
                <a:ea typeface="宋体" pitchFamily="2" charset="-122"/>
              </a:rPr>
              <a:t>Indicate that you are unique and innovative in your business; Use reference.</a:t>
            </a:r>
          </a:p>
          <a:p>
            <a:pPr eaLnBrk="1" hangingPunct="1">
              <a:spcBef>
                <a:spcPct val="0"/>
              </a:spcBef>
              <a:buFontTx/>
              <a:buNone/>
            </a:pPr>
            <a:endParaRPr lang="sv-SE" altLang="zh-CN" sz="1900">
              <a:ea typeface="宋体" pitchFamily="2" charset="-122"/>
            </a:endParaRPr>
          </a:p>
          <a:p>
            <a:pPr eaLnBrk="1" hangingPunct="1">
              <a:spcBef>
                <a:spcPct val="0"/>
              </a:spcBef>
              <a:buFontTx/>
              <a:buNone/>
            </a:pPr>
            <a:endParaRPr lang="sv-SE" altLang="zh-CN" sz="1900">
              <a:ea typeface="宋体" pitchFamily="2" charset="-122"/>
            </a:endParaRPr>
          </a:p>
          <a:p>
            <a:pPr eaLnBrk="1" hangingPunct="1">
              <a:spcBef>
                <a:spcPct val="0"/>
              </a:spcBef>
              <a:buFontTx/>
              <a:buNone/>
            </a:pPr>
            <a:r>
              <a:rPr lang="sv-SE" altLang="zh-CN" sz="1900">
                <a:ea typeface="宋体" pitchFamily="2" charset="-122"/>
              </a:rPr>
              <a:t>Prepare a two minutes statement emphasizing your China interest </a:t>
            </a:r>
          </a:p>
          <a:p>
            <a:pPr eaLnBrk="1" hangingPunct="1">
              <a:spcBef>
                <a:spcPct val="0"/>
              </a:spcBef>
              <a:buFontTx/>
              <a:buNone/>
            </a:pPr>
            <a:r>
              <a:rPr lang="sv-SE" altLang="zh-CN" sz="1900">
                <a:ea typeface="宋体" pitchFamily="2" charset="-122"/>
              </a:rPr>
              <a:t>at national/political, corporate, </a:t>
            </a:r>
          </a:p>
          <a:p>
            <a:pPr eaLnBrk="1" hangingPunct="1">
              <a:spcBef>
                <a:spcPct val="0"/>
              </a:spcBef>
              <a:buFontTx/>
              <a:buNone/>
            </a:pPr>
            <a:r>
              <a:rPr lang="sv-SE" altLang="zh-CN" sz="1900">
                <a:ea typeface="宋体" pitchFamily="2" charset="-122"/>
              </a:rPr>
              <a:t>and personal levels.</a:t>
            </a:r>
          </a:p>
          <a:p>
            <a:pPr eaLnBrk="1" hangingPunct="1">
              <a:spcBef>
                <a:spcPct val="0"/>
              </a:spcBef>
              <a:buFontTx/>
              <a:buNone/>
            </a:pPr>
            <a:endParaRPr lang="sv-SE" altLang="zh-CN" sz="1900">
              <a:ea typeface="宋体" pitchFamily="2" charset="-122"/>
            </a:endParaRPr>
          </a:p>
          <a:p>
            <a:pPr eaLnBrk="1" hangingPunct="1">
              <a:spcBef>
                <a:spcPct val="0"/>
              </a:spcBef>
              <a:buFontTx/>
              <a:buNone/>
            </a:pPr>
            <a:r>
              <a:rPr lang="sv-SE" altLang="zh-CN" sz="1900">
                <a:ea typeface="宋体" pitchFamily="2" charset="-122"/>
              </a:rPr>
              <a:t>Make warm but balanced promise.</a:t>
            </a:r>
          </a:p>
          <a:p>
            <a:pPr eaLnBrk="1" hangingPunct="1">
              <a:spcBef>
                <a:spcPct val="0"/>
              </a:spcBef>
              <a:buFontTx/>
              <a:buNone/>
            </a:pPr>
            <a:endParaRPr lang="sv-SE" altLang="zh-CN" sz="1900">
              <a:ea typeface="宋体" pitchFamily="2" charset="-122"/>
            </a:endParaRPr>
          </a:p>
        </p:txBody>
      </p:sp>
      <p:sp>
        <p:nvSpPr>
          <p:cNvPr id="525320" name="Line 8"/>
          <p:cNvSpPr>
            <a:spLocks noChangeShapeType="1"/>
          </p:cNvSpPr>
          <p:nvPr/>
        </p:nvSpPr>
        <p:spPr bwMode="auto">
          <a:xfrm>
            <a:off x="395288" y="6191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5321" name="Text Box 9"/>
          <p:cNvSpPr txBox="1">
            <a:spLocks noChangeArrowheads="1"/>
          </p:cNvSpPr>
          <p:nvPr/>
        </p:nvSpPr>
        <p:spPr bwMode="auto">
          <a:xfrm>
            <a:off x="684213" y="692150"/>
            <a:ext cx="416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184369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body" sz="half" idx="1"/>
          </p:nvPr>
        </p:nvSpPr>
        <p:spPr>
          <a:xfrm>
            <a:off x="323850" y="1268413"/>
            <a:ext cx="4537075" cy="4114800"/>
          </a:xfrm>
        </p:spPr>
        <p:txBody>
          <a:bodyPr/>
          <a:lstStyle/>
          <a:p>
            <a:pPr>
              <a:lnSpc>
                <a:spcPct val="80000"/>
              </a:lnSpc>
              <a:spcBef>
                <a:spcPct val="0"/>
              </a:spcBef>
              <a:buFontTx/>
              <a:buNone/>
            </a:pPr>
            <a:endParaRPr lang="en-GB" altLang="zh-CN" sz="2400" smtClean="0">
              <a:ea typeface="宋体" pitchFamily="2" charset="-122"/>
            </a:endParaRPr>
          </a:p>
          <a:p>
            <a:pPr>
              <a:lnSpc>
                <a:spcPct val="80000"/>
              </a:lnSpc>
              <a:spcBef>
                <a:spcPct val="0"/>
              </a:spcBef>
              <a:buFontTx/>
              <a:buNone/>
            </a:pPr>
            <a:endParaRPr lang="en-GB" altLang="zh-CN" sz="2400" smtClean="0">
              <a:solidFill>
                <a:srgbClr val="FF0000"/>
              </a:solidFill>
              <a:ea typeface="宋体" pitchFamily="2" charset="-122"/>
            </a:endParaRPr>
          </a:p>
          <a:p>
            <a:pPr>
              <a:lnSpc>
                <a:spcPct val="80000"/>
              </a:lnSpc>
              <a:spcBef>
                <a:spcPct val="0"/>
              </a:spcBef>
            </a:pPr>
            <a:r>
              <a:rPr lang="en-GB" altLang="zh-CN" sz="2400" smtClean="0">
                <a:solidFill>
                  <a:srgbClr val="FF0000"/>
                </a:solidFill>
                <a:ea typeface="宋体" pitchFamily="2" charset="-122"/>
              </a:rPr>
              <a:t>Stalling, delays and indecision </a:t>
            </a:r>
          </a:p>
          <a:p>
            <a:pPr>
              <a:lnSpc>
                <a:spcPct val="80000"/>
              </a:lnSpc>
              <a:spcBef>
                <a:spcPct val="0"/>
              </a:spcBef>
            </a:pPr>
            <a:endParaRPr lang="en-GB" altLang="zh-CN" sz="2400" smtClean="0">
              <a:solidFill>
                <a:srgbClr val="FF0000"/>
              </a:solidFill>
              <a:ea typeface="宋体" pitchFamily="2" charset="-122"/>
            </a:endParaRPr>
          </a:p>
          <a:p>
            <a:pPr>
              <a:lnSpc>
                <a:spcPct val="80000"/>
              </a:lnSpc>
              <a:spcBef>
                <a:spcPct val="0"/>
              </a:spcBef>
            </a:pPr>
            <a:endParaRPr lang="en-GB" altLang="zh-CN" sz="2400" smtClean="0">
              <a:solidFill>
                <a:srgbClr val="FF0000"/>
              </a:solidFill>
              <a:ea typeface="宋体" pitchFamily="2" charset="-122"/>
            </a:endParaRPr>
          </a:p>
          <a:p>
            <a:pPr>
              <a:lnSpc>
                <a:spcPct val="80000"/>
              </a:lnSpc>
              <a:spcBef>
                <a:spcPct val="0"/>
              </a:spcBef>
            </a:pPr>
            <a:endParaRPr lang="en-GB" altLang="zh-CN" sz="2400" smtClean="0">
              <a:solidFill>
                <a:srgbClr val="FF0000"/>
              </a:solidFill>
              <a:ea typeface="宋体" pitchFamily="2" charset="-122"/>
            </a:endParaRPr>
          </a:p>
          <a:p>
            <a:pPr>
              <a:lnSpc>
                <a:spcPct val="80000"/>
              </a:lnSpc>
              <a:spcBef>
                <a:spcPct val="0"/>
              </a:spcBef>
            </a:pPr>
            <a:endParaRPr lang="en-GB" altLang="zh-CN" sz="2400" smtClean="0">
              <a:solidFill>
                <a:srgbClr val="FF0000"/>
              </a:solidFill>
              <a:ea typeface="宋体" pitchFamily="2" charset="-122"/>
            </a:endParaRPr>
          </a:p>
          <a:p>
            <a:pPr>
              <a:lnSpc>
                <a:spcPct val="80000"/>
              </a:lnSpc>
              <a:spcBef>
                <a:spcPct val="0"/>
              </a:spcBef>
            </a:pPr>
            <a:endParaRPr lang="en-GB" altLang="zh-CN" sz="2400" smtClean="0">
              <a:solidFill>
                <a:srgbClr val="FF0000"/>
              </a:solidFill>
              <a:ea typeface="宋体" pitchFamily="2" charset="-122"/>
            </a:endParaRPr>
          </a:p>
          <a:p>
            <a:pPr>
              <a:lnSpc>
                <a:spcPct val="80000"/>
              </a:lnSpc>
              <a:spcBef>
                <a:spcPct val="0"/>
              </a:spcBef>
            </a:pPr>
            <a:r>
              <a:rPr lang="en-GB" altLang="zh-CN" sz="2400" smtClean="0">
                <a:solidFill>
                  <a:srgbClr val="FF0000"/>
                </a:solidFill>
                <a:ea typeface="宋体" pitchFamily="2" charset="-122"/>
              </a:rPr>
              <a:t>Hierarchical </a:t>
            </a:r>
          </a:p>
          <a:p>
            <a:pPr>
              <a:lnSpc>
                <a:spcPct val="80000"/>
              </a:lnSpc>
              <a:spcBef>
                <a:spcPct val="0"/>
              </a:spcBef>
            </a:pPr>
            <a:endParaRPr lang="sv-SE" altLang="zh-CN" sz="2400" smtClean="0">
              <a:solidFill>
                <a:srgbClr val="FF0000"/>
              </a:solidFill>
              <a:ea typeface="宋体" pitchFamily="2" charset="-122"/>
            </a:endParaRPr>
          </a:p>
          <a:p>
            <a:pPr>
              <a:lnSpc>
                <a:spcPct val="80000"/>
              </a:lnSpc>
              <a:spcBef>
                <a:spcPct val="0"/>
              </a:spcBef>
            </a:pPr>
            <a:endParaRPr lang="sv-SE" altLang="zh-CN" sz="2400" smtClean="0">
              <a:solidFill>
                <a:srgbClr val="FF0000"/>
              </a:solidFill>
              <a:ea typeface="宋体" pitchFamily="2" charset="-122"/>
            </a:endParaRPr>
          </a:p>
          <a:p>
            <a:pPr>
              <a:lnSpc>
                <a:spcPct val="80000"/>
              </a:lnSpc>
              <a:spcBef>
                <a:spcPct val="0"/>
              </a:spcBef>
            </a:pPr>
            <a:endParaRPr lang="sv-SE" altLang="zh-CN" sz="24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pPr>
            <a:endParaRPr lang="sv-SE" altLang="zh-CN" sz="100" smtClean="0">
              <a:solidFill>
                <a:srgbClr val="FF0000"/>
              </a:solidFill>
              <a:ea typeface="宋体" pitchFamily="2" charset="-122"/>
            </a:endParaRPr>
          </a:p>
          <a:p>
            <a:pPr>
              <a:lnSpc>
                <a:spcPct val="80000"/>
              </a:lnSpc>
              <a:spcBef>
                <a:spcPct val="0"/>
              </a:spcBef>
              <a:buFontTx/>
              <a:buNone/>
            </a:pPr>
            <a:endParaRPr lang="sv-SE" altLang="zh-CN" sz="100" smtClean="0">
              <a:solidFill>
                <a:srgbClr val="FF0000"/>
              </a:solidFill>
              <a:ea typeface="宋体" pitchFamily="2" charset="-122"/>
            </a:endParaRPr>
          </a:p>
          <a:p>
            <a:pPr>
              <a:lnSpc>
                <a:spcPct val="80000"/>
              </a:lnSpc>
              <a:spcBef>
                <a:spcPct val="0"/>
              </a:spcBef>
            </a:pPr>
            <a:r>
              <a:rPr lang="sv-SE" altLang="zh-CN" sz="2400" smtClean="0">
                <a:solidFill>
                  <a:srgbClr val="FF0000"/>
                </a:solidFill>
                <a:ea typeface="宋体" pitchFamily="2" charset="-122"/>
              </a:rPr>
              <a:t>Non-legalistic approach </a:t>
            </a:r>
          </a:p>
          <a:p>
            <a:pPr>
              <a:lnSpc>
                <a:spcPct val="80000"/>
              </a:lnSpc>
              <a:spcBef>
                <a:spcPct val="0"/>
              </a:spcBef>
            </a:pPr>
            <a:endParaRPr lang="sv-SE" altLang="zh-CN" sz="2400" smtClean="0">
              <a:solidFill>
                <a:srgbClr val="FF0000"/>
              </a:solidFill>
              <a:ea typeface="宋体" pitchFamily="2" charset="-122"/>
            </a:endParaRPr>
          </a:p>
          <a:p>
            <a:pPr eaLnBrk="1" hangingPunct="1">
              <a:lnSpc>
                <a:spcPct val="80000"/>
              </a:lnSpc>
            </a:pPr>
            <a:endParaRPr lang="zh-CN" altLang="en-GB" sz="2400" smtClean="0">
              <a:solidFill>
                <a:srgbClr val="FF0000"/>
              </a:solidFill>
              <a:ea typeface="宋体" pitchFamily="2" charset="-122"/>
            </a:endParaRPr>
          </a:p>
          <a:p>
            <a:pPr eaLnBrk="1" hangingPunct="1">
              <a:lnSpc>
                <a:spcPct val="80000"/>
              </a:lnSpc>
            </a:pPr>
            <a:endParaRPr lang="zh-CN" altLang="en-GB" sz="2400" smtClean="0">
              <a:ea typeface="宋体" pitchFamily="2" charset="-122"/>
            </a:endParaRPr>
          </a:p>
        </p:txBody>
      </p:sp>
      <p:sp>
        <p:nvSpPr>
          <p:cNvPr id="526339" name="Line 3"/>
          <p:cNvSpPr>
            <a:spLocks noChangeShapeType="1"/>
          </p:cNvSpPr>
          <p:nvPr/>
        </p:nvSpPr>
        <p:spPr bwMode="auto">
          <a:xfrm>
            <a:off x="395288" y="12668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6340" name="Line 4"/>
          <p:cNvSpPr>
            <a:spLocks noChangeShapeType="1"/>
          </p:cNvSpPr>
          <p:nvPr/>
        </p:nvSpPr>
        <p:spPr bwMode="auto">
          <a:xfrm>
            <a:off x="4859338" y="620713"/>
            <a:ext cx="0" cy="5688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6341" name="Line 5"/>
          <p:cNvSpPr>
            <a:spLocks noChangeShapeType="1"/>
          </p:cNvSpPr>
          <p:nvPr/>
        </p:nvSpPr>
        <p:spPr bwMode="auto">
          <a:xfrm>
            <a:off x="468313" y="63087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6342" name="Text Box 6"/>
          <p:cNvSpPr txBox="1">
            <a:spLocks noChangeArrowheads="1"/>
          </p:cNvSpPr>
          <p:nvPr/>
        </p:nvSpPr>
        <p:spPr bwMode="auto">
          <a:xfrm>
            <a:off x="5076825" y="1628775"/>
            <a:ext cx="3598863" cy="46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000">
                <a:ea typeface="宋体" pitchFamily="2" charset="-122"/>
              </a:rPr>
              <a:t>Take your time, buy open-tickets, use contacts to find out what is going on. You may need to help the Chinese with their internal negotiations.</a:t>
            </a:r>
          </a:p>
          <a:p>
            <a:pPr eaLnBrk="1" hangingPunct="1">
              <a:spcBef>
                <a:spcPct val="0"/>
              </a:spcBef>
              <a:buFontTx/>
              <a:buNone/>
            </a:pPr>
            <a:endParaRPr lang="sv-SE" altLang="zh-CN" sz="8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r>
              <a:rPr lang="sv-SE" altLang="zh-CN" sz="2000">
                <a:ea typeface="宋体" pitchFamily="2" charset="-122"/>
              </a:rPr>
              <a:t>Identify the real decision maker. Use political or diplomatic channels to meet the right person(s).</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Take it as friendly gestures but emphasize that legal contract is a legal contract.</a:t>
            </a:r>
          </a:p>
          <a:p>
            <a:pPr eaLnBrk="1" hangingPunct="1">
              <a:spcBef>
                <a:spcPct val="0"/>
              </a:spcBef>
              <a:buFontTx/>
              <a:buNone/>
            </a:pPr>
            <a:endParaRPr lang="sv-SE" altLang="zh-CN" sz="2000">
              <a:ea typeface="宋体" pitchFamily="2" charset="-122"/>
            </a:endParaRPr>
          </a:p>
        </p:txBody>
      </p:sp>
      <p:sp>
        <p:nvSpPr>
          <p:cNvPr id="526343" name="Line 7"/>
          <p:cNvSpPr>
            <a:spLocks noChangeShapeType="1"/>
          </p:cNvSpPr>
          <p:nvPr/>
        </p:nvSpPr>
        <p:spPr bwMode="auto">
          <a:xfrm>
            <a:off x="395288" y="6191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6344" name="Text Box 8"/>
          <p:cNvSpPr txBox="1">
            <a:spLocks noChangeArrowheads="1"/>
          </p:cNvSpPr>
          <p:nvPr/>
        </p:nvSpPr>
        <p:spPr bwMode="auto">
          <a:xfrm>
            <a:off x="539750" y="692150"/>
            <a:ext cx="416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26345" name="Text Box 9"/>
          <p:cNvSpPr txBox="1">
            <a:spLocks noChangeArrowheads="1"/>
          </p:cNvSpPr>
          <p:nvPr/>
        </p:nvSpPr>
        <p:spPr bwMode="auto">
          <a:xfrm>
            <a:off x="5651500" y="692150"/>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4009456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body" sz="half" idx="1"/>
          </p:nvPr>
        </p:nvSpPr>
        <p:spPr>
          <a:xfrm>
            <a:off x="539750" y="1341438"/>
            <a:ext cx="4176713" cy="4114800"/>
          </a:xfrm>
        </p:spPr>
        <p:txBody>
          <a:bodyPr/>
          <a:lstStyle/>
          <a:p>
            <a:pPr>
              <a:spcBef>
                <a:spcPct val="0"/>
              </a:spcBef>
              <a:buFontTx/>
              <a:buNone/>
            </a:pPr>
            <a:endParaRPr lang="en-GB" altLang="zh-CN" sz="2000" smtClean="0">
              <a:ea typeface="宋体" pitchFamily="2" charset="-122"/>
            </a:endParaRPr>
          </a:p>
          <a:p>
            <a:pPr>
              <a:spcBef>
                <a:spcPct val="0"/>
              </a:spcBef>
            </a:pPr>
            <a:r>
              <a:rPr lang="en-US" altLang="zh-CN" sz="2000" smtClean="0">
                <a:solidFill>
                  <a:srgbClr val="FF0000"/>
                </a:solidFill>
                <a:ea typeface="宋体" pitchFamily="2" charset="-122"/>
              </a:rPr>
              <a:t>Play competitors off against each other </a:t>
            </a:r>
            <a:endParaRPr lang="en-GB" altLang="zh-CN" sz="2000" smtClean="0">
              <a:solidFill>
                <a:srgbClr val="FF0000"/>
              </a:solidFill>
              <a:ea typeface="宋体" pitchFamily="2" charset="-122"/>
            </a:endParaRPr>
          </a:p>
          <a:p>
            <a:pPr>
              <a:spcBef>
                <a:spcPct val="0"/>
              </a:spcBef>
            </a:pPr>
            <a:endParaRPr lang="en-GB" altLang="zh-CN" sz="2000" smtClean="0">
              <a:solidFill>
                <a:srgbClr val="FF0000"/>
              </a:solidFill>
              <a:ea typeface="宋体" pitchFamily="2" charset="-122"/>
            </a:endParaRPr>
          </a:p>
          <a:p>
            <a:pPr>
              <a:spcBef>
                <a:spcPct val="0"/>
              </a:spcBef>
            </a:pPr>
            <a:endParaRPr lang="en-GB" altLang="zh-CN" sz="20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pPr>
            <a:r>
              <a:rPr lang="en-GB" altLang="zh-CN" sz="2000" smtClean="0">
                <a:solidFill>
                  <a:srgbClr val="FF0000"/>
                </a:solidFill>
                <a:ea typeface="宋体" pitchFamily="2" charset="-122"/>
              </a:rPr>
              <a:t>Shaming technique </a:t>
            </a: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pPr>
            <a:r>
              <a:rPr lang="sv-SE" altLang="zh-CN" sz="2000" smtClean="0">
                <a:solidFill>
                  <a:srgbClr val="FF0000"/>
                </a:solidFill>
                <a:ea typeface="宋体" pitchFamily="2" charset="-122"/>
              </a:rPr>
              <a:t>Change team leader and change the earlier agreed points. </a:t>
            </a:r>
          </a:p>
          <a:p>
            <a:pPr>
              <a:spcBef>
                <a:spcPct val="0"/>
              </a:spcBef>
            </a:pPr>
            <a:endParaRPr lang="sv-SE" altLang="zh-CN" sz="2000" smtClean="0">
              <a:solidFill>
                <a:srgbClr val="FF0000"/>
              </a:solidFill>
              <a:ea typeface="宋体" pitchFamily="2" charset="-122"/>
            </a:endParaRPr>
          </a:p>
          <a:p>
            <a:pPr eaLnBrk="1" hangingPunct="1"/>
            <a:endParaRPr lang="zh-CN" altLang="en-GB" sz="2000" smtClean="0">
              <a:solidFill>
                <a:srgbClr val="FF0000"/>
              </a:solidFill>
              <a:ea typeface="宋体" pitchFamily="2" charset="-122"/>
            </a:endParaRPr>
          </a:p>
          <a:p>
            <a:pPr eaLnBrk="1" hangingPunct="1"/>
            <a:endParaRPr lang="zh-CN" altLang="en-GB" sz="2000" smtClean="0">
              <a:ea typeface="宋体" pitchFamily="2" charset="-122"/>
            </a:endParaRPr>
          </a:p>
        </p:txBody>
      </p:sp>
      <p:sp>
        <p:nvSpPr>
          <p:cNvPr id="527363" name="Line 3"/>
          <p:cNvSpPr>
            <a:spLocks noChangeShapeType="1"/>
          </p:cNvSpPr>
          <p:nvPr/>
        </p:nvSpPr>
        <p:spPr bwMode="auto">
          <a:xfrm>
            <a:off x="395288" y="12668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7364" name="Line 4"/>
          <p:cNvSpPr>
            <a:spLocks noChangeShapeType="1"/>
          </p:cNvSpPr>
          <p:nvPr/>
        </p:nvSpPr>
        <p:spPr bwMode="auto">
          <a:xfrm>
            <a:off x="4859338" y="620713"/>
            <a:ext cx="0" cy="5688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7365" name="Line 5"/>
          <p:cNvSpPr>
            <a:spLocks noChangeShapeType="1"/>
          </p:cNvSpPr>
          <p:nvPr/>
        </p:nvSpPr>
        <p:spPr bwMode="auto">
          <a:xfrm>
            <a:off x="468313" y="63087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7366" name="Text Box 6"/>
          <p:cNvSpPr txBox="1">
            <a:spLocks noChangeArrowheads="1"/>
          </p:cNvSpPr>
          <p:nvPr/>
        </p:nvSpPr>
        <p:spPr bwMode="auto">
          <a:xfrm>
            <a:off x="5076825" y="1628775"/>
            <a:ext cx="3598863" cy="46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000">
                <a:ea typeface="宋体" pitchFamily="2" charset="-122"/>
              </a:rPr>
              <a:t>Avoid direct competition. Indicate your strengths and show your list of long-term powerful customers.</a:t>
            </a:r>
          </a:p>
          <a:p>
            <a:pPr eaLnBrk="1" hangingPunct="1">
              <a:spcBef>
                <a:spcPct val="0"/>
              </a:spcBef>
              <a:buFontTx/>
              <a:buNone/>
            </a:pPr>
            <a:endParaRPr lang="sv-SE" altLang="zh-CN" sz="8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r>
              <a:rPr lang="sv-SE" altLang="zh-CN" sz="2000">
                <a:ea typeface="宋体" pitchFamily="2" charset="-122"/>
              </a:rPr>
              <a:t>Do not take the Chinese word to your heart too much! A game. Use humour to neutralize the Chinese tactics.</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Make it clear in writing at the beginning of the negotation to prevent this situation from occuring.</a:t>
            </a:r>
          </a:p>
          <a:p>
            <a:pPr eaLnBrk="1" hangingPunct="1">
              <a:spcBef>
                <a:spcPct val="0"/>
              </a:spcBef>
              <a:buFontTx/>
              <a:buNone/>
            </a:pPr>
            <a:endParaRPr lang="sv-SE" altLang="zh-CN" sz="2000">
              <a:ea typeface="宋体" pitchFamily="2" charset="-122"/>
            </a:endParaRPr>
          </a:p>
        </p:txBody>
      </p:sp>
      <p:sp>
        <p:nvSpPr>
          <p:cNvPr id="527367" name="Line 7"/>
          <p:cNvSpPr>
            <a:spLocks noChangeShapeType="1"/>
          </p:cNvSpPr>
          <p:nvPr/>
        </p:nvSpPr>
        <p:spPr bwMode="auto">
          <a:xfrm>
            <a:off x="395288" y="6191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7368" name="Text Box 8"/>
          <p:cNvSpPr txBox="1">
            <a:spLocks noChangeArrowheads="1"/>
          </p:cNvSpPr>
          <p:nvPr/>
        </p:nvSpPr>
        <p:spPr bwMode="auto">
          <a:xfrm>
            <a:off x="539750" y="692150"/>
            <a:ext cx="416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27369" name="Text Box 9"/>
          <p:cNvSpPr txBox="1">
            <a:spLocks noChangeArrowheads="1"/>
          </p:cNvSpPr>
          <p:nvPr/>
        </p:nvSpPr>
        <p:spPr bwMode="auto">
          <a:xfrm>
            <a:off x="5651500" y="692150"/>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3508932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body" sz="half" idx="1"/>
          </p:nvPr>
        </p:nvSpPr>
        <p:spPr>
          <a:xfrm>
            <a:off x="538163" y="981075"/>
            <a:ext cx="4176712" cy="4906963"/>
          </a:xfrm>
        </p:spPr>
        <p:txBody>
          <a:bodyPr/>
          <a:lstStyle/>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buFontTx/>
              <a:buNone/>
            </a:pPr>
            <a:endParaRPr lang="en-GB" altLang="zh-CN" sz="100" smtClean="0">
              <a:ea typeface="宋体" pitchFamily="2" charset="-122"/>
            </a:endParaRPr>
          </a:p>
          <a:p>
            <a:pPr>
              <a:spcBef>
                <a:spcPct val="0"/>
              </a:spcBef>
            </a:pPr>
            <a:r>
              <a:rPr lang="en-US" altLang="zh-CN" sz="2000" smtClean="0">
                <a:solidFill>
                  <a:srgbClr val="FF0000"/>
                </a:solidFill>
                <a:ea typeface="宋体" pitchFamily="2" charset="-122"/>
              </a:rPr>
              <a:t>Show anger </a:t>
            </a:r>
          </a:p>
          <a:p>
            <a:pPr>
              <a:spcBef>
                <a:spcPct val="0"/>
              </a:spcBef>
            </a:pPr>
            <a:endParaRPr lang="en-GB" altLang="zh-CN" sz="2000" smtClean="0">
              <a:solidFill>
                <a:srgbClr val="FF0000"/>
              </a:solidFill>
              <a:ea typeface="宋体" pitchFamily="2" charset="-122"/>
            </a:endParaRPr>
          </a:p>
          <a:p>
            <a:pPr>
              <a:spcBef>
                <a:spcPct val="0"/>
              </a:spcBef>
            </a:pPr>
            <a:endParaRPr lang="en-GB" altLang="zh-CN" sz="20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buFontTx/>
              <a:buNone/>
            </a:pPr>
            <a:endParaRPr lang="en-GB" altLang="zh-CN" sz="100" smtClean="0">
              <a:solidFill>
                <a:srgbClr val="FF0000"/>
              </a:solidFill>
              <a:ea typeface="宋体" pitchFamily="2" charset="-122"/>
            </a:endParaRPr>
          </a:p>
          <a:p>
            <a:pPr>
              <a:spcBef>
                <a:spcPct val="0"/>
              </a:spcBef>
            </a:pPr>
            <a:r>
              <a:rPr lang="en-GB" altLang="zh-CN" sz="2000" smtClean="0">
                <a:solidFill>
                  <a:srgbClr val="FF0000"/>
                </a:solidFill>
                <a:ea typeface="宋体" pitchFamily="2" charset="-122"/>
              </a:rPr>
              <a:t>Under the table deal</a:t>
            </a: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pPr>
            <a:endParaRPr lang="sv-SE" altLang="zh-CN" sz="100" smtClean="0">
              <a:solidFill>
                <a:srgbClr val="FF0000"/>
              </a:solidFill>
              <a:ea typeface="宋体" pitchFamily="2" charset="-122"/>
            </a:endParaRPr>
          </a:p>
          <a:p>
            <a:pPr>
              <a:spcBef>
                <a:spcPct val="0"/>
              </a:spcBef>
              <a:buFontTx/>
              <a:buNone/>
            </a:pPr>
            <a:endParaRPr lang="sv-SE" altLang="zh-CN" sz="100" smtClean="0">
              <a:solidFill>
                <a:srgbClr val="FF0000"/>
              </a:solidFill>
              <a:ea typeface="宋体" pitchFamily="2" charset="-122"/>
            </a:endParaRPr>
          </a:p>
          <a:p>
            <a:pPr>
              <a:spcBef>
                <a:spcPct val="0"/>
              </a:spcBef>
            </a:pPr>
            <a:r>
              <a:rPr lang="sv-SE" altLang="zh-CN" sz="2000" smtClean="0">
                <a:solidFill>
                  <a:srgbClr val="FF0000"/>
                </a:solidFill>
                <a:ea typeface="宋体" pitchFamily="2" charset="-122"/>
              </a:rPr>
              <a:t>Friendship means obligation</a:t>
            </a: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a:spcBef>
                <a:spcPct val="0"/>
              </a:spcBef>
            </a:pPr>
            <a:r>
              <a:rPr lang="sv-SE" altLang="zh-CN" sz="2000" smtClean="0">
                <a:solidFill>
                  <a:srgbClr val="FF0000"/>
                </a:solidFill>
                <a:ea typeface="宋体" pitchFamily="2" charset="-122"/>
              </a:rPr>
              <a:t>“Richer bears heavier burden”</a:t>
            </a: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endParaRPr lang="sv-SE" altLang="zh-CN" sz="200" smtClean="0">
              <a:solidFill>
                <a:srgbClr val="FF0000"/>
              </a:solidFill>
              <a:ea typeface="宋体" pitchFamily="2" charset="-122"/>
            </a:endParaRPr>
          </a:p>
          <a:p>
            <a:pPr>
              <a:spcBef>
                <a:spcPct val="0"/>
              </a:spcBef>
            </a:pPr>
            <a:r>
              <a:rPr lang="sv-SE" altLang="zh-CN" sz="2000" smtClean="0">
                <a:solidFill>
                  <a:srgbClr val="FF0000"/>
                </a:solidFill>
                <a:ea typeface="宋体" pitchFamily="2" charset="-122"/>
              </a:rPr>
              <a:t>Re-negotiation</a:t>
            </a: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a:spcBef>
                <a:spcPct val="0"/>
              </a:spcBef>
            </a:pPr>
            <a:endParaRPr lang="sv-SE" altLang="zh-CN" sz="2000" smtClean="0">
              <a:solidFill>
                <a:srgbClr val="FF0000"/>
              </a:solidFill>
              <a:ea typeface="宋体" pitchFamily="2" charset="-122"/>
            </a:endParaRPr>
          </a:p>
          <a:p>
            <a:pPr eaLnBrk="1" hangingPunct="1"/>
            <a:endParaRPr lang="zh-CN" altLang="en-GB" sz="2000" smtClean="0">
              <a:solidFill>
                <a:srgbClr val="FF0000"/>
              </a:solidFill>
              <a:ea typeface="宋体" pitchFamily="2" charset="-122"/>
            </a:endParaRPr>
          </a:p>
          <a:p>
            <a:pPr eaLnBrk="1" hangingPunct="1"/>
            <a:endParaRPr lang="zh-CN" altLang="en-GB" sz="2000" smtClean="0">
              <a:ea typeface="宋体" pitchFamily="2" charset="-122"/>
            </a:endParaRPr>
          </a:p>
        </p:txBody>
      </p:sp>
      <p:sp>
        <p:nvSpPr>
          <p:cNvPr id="528387" name="Line 3"/>
          <p:cNvSpPr>
            <a:spLocks noChangeShapeType="1"/>
          </p:cNvSpPr>
          <p:nvPr/>
        </p:nvSpPr>
        <p:spPr bwMode="auto">
          <a:xfrm>
            <a:off x="323850" y="10509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8388" name="Line 4"/>
          <p:cNvSpPr>
            <a:spLocks noChangeShapeType="1"/>
          </p:cNvSpPr>
          <p:nvPr/>
        </p:nvSpPr>
        <p:spPr bwMode="auto">
          <a:xfrm>
            <a:off x="4787900" y="404813"/>
            <a:ext cx="0" cy="6048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8389" name="Line 5"/>
          <p:cNvSpPr>
            <a:spLocks noChangeShapeType="1"/>
          </p:cNvSpPr>
          <p:nvPr/>
        </p:nvSpPr>
        <p:spPr bwMode="auto">
          <a:xfrm>
            <a:off x="395288" y="6453188"/>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8390" name="Text Box 6"/>
          <p:cNvSpPr txBox="1">
            <a:spLocks noChangeArrowheads="1"/>
          </p:cNvSpPr>
          <p:nvPr/>
        </p:nvSpPr>
        <p:spPr bwMode="auto">
          <a:xfrm>
            <a:off x="5003800" y="1196975"/>
            <a:ext cx="3598863"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000">
                <a:ea typeface="宋体" pitchFamily="2" charset="-122"/>
              </a:rPr>
              <a:t>Mentally prepare for the worst. Use humour to bring the Chinese back to the negotiation table.</a:t>
            </a:r>
          </a:p>
          <a:p>
            <a:pPr eaLnBrk="1" hangingPunct="1">
              <a:spcBef>
                <a:spcPct val="0"/>
              </a:spcBef>
              <a:buFontTx/>
              <a:buNone/>
            </a:pPr>
            <a:endParaRPr lang="sv-SE" altLang="zh-CN" sz="8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endParaRPr lang="sv-SE" altLang="zh-CN" sz="100">
              <a:ea typeface="宋体" pitchFamily="2" charset="-122"/>
            </a:endParaRPr>
          </a:p>
          <a:p>
            <a:pPr eaLnBrk="1" hangingPunct="1">
              <a:spcBef>
                <a:spcPct val="0"/>
              </a:spcBef>
              <a:buFontTx/>
              <a:buNone/>
            </a:pPr>
            <a:r>
              <a:rPr lang="sv-SE" altLang="zh-CN" sz="2000">
                <a:ea typeface="宋体" pitchFamily="2" charset="-122"/>
              </a:rPr>
              <a:t>Resist it with wisdom and tactics. Identify the genuine human needs. </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Keep calm; give warm help but do not overdo it.</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China is getting richer and richer much faster than us!</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Define the rules in the beginning;</a:t>
            </a:r>
          </a:p>
          <a:p>
            <a:pPr eaLnBrk="1" hangingPunct="1">
              <a:spcBef>
                <a:spcPct val="0"/>
              </a:spcBef>
              <a:buFontTx/>
              <a:buNone/>
            </a:pPr>
            <a:r>
              <a:rPr lang="sv-SE" altLang="zh-CN" sz="2000">
                <a:ea typeface="宋体" pitchFamily="2" charset="-122"/>
              </a:rPr>
              <a:t>Use re-negotiation positively.</a:t>
            </a:r>
          </a:p>
          <a:p>
            <a:pPr eaLnBrk="1" hangingPunct="1">
              <a:spcBef>
                <a:spcPct val="0"/>
              </a:spcBef>
              <a:buFontTx/>
              <a:buNone/>
            </a:pPr>
            <a:endParaRPr lang="sv-SE" altLang="zh-CN" sz="2000">
              <a:ea typeface="宋体" pitchFamily="2" charset="-122"/>
            </a:endParaRPr>
          </a:p>
        </p:txBody>
      </p:sp>
      <p:sp>
        <p:nvSpPr>
          <p:cNvPr id="528391" name="Line 7"/>
          <p:cNvSpPr>
            <a:spLocks noChangeShapeType="1"/>
          </p:cNvSpPr>
          <p:nvPr/>
        </p:nvSpPr>
        <p:spPr bwMode="auto">
          <a:xfrm>
            <a:off x="323850" y="4032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8392" name="Text Box 8"/>
          <p:cNvSpPr txBox="1">
            <a:spLocks noChangeArrowheads="1"/>
          </p:cNvSpPr>
          <p:nvPr/>
        </p:nvSpPr>
        <p:spPr bwMode="auto">
          <a:xfrm>
            <a:off x="468313" y="476250"/>
            <a:ext cx="416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28393" name="Text Box 9"/>
          <p:cNvSpPr txBox="1">
            <a:spLocks noChangeArrowheads="1"/>
          </p:cNvSpPr>
          <p:nvPr/>
        </p:nvSpPr>
        <p:spPr bwMode="auto">
          <a:xfrm>
            <a:off x="5580063" y="476250"/>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128488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80" y="582572"/>
            <a:ext cx="8229600" cy="1143000"/>
          </a:xfrm>
          <a:effectLst>
            <a:outerShdw blurRad="50800" dist="38100" dir="5400000" algn="t" rotWithShape="0">
              <a:prstClr val="black">
                <a:alpha val="40000"/>
              </a:prstClr>
            </a:outerShdw>
          </a:effectLst>
        </p:spPr>
        <p:txBody>
          <a:bodyPr>
            <a:normAutofit/>
          </a:bodyPr>
          <a:lstStyle/>
          <a:p>
            <a:r>
              <a:rPr lang="en-US" sz="3200" b="1" dirty="0" smtClean="0">
                <a:solidFill>
                  <a:srgbClr val="CC0000"/>
                </a:solidFill>
                <a:latin typeface="Arial" pitchFamily="34" charset="0"/>
                <a:cs typeface="Arial" pitchFamily="34" charset="0"/>
              </a:rPr>
              <a:t>Observation….</a:t>
            </a:r>
            <a:r>
              <a:rPr lang="en-GB" sz="2800" b="1" dirty="0">
                <a:latin typeface="Arial" pitchFamily="34" charset="0"/>
                <a:cs typeface="Arial" pitchFamily="34" charset="0"/>
              </a:rPr>
              <a:t/>
            </a:r>
            <a:br>
              <a:rPr lang="en-GB" sz="2800" b="1" dirty="0">
                <a:latin typeface="Arial" pitchFamily="34" charset="0"/>
                <a:cs typeface="Arial" pitchFamily="34" charset="0"/>
              </a:rPr>
            </a:br>
            <a:endParaRPr lang="en-US" sz="32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543853" y="1490112"/>
            <a:ext cx="8136904" cy="2376264"/>
          </a:xfrm>
        </p:spPr>
        <p:txBody>
          <a:bodyPr>
            <a:normAutofit/>
          </a:bodyPr>
          <a:lstStyle/>
          <a:p>
            <a:r>
              <a:rPr lang="en-GB" sz="2000" b="1" dirty="0">
                <a:latin typeface="Arial" pitchFamily="34" charset="0"/>
                <a:cs typeface="Arial" pitchFamily="34" charset="0"/>
              </a:rPr>
              <a:t>“South African negotiators perceive the Chinese negotiators to value status, respect hierarchical decision-making, and appreciate long-term relationships. In addition, the perceptions on the importance of trust, guanxi and face were strongly evident” (</a:t>
            </a:r>
            <a:r>
              <a:rPr lang="en-GB" sz="2000" b="1" dirty="0" err="1">
                <a:latin typeface="Arial" pitchFamily="34" charset="0"/>
                <a:cs typeface="Arial" pitchFamily="34" charset="0"/>
              </a:rPr>
              <a:t>Horwitz</a:t>
            </a:r>
            <a:r>
              <a:rPr lang="en-GB" sz="2000" b="1" dirty="0">
                <a:latin typeface="Arial" pitchFamily="34" charset="0"/>
                <a:cs typeface="Arial" pitchFamily="34" charset="0"/>
              </a:rPr>
              <a:t>, </a:t>
            </a:r>
            <a:r>
              <a:rPr lang="en-GB" sz="2000" b="1" dirty="0" err="1">
                <a:latin typeface="Arial" pitchFamily="34" charset="0"/>
                <a:cs typeface="Arial" pitchFamily="34" charset="0"/>
              </a:rPr>
              <a:t>Hemmant</a:t>
            </a:r>
            <a:r>
              <a:rPr lang="en-GB" sz="2000" b="1" dirty="0">
                <a:latin typeface="Arial" pitchFamily="34" charset="0"/>
                <a:cs typeface="Arial" pitchFamily="34" charset="0"/>
              </a:rPr>
              <a:t>, &amp; </a:t>
            </a:r>
            <a:r>
              <a:rPr lang="en-GB" sz="2000" b="1" dirty="0" err="1">
                <a:latin typeface="Arial" pitchFamily="34" charset="0"/>
                <a:cs typeface="Arial" pitchFamily="34" charset="0"/>
              </a:rPr>
              <a:t>Rademeyer</a:t>
            </a:r>
            <a:r>
              <a:rPr lang="en-GB" sz="2000" b="1" dirty="0">
                <a:latin typeface="Arial" pitchFamily="34" charset="0"/>
                <a:cs typeface="Arial" pitchFamily="34" charset="0"/>
              </a:rPr>
              <a:t>, 2008: 11). </a:t>
            </a:r>
            <a:endParaRPr lang="en-US" sz="2000" b="1" dirty="0">
              <a:latin typeface="Arial" pitchFamily="34" charset="0"/>
              <a:cs typeface="Arial" pitchFamily="34" charset="0"/>
            </a:endParaRPr>
          </a:p>
          <a:p>
            <a:endParaRPr lang="en-GB" sz="20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pic>
        <p:nvPicPr>
          <p:cNvPr id="18434" name="Picture 2" descr="http://gzdaily.dayoo.com/res/1/1/2012-08/10/A16/res01_attpic_br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623632"/>
            <a:ext cx="3871272" cy="2420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677" y="3212976"/>
            <a:ext cx="4028628" cy="2831544"/>
          </a:xfrm>
          <a:prstGeom prst="rect">
            <a:avLst/>
          </a:prstGeom>
          <a:noFill/>
        </p:spPr>
        <p:txBody>
          <a:bodyPr wrap="square" rtlCol="0">
            <a:spAutoFit/>
          </a:bodyPr>
          <a:lstStyle/>
          <a:p>
            <a:endParaRPr lang="en-US" sz="2000" b="1" dirty="0">
              <a:latin typeface="Arial" pitchFamily="34" charset="0"/>
              <a:cs typeface="Arial" pitchFamily="34" charset="0"/>
            </a:endParaRPr>
          </a:p>
          <a:p>
            <a:pPr marL="285750" indent="-285750">
              <a:buFont typeface="Arial" pitchFamily="34" charset="0"/>
              <a:buChar char="•"/>
            </a:pPr>
            <a:r>
              <a:rPr lang="en-US" sz="2000" b="1" dirty="0">
                <a:latin typeface="Arial" pitchFamily="34" charset="0"/>
                <a:cs typeface="Arial" pitchFamily="34" charset="0"/>
              </a:rPr>
              <a:t>“In the future, we need to answer, for example, whether the Chinese also use those tactics employed on Western business people to deal with other Third World business people.” (Fang, 1999: 182). </a:t>
            </a:r>
          </a:p>
          <a:p>
            <a:endParaRPr lang="en-US" dirty="0"/>
          </a:p>
        </p:txBody>
      </p:sp>
      <p:sp>
        <p:nvSpPr>
          <p:cNvPr id="9" name="TextBox 8"/>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825630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2" y="1556792"/>
            <a:ext cx="8404546" cy="4894249"/>
          </a:xfrm>
        </p:spPr>
        <p:txBody>
          <a:bodyPr>
            <a:normAutofit fontScale="85000" lnSpcReduction="10000"/>
          </a:bodyPr>
          <a:lstStyle/>
          <a:p>
            <a:pPr marL="0" indent="0">
              <a:buNone/>
            </a:pPr>
            <a:r>
              <a:rPr lang="sv-SE" sz="2200" b="1" dirty="0"/>
              <a:t>Q1 </a:t>
            </a:r>
            <a:r>
              <a:rPr lang="sv-SE" sz="2200" b="1" dirty="0" smtClean="0"/>
              <a:t>What </a:t>
            </a:r>
            <a:r>
              <a:rPr lang="sv-SE" sz="2200" b="1" dirty="0"/>
              <a:t>are the major interests and contentious issues often involved in </a:t>
            </a:r>
            <a:r>
              <a:rPr lang="sv-SE" sz="2200" b="1" dirty="0" smtClean="0"/>
              <a:t>Sino- </a:t>
            </a:r>
          </a:p>
          <a:p>
            <a:pPr marL="0" indent="0">
              <a:buNone/>
            </a:pPr>
            <a:r>
              <a:rPr lang="sv-SE" sz="2200" b="1" dirty="0"/>
              <a:t> </a:t>
            </a:r>
            <a:r>
              <a:rPr lang="sv-SE" sz="2200" b="1" dirty="0" smtClean="0"/>
              <a:t>      African </a:t>
            </a:r>
            <a:r>
              <a:rPr lang="sv-SE" sz="2200" b="1" dirty="0"/>
              <a:t>business negotiations?</a:t>
            </a:r>
          </a:p>
          <a:p>
            <a:pPr marL="0" indent="0">
              <a:buNone/>
            </a:pPr>
            <a:r>
              <a:rPr lang="sv-SE" sz="2200" b="1" dirty="0"/>
              <a:t>Q2 What are the basic principles that guide Chinese firms to approach </a:t>
            </a:r>
            <a:r>
              <a:rPr lang="sv-SE" sz="2200" b="1" dirty="0" smtClean="0"/>
              <a:t>problems </a:t>
            </a:r>
          </a:p>
          <a:p>
            <a:pPr marL="0" indent="0">
              <a:buNone/>
            </a:pPr>
            <a:r>
              <a:rPr lang="sv-SE" sz="2200" b="1" dirty="0"/>
              <a:t> </a:t>
            </a:r>
            <a:r>
              <a:rPr lang="sv-SE" sz="2200" b="1" dirty="0" smtClean="0"/>
              <a:t>      in </a:t>
            </a:r>
            <a:r>
              <a:rPr lang="sv-SE" sz="2200" b="1" dirty="0"/>
              <a:t>Sino-African business negotiations?</a:t>
            </a:r>
          </a:p>
          <a:p>
            <a:pPr marL="0" indent="0">
              <a:buNone/>
            </a:pPr>
            <a:r>
              <a:rPr lang="sv-SE" sz="2200" b="1" dirty="0"/>
              <a:t>Q3 How are Chinese negotiation tactics employed in Sino-African </a:t>
            </a:r>
            <a:r>
              <a:rPr lang="sv-SE" sz="2200" b="1" dirty="0" smtClean="0"/>
              <a:t>business  </a:t>
            </a:r>
          </a:p>
          <a:p>
            <a:pPr marL="0" indent="0">
              <a:buNone/>
            </a:pPr>
            <a:r>
              <a:rPr lang="sv-SE" sz="2200" b="1" dirty="0"/>
              <a:t> </a:t>
            </a:r>
            <a:r>
              <a:rPr lang="sv-SE" sz="2200" b="1" dirty="0" smtClean="0"/>
              <a:t>      negotiations </a:t>
            </a:r>
            <a:r>
              <a:rPr lang="sv-SE" sz="2200" b="1" dirty="0"/>
              <a:t>compared with the existing knowledge of Sino-Western </a:t>
            </a:r>
            <a:r>
              <a:rPr lang="sv-SE" sz="2200" b="1" dirty="0" smtClean="0"/>
              <a:t>business </a:t>
            </a:r>
          </a:p>
          <a:p>
            <a:pPr marL="0" indent="0">
              <a:buNone/>
            </a:pPr>
            <a:r>
              <a:rPr lang="sv-SE" sz="2200" b="1" dirty="0"/>
              <a:t> </a:t>
            </a:r>
            <a:r>
              <a:rPr lang="sv-SE" sz="2200" b="1" dirty="0" smtClean="0"/>
              <a:t>      negotiations</a:t>
            </a:r>
            <a:r>
              <a:rPr lang="sv-SE" sz="2200" b="1" dirty="0"/>
              <a:t>? </a:t>
            </a:r>
          </a:p>
          <a:p>
            <a:pPr marL="0" indent="0">
              <a:buNone/>
            </a:pPr>
            <a:r>
              <a:rPr lang="sv-SE" sz="2200" b="1" dirty="0"/>
              <a:t>Q4 How to understand the dynamics of cultural differences and similarities </a:t>
            </a:r>
            <a:endParaRPr lang="sv-SE" sz="2200" b="1" dirty="0" smtClean="0"/>
          </a:p>
          <a:p>
            <a:pPr marL="0" indent="0">
              <a:buNone/>
            </a:pPr>
            <a:r>
              <a:rPr lang="sv-SE" sz="2200" b="1" dirty="0"/>
              <a:t> </a:t>
            </a:r>
            <a:r>
              <a:rPr lang="sv-SE" sz="2200" b="1" dirty="0" smtClean="0"/>
              <a:t>      between </a:t>
            </a:r>
            <a:r>
              <a:rPr lang="sv-SE" sz="2200" b="1" dirty="0"/>
              <a:t>Chinese culture and local African culture as shown in business </a:t>
            </a:r>
            <a:endParaRPr lang="sv-SE" sz="2200" b="1" dirty="0" smtClean="0"/>
          </a:p>
          <a:p>
            <a:pPr marL="0" indent="0">
              <a:buNone/>
            </a:pPr>
            <a:r>
              <a:rPr lang="sv-SE" sz="2200" b="1" dirty="0"/>
              <a:t> </a:t>
            </a:r>
            <a:r>
              <a:rPr lang="sv-SE" sz="2200" b="1" dirty="0" smtClean="0"/>
              <a:t>      negotiations</a:t>
            </a:r>
            <a:r>
              <a:rPr lang="sv-SE" sz="2200" b="1" dirty="0"/>
              <a:t>? and </a:t>
            </a:r>
          </a:p>
          <a:p>
            <a:pPr marL="0" indent="0">
              <a:buNone/>
            </a:pPr>
            <a:r>
              <a:rPr lang="sv-SE" sz="2200" b="1" dirty="0"/>
              <a:t>Q5 What are the theoretical and managerial implications of Chinese negotiating </a:t>
            </a:r>
            <a:endParaRPr lang="sv-SE" sz="2200" b="1" dirty="0" smtClean="0"/>
          </a:p>
          <a:p>
            <a:pPr marL="0" indent="0">
              <a:buNone/>
            </a:pPr>
            <a:r>
              <a:rPr lang="sv-SE" sz="2200" b="1" dirty="0"/>
              <a:t> </a:t>
            </a:r>
            <a:r>
              <a:rPr lang="sv-SE" sz="2200" b="1" dirty="0" smtClean="0"/>
              <a:t>      style </a:t>
            </a:r>
            <a:r>
              <a:rPr lang="sv-SE" sz="2200" b="1" dirty="0"/>
              <a:t>shown in African business projects for a better understanding </a:t>
            </a:r>
            <a:r>
              <a:rPr lang="sv-SE" sz="2200" b="1" dirty="0" smtClean="0"/>
              <a:t>Sino-</a:t>
            </a:r>
          </a:p>
          <a:p>
            <a:pPr marL="0" indent="0">
              <a:buNone/>
            </a:pPr>
            <a:r>
              <a:rPr lang="sv-SE" sz="2200" b="1" dirty="0"/>
              <a:t> </a:t>
            </a:r>
            <a:r>
              <a:rPr lang="sv-SE" sz="2200" b="1" dirty="0" smtClean="0"/>
              <a:t>     African </a:t>
            </a:r>
            <a:r>
              <a:rPr lang="sv-SE" sz="2200" b="1" dirty="0"/>
              <a:t>relationships in particular, and Sino-foreign relationships in the age of </a:t>
            </a:r>
            <a:endParaRPr lang="sv-SE" sz="2200" b="1" dirty="0" smtClean="0"/>
          </a:p>
          <a:p>
            <a:pPr marL="0" indent="0">
              <a:buNone/>
            </a:pPr>
            <a:r>
              <a:rPr lang="sv-SE" sz="2200" b="1" dirty="0"/>
              <a:t> </a:t>
            </a:r>
            <a:r>
              <a:rPr lang="sv-SE" sz="2200" b="1" dirty="0" smtClean="0"/>
              <a:t>     globalization </a:t>
            </a:r>
            <a:r>
              <a:rPr lang="sv-SE" sz="2200" b="1" dirty="0"/>
              <a:t>in general? </a:t>
            </a:r>
          </a:p>
          <a:p>
            <a:endParaRPr lang="en-GB" sz="20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9" name="TextBox 8"/>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
        <p:nvSpPr>
          <p:cNvPr id="7" name="Rectangle 6"/>
          <p:cNvSpPr/>
          <p:nvPr/>
        </p:nvSpPr>
        <p:spPr>
          <a:xfrm>
            <a:off x="1691679" y="692696"/>
            <a:ext cx="6563651" cy="646331"/>
          </a:xfrm>
          <a:prstGeom prst="rect">
            <a:avLst/>
          </a:prstGeom>
        </p:spPr>
        <p:txBody>
          <a:bodyPr wrap="square">
            <a:spAutoFit/>
          </a:bodyPr>
          <a:lstStyle/>
          <a:p>
            <a:r>
              <a:rPr lang="en-US" sz="3600" b="1" dirty="0">
                <a:solidFill>
                  <a:srgbClr val="CC0000"/>
                </a:solidFill>
                <a:latin typeface="Arial" pitchFamily="34" charset="0"/>
                <a:cs typeface="Arial" pitchFamily="34" charset="0"/>
              </a:rPr>
              <a:t>What do we need to know? </a:t>
            </a:r>
            <a:endParaRPr lang="sv-SE" sz="3600" dirty="0"/>
          </a:p>
        </p:txBody>
      </p:sp>
    </p:spTree>
    <p:extLst>
      <p:ext uri="{BB962C8B-B14F-4D97-AF65-F5344CB8AC3E}">
        <p14:creationId xmlns:p14="http://schemas.microsoft.com/office/powerpoint/2010/main" val="1347796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836712"/>
            <a:ext cx="8229600" cy="5693866"/>
          </a:xfrm>
          <a:prstGeom prst="rect">
            <a:avLst/>
          </a:prstGeom>
        </p:spPr>
        <p:txBody>
          <a:bodyPr wrap="square">
            <a:spAutoFit/>
          </a:bodyPr>
          <a:lstStyle/>
          <a:p>
            <a:pPr algn="l"/>
            <a:r>
              <a:rPr lang="sv-SE" sz="2800" b="1" dirty="0"/>
              <a:t>We intend to answer </a:t>
            </a:r>
            <a:r>
              <a:rPr lang="sv-SE" sz="2800" dirty="0"/>
              <a:t>the above research questions by examining them in specific Sino-African business projects in a larger context of the internationalization of Chinese firms in the age of globalization</a:t>
            </a:r>
            <a:r>
              <a:rPr lang="sv-SE" sz="2800" dirty="0" smtClean="0"/>
              <a:t>.</a:t>
            </a:r>
            <a:r>
              <a:rPr lang="sv-SE" sz="2800" dirty="0"/>
              <a:t/>
            </a:r>
            <a:br>
              <a:rPr lang="sv-SE" sz="2800" dirty="0"/>
            </a:br>
            <a:r>
              <a:rPr lang="sv-SE" sz="2800" dirty="0" smtClean="0"/>
              <a:t/>
            </a:r>
            <a:br>
              <a:rPr lang="sv-SE" sz="2800" dirty="0" smtClean="0"/>
            </a:br>
            <a:r>
              <a:rPr lang="sv-SE" sz="2800" b="1" dirty="0" smtClean="0"/>
              <a:t>The nature of not just Chinese organizations </a:t>
            </a:r>
            <a:r>
              <a:rPr lang="sv-SE" sz="2800" dirty="0" smtClean="0"/>
              <a:t>but also</a:t>
            </a:r>
            <a:br>
              <a:rPr lang="sv-SE" sz="2800" dirty="0" smtClean="0"/>
            </a:br>
            <a:r>
              <a:rPr lang="sv-SE" sz="2800" dirty="0" smtClean="0"/>
              <a:t>the African counterpart and its broader regulatory framework and business environment </a:t>
            </a:r>
            <a:br>
              <a:rPr lang="sv-SE" sz="2800" dirty="0" smtClean="0"/>
            </a:br>
            <a:r>
              <a:rPr lang="sv-SE" sz="2800" dirty="0" smtClean="0"/>
              <a:t>need to be</a:t>
            </a:r>
            <a:r>
              <a:rPr lang="sv-SE" sz="2800" dirty="0"/>
              <a:t> </a:t>
            </a:r>
            <a:r>
              <a:rPr lang="sv-SE" sz="2800" dirty="0" smtClean="0"/>
              <a:t>examined in a systematic </a:t>
            </a:r>
            <a:br>
              <a:rPr lang="sv-SE" sz="2800" dirty="0" smtClean="0"/>
            </a:br>
            <a:r>
              <a:rPr lang="sv-SE" sz="2800" dirty="0" smtClean="0"/>
              <a:t>manner.</a:t>
            </a:r>
            <a:br>
              <a:rPr lang="sv-SE" sz="2800" dirty="0" smtClean="0"/>
            </a:br>
            <a:r>
              <a:rPr lang="sv-SE" sz="2800" dirty="0" smtClean="0"/>
              <a:t/>
            </a:r>
            <a:br>
              <a:rPr lang="sv-SE" sz="2800" dirty="0" smtClean="0"/>
            </a:br>
            <a:r>
              <a:rPr lang="sv-SE" sz="2800" b="1" dirty="0" smtClean="0"/>
              <a:t>Negotiating with mutural benefits?</a:t>
            </a:r>
            <a:r>
              <a:rPr lang="sv-SE" sz="3600" b="1" dirty="0"/>
              <a:t/>
            </a:r>
            <a:br>
              <a:rPr lang="sv-SE" sz="3600" b="1" dirty="0"/>
            </a:br>
            <a:endParaRPr lang="sv-SE" sz="2800" b="1" dirty="0"/>
          </a:p>
        </p:txBody>
      </p:sp>
      <p:pic>
        <p:nvPicPr>
          <p:cNvPr id="5" name="Picture 4" descr="http://i2.itc.cn/20120201/a8b_34b64e33_9026_6c65_35d0_37b3a3ebb80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886" y="4077072"/>
            <a:ext cx="2254570" cy="218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4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48" y="260648"/>
            <a:ext cx="8229600" cy="1143000"/>
          </a:xfrm>
        </p:spPr>
        <p:txBody>
          <a:bodyPr>
            <a:normAutofit/>
          </a:bodyPr>
          <a:lstStyle/>
          <a:p>
            <a:r>
              <a:rPr lang="en-US" sz="3600" b="1" dirty="0" smtClean="0"/>
              <a:t>China-Africa Trade (USD </a:t>
            </a:r>
            <a:r>
              <a:rPr lang="en-US" sz="3600" b="1" dirty="0" err="1" smtClean="0"/>
              <a:t>bn</a:t>
            </a:r>
            <a:r>
              <a:rPr lang="en-US" sz="3600" b="1" dirty="0" smtClean="0"/>
              <a:t>) and so what?</a:t>
            </a:r>
            <a:endParaRPr lang="sv-SE" sz="36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39" t="43287" r="21616" b="17251"/>
          <a:stretch/>
        </p:blipFill>
        <p:spPr bwMode="auto">
          <a:xfrm>
            <a:off x="323528" y="1556792"/>
            <a:ext cx="8532440" cy="472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724128" y="2708920"/>
            <a:ext cx="72008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9362" y="2371672"/>
            <a:ext cx="1624163" cy="400110"/>
          </a:xfrm>
          <a:prstGeom prst="rect">
            <a:avLst/>
          </a:prstGeom>
          <a:noFill/>
        </p:spPr>
        <p:txBody>
          <a:bodyPr wrap="none" rtlCol="0">
            <a:spAutoFit/>
          </a:bodyPr>
          <a:lstStyle/>
          <a:p>
            <a:r>
              <a:rPr lang="sv-SE" sz="2000" b="1" dirty="0"/>
              <a:t>$198.5 billion</a:t>
            </a:r>
          </a:p>
        </p:txBody>
      </p:sp>
    </p:spTree>
    <p:extLst>
      <p:ext uri="{BB962C8B-B14F-4D97-AF65-F5344CB8AC3E}">
        <p14:creationId xmlns:p14="http://schemas.microsoft.com/office/powerpoint/2010/main" val="1699550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Bargai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8532" name="Text Box 4"/>
          <p:cNvSpPr txBox="1">
            <a:spLocks noChangeArrowheads="1"/>
          </p:cNvSpPr>
          <p:nvPr/>
        </p:nvSpPr>
        <p:spPr bwMode="auto">
          <a:xfrm>
            <a:off x="1403350" y="4292600"/>
            <a:ext cx="6696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Times New Roman" pitchFamily="18" charset="0"/>
              </a:defRPr>
            </a:lvl1pPr>
            <a:lvl2pPr marL="742950" indent="-285750" eaLnBrk="0" hangingPunct="0">
              <a:defRPr sz="2400">
                <a:solidFill>
                  <a:srgbClr val="FFFF00"/>
                </a:solidFill>
                <a:latin typeface="Times New Roman" pitchFamily="18" charset="0"/>
              </a:defRPr>
            </a:lvl2pPr>
            <a:lvl3pPr marL="1143000" indent="-228600" eaLnBrk="0" hangingPunct="0">
              <a:defRPr sz="2400">
                <a:solidFill>
                  <a:srgbClr val="FFFF00"/>
                </a:solidFill>
                <a:latin typeface="Times New Roman" pitchFamily="18" charset="0"/>
              </a:defRPr>
            </a:lvl3pPr>
            <a:lvl4pPr marL="1600200" indent="-228600" eaLnBrk="0" hangingPunct="0">
              <a:defRPr sz="2400">
                <a:solidFill>
                  <a:srgbClr val="FFFF00"/>
                </a:solidFill>
                <a:latin typeface="Times New Roman" pitchFamily="18" charset="0"/>
              </a:defRPr>
            </a:lvl4pPr>
            <a:lvl5pPr marL="2057400" indent="-228600" eaLnBrk="0" hangingPunct="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eaLnBrk="1" hangingPunct="1">
              <a:defRPr/>
            </a:pPr>
            <a:r>
              <a:rPr lang="en-US" altLang="zh-CN" sz="2800" b="1" smtClean="0">
                <a:solidFill>
                  <a:srgbClr val="FF3300"/>
                </a:solidFill>
                <a:effectLst>
                  <a:outerShdw blurRad="38100" dist="38100" dir="2700000" algn="tl">
                    <a:srgbClr val="C0C0C0"/>
                  </a:outerShdw>
                </a:effectLst>
                <a:latin typeface="Arial" pitchFamily="34" charset="0"/>
                <a:ea typeface="宋体" pitchFamily="2" charset="-122"/>
              </a:rPr>
              <a:t>                 </a:t>
            </a:r>
            <a:r>
              <a:rPr lang="en-US" altLang="zh-CN" sz="2800" b="1" i="1" smtClean="0">
                <a:solidFill>
                  <a:srgbClr val="FF3300"/>
                </a:solidFill>
                <a:effectLst>
                  <a:outerShdw blurRad="38100" dist="38100" dir="2700000" algn="tl">
                    <a:srgbClr val="C0C0C0"/>
                  </a:outerShdw>
                </a:effectLst>
                <a:latin typeface="Arial" pitchFamily="34" charset="0"/>
                <a:ea typeface="宋体" pitchFamily="2" charset="-122"/>
              </a:rPr>
              <a:t>Tan                 Pan</a:t>
            </a:r>
          </a:p>
          <a:p>
            <a:pPr eaLnBrk="1" hangingPunct="1">
              <a:defRPr/>
            </a:pPr>
            <a:r>
              <a:rPr lang="en-US" altLang="zh-CN" sz="2800" b="1" smtClean="0">
                <a:solidFill>
                  <a:srgbClr val="FF3300"/>
                </a:solidFill>
                <a:effectLst>
                  <a:outerShdw blurRad="38100" dist="38100" dir="2700000" algn="tl">
                    <a:srgbClr val="C0C0C0"/>
                  </a:outerShdw>
                </a:effectLst>
                <a:latin typeface="Arial" pitchFamily="34" charset="0"/>
                <a:ea typeface="宋体" pitchFamily="2" charset="-122"/>
              </a:rPr>
              <a:t>    “Talk, discuss”    “Criticize/Judge”</a:t>
            </a:r>
          </a:p>
        </p:txBody>
      </p:sp>
      <p:sp>
        <p:nvSpPr>
          <p:cNvPr id="283652" name="Rectangle 5"/>
          <p:cNvSpPr>
            <a:spLocks noChangeArrowheads="1"/>
          </p:cNvSpPr>
          <p:nvPr/>
        </p:nvSpPr>
        <p:spPr bwMode="auto">
          <a:xfrm>
            <a:off x="755650" y="10525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sv-SE" altLang="zh-CN" sz="4000" b="1">
                <a:solidFill>
                  <a:srgbClr val="FFCC00"/>
                </a:solidFill>
                <a:ea typeface="宋体" pitchFamily="2" charset="-122"/>
              </a:rPr>
              <a:t/>
            </a:r>
            <a:br>
              <a:rPr lang="sv-SE" altLang="zh-CN" sz="4000" b="1">
                <a:solidFill>
                  <a:srgbClr val="FFCC00"/>
                </a:solidFill>
                <a:ea typeface="宋体" pitchFamily="2" charset="-122"/>
              </a:rPr>
            </a:br>
            <a:r>
              <a:rPr lang="sv-SE" altLang="zh-CN" sz="4000" b="1">
                <a:solidFill>
                  <a:srgbClr val="FFCC00"/>
                </a:solidFill>
                <a:ea typeface="宋体" pitchFamily="2" charset="-122"/>
              </a:rPr>
              <a:t>Negotiation: The Chinese concept</a:t>
            </a:r>
            <a:br>
              <a:rPr lang="sv-SE" altLang="zh-CN" sz="4000" b="1">
                <a:solidFill>
                  <a:srgbClr val="FFCC00"/>
                </a:solidFill>
                <a:ea typeface="宋体" pitchFamily="2" charset="-122"/>
              </a:rPr>
            </a:br>
            <a:r>
              <a:rPr lang="sv-SE" altLang="zh-CN" sz="1400" b="1">
                <a:solidFill>
                  <a:srgbClr val="FFCC00"/>
                </a:solidFill>
                <a:ea typeface="宋体" pitchFamily="2" charset="-122"/>
              </a:rPr>
              <a:t/>
            </a:r>
            <a:br>
              <a:rPr lang="sv-SE" altLang="zh-CN" sz="1400" b="1">
                <a:solidFill>
                  <a:srgbClr val="FFCC00"/>
                </a:solidFill>
                <a:ea typeface="宋体" pitchFamily="2" charset="-122"/>
              </a:rPr>
            </a:br>
            <a:r>
              <a:rPr lang="sv-SE" altLang="zh-CN" sz="2000" b="1">
                <a:solidFill>
                  <a:srgbClr val="FFCC00"/>
                </a:solidFill>
                <a:ea typeface="宋体" pitchFamily="2" charset="-122"/>
              </a:rPr>
              <a:t/>
            </a:r>
            <a:br>
              <a:rPr lang="sv-SE" altLang="zh-CN" sz="2000" b="1">
                <a:solidFill>
                  <a:srgbClr val="FFCC00"/>
                </a:solidFill>
                <a:ea typeface="宋体" pitchFamily="2" charset="-122"/>
              </a:rPr>
            </a:br>
            <a:endParaRPr lang="en-GB" altLang="zh-CN" sz="2000" b="1">
              <a:solidFill>
                <a:srgbClr val="FFCC00"/>
              </a:solidFill>
              <a:ea typeface="宋体" pitchFamily="2" charset="-122"/>
            </a:endParaRPr>
          </a:p>
        </p:txBody>
      </p:sp>
      <p:sp>
        <p:nvSpPr>
          <p:cNvPr id="283653" name="Rectangle 6"/>
          <p:cNvSpPr>
            <a:spLocks noChangeArrowheads="1"/>
          </p:cNvSpPr>
          <p:nvPr/>
        </p:nvSpPr>
        <p:spPr bwMode="auto">
          <a:xfrm>
            <a:off x="7092950" y="602138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1400" b="1">
                <a:solidFill>
                  <a:schemeClr val="bg1"/>
                </a:solidFill>
                <a:ea typeface="宋体" pitchFamily="2" charset="-122"/>
              </a:rPr>
              <a:t/>
            </a:r>
            <a:br>
              <a:rPr lang="sv-SE" altLang="zh-CN" sz="1400" b="1">
                <a:solidFill>
                  <a:schemeClr val="bg1"/>
                </a:solidFill>
                <a:ea typeface="宋体" pitchFamily="2" charset="-122"/>
              </a:rPr>
            </a:br>
            <a:endParaRPr lang="en-US" altLang="zh-CN" sz="1400" b="1">
              <a:solidFill>
                <a:schemeClr val="bg1"/>
              </a:solidFill>
              <a:ea typeface="宋体" pitchFamily="2" charset="-122"/>
            </a:endParaRPr>
          </a:p>
        </p:txBody>
      </p:sp>
      <p:sp>
        <p:nvSpPr>
          <p:cNvPr id="283654" name="TextBox 1"/>
          <p:cNvSpPr txBox="1">
            <a:spLocks noChangeArrowheads="1"/>
          </p:cNvSpPr>
          <p:nvPr/>
        </p:nvSpPr>
        <p:spPr bwMode="auto">
          <a:xfrm>
            <a:off x="2916238" y="2846388"/>
            <a:ext cx="35798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zh-CN" altLang="en-US" sz="8800" b="1">
                <a:solidFill>
                  <a:srgbClr val="FF0000"/>
                </a:solidFill>
                <a:ea typeface="宋体" pitchFamily="2" charset="-122"/>
              </a:rPr>
              <a:t>谈    判</a:t>
            </a:r>
          </a:p>
        </p:txBody>
      </p:sp>
    </p:spTree>
    <p:extLst>
      <p:ext uri="{BB962C8B-B14F-4D97-AF65-F5344CB8AC3E}">
        <p14:creationId xmlns:p14="http://schemas.microsoft.com/office/powerpoint/2010/main" val="2550597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8532"/>
                                        </p:tgtEl>
                                        <p:attrNameLst>
                                          <p:attrName>style.visibility</p:attrName>
                                        </p:attrNameLst>
                                      </p:cBhvr>
                                      <p:to>
                                        <p:strVal val="visible"/>
                                      </p:to>
                                    </p:set>
                                    <p:animEffect transition="in" filter="blinds(horizontal)">
                                      <p:cBhvr>
                                        <p:cTn id="7" dur="500"/>
                                        <p:tgtEl>
                                          <p:spTgt spid="155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idx="4294967295"/>
          </p:nvPr>
        </p:nvSpPr>
        <p:spPr>
          <a:xfrm>
            <a:off x="611188" y="476250"/>
            <a:ext cx="8064500" cy="1143000"/>
          </a:xfrm>
          <a:solidFill>
            <a:srgbClr val="FFFFFF"/>
          </a:solidFill>
          <a:ln>
            <a:solidFill>
              <a:srgbClr val="000000"/>
            </a:solidFill>
            <a:miter lim="800000"/>
            <a:headEnd/>
            <a:tailEnd/>
          </a:ln>
        </p:spPr>
        <p:txBody>
          <a:bodyPr/>
          <a:lstStyle/>
          <a:p>
            <a:pPr eaLnBrk="1" hangingPunct="1">
              <a:defRPr/>
            </a:pPr>
            <a:r>
              <a:rPr lang="sv-SE" sz="3600" b="1" smtClean="0">
                <a:solidFill>
                  <a:srgbClr val="FF0000"/>
                </a:solidFill>
                <a:effectLst>
                  <a:outerShdw blurRad="38100" dist="38100" dir="2700000" algn="tl">
                    <a:srgbClr val="C0C0C0"/>
                  </a:outerShdw>
                </a:effectLst>
              </a:rPr>
              <a:t>The Chinese concept of negotiating</a:t>
            </a:r>
          </a:p>
        </p:txBody>
      </p:sp>
      <p:sp>
        <p:nvSpPr>
          <p:cNvPr id="315395" name="Rectangle 3"/>
          <p:cNvSpPr>
            <a:spLocks noGrp="1" noChangeArrowheads="1"/>
          </p:cNvSpPr>
          <p:nvPr>
            <p:ph type="body" sz="half" idx="4294967295"/>
          </p:nvPr>
        </p:nvSpPr>
        <p:spPr>
          <a:xfrm>
            <a:off x="4284663" y="1916113"/>
            <a:ext cx="4321175" cy="4724400"/>
          </a:xfrm>
          <a:solidFill>
            <a:srgbClr val="FFFFFF"/>
          </a:solidFill>
          <a:ln>
            <a:solidFill>
              <a:srgbClr val="000000"/>
            </a:solidFill>
            <a:miter lim="800000"/>
            <a:headEnd/>
            <a:tailEnd/>
          </a:ln>
        </p:spPr>
        <p:txBody>
          <a:bodyPr/>
          <a:lstStyle/>
          <a:p>
            <a:pPr eaLnBrk="1" hangingPunct="1">
              <a:lnSpc>
                <a:spcPct val="80000"/>
              </a:lnSpc>
            </a:pPr>
            <a:r>
              <a:rPr lang="sv-SE" altLang="zh-CN" sz="1800" smtClean="0">
                <a:ea typeface="宋体" pitchFamily="2" charset="-122"/>
              </a:rPr>
              <a:t>Everyone must be happy; </a:t>
            </a:r>
            <a:r>
              <a:rPr lang="sv-SE" altLang="zh-CN" sz="1800" smtClean="0">
                <a:latin typeface="Arial" charset="0"/>
                <a:ea typeface="宋体" pitchFamily="2" charset="-122"/>
              </a:rPr>
              <a:t>”</a:t>
            </a:r>
            <a:r>
              <a:rPr lang="sv-SE" altLang="zh-CN" sz="1800" smtClean="0">
                <a:ea typeface="宋体" pitchFamily="2" charset="-122"/>
              </a:rPr>
              <a:t>Win-Win</a:t>
            </a:r>
            <a:r>
              <a:rPr lang="sv-SE" altLang="zh-CN" sz="1800" smtClean="0">
                <a:latin typeface="Arial" charset="0"/>
                <a:ea typeface="宋体" pitchFamily="2" charset="-122"/>
              </a:rPr>
              <a:t>”</a:t>
            </a:r>
            <a:r>
              <a:rPr lang="sv-SE" altLang="zh-CN" sz="1800" smtClean="0">
                <a:ea typeface="宋体" pitchFamily="2" charset="-122"/>
              </a:rPr>
              <a:t> in the mind of each party. But the Chinese must feel they are winning a bit more, short-term or long-term.</a:t>
            </a:r>
          </a:p>
          <a:p>
            <a:pPr eaLnBrk="1" hangingPunct="1">
              <a:lnSpc>
                <a:spcPct val="80000"/>
              </a:lnSpc>
            </a:pPr>
            <a:r>
              <a:rPr lang="sv-SE" altLang="zh-CN" sz="1800" smtClean="0">
                <a:ea typeface="宋体" pitchFamily="2" charset="-122"/>
              </a:rPr>
              <a:t>The Chinese do not have a fixed bottom line. They have FBL </a:t>
            </a:r>
            <a:r>
              <a:rPr lang="sv-SE" altLang="zh-CN" sz="1800" smtClean="0">
                <a:latin typeface="Arial" charset="0"/>
                <a:ea typeface="宋体" pitchFamily="2" charset="-122"/>
              </a:rPr>
              <a:t>–</a:t>
            </a:r>
            <a:r>
              <a:rPr lang="sv-SE" altLang="zh-CN" sz="1800" smtClean="0">
                <a:ea typeface="宋体" pitchFamily="2" charset="-122"/>
              </a:rPr>
              <a:t> a Floating Bottom Line, depending on the dynamic relationship between the parties.</a:t>
            </a:r>
          </a:p>
          <a:p>
            <a:pPr eaLnBrk="1" hangingPunct="1">
              <a:lnSpc>
                <a:spcPct val="80000"/>
              </a:lnSpc>
            </a:pPr>
            <a:r>
              <a:rPr lang="sv-SE" altLang="zh-CN" sz="1800" smtClean="0">
                <a:ea typeface="宋体" pitchFamily="2" charset="-122"/>
              </a:rPr>
              <a:t>The Chinese are both short-term and long-term; they believe profits are generated over time.</a:t>
            </a:r>
          </a:p>
          <a:p>
            <a:pPr eaLnBrk="1" hangingPunct="1">
              <a:lnSpc>
                <a:spcPct val="80000"/>
              </a:lnSpc>
            </a:pPr>
            <a:endParaRPr lang="sv-SE" altLang="zh-CN" sz="1800" smtClean="0">
              <a:ea typeface="宋体" pitchFamily="2" charset="-122"/>
            </a:endParaRPr>
          </a:p>
          <a:p>
            <a:pPr eaLnBrk="1" hangingPunct="1">
              <a:lnSpc>
                <a:spcPct val="80000"/>
              </a:lnSpc>
              <a:buFontTx/>
              <a:buNone/>
            </a:pPr>
            <a:r>
              <a:rPr lang="sv-SE" altLang="zh-CN" sz="1800" b="1" smtClean="0">
                <a:solidFill>
                  <a:srgbClr val="FF0000"/>
                </a:solidFill>
                <a:ea typeface="宋体" pitchFamily="2" charset="-122"/>
              </a:rPr>
              <a:t>Strategy: </a:t>
            </a:r>
          </a:p>
          <a:p>
            <a:pPr eaLnBrk="1" hangingPunct="1">
              <a:lnSpc>
                <a:spcPct val="80000"/>
              </a:lnSpc>
              <a:buFontTx/>
              <a:buNone/>
            </a:pPr>
            <a:r>
              <a:rPr lang="sv-SE" altLang="zh-CN" sz="1800" smtClean="0">
                <a:ea typeface="宋体" pitchFamily="2" charset="-122"/>
              </a:rPr>
              <a:t>(a) Never rush into the deal;</a:t>
            </a:r>
          </a:p>
          <a:p>
            <a:pPr eaLnBrk="1" hangingPunct="1">
              <a:lnSpc>
                <a:spcPct val="80000"/>
              </a:lnSpc>
              <a:buFontTx/>
              <a:buNone/>
            </a:pPr>
            <a:r>
              <a:rPr lang="sv-SE" altLang="zh-CN" sz="1800" smtClean="0">
                <a:ea typeface="宋体" pitchFamily="2" charset="-122"/>
              </a:rPr>
              <a:t>(b) Observe how local people deal with each other; and</a:t>
            </a:r>
          </a:p>
          <a:p>
            <a:pPr eaLnBrk="1" hangingPunct="1">
              <a:lnSpc>
                <a:spcPct val="80000"/>
              </a:lnSpc>
              <a:buFontTx/>
              <a:buNone/>
            </a:pPr>
            <a:r>
              <a:rPr lang="sv-SE" altLang="zh-CN" sz="1800" smtClean="0">
                <a:ea typeface="宋体" pitchFamily="2" charset="-122"/>
              </a:rPr>
              <a:t>(c) Use reference and precedence.</a:t>
            </a:r>
          </a:p>
          <a:p>
            <a:pPr eaLnBrk="1" hangingPunct="1">
              <a:lnSpc>
                <a:spcPct val="80000"/>
              </a:lnSpc>
            </a:pPr>
            <a:endParaRPr lang="sv-SE" altLang="zh-CN" sz="1800" smtClean="0">
              <a:ea typeface="宋体" pitchFamily="2" charset="-122"/>
            </a:endParaRPr>
          </a:p>
        </p:txBody>
      </p:sp>
      <p:pic>
        <p:nvPicPr>
          <p:cNvPr id="31539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39750" y="2420938"/>
            <a:ext cx="3455988" cy="2592387"/>
          </a:xfrm>
          <a:noFill/>
        </p:spPr>
      </p:pic>
    </p:spTree>
    <p:extLst>
      <p:ext uri="{BB962C8B-B14F-4D97-AF65-F5344CB8AC3E}">
        <p14:creationId xmlns:p14="http://schemas.microsoft.com/office/powerpoint/2010/main" val="14512634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3757613"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zh-CN" altLang="en-US" sz="1800">
              <a:solidFill>
                <a:srgbClr val="000000"/>
              </a:solidFill>
            </a:endParaRPr>
          </a:p>
        </p:txBody>
      </p:sp>
      <p:graphicFrame>
        <p:nvGraphicFramePr>
          <p:cNvPr id="521219" name="Object 3"/>
          <p:cNvGraphicFramePr>
            <a:graphicFrameLocks noChangeAspect="1"/>
          </p:cNvGraphicFramePr>
          <p:nvPr/>
        </p:nvGraphicFramePr>
        <p:xfrm>
          <a:off x="3203575" y="1557338"/>
          <a:ext cx="3097213" cy="2960687"/>
        </p:xfrm>
        <a:graphic>
          <a:graphicData uri="http://schemas.openxmlformats.org/presentationml/2006/ole">
            <mc:AlternateContent xmlns:mc="http://schemas.openxmlformats.org/markup-compatibility/2006">
              <mc:Choice xmlns:v="urn:schemas-microsoft-com:vml" Requires="v">
                <p:oleObj spid="_x0000_s1041" name="Picture" r:id="rId3" imgW="3760886" imgH="3788388" progId="Word.Picture.8">
                  <p:embed/>
                </p:oleObj>
              </mc:Choice>
              <mc:Fallback>
                <p:oleObj name="Picture" r:id="rId3" imgW="3760886" imgH="378838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557338"/>
                        <a:ext cx="3097213"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1220" name="Text Box 4"/>
          <p:cNvSpPr txBox="1">
            <a:spLocks noChangeArrowheads="1"/>
          </p:cNvSpPr>
          <p:nvPr/>
        </p:nvSpPr>
        <p:spPr bwMode="auto">
          <a:xfrm>
            <a:off x="3657600" y="454025"/>
            <a:ext cx="2033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sv-SE" altLang="zh-CN" b="1">
                <a:solidFill>
                  <a:srgbClr val="000000"/>
                </a:solidFill>
                <a:latin typeface="Arial" pitchFamily="34" charset="0"/>
              </a:rPr>
              <a:t>Yin  Yang</a:t>
            </a:r>
            <a:endParaRPr lang="en-GB" altLang="zh-CN" b="1">
              <a:solidFill>
                <a:srgbClr val="000000"/>
              </a:solidFill>
              <a:latin typeface="Arial" pitchFamily="34" charset="0"/>
            </a:endParaRPr>
          </a:p>
        </p:txBody>
      </p:sp>
      <p:sp>
        <p:nvSpPr>
          <p:cNvPr id="1097733" name="Text Box 5"/>
          <p:cNvSpPr txBox="1">
            <a:spLocks noChangeArrowheads="1"/>
          </p:cNvSpPr>
          <p:nvPr/>
        </p:nvSpPr>
        <p:spPr bwMode="auto">
          <a:xfrm>
            <a:off x="1258888" y="4941888"/>
            <a:ext cx="67976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sv-SE" altLang="zh-CN" sz="2500" b="1">
                <a:solidFill>
                  <a:srgbClr val="000000"/>
                </a:solidFill>
                <a:latin typeface="Arial" pitchFamily="34" charset="0"/>
              </a:rPr>
              <a:t>A Chinese Philosophy and Life Style of </a:t>
            </a:r>
          </a:p>
          <a:p>
            <a:pPr algn="ctr" eaLnBrk="1" hangingPunct="1">
              <a:spcBef>
                <a:spcPct val="0"/>
              </a:spcBef>
              <a:buFontTx/>
              <a:buNone/>
            </a:pPr>
            <a:r>
              <a:rPr lang="sv-SE" altLang="zh-CN" sz="2500" b="1">
                <a:solidFill>
                  <a:srgbClr val="000000"/>
                </a:solidFill>
                <a:latin typeface="Arial" pitchFamily="34" charset="0"/>
              </a:rPr>
              <a:t>Embracing Paradox, dynamics, and Change</a:t>
            </a:r>
          </a:p>
          <a:p>
            <a:pPr algn="ctr" eaLnBrk="1" hangingPunct="1">
              <a:spcBef>
                <a:spcPct val="0"/>
              </a:spcBef>
              <a:buFontTx/>
              <a:buNone/>
            </a:pPr>
            <a:r>
              <a:rPr lang="sv-SE" altLang="zh-CN" sz="2500" b="1">
                <a:solidFill>
                  <a:srgbClr val="000000"/>
                </a:solidFill>
                <a:latin typeface="Arial" pitchFamily="34" charset="0"/>
              </a:rPr>
              <a:t>(holism, dynamism, dialectis)</a:t>
            </a:r>
            <a:endParaRPr lang="en-GB" altLang="zh-CN" sz="2500" b="1">
              <a:solidFill>
                <a:srgbClr val="000000"/>
              </a:solidFill>
              <a:latin typeface="Arial" pitchFamily="34" charset="0"/>
            </a:endParaRPr>
          </a:p>
        </p:txBody>
      </p:sp>
    </p:spTree>
    <p:extLst>
      <p:ext uri="{BB962C8B-B14F-4D97-AF65-F5344CB8AC3E}">
        <p14:creationId xmlns:p14="http://schemas.microsoft.com/office/powerpoint/2010/main" val="1892996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7733">
                                            <p:txEl>
                                              <p:pRg st="0" end="0"/>
                                            </p:txEl>
                                          </p:spTgt>
                                        </p:tgtEl>
                                        <p:attrNameLst>
                                          <p:attrName>style.visibility</p:attrName>
                                        </p:attrNameLst>
                                      </p:cBhvr>
                                      <p:to>
                                        <p:strVal val="visible"/>
                                      </p:to>
                                    </p:set>
                                    <p:animEffect transition="in" filter="wipe(left)">
                                      <p:cBhvr>
                                        <p:cTn id="7" dur="500"/>
                                        <p:tgtEl>
                                          <p:spTgt spid="1097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7733">
                                            <p:txEl>
                                              <p:pRg st="1" end="1"/>
                                            </p:txEl>
                                          </p:spTgt>
                                        </p:tgtEl>
                                        <p:attrNameLst>
                                          <p:attrName>style.visibility</p:attrName>
                                        </p:attrNameLst>
                                      </p:cBhvr>
                                      <p:to>
                                        <p:strVal val="visible"/>
                                      </p:to>
                                    </p:set>
                                    <p:animEffect transition="in" filter="wipe(left)">
                                      <p:cBhvr>
                                        <p:cTn id="12" dur="500"/>
                                        <p:tgtEl>
                                          <p:spTgt spid="10977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7733">
                                            <p:txEl>
                                              <p:pRg st="2" end="2"/>
                                            </p:txEl>
                                          </p:spTgt>
                                        </p:tgtEl>
                                        <p:attrNameLst>
                                          <p:attrName>style.visibility</p:attrName>
                                        </p:attrNameLst>
                                      </p:cBhvr>
                                      <p:to>
                                        <p:strVal val="visible"/>
                                      </p:to>
                                    </p:set>
                                    <p:animEffect transition="in" filter="wipe(left)">
                                      <p:cBhvr>
                                        <p:cTn id="17" dur="500"/>
                                        <p:tgtEl>
                                          <p:spTgt spid="1097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39763" y="15367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zh-CN" sz="1800">
              <a:latin typeface="Arial" pitchFamily="34" charset="0"/>
              <a:ea typeface="宋体" pitchFamily="2" charset="-122"/>
            </a:endParaRPr>
          </a:p>
        </p:txBody>
      </p:sp>
      <p:sp>
        <p:nvSpPr>
          <p:cNvPr id="12291" name="Rectangle 3"/>
          <p:cNvSpPr>
            <a:spLocks noChangeArrowheads="1"/>
          </p:cNvSpPr>
          <p:nvPr/>
        </p:nvSpPr>
        <p:spPr bwMode="auto">
          <a:xfrm>
            <a:off x="-639763" y="2665413"/>
            <a:ext cx="8670926"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69875" eaLnBrk="0" hangingPunct="0">
              <a:tabLst>
                <a:tab pos="180975" algn="l"/>
              </a:tabLst>
              <a:defRPr sz="2400">
                <a:solidFill>
                  <a:schemeClr val="tx1"/>
                </a:solidFill>
                <a:latin typeface="Times New Roman" pitchFamily="18" charset="0"/>
              </a:defRPr>
            </a:lvl1pPr>
            <a:lvl2pPr marL="742950" indent="-285750" eaLnBrk="0" hangingPunct="0">
              <a:tabLst>
                <a:tab pos="180975" algn="l"/>
              </a:tabLst>
              <a:defRPr sz="2400">
                <a:solidFill>
                  <a:schemeClr val="tx1"/>
                </a:solidFill>
                <a:latin typeface="Times New Roman" pitchFamily="18" charset="0"/>
              </a:defRPr>
            </a:lvl2pPr>
            <a:lvl3pPr marL="1143000" indent="-228600" eaLnBrk="0" hangingPunct="0">
              <a:tabLst>
                <a:tab pos="180975" algn="l"/>
              </a:tabLst>
              <a:defRPr sz="2400">
                <a:solidFill>
                  <a:schemeClr val="tx1"/>
                </a:solidFill>
                <a:latin typeface="Times New Roman" pitchFamily="18" charset="0"/>
              </a:defRPr>
            </a:lvl3pPr>
            <a:lvl4pPr marL="1600200" indent="-228600" eaLnBrk="0" hangingPunct="0">
              <a:tabLst>
                <a:tab pos="180975" algn="l"/>
              </a:tabLst>
              <a:defRPr sz="2400">
                <a:solidFill>
                  <a:schemeClr val="tx1"/>
                </a:solidFill>
                <a:latin typeface="Times New Roman" pitchFamily="18" charset="0"/>
              </a:defRPr>
            </a:lvl4pPr>
            <a:lvl5pPr marL="2057400" indent="-228600" eaLnBrk="0" hangingPunct="0">
              <a:tabLst>
                <a:tab pos="18097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097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097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097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0975" algn="l"/>
              </a:tabLst>
              <a:defRPr sz="2400">
                <a:solidFill>
                  <a:schemeClr val="tx1"/>
                </a:solidFill>
                <a:latin typeface="Times New Roman" pitchFamily="18" charset="0"/>
              </a:defRPr>
            </a:lvl9pPr>
          </a:lstStyle>
          <a:p>
            <a:pPr eaLnBrk="1" hangingPunct="1"/>
            <a:endParaRPr lang="en-US" altLang="zh-CN" sz="1200">
              <a:latin typeface="Arial" pitchFamily="34" charset="0"/>
              <a:ea typeface="宋体" pitchFamily="2" charset="-122"/>
              <a:cs typeface="Times New Roman" pitchFamily="18" charset="0"/>
            </a:endParaRPr>
          </a:p>
          <a:p>
            <a:r>
              <a:rPr lang="en-US" altLang="zh-CN" sz="1200">
                <a:latin typeface="Arial" pitchFamily="34" charset="0"/>
                <a:ea typeface="宋体" pitchFamily="2" charset="-122"/>
                <a:cs typeface="Times New Roman" pitchFamily="18" charset="0"/>
              </a:rPr>
              <a:t>									      </a:t>
            </a:r>
            <a:endParaRPr lang="en-US" altLang="zh-CN" sz="1100">
              <a:latin typeface="Arial" pitchFamily="34" charset="0"/>
              <a:ea typeface="宋体" pitchFamily="2" charset="-122"/>
              <a:cs typeface="Times New Roman" pitchFamily="18" charset="0"/>
            </a:endParaRPr>
          </a:p>
          <a:p>
            <a:endParaRPr lang="en-US" altLang="zh-CN" sz="1800">
              <a:latin typeface="Arial" pitchFamily="34" charset="0"/>
              <a:ea typeface="宋体" pitchFamily="2" charset="-122"/>
              <a:cs typeface="Times New Roman" pitchFamily="18" charset="0"/>
            </a:endParaRPr>
          </a:p>
        </p:txBody>
      </p:sp>
      <p:pic>
        <p:nvPicPr>
          <p:cNvPr id="12292"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l="3529" t="15297" r="2353" b="11003"/>
          <a:stretch>
            <a:fillRect/>
          </a:stretch>
        </p:blipFill>
        <p:spPr>
          <a:xfrm>
            <a:off x="-9526" y="833625"/>
            <a:ext cx="8748713"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6"/>
          <p:cNvSpPr txBox="1">
            <a:spLocks noChangeArrowheads="1"/>
          </p:cNvSpPr>
          <p:nvPr/>
        </p:nvSpPr>
        <p:spPr bwMode="auto">
          <a:xfrm>
            <a:off x="2940049" y="6154925"/>
            <a:ext cx="30924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sv-SE" altLang="zh-CN" sz="2000" b="1" dirty="0">
                <a:solidFill>
                  <a:srgbClr val="EAEAEA"/>
                </a:solidFill>
                <a:latin typeface="Arial" pitchFamily="34" charset="0"/>
                <a:ea typeface="宋体" pitchFamily="2" charset="-122"/>
                <a:cs typeface="Times New Roman" pitchFamily="18" charset="0"/>
              </a:rPr>
              <a:t>© 2001 Tony Fang, Ph.D</a:t>
            </a:r>
            <a:br>
              <a:rPr lang="sv-SE" altLang="zh-CN" sz="2000" b="1" dirty="0">
                <a:solidFill>
                  <a:srgbClr val="EAEAEA"/>
                </a:solidFill>
                <a:latin typeface="Arial" pitchFamily="34" charset="0"/>
                <a:ea typeface="宋体" pitchFamily="2" charset="-122"/>
                <a:cs typeface="Times New Roman" pitchFamily="18" charset="0"/>
              </a:rPr>
            </a:br>
            <a:endParaRPr lang="en-GB" altLang="zh-CN" sz="2000" b="1" dirty="0">
              <a:solidFill>
                <a:srgbClr val="EAEAEA"/>
              </a:solidFill>
              <a:latin typeface="Arial" pitchFamily="34" charset="0"/>
              <a:ea typeface="宋体" pitchFamily="2" charset="-122"/>
              <a:cs typeface="Times New Roman" pitchFamily="18" charset="0"/>
            </a:endParaRPr>
          </a:p>
        </p:txBody>
      </p:sp>
      <p:sp>
        <p:nvSpPr>
          <p:cNvPr id="12294" name="TextBox 1"/>
          <p:cNvSpPr txBox="1">
            <a:spLocks noChangeArrowheads="1"/>
          </p:cNvSpPr>
          <p:nvPr/>
        </p:nvSpPr>
        <p:spPr bwMode="auto">
          <a:xfrm>
            <a:off x="3932237" y="1797238"/>
            <a:ext cx="110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a:ea typeface="宋体" pitchFamily="2" charset="-122"/>
              </a:rPr>
              <a:t>信任度</a:t>
            </a:r>
          </a:p>
        </p:txBody>
      </p:sp>
      <p:sp>
        <p:nvSpPr>
          <p:cNvPr id="12295" name="TextBox 2"/>
          <p:cNvSpPr txBox="1">
            <a:spLocks noChangeArrowheads="1"/>
          </p:cNvSpPr>
          <p:nvPr/>
        </p:nvSpPr>
        <p:spPr bwMode="auto">
          <a:xfrm>
            <a:off x="2401887" y="2711638"/>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a:ea typeface="宋体" pitchFamily="2" charset="-122"/>
              </a:rPr>
              <a:t>低</a:t>
            </a:r>
          </a:p>
        </p:txBody>
      </p:sp>
      <p:sp>
        <p:nvSpPr>
          <p:cNvPr id="12296" name="TextBox 8"/>
          <p:cNvSpPr txBox="1">
            <a:spLocks noChangeArrowheads="1"/>
          </p:cNvSpPr>
          <p:nvPr/>
        </p:nvSpPr>
        <p:spPr bwMode="auto">
          <a:xfrm>
            <a:off x="5641974" y="2676713"/>
            <a:ext cx="49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a:ea typeface="宋体" pitchFamily="2" charset="-122"/>
              </a:rPr>
              <a:t>高</a:t>
            </a:r>
          </a:p>
        </p:txBody>
      </p:sp>
      <p:sp>
        <p:nvSpPr>
          <p:cNvPr id="12297" name="TextBox 9"/>
          <p:cNvSpPr txBox="1">
            <a:spLocks noChangeArrowheads="1"/>
          </p:cNvSpPr>
          <p:nvPr/>
        </p:nvSpPr>
        <p:spPr bwMode="auto">
          <a:xfrm>
            <a:off x="309562" y="5754875"/>
            <a:ext cx="295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a:ea typeface="宋体" pitchFamily="2" charset="-122"/>
              </a:rPr>
              <a:t>竞争，注重短期效益</a:t>
            </a:r>
          </a:p>
        </p:txBody>
      </p:sp>
      <p:sp>
        <p:nvSpPr>
          <p:cNvPr id="12298" name="TextBox 10"/>
          <p:cNvSpPr txBox="1">
            <a:spLocks noChangeArrowheads="1"/>
          </p:cNvSpPr>
          <p:nvPr/>
        </p:nvSpPr>
        <p:spPr bwMode="auto">
          <a:xfrm>
            <a:off x="5888037" y="57723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a:ea typeface="宋体" pitchFamily="2" charset="-122"/>
              </a:rPr>
              <a:t>合作，注重长远效益</a:t>
            </a:r>
          </a:p>
        </p:txBody>
      </p:sp>
      <p:sp>
        <p:nvSpPr>
          <p:cNvPr id="12299" name="TextBox 3"/>
          <p:cNvSpPr txBox="1">
            <a:spLocks noChangeArrowheads="1"/>
          </p:cNvSpPr>
          <p:nvPr/>
        </p:nvSpPr>
        <p:spPr bwMode="auto">
          <a:xfrm>
            <a:off x="3004137" y="330114"/>
            <a:ext cx="29642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zh-CN" altLang="en-US" sz="3600" b="1" dirty="0">
                <a:solidFill>
                  <a:srgbClr val="FF0000"/>
                </a:solidFill>
                <a:ea typeface="宋体" pitchFamily="2" charset="-122"/>
              </a:rPr>
              <a:t>中国谈判风格</a:t>
            </a:r>
          </a:p>
        </p:txBody>
      </p:sp>
    </p:spTree>
    <p:extLst>
      <p:ext uri="{BB962C8B-B14F-4D97-AF65-F5344CB8AC3E}">
        <p14:creationId xmlns:p14="http://schemas.microsoft.com/office/powerpoint/2010/main" val="294219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4033838"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zh-CN" altLang="en-US" sz="2400">
              <a:solidFill>
                <a:srgbClr val="FFFF00"/>
              </a:solidFill>
              <a:ea typeface="宋体" pitchFamily="2" charset="-122"/>
            </a:endParaRPr>
          </a:p>
        </p:txBody>
      </p:sp>
      <p:graphicFrame>
        <p:nvGraphicFramePr>
          <p:cNvPr id="529411" name="Object 3"/>
          <p:cNvGraphicFramePr>
            <a:graphicFrameLocks noChangeAspect="1"/>
          </p:cNvGraphicFramePr>
          <p:nvPr/>
        </p:nvGraphicFramePr>
        <p:xfrm>
          <a:off x="0" y="0"/>
          <a:ext cx="4813300" cy="6858000"/>
        </p:xfrm>
        <a:graphic>
          <a:graphicData uri="http://schemas.openxmlformats.org/presentationml/2006/ole">
            <mc:AlternateContent xmlns:mc="http://schemas.openxmlformats.org/markup-compatibility/2006">
              <mc:Choice xmlns:v="urn:schemas-microsoft-com:vml" Requires="v">
                <p:oleObj spid="_x0000_s3086" r:id="rId3" imgW="5710279" imgH="8158222" progId="MSPhotoEd.3">
                  <p:embed/>
                </p:oleObj>
              </mc:Choice>
              <mc:Fallback>
                <p:oleObj r:id="rId3" imgW="5710279" imgH="815822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13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9412" name="Text Box 4"/>
          <p:cNvSpPr txBox="1">
            <a:spLocks noChangeArrowheads="1"/>
          </p:cNvSpPr>
          <p:nvPr/>
        </p:nvSpPr>
        <p:spPr bwMode="auto">
          <a:xfrm>
            <a:off x="5486400" y="6096000"/>
            <a:ext cx="329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sv-SE" altLang="zh-CN" sz="1600">
                <a:solidFill>
                  <a:schemeClr val="bg1"/>
                </a:solidFill>
                <a:latin typeface="Arial" charset="0"/>
                <a:ea typeface="宋体" pitchFamily="2" charset="-122"/>
              </a:rPr>
              <a:t>(Sage Publications, London, 1999)</a:t>
            </a:r>
          </a:p>
        </p:txBody>
      </p:sp>
      <p:sp>
        <p:nvSpPr>
          <p:cNvPr id="1003525" name="AutoShape 5"/>
          <p:cNvSpPr>
            <a:spLocks noChangeArrowheads="1"/>
          </p:cNvSpPr>
          <p:nvPr/>
        </p:nvSpPr>
        <p:spPr bwMode="auto">
          <a:xfrm rot="5215982">
            <a:off x="5895181" y="2313782"/>
            <a:ext cx="809625" cy="1824038"/>
          </a:xfrm>
          <a:prstGeom prst="curvedRightArrow">
            <a:avLst>
              <a:gd name="adj1" fmla="val 45059"/>
              <a:gd name="adj2" fmla="val 90118"/>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zh-CN" sz="2400">
              <a:solidFill>
                <a:srgbClr val="FFFF00"/>
              </a:solidFill>
              <a:latin typeface="Arial" charset="0"/>
              <a:ea typeface="宋体" pitchFamily="2" charset="-122"/>
            </a:endParaRPr>
          </a:p>
        </p:txBody>
      </p:sp>
      <p:sp>
        <p:nvSpPr>
          <p:cNvPr id="529414" name="Line 6"/>
          <p:cNvSpPr>
            <a:spLocks noChangeShapeType="1"/>
          </p:cNvSpPr>
          <p:nvPr/>
        </p:nvSpPr>
        <p:spPr bwMode="auto">
          <a:xfrm>
            <a:off x="6454775" y="1601788"/>
            <a:ext cx="0" cy="1828800"/>
          </a:xfrm>
          <a:prstGeom prst="line">
            <a:avLst/>
          </a:prstGeom>
          <a:noFill/>
          <a:ln w="38100">
            <a:solidFill>
              <a:srgbClr val="FFFF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529415" name="Line 7"/>
          <p:cNvSpPr>
            <a:spLocks noChangeShapeType="1"/>
          </p:cNvSpPr>
          <p:nvPr/>
        </p:nvSpPr>
        <p:spPr bwMode="auto">
          <a:xfrm>
            <a:off x="6454775" y="3430588"/>
            <a:ext cx="18288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529416" name="Line 8"/>
          <p:cNvSpPr>
            <a:spLocks noChangeShapeType="1"/>
          </p:cNvSpPr>
          <p:nvPr/>
        </p:nvSpPr>
        <p:spPr bwMode="auto">
          <a:xfrm flipH="1">
            <a:off x="5235575" y="3430588"/>
            <a:ext cx="1219200" cy="1066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529417" name="Text Box 9"/>
          <p:cNvSpPr txBox="1">
            <a:spLocks noChangeArrowheads="1"/>
          </p:cNvSpPr>
          <p:nvPr/>
        </p:nvSpPr>
        <p:spPr bwMode="auto">
          <a:xfrm>
            <a:off x="6530975" y="1143000"/>
            <a:ext cx="2500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1600" b="1">
                <a:solidFill>
                  <a:srgbClr val="FFFF99"/>
                </a:solidFill>
                <a:latin typeface="Arial" charset="0"/>
                <a:ea typeface="宋体" pitchFamily="2" charset="-122"/>
              </a:rPr>
              <a:t>”Maoist</a:t>
            </a:r>
          </a:p>
          <a:p>
            <a:pPr eaLnBrk="1" hangingPunct="1">
              <a:spcBef>
                <a:spcPct val="0"/>
              </a:spcBef>
              <a:buFontTx/>
              <a:buNone/>
            </a:pPr>
            <a:r>
              <a:rPr lang="sv-SE" altLang="zh-CN" sz="1600" b="1">
                <a:solidFill>
                  <a:srgbClr val="FFFF99"/>
                </a:solidFill>
                <a:latin typeface="Arial" charset="0"/>
                <a:ea typeface="宋体" pitchFamily="2" charset="-122"/>
              </a:rPr>
              <a:t> Bureaucrat in learning”</a:t>
            </a:r>
          </a:p>
        </p:txBody>
      </p:sp>
      <p:sp>
        <p:nvSpPr>
          <p:cNvPr id="529418" name="Text Box 10"/>
          <p:cNvSpPr txBox="1">
            <a:spLocks noChangeArrowheads="1"/>
          </p:cNvSpPr>
          <p:nvPr/>
        </p:nvSpPr>
        <p:spPr bwMode="auto">
          <a:xfrm>
            <a:off x="5616575" y="4191000"/>
            <a:ext cx="1393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1600" b="1">
                <a:solidFill>
                  <a:srgbClr val="FFFF99"/>
                </a:solidFill>
                <a:latin typeface="Arial" charset="0"/>
                <a:ea typeface="宋体" pitchFamily="2" charset="-122"/>
              </a:rPr>
              <a:t>”Confucian</a:t>
            </a:r>
          </a:p>
          <a:p>
            <a:pPr eaLnBrk="1" hangingPunct="1">
              <a:spcBef>
                <a:spcPct val="0"/>
              </a:spcBef>
              <a:buFontTx/>
              <a:buNone/>
            </a:pPr>
            <a:r>
              <a:rPr lang="sv-SE" altLang="zh-CN" sz="1600" b="1">
                <a:solidFill>
                  <a:srgbClr val="FFFF99"/>
                </a:solidFill>
                <a:latin typeface="Arial" charset="0"/>
                <a:ea typeface="宋体" pitchFamily="2" charset="-122"/>
              </a:rPr>
              <a:t> Gentleman”</a:t>
            </a:r>
          </a:p>
        </p:txBody>
      </p:sp>
      <p:sp>
        <p:nvSpPr>
          <p:cNvPr id="529419" name="Text Box 11"/>
          <p:cNvSpPr txBox="1">
            <a:spLocks noChangeArrowheads="1"/>
          </p:cNvSpPr>
          <p:nvPr/>
        </p:nvSpPr>
        <p:spPr bwMode="auto">
          <a:xfrm>
            <a:off x="7292975" y="3556000"/>
            <a:ext cx="1482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1600" b="1">
                <a:solidFill>
                  <a:srgbClr val="FFFF99"/>
                </a:solidFill>
                <a:latin typeface="Arial" charset="0"/>
                <a:ea typeface="宋体" pitchFamily="2" charset="-122"/>
              </a:rPr>
              <a:t>”Sun Tzu-like</a:t>
            </a:r>
          </a:p>
          <a:p>
            <a:pPr eaLnBrk="1" hangingPunct="1">
              <a:spcBef>
                <a:spcPct val="0"/>
              </a:spcBef>
              <a:buFontTx/>
              <a:buNone/>
            </a:pPr>
            <a:r>
              <a:rPr lang="sv-SE" altLang="zh-CN" sz="1600" b="1">
                <a:solidFill>
                  <a:srgbClr val="FFFF99"/>
                </a:solidFill>
                <a:latin typeface="Arial" charset="0"/>
                <a:ea typeface="宋体" pitchFamily="2" charset="-122"/>
              </a:rPr>
              <a:t> Strategist”</a:t>
            </a:r>
          </a:p>
        </p:txBody>
      </p:sp>
      <p:sp>
        <p:nvSpPr>
          <p:cNvPr id="1003532" name="Text Box 12"/>
          <p:cNvSpPr txBox="1">
            <a:spLocks noChangeArrowheads="1"/>
          </p:cNvSpPr>
          <p:nvPr/>
        </p:nvSpPr>
        <p:spPr bwMode="auto">
          <a:xfrm>
            <a:off x="5540375" y="2995613"/>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1600" b="1">
                <a:solidFill>
                  <a:srgbClr val="FFFF99"/>
                </a:solidFill>
                <a:latin typeface="Arial" charset="0"/>
                <a:ea typeface="宋体" pitchFamily="2" charset="-122"/>
              </a:rPr>
              <a:t>Trust</a:t>
            </a:r>
            <a:endParaRPr lang="en-GB" altLang="zh-CN" sz="1600" b="1">
              <a:solidFill>
                <a:srgbClr val="FFFF99"/>
              </a:solidFill>
              <a:latin typeface="Arial" charset="0"/>
              <a:ea typeface="宋体" pitchFamily="2" charset="-122"/>
            </a:endParaRPr>
          </a:p>
        </p:txBody>
      </p:sp>
      <p:pic>
        <p:nvPicPr>
          <p:cNvPr id="10035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106488"/>
            <a:ext cx="7127875"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39655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25"/>
                                        </p:tgtEl>
                                        <p:attrNameLst>
                                          <p:attrName>style.visibility</p:attrName>
                                        </p:attrNameLst>
                                      </p:cBhvr>
                                      <p:to>
                                        <p:strVal val="visible"/>
                                      </p:to>
                                    </p:set>
                                    <p:animEffect transition="in" filter="blinds(horizontal)">
                                      <p:cBhvr>
                                        <p:cTn id="7" dur="500"/>
                                        <p:tgtEl>
                                          <p:spTgt spid="100352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03532"/>
                                        </p:tgtEl>
                                        <p:attrNameLst>
                                          <p:attrName>style.visibility</p:attrName>
                                        </p:attrNameLst>
                                      </p:cBhvr>
                                      <p:to>
                                        <p:strVal val="visible"/>
                                      </p:to>
                                    </p:set>
                                    <p:animEffect transition="in" filter="blinds(horizontal)">
                                      <p:cBhvr>
                                        <p:cTn id="11" dur="500"/>
                                        <p:tgtEl>
                                          <p:spTgt spid="10035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003533"/>
                                        </p:tgtEl>
                                        <p:attrNameLst>
                                          <p:attrName>style.visibility</p:attrName>
                                        </p:attrNameLst>
                                      </p:cBhvr>
                                      <p:to>
                                        <p:strVal val="visible"/>
                                      </p:to>
                                    </p:set>
                                    <p:animEffect transition="in" filter="blinds(horizontal)">
                                      <p:cBhvr>
                                        <p:cTn id="16" dur="500"/>
                                        <p:tgtEl>
                                          <p:spTgt spid="1003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5" grpId="0" animBg="1" autoUpdateAnimBg="0"/>
      <p:bldP spid="10035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684213" y="836613"/>
            <a:ext cx="7772400" cy="1184275"/>
          </a:xfrm>
        </p:spPr>
        <p:txBody>
          <a:bodyPr>
            <a:normAutofit fontScale="90000"/>
          </a:bodyPr>
          <a:lstStyle/>
          <a:p>
            <a:pPr eaLnBrk="1" hangingPunct="1"/>
            <a:r>
              <a:rPr lang="sv-SE" altLang="zh-CN" sz="4000" b="1" smtClean="0">
                <a:solidFill>
                  <a:srgbClr val="FF5050"/>
                </a:solidFill>
                <a:ea typeface="宋体" pitchFamily="2" charset="-122"/>
              </a:rPr>
              <a:t>Chinese Business Negotiating Style</a:t>
            </a:r>
            <a:br>
              <a:rPr lang="sv-SE" altLang="zh-CN" sz="4000" b="1" smtClean="0">
                <a:solidFill>
                  <a:srgbClr val="FF5050"/>
                </a:solidFill>
                <a:ea typeface="宋体" pitchFamily="2" charset="-122"/>
              </a:rPr>
            </a:br>
            <a:r>
              <a:rPr lang="sv-SE" altLang="zh-CN" sz="900" b="1" smtClean="0">
                <a:solidFill>
                  <a:srgbClr val="FF5050"/>
                </a:solidFill>
                <a:ea typeface="宋体" pitchFamily="2" charset="-122"/>
              </a:rPr>
              <a:t/>
            </a:r>
            <a:br>
              <a:rPr lang="sv-SE" altLang="zh-CN" sz="900" b="1" smtClean="0">
                <a:solidFill>
                  <a:srgbClr val="FF5050"/>
                </a:solidFill>
                <a:ea typeface="宋体" pitchFamily="2" charset="-122"/>
              </a:rPr>
            </a:br>
            <a:r>
              <a:rPr lang="sv-SE" altLang="zh-CN" sz="2800" b="1" smtClean="0">
                <a:solidFill>
                  <a:srgbClr val="FF5050"/>
                </a:solidFill>
                <a:ea typeface="宋体" pitchFamily="2" charset="-122"/>
              </a:rPr>
              <a:t/>
            </a:r>
            <a:br>
              <a:rPr lang="sv-SE" altLang="zh-CN" sz="2800" b="1" smtClean="0">
                <a:solidFill>
                  <a:srgbClr val="FF5050"/>
                </a:solidFill>
                <a:ea typeface="宋体" pitchFamily="2" charset="-122"/>
              </a:rPr>
            </a:br>
            <a:endParaRPr lang="en-GB" altLang="zh-CN" sz="2800" b="1" smtClean="0">
              <a:solidFill>
                <a:srgbClr val="FF5050"/>
              </a:solidFill>
              <a:ea typeface="宋体" pitchFamily="2" charset="-122"/>
            </a:endParaRPr>
          </a:p>
        </p:txBody>
      </p:sp>
      <p:sp>
        <p:nvSpPr>
          <p:cNvPr id="523267" name="Rectangle 3"/>
          <p:cNvSpPr>
            <a:spLocks noGrp="1" noChangeArrowheads="1"/>
          </p:cNvSpPr>
          <p:nvPr>
            <p:ph type="body" sz="half" idx="1"/>
          </p:nvPr>
        </p:nvSpPr>
        <p:spPr>
          <a:xfrm>
            <a:off x="627063" y="2743200"/>
            <a:ext cx="4679950" cy="4114800"/>
          </a:xfrm>
        </p:spPr>
        <p:txBody>
          <a:bodyPr/>
          <a:lstStyle/>
          <a:p>
            <a:pPr>
              <a:spcBef>
                <a:spcPct val="0"/>
              </a:spcBef>
              <a:buFontTx/>
              <a:buNone/>
            </a:pPr>
            <a:r>
              <a:rPr lang="en-GB" altLang="zh-CN" sz="2000" smtClean="0">
                <a:solidFill>
                  <a:srgbClr val="FF0000"/>
                </a:solidFill>
                <a:ea typeface="宋体" pitchFamily="2" charset="-122"/>
              </a:rPr>
              <a:t>·  Large team, vague authority</a:t>
            </a:r>
            <a:r>
              <a:rPr lang="sv-SE" altLang="zh-CN" sz="2000" smtClean="0">
                <a:solidFill>
                  <a:srgbClr val="FF0000"/>
                </a:solidFill>
                <a:ea typeface="宋体" pitchFamily="2" charset="-122"/>
              </a:rPr>
              <a:t>, dominance  of technical and financial people, lawyers seldom show up.</a:t>
            </a:r>
          </a:p>
          <a:p>
            <a:pPr>
              <a:spcBef>
                <a:spcPct val="0"/>
              </a:spcBef>
              <a:buFontTx/>
              <a:buNone/>
            </a:pPr>
            <a:endParaRPr lang="en-GB" altLang="zh-CN" sz="2000" smtClean="0">
              <a:solidFill>
                <a:srgbClr val="FF0000"/>
              </a:solidFill>
              <a:ea typeface="宋体" pitchFamily="2" charset="-122"/>
            </a:endParaRPr>
          </a:p>
          <a:p>
            <a:pPr>
              <a:spcBef>
                <a:spcPct val="0"/>
              </a:spcBef>
              <a:buFontTx/>
              <a:buNone/>
            </a:pPr>
            <a:endParaRPr lang="en-GB" altLang="zh-CN" sz="2000" smtClean="0">
              <a:solidFill>
                <a:srgbClr val="FF0000"/>
              </a:solidFill>
              <a:ea typeface="宋体" pitchFamily="2" charset="-122"/>
            </a:endParaRPr>
          </a:p>
          <a:p>
            <a:pPr>
              <a:spcBef>
                <a:spcPct val="0"/>
              </a:spcBef>
              <a:buFontTx/>
              <a:buNone/>
            </a:pPr>
            <a:endParaRPr lang="en-GB" altLang="zh-CN" sz="2000" smtClean="0">
              <a:solidFill>
                <a:srgbClr val="FF0000"/>
              </a:solidFill>
              <a:ea typeface="宋体" pitchFamily="2" charset="-122"/>
            </a:endParaRPr>
          </a:p>
          <a:p>
            <a:pPr>
              <a:spcBef>
                <a:spcPct val="0"/>
              </a:spcBef>
              <a:buFontTx/>
              <a:buNone/>
            </a:pPr>
            <a:r>
              <a:rPr lang="en-GB" altLang="zh-CN" sz="2000" smtClean="0">
                <a:solidFill>
                  <a:srgbClr val="FF0000"/>
                </a:solidFill>
                <a:ea typeface="宋体" pitchFamily="2" charset="-122"/>
              </a:rPr>
              <a:t>·  Exploit “agreed principles” in the form of MOU and LOI.</a:t>
            </a:r>
          </a:p>
          <a:p>
            <a:pPr>
              <a:spcBef>
                <a:spcPct val="0"/>
              </a:spcBef>
              <a:buFontTx/>
              <a:buNone/>
            </a:pPr>
            <a:endParaRPr lang="en-GB" altLang="zh-CN" sz="2000" smtClean="0">
              <a:solidFill>
                <a:srgbClr val="FF0000"/>
              </a:solidFill>
              <a:ea typeface="宋体" pitchFamily="2" charset="-122"/>
            </a:endParaRPr>
          </a:p>
          <a:p>
            <a:pPr>
              <a:spcBef>
                <a:spcPct val="0"/>
              </a:spcBef>
              <a:buFontTx/>
              <a:buNone/>
            </a:pPr>
            <a:endParaRPr lang="en-GB" altLang="zh-CN" sz="2000" smtClean="0">
              <a:solidFill>
                <a:srgbClr val="FF0000"/>
              </a:solidFill>
              <a:ea typeface="宋体" pitchFamily="2" charset="-122"/>
            </a:endParaRPr>
          </a:p>
          <a:p>
            <a:pPr>
              <a:spcBef>
                <a:spcPct val="0"/>
              </a:spcBef>
              <a:buFontTx/>
              <a:buNone/>
            </a:pPr>
            <a:r>
              <a:rPr lang="en-GB" altLang="zh-CN" sz="2000" smtClean="0">
                <a:ea typeface="宋体" pitchFamily="2" charset="-122"/>
              </a:rPr>
              <a:t> </a:t>
            </a:r>
            <a:endParaRPr lang="zh-CN" altLang="en-GB" sz="2000" smtClean="0">
              <a:ea typeface="宋体" pitchFamily="2" charset="-122"/>
            </a:endParaRPr>
          </a:p>
        </p:txBody>
      </p:sp>
      <p:sp>
        <p:nvSpPr>
          <p:cNvPr id="523268" name="Line 4"/>
          <p:cNvSpPr>
            <a:spLocks noChangeShapeType="1"/>
          </p:cNvSpPr>
          <p:nvPr/>
        </p:nvSpPr>
        <p:spPr bwMode="auto">
          <a:xfrm>
            <a:off x="555625" y="25273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3269" name="Line 5"/>
          <p:cNvSpPr>
            <a:spLocks noChangeShapeType="1"/>
          </p:cNvSpPr>
          <p:nvPr/>
        </p:nvSpPr>
        <p:spPr bwMode="auto">
          <a:xfrm>
            <a:off x="5380038" y="1879600"/>
            <a:ext cx="0"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3270" name="Line 6"/>
          <p:cNvSpPr>
            <a:spLocks noChangeShapeType="1"/>
          </p:cNvSpPr>
          <p:nvPr/>
        </p:nvSpPr>
        <p:spPr bwMode="auto">
          <a:xfrm>
            <a:off x="555625" y="569595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3271" name="Text Box 7"/>
          <p:cNvSpPr txBox="1">
            <a:spLocks noChangeArrowheads="1"/>
          </p:cNvSpPr>
          <p:nvPr/>
        </p:nvSpPr>
        <p:spPr bwMode="auto">
          <a:xfrm>
            <a:off x="5595938" y="2743200"/>
            <a:ext cx="3548062"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000">
                <a:ea typeface="宋体" pitchFamily="2" charset="-122"/>
              </a:rPr>
              <a:t>See difference between </a:t>
            </a:r>
          </a:p>
          <a:p>
            <a:pPr eaLnBrk="1" hangingPunct="1">
              <a:spcBef>
                <a:spcPct val="0"/>
              </a:spcBef>
              <a:buFontTx/>
              <a:buNone/>
            </a:pPr>
            <a:r>
              <a:rPr lang="sv-SE" altLang="zh-CN" sz="2000">
                <a:ea typeface="宋体" pitchFamily="2" charset="-122"/>
              </a:rPr>
              <a:t>SOEs and private </a:t>
            </a:r>
          </a:p>
          <a:p>
            <a:pPr eaLnBrk="1" hangingPunct="1">
              <a:spcBef>
                <a:spcPct val="0"/>
              </a:spcBef>
              <a:buFontTx/>
              <a:buNone/>
            </a:pPr>
            <a:r>
              <a:rPr lang="sv-SE" altLang="zh-CN" sz="2000">
                <a:ea typeface="宋体" pitchFamily="2" charset="-122"/>
              </a:rPr>
              <a:t>firms. Tech and financial </a:t>
            </a:r>
          </a:p>
          <a:p>
            <a:pPr eaLnBrk="1" hangingPunct="1">
              <a:spcBef>
                <a:spcPct val="0"/>
              </a:spcBef>
              <a:buFontTx/>
              <a:buNone/>
            </a:pPr>
            <a:r>
              <a:rPr lang="sv-SE" altLang="zh-CN" sz="2000">
                <a:ea typeface="宋体" pitchFamily="2" charset="-122"/>
              </a:rPr>
              <a:t>experts must be on your </a:t>
            </a:r>
          </a:p>
          <a:p>
            <a:pPr eaLnBrk="1" hangingPunct="1">
              <a:spcBef>
                <a:spcPct val="0"/>
              </a:spcBef>
              <a:buFontTx/>
              <a:buNone/>
            </a:pPr>
            <a:r>
              <a:rPr lang="sv-SE" altLang="zh-CN" sz="2000">
                <a:ea typeface="宋体" pitchFamily="2" charset="-122"/>
              </a:rPr>
              <a:t>team; lawyers show up later.</a:t>
            </a:r>
          </a:p>
          <a:p>
            <a:pPr eaLnBrk="1" hangingPunct="1">
              <a:spcBef>
                <a:spcPct val="0"/>
              </a:spcBef>
              <a:buFontTx/>
              <a:buNone/>
            </a:pPr>
            <a:endParaRPr lang="sv-SE" altLang="zh-CN" sz="800">
              <a:ea typeface="宋体" pitchFamily="2" charset="-122"/>
            </a:endParaRPr>
          </a:p>
          <a:p>
            <a:pPr eaLnBrk="1" hangingPunct="1">
              <a:spcBef>
                <a:spcPct val="0"/>
              </a:spcBef>
              <a:buFontTx/>
              <a:buNone/>
            </a:pPr>
            <a:endParaRPr lang="sv-SE" altLang="zh-CN" sz="1200">
              <a:ea typeface="宋体" pitchFamily="2" charset="-122"/>
            </a:endParaRPr>
          </a:p>
          <a:p>
            <a:pPr eaLnBrk="1" hangingPunct="1">
              <a:spcBef>
                <a:spcPct val="0"/>
              </a:spcBef>
              <a:buFontTx/>
              <a:buNone/>
            </a:pPr>
            <a:r>
              <a:rPr lang="sv-SE" altLang="zh-CN" sz="2000">
                <a:ea typeface="宋体" pitchFamily="2" charset="-122"/>
              </a:rPr>
              <a:t>Emphasize ”mutual benefits” MOU/LOT is not binding. Nothing is agreed.</a:t>
            </a:r>
          </a:p>
          <a:p>
            <a:pPr eaLnBrk="1" hangingPunct="1">
              <a:spcBef>
                <a:spcPct val="0"/>
              </a:spcBef>
              <a:buFontTx/>
              <a:buNone/>
            </a:pPr>
            <a:endParaRPr lang="sv-SE" altLang="zh-CN" sz="2000">
              <a:ea typeface="宋体" pitchFamily="2" charset="-122"/>
            </a:endParaRPr>
          </a:p>
        </p:txBody>
      </p:sp>
      <p:sp>
        <p:nvSpPr>
          <p:cNvPr id="523272" name="Line 8"/>
          <p:cNvSpPr>
            <a:spLocks noChangeShapeType="1"/>
          </p:cNvSpPr>
          <p:nvPr/>
        </p:nvSpPr>
        <p:spPr bwMode="auto">
          <a:xfrm>
            <a:off x="555625" y="18796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3273" name="Text Box 9"/>
          <p:cNvSpPr txBox="1">
            <a:spLocks noChangeArrowheads="1"/>
          </p:cNvSpPr>
          <p:nvPr/>
        </p:nvSpPr>
        <p:spPr bwMode="auto">
          <a:xfrm>
            <a:off x="755650" y="1952625"/>
            <a:ext cx="416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23274" name="Text Box 10"/>
          <p:cNvSpPr txBox="1">
            <a:spLocks noChangeArrowheads="1"/>
          </p:cNvSpPr>
          <p:nvPr/>
        </p:nvSpPr>
        <p:spPr bwMode="auto">
          <a:xfrm>
            <a:off x="5867400" y="1952625"/>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8669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body" sz="half" idx="1"/>
          </p:nvPr>
        </p:nvSpPr>
        <p:spPr>
          <a:xfrm>
            <a:off x="539750" y="1341438"/>
            <a:ext cx="4537075" cy="4114800"/>
          </a:xfrm>
        </p:spPr>
        <p:txBody>
          <a:bodyPr/>
          <a:lstStyle/>
          <a:p>
            <a:pPr>
              <a:spcBef>
                <a:spcPct val="0"/>
              </a:spcBef>
              <a:buFontTx/>
              <a:buNone/>
            </a:pPr>
            <a:endParaRPr lang="en-GB" altLang="zh-CN" sz="2000" smtClean="0">
              <a:ea typeface="宋体" pitchFamily="2" charset="-122"/>
            </a:endParaRPr>
          </a:p>
          <a:p>
            <a:pPr>
              <a:spcBef>
                <a:spcPct val="0"/>
              </a:spcBef>
            </a:pPr>
            <a:r>
              <a:rPr lang="en-GB" altLang="zh-CN" sz="2000" smtClean="0">
                <a:solidFill>
                  <a:srgbClr val="FF0000"/>
                </a:solidFill>
                <a:ea typeface="宋体" pitchFamily="2" charset="-122"/>
              </a:rPr>
              <a:t> Play home court</a:t>
            </a:r>
          </a:p>
          <a:p>
            <a:pPr>
              <a:spcBef>
                <a:spcPct val="0"/>
              </a:spcBef>
            </a:pPr>
            <a:endParaRPr lang="en-GB" altLang="zh-CN" sz="2000" smtClean="0">
              <a:solidFill>
                <a:srgbClr val="FF0000"/>
              </a:solidFill>
              <a:ea typeface="宋体" pitchFamily="2" charset="-122"/>
            </a:endParaRPr>
          </a:p>
          <a:p>
            <a:pPr>
              <a:spcBef>
                <a:spcPct val="0"/>
              </a:spcBef>
            </a:pPr>
            <a:endParaRPr lang="en-GB" altLang="zh-CN" sz="2000" smtClean="0">
              <a:solidFill>
                <a:srgbClr val="FF0000"/>
              </a:solidFill>
              <a:ea typeface="宋体" pitchFamily="2" charset="-122"/>
            </a:endParaRPr>
          </a:p>
          <a:p>
            <a:pPr>
              <a:spcBef>
                <a:spcPct val="0"/>
              </a:spcBef>
            </a:pPr>
            <a:endParaRPr lang="en-GB" altLang="zh-CN" sz="800" smtClean="0">
              <a:solidFill>
                <a:srgbClr val="FF0000"/>
              </a:solidFill>
              <a:ea typeface="宋体" pitchFamily="2" charset="-122"/>
            </a:endParaRPr>
          </a:p>
          <a:p>
            <a:pPr>
              <a:spcBef>
                <a:spcPct val="0"/>
              </a:spcBef>
            </a:pPr>
            <a:endParaRPr lang="en-GB" altLang="zh-CN" sz="800" smtClean="0">
              <a:solidFill>
                <a:srgbClr val="FF0000"/>
              </a:solidFill>
              <a:ea typeface="宋体" pitchFamily="2" charset="-122"/>
            </a:endParaRPr>
          </a:p>
          <a:p>
            <a:pPr>
              <a:spcBef>
                <a:spcPct val="0"/>
              </a:spcBef>
            </a:pPr>
            <a:endParaRPr lang="en-GB" altLang="zh-CN" sz="800" smtClean="0">
              <a:solidFill>
                <a:srgbClr val="FF0000"/>
              </a:solidFill>
              <a:ea typeface="宋体" pitchFamily="2" charset="-122"/>
            </a:endParaRPr>
          </a:p>
          <a:p>
            <a:pPr>
              <a:spcBef>
                <a:spcPct val="0"/>
              </a:spcBef>
            </a:pPr>
            <a:endParaRPr lang="en-GB" altLang="zh-CN" sz="800" smtClean="0">
              <a:solidFill>
                <a:srgbClr val="FF0000"/>
              </a:solidFill>
              <a:ea typeface="宋体" pitchFamily="2" charset="-122"/>
            </a:endParaRPr>
          </a:p>
          <a:p>
            <a:pPr>
              <a:spcBef>
                <a:spcPct val="0"/>
              </a:spcBef>
            </a:pPr>
            <a:endParaRPr lang="en-GB" altLang="zh-CN" sz="800" smtClean="0">
              <a:solidFill>
                <a:srgbClr val="FF0000"/>
              </a:solidFill>
              <a:ea typeface="宋体" pitchFamily="2" charset="-122"/>
            </a:endParaRPr>
          </a:p>
          <a:p>
            <a:pPr>
              <a:spcBef>
                <a:spcPct val="0"/>
              </a:spcBef>
              <a:buFontTx/>
              <a:buNone/>
            </a:pPr>
            <a:endParaRPr lang="en-GB" altLang="zh-CN" sz="800" smtClean="0">
              <a:solidFill>
                <a:srgbClr val="FF0000"/>
              </a:solidFill>
              <a:ea typeface="宋体" pitchFamily="2" charset="-122"/>
            </a:endParaRPr>
          </a:p>
          <a:p>
            <a:pPr>
              <a:spcBef>
                <a:spcPct val="0"/>
              </a:spcBef>
              <a:buFontTx/>
              <a:buNone/>
            </a:pPr>
            <a:endParaRPr lang="en-GB" altLang="zh-CN" sz="800" smtClean="0">
              <a:solidFill>
                <a:srgbClr val="FF0000"/>
              </a:solidFill>
              <a:ea typeface="宋体" pitchFamily="2" charset="-122"/>
            </a:endParaRPr>
          </a:p>
          <a:p>
            <a:pPr>
              <a:spcBef>
                <a:spcPct val="0"/>
              </a:spcBef>
            </a:pPr>
            <a:endParaRPr lang="en-GB" altLang="zh-CN" sz="200" smtClean="0">
              <a:solidFill>
                <a:srgbClr val="FF0000"/>
              </a:solidFill>
              <a:ea typeface="宋体" pitchFamily="2" charset="-122"/>
            </a:endParaRPr>
          </a:p>
          <a:p>
            <a:pPr>
              <a:spcBef>
                <a:spcPct val="0"/>
              </a:spcBef>
            </a:pPr>
            <a:r>
              <a:rPr lang="en-GB" altLang="zh-CN" sz="2000" smtClean="0">
                <a:solidFill>
                  <a:srgbClr val="FF0000"/>
                </a:solidFill>
                <a:ea typeface="宋体" pitchFamily="2" charset="-122"/>
              </a:rPr>
              <a:t>Buy the best technology</a:t>
            </a:r>
            <a:r>
              <a:rPr lang="sv-SE" altLang="zh-CN" sz="2000" smtClean="0">
                <a:solidFill>
                  <a:srgbClr val="FF0000"/>
                </a:solidFill>
                <a:ea typeface="宋体" pitchFamily="2" charset="-122"/>
              </a:rPr>
              <a:t> and do business with famous companies; increasing emphasis on innovation</a:t>
            </a:r>
          </a:p>
          <a:p>
            <a:pPr>
              <a:spcBef>
                <a:spcPct val="0"/>
              </a:spcBef>
            </a:pPr>
            <a:endParaRPr lang="sv-SE" altLang="zh-CN" sz="2000" smtClean="0">
              <a:solidFill>
                <a:srgbClr val="FF0000"/>
              </a:solidFill>
              <a:ea typeface="宋体" pitchFamily="2" charset="-122"/>
            </a:endParaRPr>
          </a:p>
          <a:p>
            <a:pPr>
              <a:spcBef>
                <a:spcPct val="0"/>
              </a:spcBef>
            </a:pPr>
            <a:r>
              <a:rPr lang="sv-SE" altLang="zh-CN" sz="2000" smtClean="0">
                <a:solidFill>
                  <a:srgbClr val="FF0000"/>
                </a:solidFill>
                <a:ea typeface="宋体" pitchFamily="2" charset="-122"/>
              </a:rPr>
              <a:t>Mask interests</a:t>
            </a:r>
          </a:p>
          <a:p>
            <a:pPr>
              <a:spcBef>
                <a:spcPct val="0"/>
              </a:spcBef>
              <a:buFontTx/>
              <a:buNone/>
            </a:pPr>
            <a:r>
              <a:rPr lang="sv-SE" altLang="zh-CN" sz="2000" smtClean="0">
                <a:solidFill>
                  <a:srgbClr val="FF0000"/>
                </a:solidFill>
                <a:ea typeface="宋体" pitchFamily="2" charset="-122"/>
              </a:rPr>
              <a:t>	(”Foreign friends speak first.”)</a:t>
            </a:r>
          </a:p>
          <a:p>
            <a:pPr>
              <a:spcBef>
                <a:spcPct val="0"/>
              </a:spcBef>
            </a:pPr>
            <a:endParaRPr lang="sv-SE" altLang="zh-CN" sz="2000" smtClean="0">
              <a:solidFill>
                <a:srgbClr val="FF0000"/>
              </a:solidFill>
              <a:ea typeface="宋体" pitchFamily="2" charset="-122"/>
            </a:endParaRPr>
          </a:p>
          <a:p>
            <a:pPr eaLnBrk="1" hangingPunct="1"/>
            <a:endParaRPr lang="zh-CN" altLang="en-GB" sz="2000" smtClean="0">
              <a:solidFill>
                <a:srgbClr val="FF0000"/>
              </a:solidFill>
              <a:ea typeface="宋体" pitchFamily="2" charset="-122"/>
            </a:endParaRPr>
          </a:p>
          <a:p>
            <a:pPr eaLnBrk="1" hangingPunct="1"/>
            <a:endParaRPr lang="zh-CN" altLang="en-GB" sz="2000" smtClean="0">
              <a:ea typeface="宋体" pitchFamily="2" charset="-122"/>
            </a:endParaRPr>
          </a:p>
        </p:txBody>
      </p:sp>
      <p:sp>
        <p:nvSpPr>
          <p:cNvPr id="524291" name="Line 3"/>
          <p:cNvSpPr>
            <a:spLocks noChangeShapeType="1"/>
          </p:cNvSpPr>
          <p:nvPr/>
        </p:nvSpPr>
        <p:spPr bwMode="auto">
          <a:xfrm>
            <a:off x="395288" y="12668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4292" name="Line 4"/>
          <p:cNvSpPr>
            <a:spLocks noChangeShapeType="1"/>
          </p:cNvSpPr>
          <p:nvPr/>
        </p:nvSpPr>
        <p:spPr bwMode="auto">
          <a:xfrm>
            <a:off x="5148263" y="620713"/>
            <a:ext cx="0" cy="561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4293" name="Line 5"/>
          <p:cNvSpPr>
            <a:spLocks noChangeShapeType="1"/>
          </p:cNvSpPr>
          <p:nvPr/>
        </p:nvSpPr>
        <p:spPr bwMode="auto">
          <a:xfrm>
            <a:off x="468313" y="6237288"/>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4294" name="Text Box 6"/>
          <p:cNvSpPr txBox="1">
            <a:spLocks noChangeArrowheads="1"/>
          </p:cNvSpPr>
          <p:nvPr/>
        </p:nvSpPr>
        <p:spPr bwMode="auto">
          <a:xfrm>
            <a:off x="5292725" y="1557338"/>
            <a:ext cx="3548063"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000">
                <a:ea typeface="宋体" pitchFamily="2" charset="-122"/>
              </a:rPr>
              <a:t>Prepare mentally.  ”Home court” OK if it can generate faster decision making. + Invite the Chinese to negotiate outside China.</a:t>
            </a:r>
          </a:p>
          <a:p>
            <a:pPr eaLnBrk="1" hangingPunct="1">
              <a:spcBef>
                <a:spcPct val="0"/>
              </a:spcBef>
              <a:buFontTx/>
              <a:buNone/>
            </a:pPr>
            <a:endParaRPr lang="sv-SE" altLang="zh-CN" sz="800">
              <a:ea typeface="宋体" pitchFamily="2" charset="-122"/>
            </a:endParaRPr>
          </a:p>
          <a:p>
            <a:pPr eaLnBrk="1" hangingPunct="1">
              <a:spcBef>
                <a:spcPct val="0"/>
              </a:spcBef>
              <a:buFontTx/>
              <a:buNone/>
            </a:pPr>
            <a:endParaRPr lang="sv-SE" altLang="zh-CN" sz="1200">
              <a:ea typeface="宋体" pitchFamily="2" charset="-122"/>
            </a:endParaRPr>
          </a:p>
          <a:p>
            <a:pPr eaLnBrk="1" hangingPunct="1">
              <a:spcBef>
                <a:spcPct val="0"/>
              </a:spcBef>
              <a:buFontTx/>
              <a:buNone/>
            </a:pPr>
            <a:endParaRPr lang="sv-SE" altLang="zh-CN" sz="200">
              <a:ea typeface="宋体" pitchFamily="2" charset="-122"/>
            </a:endParaRPr>
          </a:p>
          <a:p>
            <a:pPr eaLnBrk="1" hangingPunct="1">
              <a:spcBef>
                <a:spcPct val="0"/>
              </a:spcBef>
              <a:buFontTx/>
              <a:buNone/>
            </a:pPr>
            <a:r>
              <a:rPr lang="sv-SE" altLang="zh-CN" sz="2000">
                <a:ea typeface="宋体" pitchFamily="2" charset="-122"/>
              </a:rPr>
              <a:t>Indicate that you are unique and innovative in your business; Use reference.</a:t>
            </a:r>
          </a:p>
          <a:p>
            <a:pPr eaLnBrk="1" hangingPunct="1">
              <a:spcBef>
                <a:spcPct val="0"/>
              </a:spcBef>
              <a:buFontTx/>
              <a:buNone/>
            </a:pPr>
            <a:endParaRPr lang="sv-SE" altLang="zh-CN" sz="2000">
              <a:ea typeface="宋体" pitchFamily="2" charset="-122"/>
            </a:endParaRPr>
          </a:p>
          <a:p>
            <a:pPr eaLnBrk="1" hangingPunct="1">
              <a:spcBef>
                <a:spcPct val="0"/>
              </a:spcBef>
              <a:buFontTx/>
              <a:buNone/>
            </a:pPr>
            <a:r>
              <a:rPr lang="sv-SE" altLang="zh-CN" sz="2000">
                <a:ea typeface="宋体" pitchFamily="2" charset="-122"/>
              </a:rPr>
              <a:t>Prepare a two minutes statement emphasizing your China interest at national/political, corporate, and personal levels.</a:t>
            </a:r>
          </a:p>
          <a:p>
            <a:pPr eaLnBrk="1" hangingPunct="1">
              <a:spcBef>
                <a:spcPct val="0"/>
              </a:spcBef>
              <a:buFontTx/>
              <a:buNone/>
            </a:pPr>
            <a:endParaRPr lang="sv-SE" altLang="zh-CN" sz="2000">
              <a:ea typeface="宋体" pitchFamily="2" charset="-122"/>
            </a:endParaRPr>
          </a:p>
        </p:txBody>
      </p:sp>
      <p:sp>
        <p:nvSpPr>
          <p:cNvPr id="524295" name="Line 7"/>
          <p:cNvSpPr>
            <a:spLocks noChangeShapeType="1"/>
          </p:cNvSpPr>
          <p:nvPr/>
        </p:nvSpPr>
        <p:spPr bwMode="auto">
          <a:xfrm>
            <a:off x="395288" y="619125"/>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v-SE"/>
          </a:p>
        </p:txBody>
      </p:sp>
      <p:sp>
        <p:nvSpPr>
          <p:cNvPr id="524296" name="Text Box 8"/>
          <p:cNvSpPr txBox="1">
            <a:spLocks noChangeArrowheads="1"/>
          </p:cNvSpPr>
          <p:nvPr/>
        </p:nvSpPr>
        <p:spPr bwMode="auto">
          <a:xfrm>
            <a:off x="5795963" y="692150"/>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How to deal with</a:t>
            </a:r>
            <a:endParaRPr lang="en-US" altLang="zh-CN" sz="2400" b="1">
              <a:ea typeface="宋体" pitchFamily="2" charset="-122"/>
            </a:endParaRPr>
          </a:p>
        </p:txBody>
      </p:sp>
      <p:sp>
        <p:nvSpPr>
          <p:cNvPr id="524297" name="Text Box 9"/>
          <p:cNvSpPr txBox="1">
            <a:spLocks noChangeArrowheads="1"/>
          </p:cNvSpPr>
          <p:nvPr/>
        </p:nvSpPr>
        <p:spPr bwMode="auto">
          <a:xfrm>
            <a:off x="684213" y="692150"/>
            <a:ext cx="416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zh-CN" sz="2400" b="1">
                <a:ea typeface="宋体" pitchFamily="2" charset="-122"/>
              </a:rPr>
              <a:t>General negotiation behaviour</a:t>
            </a:r>
            <a:endParaRPr lang="en-US" altLang="zh-CN" sz="2400" b="1">
              <a:ea typeface="宋体" pitchFamily="2" charset="-122"/>
            </a:endParaRPr>
          </a:p>
        </p:txBody>
      </p:sp>
      <p:sp>
        <p:nvSpPr>
          <p:cNvPr id="56324" name="Text Box 4"/>
          <p:cNvSpPr txBox="1">
            <a:spLocks noChangeArrowheads="1"/>
          </p:cNvSpPr>
          <p:nvPr/>
        </p:nvSpPr>
        <p:spPr bwMode="auto">
          <a:xfrm>
            <a:off x="7235825" y="6461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000" dirty="0">
                <a:latin typeface="Arial" charset="0"/>
                <a:ea typeface="宋体" pitchFamily="2" charset="-122"/>
              </a:rPr>
              <a:t>© </a:t>
            </a:r>
            <a:r>
              <a:rPr lang="en-US" altLang="zh-CN" sz="1000" dirty="0" smtClean="0">
                <a:latin typeface="Arial" charset="0"/>
                <a:ea typeface="宋体" pitchFamily="2" charset="-122"/>
              </a:rPr>
              <a:t>2013 </a:t>
            </a:r>
            <a:r>
              <a:rPr lang="en-US" altLang="zh-CN" sz="1000" dirty="0">
                <a:latin typeface="Arial" charset="0"/>
                <a:ea typeface="宋体" pitchFamily="2" charset="-122"/>
              </a:rPr>
              <a:t>www.tonyfang.com</a:t>
            </a:r>
          </a:p>
          <a:p>
            <a:pPr eaLnBrk="1" hangingPunct="1">
              <a:spcBef>
                <a:spcPct val="0"/>
              </a:spcBef>
              <a:buFontTx/>
              <a:buNone/>
            </a:pPr>
            <a:endParaRPr lang="en-US" altLang="zh-CN" sz="1000" dirty="0">
              <a:latin typeface="Arial" charset="0"/>
              <a:ea typeface="宋体" pitchFamily="2" charset="-122"/>
            </a:endParaRPr>
          </a:p>
        </p:txBody>
      </p:sp>
    </p:spTree>
    <p:extLst>
      <p:ext uri="{BB962C8B-B14F-4D97-AF65-F5344CB8AC3E}">
        <p14:creationId xmlns:p14="http://schemas.microsoft.com/office/powerpoint/2010/main" val="268456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966</Words>
  <Application>Microsoft Office PowerPoint</Application>
  <PresentationFormat>On-screen Show (4:3)</PresentationFormat>
  <Paragraphs>343</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Picture</vt:lpstr>
      <vt:lpstr>MSPhotoEd.3</vt:lpstr>
      <vt:lpstr>PowerPoint Presentation</vt:lpstr>
      <vt:lpstr>China-Africa Trade (USD bn) and so what?</vt:lpstr>
      <vt:lpstr>PowerPoint Presentation</vt:lpstr>
      <vt:lpstr>The Chinese concept of negotiating</vt:lpstr>
      <vt:lpstr>PowerPoint Presentation</vt:lpstr>
      <vt:lpstr>PowerPoint Presentation</vt:lpstr>
      <vt:lpstr>PowerPoint Presentation</vt:lpstr>
      <vt:lpstr>Chinese Business Negotiating Style   </vt:lpstr>
      <vt:lpstr>PowerPoint Presentation</vt:lpstr>
      <vt:lpstr>PowerPoint Presentation</vt:lpstr>
      <vt:lpstr>PowerPoint Presentation</vt:lpstr>
      <vt:lpstr>PowerPoint Presentation</vt:lpstr>
      <vt:lpstr>PowerPoint Presentation</vt:lpstr>
      <vt:lpstr>Observation…. </vt:lpstr>
      <vt:lpstr>PowerPoint Presentation</vt:lpstr>
      <vt:lpstr>We intend to answer the above research questions by examining them in specific Sino-African business projects in a larger context of the internationalization of Chinese firms in the age of globalization.  The nature of not just Chinese organizations but also the African counterpart and its broader regulatory framework and business environment  need to be examined in a systematic  manner.  Negotiating with mutural benefits? </vt:lpstr>
    </vt:vector>
  </TitlesOfParts>
  <Company>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in Africa</dc:title>
  <dc:creator>fgfg</dc:creator>
  <cp:lastModifiedBy>RU User</cp:lastModifiedBy>
  <cp:revision>280</cp:revision>
  <cp:lastPrinted>2012-10-23T18:08:04Z</cp:lastPrinted>
  <dcterms:created xsi:type="dcterms:W3CDTF">2012-10-20T10:52:14Z</dcterms:created>
  <dcterms:modified xsi:type="dcterms:W3CDTF">2013-11-06T08:13:17Z</dcterms:modified>
</cp:coreProperties>
</file>