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98" r:id="rId4"/>
    <p:sldId id="299" r:id="rId5"/>
    <p:sldId id="300" r:id="rId6"/>
    <p:sldId id="291" r:id="rId7"/>
    <p:sldId id="301" r:id="rId8"/>
    <p:sldId id="302" r:id="rId9"/>
    <p:sldId id="290" r:id="rId10"/>
    <p:sldId id="303" r:id="rId11"/>
    <p:sldId id="311" r:id="rId12"/>
    <p:sldId id="304" r:id="rId13"/>
    <p:sldId id="305" r:id="rId14"/>
    <p:sldId id="306" r:id="rId15"/>
    <p:sldId id="307" r:id="rId16"/>
    <p:sldId id="308" r:id="rId17"/>
    <p:sldId id="295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6C"/>
    <a:srgbClr val="6D1567"/>
    <a:srgbClr val="E78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2" autoAdjust="0"/>
    <p:restoredTop sz="94660" autoAdjust="0"/>
  </p:normalViewPr>
  <p:slideViewPr>
    <p:cSldViewPr snapToGrid="0">
      <p:cViewPr varScale="1">
        <p:scale>
          <a:sx n="93" d="100"/>
          <a:sy n="93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pPr>
              <a:defRPr/>
            </a:pPr>
            <a:fld id="{9E661334-C5DC-475E-AF91-0453F0F7C285}" type="datetimeFigureOut">
              <a:rPr lang="en-ZA"/>
              <a:pPr>
                <a:defRPr/>
              </a:pPr>
              <a:t>2013/11/06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pPr>
              <a:defRPr/>
            </a:pPr>
            <a:fld id="{3648D345-BD87-4AB6-B01D-18C28E41303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750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pPr>
              <a:defRPr/>
            </a:pPr>
            <a:fld id="{7B508F3B-E3E6-459B-8123-487E170CACCF}" type="datetimeFigureOut">
              <a:rPr lang="en-ZA"/>
              <a:pPr>
                <a:defRPr/>
              </a:pPr>
              <a:t>2013/11/06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5600" cy="4443412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pPr>
              <a:defRPr/>
            </a:pPr>
            <a:fld id="{29A54A65-3814-4595-A6D5-57C66F92439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23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EAB33C-BF4F-48B6-BC74-BFA2FBF7DDF4}" type="slidenum">
              <a:rPr lang="en-ZA" smtClean="0"/>
              <a:pPr/>
              <a:t>1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256749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3657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etting the trend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713" y="5286375"/>
            <a:ext cx="14112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317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6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6236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623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2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79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7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98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95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5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9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7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57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551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57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551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5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8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4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7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3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33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354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7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645275"/>
            <a:ext cx="9144000" cy="212725"/>
          </a:xfrm>
          <a:prstGeom prst="rect">
            <a:avLst/>
          </a:prstGeom>
          <a:solidFill>
            <a:srgbClr val="731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6" name="Picture 5" descr="logo_soft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5997575"/>
            <a:ext cx="2057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ting the trend_soft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487988"/>
            <a:ext cx="1187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7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835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399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na_afric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20000"/>
          </a:blip>
          <a:stretch>
            <a:fillRect/>
          </a:stretch>
        </p:blipFill>
        <p:spPr>
          <a:xfrm>
            <a:off x="579852" y="2920552"/>
            <a:ext cx="3780121" cy="3719638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342900" y="2159000"/>
            <a:ext cx="8445500" cy="1943100"/>
          </a:xfrm>
        </p:spPr>
        <p:txBody>
          <a:bodyPr/>
          <a:lstStyle/>
          <a:p>
            <a:pPr eaLnBrk="1" hangingPunct="1"/>
            <a:r>
              <a:rPr lang="en-ZA" dirty="0" smtClean="0"/>
              <a:t/>
            </a:r>
            <a:br>
              <a:rPr lang="en-ZA" dirty="0" smtClean="0"/>
            </a:br>
            <a:endParaRPr lang="en-ZA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515" y="1788841"/>
            <a:ext cx="6826095" cy="27385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800" b="1" cap="all" dirty="0" smtClean="0">
                <a:solidFill>
                  <a:schemeClr val="tx1"/>
                </a:solidFill>
              </a:rPr>
              <a:t>The relationship between Leadership Styles and Quality of Work Life: An Exploratory Study of Chinese manufacturing organisations in South Africa</a:t>
            </a:r>
            <a:endParaRPr lang="en-ZA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Z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25190" y="4102100"/>
            <a:ext cx="6400800" cy="237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ZA" sz="24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ZA" sz="2800" b="1" dirty="0" smtClean="0">
                <a:latin typeface="+mn-lt"/>
                <a:cs typeface="+mn-cs"/>
              </a:rPr>
              <a:t>China in Africa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ZA" sz="2800" b="1" dirty="0" smtClean="0">
                <a:latin typeface="+mn-lt"/>
                <a:cs typeface="+mn-cs"/>
              </a:rPr>
              <a:t>Implications for management, implications for change </a:t>
            </a:r>
            <a:endParaRPr kumimoji="0" lang="en-ZA" sz="2800" b="1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ZA" sz="24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Management </a:t>
            </a:r>
            <a:r>
              <a:rPr lang="en-ZA" sz="2400" dirty="0" smtClean="0">
                <a:latin typeface="+mn-lt"/>
                <a:cs typeface="+mn-cs"/>
              </a:rPr>
              <a:t>Symposium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ZA" sz="24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Rhodes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ZA" sz="2400" dirty="0" smtClean="0">
                <a:latin typeface="+mn-lt"/>
                <a:cs typeface="+mn-cs"/>
              </a:rPr>
              <a:t>31</a:t>
            </a:r>
            <a:r>
              <a:rPr lang="en-ZA" sz="2400" baseline="0" dirty="0" smtClean="0">
                <a:latin typeface="+mn-lt"/>
                <a:cs typeface="+mn-cs"/>
              </a:rPr>
              <a:t> October 2013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ZA" sz="24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ZA" sz="28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R.C. Handley</a:t>
            </a:r>
            <a:r>
              <a:rPr lang="en-ZA" sz="2800" dirty="0">
                <a:latin typeface="+mn-lt"/>
                <a:cs typeface="+mn-cs"/>
              </a:rPr>
              <a:t> </a:t>
            </a:r>
            <a:r>
              <a:rPr lang="en-ZA" sz="2800" dirty="0" smtClean="0">
                <a:latin typeface="+mn-lt"/>
                <a:cs typeface="+mn-cs"/>
              </a:rPr>
              <a:t>&amp;</a:t>
            </a:r>
            <a:r>
              <a:rPr kumimoji="0" lang="en-ZA" sz="28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M. </a:t>
            </a:r>
            <a:r>
              <a:rPr lang="en-ZA" sz="2800" dirty="0" err="1" smtClean="0">
                <a:latin typeface="+mn-lt"/>
                <a:cs typeface="+mn-cs"/>
              </a:rPr>
              <a:t>L</a:t>
            </a:r>
            <a:r>
              <a:rPr kumimoji="0" lang="en-ZA" sz="2800" b="0" i="0" u="none" strike="noStrike" kern="1200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ouw</a:t>
            </a:r>
            <a:endParaRPr kumimoji="0" lang="en-ZA" sz="28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ica_china_signpost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9870"/>
          <a:stretch>
            <a:fillRect/>
          </a:stretch>
        </p:blipFill>
        <p:spPr>
          <a:xfrm>
            <a:off x="6284687" y="1244318"/>
            <a:ext cx="2859314" cy="2415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4. Goals of the research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QWL of managers and employees;</a:t>
            </a:r>
            <a:endParaRPr lang="en-ZA" dirty="0" smtClean="0"/>
          </a:p>
          <a:p>
            <a:pPr lvl="0"/>
            <a:r>
              <a:rPr lang="en-US" dirty="0" smtClean="0"/>
              <a:t>LS of managers; </a:t>
            </a:r>
            <a:endParaRPr lang="en-ZA" dirty="0" smtClean="0"/>
          </a:p>
          <a:p>
            <a:pPr lvl="0"/>
            <a:r>
              <a:rPr lang="en-US" dirty="0" smtClean="0"/>
              <a:t>Relationships between LS and QWL;</a:t>
            </a:r>
            <a:endParaRPr lang="en-ZA" dirty="0" smtClean="0"/>
          </a:p>
          <a:p>
            <a:pPr lvl="0"/>
            <a:r>
              <a:rPr lang="en-US" dirty="0" smtClean="0"/>
              <a:t>Relationships between QWL and selected biographical variables; and</a:t>
            </a:r>
            <a:endParaRPr lang="en-ZA" dirty="0" smtClean="0"/>
          </a:p>
          <a:p>
            <a:pPr lvl="0"/>
            <a:r>
              <a:rPr lang="en-US" dirty="0" smtClean="0"/>
              <a:t>Relationships between LS and selected biographical variables.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1911"/>
            <a:ext cx="8229600" cy="1143000"/>
          </a:xfrm>
        </p:spPr>
        <p:txBody>
          <a:bodyPr/>
          <a:lstStyle/>
          <a:p>
            <a:r>
              <a:rPr lang="en-ZA" dirty="0"/>
              <a:t>5</a:t>
            </a:r>
            <a:r>
              <a:rPr lang="en-ZA" dirty="0" smtClean="0"/>
              <a:t>. Conceptual diagram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63" t="27539" r="20538" b="8278"/>
          <a:stretch>
            <a:fillRect/>
          </a:stretch>
        </p:blipFill>
        <p:spPr bwMode="auto">
          <a:xfrm>
            <a:off x="604274" y="1072877"/>
            <a:ext cx="8248026" cy="490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4038" y="1562985"/>
            <a:ext cx="43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b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265582" y="1194390"/>
            <a:ext cx="43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a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437861" y="2544724"/>
            <a:ext cx="43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c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551275" y="4508205"/>
            <a:ext cx="43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d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648046" y="4274281"/>
            <a:ext cx="43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dirty="0" smtClean="0"/>
              <a:t>e</a:t>
            </a:r>
            <a:endParaRPr lang="en-ZA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20646" y="2617296"/>
            <a:ext cx="346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466236"/>
            <a:ext cx="8543925" cy="1143000"/>
          </a:xfrm>
        </p:spPr>
        <p:txBody>
          <a:bodyPr/>
          <a:lstStyle/>
          <a:p>
            <a:r>
              <a:rPr lang="en-ZA" dirty="0"/>
              <a:t>6</a:t>
            </a:r>
            <a:r>
              <a:rPr lang="en-ZA" dirty="0" smtClean="0"/>
              <a:t>. Research design and methodology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paradigm</a:t>
            </a:r>
          </a:p>
          <a:p>
            <a:pPr lvl="1"/>
            <a:r>
              <a:rPr lang="en-US" sz="3200" dirty="0" smtClean="0"/>
              <a:t>Positivistic </a:t>
            </a:r>
            <a:r>
              <a:rPr lang="en-US" sz="1400" dirty="0" smtClean="0"/>
              <a:t>(</a:t>
            </a:r>
            <a:r>
              <a:rPr lang="en-US" sz="1400" dirty="0" err="1" smtClean="0"/>
              <a:t>Sekaran</a:t>
            </a:r>
            <a:r>
              <a:rPr lang="en-US" sz="1400" dirty="0" smtClean="0"/>
              <a:t>, 2000)</a:t>
            </a:r>
            <a:endParaRPr lang="en-ZA" sz="3200" dirty="0" smtClean="0"/>
          </a:p>
          <a:p>
            <a:r>
              <a:rPr lang="en-ZA" dirty="0" smtClean="0"/>
              <a:t>Sampling </a:t>
            </a:r>
          </a:p>
          <a:p>
            <a:pPr lvl="1"/>
            <a:r>
              <a:rPr lang="en-ZA" sz="3200" dirty="0" smtClean="0"/>
              <a:t>Assistance of the South Africa China Business Associations</a:t>
            </a:r>
          </a:p>
          <a:p>
            <a:pPr lvl="1"/>
            <a:r>
              <a:rPr lang="en-ZA" sz="3200" dirty="0" smtClean="0"/>
              <a:t>Chinese subsidiaries or Chinese majority shareholding and a strong Chinese representation</a:t>
            </a:r>
          </a:p>
          <a:p>
            <a:pPr lvl="1"/>
            <a:endParaRPr lang="en-Z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81" t="9448" r="86190" b="56105"/>
          <a:stretch>
            <a:fillRect/>
          </a:stretch>
        </p:blipFill>
        <p:spPr bwMode="auto">
          <a:xfrm>
            <a:off x="6996231" y="1584250"/>
            <a:ext cx="1669311" cy="25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1798"/>
            <a:ext cx="8193315" cy="4525963"/>
          </a:xfrm>
        </p:spPr>
        <p:txBody>
          <a:bodyPr/>
          <a:lstStyle/>
          <a:p>
            <a:r>
              <a:rPr lang="en-ZA" dirty="0" smtClean="0"/>
              <a:t>Data collection</a:t>
            </a:r>
          </a:p>
          <a:p>
            <a:pPr lvl="1"/>
            <a:r>
              <a:rPr lang="en-ZA" sz="3200" dirty="0" smtClean="0"/>
              <a:t>Questionnaire</a:t>
            </a:r>
          </a:p>
          <a:p>
            <a:pPr lvl="1"/>
            <a:r>
              <a:rPr lang="en-ZA" sz="3200" dirty="0" smtClean="0"/>
              <a:t>Two measuring instruments, namely QWL and LS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5275" y="625890"/>
            <a:ext cx="8543925" cy="1143000"/>
          </a:xfrm>
        </p:spPr>
        <p:txBody>
          <a:bodyPr/>
          <a:lstStyle/>
          <a:p>
            <a:r>
              <a:rPr lang="en-ZA" dirty="0"/>
              <a:t>6</a:t>
            </a:r>
            <a:r>
              <a:rPr lang="en-ZA" dirty="0" smtClean="0"/>
              <a:t>. Research design and methodology (cont.)</a:t>
            </a:r>
            <a:endParaRPr lang="en-ZA" dirty="0"/>
          </a:p>
        </p:txBody>
      </p:sp>
      <p:pic>
        <p:nvPicPr>
          <p:cNvPr id="7" name="Picture 2" descr="http://static.guim.co.uk/sys-images/Guardian/About/General/2011/2/4/1296834668925/Chinese-civil-engineer-in-007.jpg"/>
          <p:cNvPicPr>
            <a:picLocks noChangeAspect="1" noChangeArrowheads="1"/>
          </p:cNvPicPr>
          <p:nvPr/>
        </p:nvPicPr>
        <p:blipFill>
          <a:blip r:embed="rId2" cstate="print"/>
          <a:srcRect t="7962" b="6944"/>
          <a:stretch>
            <a:fillRect/>
          </a:stretch>
        </p:blipFill>
        <p:spPr bwMode="auto">
          <a:xfrm>
            <a:off x="2799533" y="4252694"/>
            <a:ext cx="3535407" cy="180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Research instruments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sz="3200" dirty="0" smtClean="0"/>
              <a:t>QWL: </a:t>
            </a:r>
          </a:p>
          <a:p>
            <a:pPr lvl="2"/>
            <a:r>
              <a:rPr lang="en-ZA" sz="2800" dirty="0" err="1" smtClean="0"/>
              <a:t>Sirgy</a:t>
            </a:r>
            <a:r>
              <a:rPr lang="en-ZA" sz="2800" dirty="0" smtClean="0"/>
              <a:t> </a:t>
            </a:r>
            <a:r>
              <a:rPr lang="en-ZA" sz="2800" i="1" dirty="0" smtClean="0"/>
              <a:t>et al. </a:t>
            </a:r>
            <a:r>
              <a:rPr lang="en-ZA" sz="2800" dirty="0" smtClean="0"/>
              <a:t>(2001): A new measure of quality of work life based on need satisfaction and spill over theories</a:t>
            </a:r>
          </a:p>
          <a:p>
            <a:pPr lvl="2"/>
            <a:r>
              <a:rPr lang="en-US" sz="2800" dirty="0" smtClean="0"/>
              <a:t>42 items, seven dimensions, four categories</a:t>
            </a:r>
          </a:p>
          <a:p>
            <a:pPr lvl="2"/>
            <a:r>
              <a:rPr lang="en-US" sz="2800" dirty="0" smtClean="0"/>
              <a:t>7-point </a:t>
            </a:r>
            <a:r>
              <a:rPr lang="en-US" sz="2800" dirty="0" err="1" smtClean="0"/>
              <a:t>Likert</a:t>
            </a:r>
            <a:r>
              <a:rPr lang="en-US" sz="2800" dirty="0" smtClean="0"/>
              <a:t> scale</a:t>
            </a:r>
            <a:endParaRPr lang="en-ZA" sz="2800" dirty="0" smtClean="0"/>
          </a:p>
          <a:p>
            <a:pPr lvl="2"/>
            <a:r>
              <a:rPr lang="en-US" sz="2800" dirty="0" smtClean="0"/>
              <a:t>Valid and reliable </a:t>
            </a:r>
            <a:r>
              <a:rPr lang="en-US" sz="1600" dirty="0" smtClean="0"/>
              <a:t>(Kara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2013; </a:t>
            </a:r>
            <a:r>
              <a:rPr lang="en-US" sz="1600" dirty="0" err="1" smtClean="0"/>
              <a:t>Sirgy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dirty="0" smtClean="0"/>
              <a:t>2001)</a:t>
            </a:r>
            <a:endParaRPr lang="en-ZA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5" y="466236"/>
            <a:ext cx="8543925" cy="1143000"/>
          </a:xfrm>
        </p:spPr>
        <p:txBody>
          <a:bodyPr/>
          <a:lstStyle/>
          <a:p>
            <a:r>
              <a:rPr lang="en-ZA" dirty="0"/>
              <a:t>6</a:t>
            </a:r>
            <a:r>
              <a:rPr lang="en-ZA" dirty="0" smtClean="0"/>
              <a:t>. Research design and methodology (cont.)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791798"/>
            <a:ext cx="6528393" cy="4525963"/>
          </a:xfrm>
        </p:spPr>
        <p:txBody>
          <a:bodyPr/>
          <a:lstStyle/>
          <a:p>
            <a:r>
              <a:rPr lang="en-ZA" dirty="0" smtClean="0"/>
              <a:t>Research instruments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ZA" sz="3200" dirty="0" smtClean="0"/>
              <a:t>Leadership styles:</a:t>
            </a:r>
          </a:p>
          <a:p>
            <a:pPr lvl="2"/>
            <a:r>
              <a:rPr lang="en-ZA" sz="2800" dirty="0" smtClean="0"/>
              <a:t>Bass and </a:t>
            </a:r>
            <a:r>
              <a:rPr lang="en-ZA" sz="2800" dirty="0" err="1" smtClean="0"/>
              <a:t>Avolio’s</a:t>
            </a:r>
            <a:r>
              <a:rPr lang="en-ZA" sz="2800" dirty="0" smtClean="0"/>
              <a:t> (1995, 2004) MLQ</a:t>
            </a:r>
            <a:r>
              <a:rPr lang="en-ZA" dirty="0" smtClean="0"/>
              <a:t>:</a:t>
            </a:r>
            <a:r>
              <a:rPr lang="en-ZA" sz="2800" dirty="0" smtClean="0"/>
              <a:t> Based on the Full Range Leadership Model</a:t>
            </a:r>
          </a:p>
          <a:p>
            <a:pPr lvl="2"/>
            <a:r>
              <a:rPr lang="en-ZA" sz="2800" dirty="0" smtClean="0"/>
              <a:t>45 items, two versions </a:t>
            </a:r>
          </a:p>
          <a:p>
            <a:pPr lvl="2"/>
            <a:r>
              <a:rPr lang="en-ZA" sz="2800" dirty="0" smtClean="0"/>
              <a:t>Reliable and valid </a:t>
            </a:r>
            <a:r>
              <a:rPr lang="en-ZA" sz="1600" dirty="0" smtClean="0"/>
              <a:t>(Hayward </a:t>
            </a:r>
            <a:r>
              <a:rPr lang="en-ZA" sz="1600" i="1" dirty="0" smtClean="0"/>
              <a:t>et al., </a:t>
            </a:r>
            <a:r>
              <a:rPr lang="en-ZA" sz="1600" dirty="0" smtClean="0"/>
              <a:t>2008;           Bass and </a:t>
            </a:r>
            <a:r>
              <a:rPr lang="en-ZA" sz="1600" dirty="0" err="1" smtClean="0"/>
              <a:t>Avolio</a:t>
            </a:r>
            <a:r>
              <a:rPr lang="en-ZA" sz="1600" dirty="0" smtClean="0"/>
              <a:t>, 1997) </a:t>
            </a:r>
            <a:endParaRPr lang="en-ZA" sz="2800" dirty="0" smtClean="0"/>
          </a:p>
          <a:p>
            <a:pPr lvl="2"/>
            <a:endParaRPr lang="en-ZA" sz="2800" dirty="0" smtClean="0"/>
          </a:p>
          <a:p>
            <a:pPr lvl="2"/>
            <a:endParaRPr lang="en-ZA" sz="2800" dirty="0" smtClean="0"/>
          </a:p>
          <a:p>
            <a:pPr lvl="2"/>
            <a:endParaRPr lang="en-ZA" sz="2800" dirty="0" smtClean="0"/>
          </a:p>
          <a:p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5" y="466236"/>
            <a:ext cx="8543925" cy="1143000"/>
          </a:xfrm>
        </p:spPr>
        <p:txBody>
          <a:bodyPr/>
          <a:lstStyle/>
          <a:p>
            <a:r>
              <a:rPr lang="en-ZA" dirty="0"/>
              <a:t>6</a:t>
            </a:r>
            <a:r>
              <a:rPr lang="en-ZA" dirty="0" smtClean="0"/>
              <a:t>. Research design and methodology (cont.)</a:t>
            </a:r>
            <a:endParaRPr lang="en-ZA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1634" t="14535" r="90275" b="63663"/>
          <a:stretch>
            <a:fillRect/>
          </a:stretch>
        </p:blipFill>
        <p:spPr bwMode="auto">
          <a:xfrm>
            <a:off x="6241315" y="2247653"/>
            <a:ext cx="2881424" cy="43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5" y="466236"/>
            <a:ext cx="8543925" cy="1143000"/>
          </a:xfrm>
        </p:spPr>
        <p:txBody>
          <a:bodyPr/>
          <a:lstStyle/>
          <a:p>
            <a:r>
              <a:rPr lang="en-ZA" dirty="0"/>
              <a:t>6</a:t>
            </a:r>
            <a:r>
              <a:rPr lang="en-ZA" dirty="0" smtClean="0"/>
              <a:t>. Research design and methodology (cont.)</a:t>
            </a:r>
            <a:endParaRPr lang="en-ZA" dirty="0"/>
          </a:p>
        </p:txBody>
      </p:sp>
      <p:sp>
        <p:nvSpPr>
          <p:cNvPr id="4098" name="AutoShape 2" descr="https://webmail.ru.ac.za/horde/gollem/view.php?actionID=view_file&amp;type=%2A%2Anone&amp;file=Slide7.jpg&amp;dir=%2FUSER%2Fhome%2FSTUDENT%2Fg09h2468%2Fman%2FHonours%2Fproposal+readings+to+print&amp;driver=f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100" name="AutoShape 4" descr="https://webmail.ru.ac.za/horde/gollem/view.php?actionID=view_file&amp;type=%2A%2Anone&amp;file=Slide7.jpg&amp;dir=%2FUSER%2Fhome%2FSTUDENT%2Fg09h2468%2Fman%2FHonours%2Fproposal+readings+to+print&amp;driver=f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102" name="AutoShape 6" descr="https://webmail.ru.ac.za/horde/gollem/view.php?actionID=view_file&amp;type=%2A%2Anone&amp;file=Slide7.jpg&amp;dir=%2FUSER%2Fhome%2FSTUDENT%2Fg09h2468%2Fman%2FHonours%2Fproposal+readings+to+print&amp;driver=f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36472" t="7328" r="41960" b="17026"/>
          <a:stretch>
            <a:fillRect/>
          </a:stretch>
        </p:blipFill>
        <p:spPr bwMode="auto">
          <a:xfrm>
            <a:off x="6337738" y="1072056"/>
            <a:ext cx="2806262" cy="553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1798"/>
            <a:ext cx="6432698" cy="4525963"/>
          </a:xfrm>
        </p:spPr>
        <p:txBody>
          <a:bodyPr/>
          <a:lstStyle/>
          <a:p>
            <a:r>
              <a:rPr lang="en-ZA" dirty="0" smtClean="0"/>
              <a:t>Data analysis</a:t>
            </a:r>
          </a:p>
          <a:p>
            <a:pPr lvl="1"/>
            <a:r>
              <a:rPr lang="en-ZA" dirty="0" smtClean="0"/>
              <a:t>Collected and captured in STATISTICA </a:t>
            </a:r>
            <a:r>
              <a:rPr lang="en-ZA" sz="1600" dirty="0" smtClean="0"/>
              <a:t>(</a:t>
            </a:r>
            <a:r>
              <a:rPr lang="en-ZA" sz="1600" dirty="0" err="1" smtClean="0"/>
              <a:t>StatSoft</a:t>
            </a:r>
            <a:r>
              <a:rPr lang="en-ZA" sz="1600" dirty="0" smtClean="0"/>
              <a:t> Inc., 2011)</a:t>
            </a:r>
            <a:endParaRPr lang="en-ZA" dirty="0" smtClean="0"/>
          </a:p>
          <a:p>
            <a:pPr lvl="1"/>
            <a:r>
              <a:rPr lang="en-ZA" dirty="0" smtClean="0"/>
              <a:t>Patterns, relationships and errors</a:t>
            </a:r>
          </a:p>
          <a:p>
            <a:pPr lvl="1"/>
            <a:r>
              <a:rPr lang="en-ZA" dirty="0" smtClean="0"/>
              <a:t>Descriptive and inferential analysis </a:t>
            </a:r>
          </a:p>
          <a:p>
            <a:pPr lvl="1"/>
            <a:r>
              <a:rPr lang="en-ZA" dirty="0" smtClean="0"/>
              <a:t>Validity and reliability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082512420145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167" b="2417"/>
          <a:stretch>
            <a:fillRect/>
          </a:stretch>
        </p:blipFill>
        <p:spPr>
          <a:xfrm>
            <a:off x="-25118" y="255979"/>
            <a:ext cx="9169117" cy="638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33"/>
            <a:ext cx="8229600" cy="1143000"/>
          </a:xfrm>
        </p:spPr>
        <p:txBody>
          <a:bodyPr/>
          <a:lstStyle/>
          <a:p>
            <a:r>
              <a:rPr lang="en-ZA" dirty="0" smtClean="0"/>
              <a:t>The end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177649"/>
            <a:ext cx="8229600" cy="4525963"/>
          </a:xfrm>
        </p:spPr>
        <p:txBody>
          <a:bodyPr/>
          <a:lstStyle/>
          <a:p>
            <a:r>
              <a:rPr lang="en-ZA" dirty="0" smtClean="0"/>
              <a:t>Thank you</a:t>
            </a:r>
          </a:p>
          <a:p>
            <a:r>
              <a:rPr lang="en-ZA" dirty="0" smtClean="0"/>
              <a:t>Question and answer session</a:t>
            </a:r>
          </a:p>
          <a:p>
            <a:r>
              <a:rPr lang="en-ZA" dirty="0" smtClean="0"/>
              <a:t>Research conducted under the auspices of and support by the </a:t>
            </a:r>
            <a:r>
              <a:rPr lang="en-ZA" dirty="0" err="1" smtClean="0"/>
              <a:t>Sandisa</a:t>
            </a:r>
            <a:r>
              <a:rPr lang="en-ZA" dirty="0" smtClean="0"/>
              <a:t> </a:t>
            </a:r>
            <a:r>
              <a:rPr lang="en-ZA" dirty="0" err="1" smtClean="0"/>
              <a:t>Imbewu</a:t>
            </a:r>
            <a:r>
              <a:rPr lang="en-ZA" dirty="0" smtClean="0"/>
              <a:t> Research project on “Chinese Organisations in Sub-Saharan Africa: New Dynamics, New Synergies” led by Prof. L. </a:t>
            </a:r>
            <a:r>
              <a:rPr lang="en-ZA" dirty="0" err="1" smtClean="0"/>
              <a:t>Louw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84"/>
            <a:ext cx="8229600" cy="1143000"/>
          </a:xfrm>
        </p:spPr>
        <p:txBody>
          <a:bodyPr/>
          <a:lstStyle/>
          <a:p>
            <a:r>
              <a:rPr lang="en-ZA" dirty="0" smtClean="0"/>
              <a:t>Table of 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039"/>
            <a:ext cx="8229600" cy="52684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Context of the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Quality of work life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Leadership style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Research goals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Conceptual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Research design and methodology</a:t>
            </a:r>
          </a:p>
          <a:p>
            <a:pPr marL="514350" indent="-514350">
              <a:buFont typeface="+mj-lt"/>
              <a:buAutoNum type="arabicPeriod"/>
            </a:pPr>
            <a:endParaRPr lang="en-ZA" sz="2700" dirty="0" smtClean="0"/>
          </a:p>
          <a:p>
            <a:pPr marL="514350" indent="-514350">
              <a:buFont typeface="+mj-lt"/>
              <a:buAutoNum type="arabicPeriod"/>
            </a:pPr>
            <a:endParaRPr lang="en-ZA" sz="2700" dirty="0" smtClean="0"/>
          </a:p>
          <a:p>
            <a:pPr marL="514350" indent="-514350">
              <a:buFont typeface="+mj-lt"/>
              <a:buAutoNum type="arabicPeriod"/>
            </a:pPr>
            <a:endParaRPr lang="en-ZA" sz="2700" dirty="0" smtClean="0"/>
          </a:p>
          <a:p>
            <a:pPr marL="514350" indent="-514350">
              <a:buFont typeface="+mj-lt"/>
              <a:buAutoNum type="arabicPeriod"/>
            </a:pPr>
            <a:endParaRPr lang="en-ZA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_3$thumbimg115_Mar_2013_064016838-ll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27621"/>
          <a:stretch>
            <a:fillRect/>
          </a:stretch>
        </p:blipFill>
        <p:spPr>
          <a:xfrm>
            <a:off x="2512318" y="4232759"/>
            <a:ext cx="4555232" cy="2214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666"/>
            <a:ext cx="8686800" cy="4525963"/>
          </a:xfrm>
        </p:spPr>
        <p:txBody>
          <a:bodyPr/>
          <a:lstStyle/>
          <a:p>
            <a:r>
              <a:rPr lang="en-ZA" dirty="0" smtClean="0"/>
              <a:t>Increasing presence </a:t>
            </a:r>
            <a:r>
              <a:rPr lang="en-ZA" sz="1400" dirty="0" smtClean="0"/>
              <a:t>(Jackson </a:t>
            </a:r>
            <a:r>
              <a:rPr lang="en-ZA" sz="1400" i="1" dirty="0" smtClean="0"/>
              <a:t>et al.</a:t>
            </a:r>
            <a:r>
              <a:rPr lang="en-ZA" sz="1400" dirty="0" smtClean="0"/>
              <a:t>, 2013; CCS, 2006)</a:t>
            </a:r>
            <a:endParaRPr lang="en-ZA" dirty="0" smtClean="0"/>
          </a:p>
          <a:p>
            <a:r>
              <a:rPr lang="en-ZA" dirty="0" smtClean="0"/>
              <a:t>Limited systematic research </a:t>
            </a:r>
            <a:r>
              <a:rPr lang="en-ZA" sz="1600" dirty="0" smtClean="0"/>
              <a:t>(Jackson </a:t>
            </a:r>
            <a:r>
              <a:rPr lang="en-ZA" sz="1600" i="1" dirty="0" smtClean="0"/>
              <a:t>et al.</a:t>
            </a:r>
            <a:r>
              <a:rPr lang="en-ZA" sz="1600" dirty="0" smtClean="0"/>
              <a:t>, 2013, Park &amp; Alden, 2013)</a:t>
            </a:r>
            <a:endParaRPr lang="en-ZA" dirty="0" smtClean="0"/>
          </a:p>
          <a:p>
            <a:r>
              <a:rPr lang="en-ZA" dirty="0" smtClean="0"/>
              <a:t>Mutually beneficial geopolitical relations </a:t>
            </a:r>
            <a:r>
              <a:rPr lang="en-ZA" sz="1600" dirty="0" smtClean="0"/>
              <a:t>(Jackson </a:t>
            </a:r>
            <a:r>
              <a:rPr lang="en-ZA" sz="1600" i="1" dirty="0" smtClean="0"/>
              <a:t>et al.</a:t>
            </a:r>
            <a:r>
              <a:rPr lang="en-ZA" sz="1600" dirty="0" smtClean="0"/>
              <a:t>, 2013; Yong, 2012)</a:t>
            </a:r>
          </a:p>
          <a:p>
            <a:r>
              <a:rPr lang="en-ZA" dirty="0" smtClean="0"/>
              <a:t>Manufacturing industry importance</a:t>
            </a:r>
            <a:endParaRPr lang="en-ZA" sz="3600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666"/>
            <a:ext cx="8229600" cy="1143000"/>
          </a:xfrm>
        </p:spPr>
        <p:txBody>
          <a:bodyPr/>
          <a:lstStyle/>
          <a:p>
            <a:r>
              <a:rPr lang="en-ZA" dirty="0"/>
              <a:t>1</a:t>
            </a:r>
            <a:r>
              <a:rPr lang="en-ZA" dirty="0" smtClean="0"/>
              <a:t>. Context of the research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Context of the research (cont.)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Human capital </a:t>
            </a:r>
            <a:r>
              <a:rPr lang="en-ZA" sz="1600" dirty="0" smtClean="0"/>
              <a:t>(Crook </a:t>
            </a:r>
            <a:r>
              <a:rPr lang="en-ZA" sz="1600" i="1" dirty="0" smtClean="0"/>
              <a:t>et al</a:t>
            </a:r>
            <a:r>
              <a:rPr lang="en-ZA" sz="1600" dirty="0" smtClean="0"/>
              <a:t>., 2003)</a:t>
            </a:r>
            <a:endParaRPr lang="en-ZA" dirty="0" smtClean="0"/>
          </a:p>
          <a:p>
            <a:r>
              <a:rPr lang="en-ZA" dirty="0" smtClean="0"/>
              <a:t>Humanisation of jobs </a:t>
            </a:r>
            <a:r>
              <a:rPr lang="en-ZA" sz="1600" dirty="0" smtClean="0"/>
              <a:t>(</a:t>
            </a:r>
            <a:r>
              <a:rPr lang="en-ZA" sz="1600" dirty="0" err="1" smtClean="0"/>
              <a:t>Dousti</a:t>
            </a:r>
            <a:r>
              <a:rPr lang="en-ZA" sz="1600" dirty="0" smtClean="0"/>
              <a:t> </a:t>
            </a:r>
            <a:r>
              <a:rPr lang="en-ZA" sz="1600" i="1" dirty="0" smtClean="0"/>
              <a:t>et al.</a:t>
            </a:r>
            <a:r>
              <a:rPr lang="en-ZA" sz="1600" dirty="0" smtClean="0"/>
              <a:t>, 2012)</a:t>
            </a:r>
            <a:endParaRPr lang="en-ZA" dirty="0" smtClean="0"/>
          </a:p>
          <a:p>
            <a:r>
              <a:rPr lang="en-ZA" dirty="0" smtClean="0"/>
              <a:t>Profitably and productivity </a:t>
            </a:r>
            <a:r>
              <a:rPr lang="en-ZA" sz="1600" dirty="0" smtClean="0"/>
              <a:t>(Lau &amp; May, 1998)</a:t>
            </a:r>
          </a:p>
          <a:p>
            <a:r>
              <a:rPr lang="en-ZA" dirty="0" smtClean="0"/>
              <a:t>Improving quality of work life (QWL) </a:t>
            </a:r>
            <a:r>
              <a:rPr lang="en-ZA" sz="1600" dirty="0" smtClean="0"/>
              <a:t>(Nguyen &amp; Nguyen, 2012; Crook </a:t>
            </a:r>
            <a:r>
              <a:rPr lang="en-ZA" sz="1600" i="1" dirty="0" smtClean="0"/>
              <a:t>et al</a:t>
            </a:r>
            <a:r>
              <a:rPr lang="en-ZA" sz="1600" dirty="0" smtClean="0"/>
              <a:t>., 2011; Lau &amp; May, 1998)</a:t>
            </a: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2. Quality of work life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“Employee satisfaction with a variety of needs through resources, activities, and outcomes stemming from participation in the workplace” </a:t>
            </a:r>
            <a:r>
              <a:rPr lang="en-ZA" sz="1600" dirty="0" smtClean="0"/>
              <a:t>(</a:t>
            </a:r>
            <a:r>
              <a:rPr lang="en-ZA" sz="1600" dirty="0" err="1" smtClean="0"/>
              <a:t>Sirgy</a:t>
            </a:r>
            <a:r>
              <a:rPr lang="en-ZA" sz="1600" dirty="0" smtClean="0"/>
              <a:t> </a:t>
            </a:r>
            <a:r>
              <a:rPr lang="en-ZA" sz="1600" i="1" dirty="0" smtClean="0"/>
              <a:t>et al., </a:t>
            </a:r>
            <a:r>
              <a:rPr lang="en-ZA" sz="1600" dirty="0" smtClean="0"/>
              <a:t>2001).</a:t>
            </a:r>
            <a:endParaRPr lang="en-ZA" dirty="0" smtClean="0"/>
          </a:p>
          <a:p>
            <a:r>
              <a:rPr lang="en-ZA" dirty="0" smtClean="0"/>
              <a:t>Behaviours and attitudes </a:t>
            </a:r>
            <a:r>
              <a:rPr lang="en-ZA" sz="1600" dirty="0" smtClean="0"/>
              <a:t>(</a:t>
            </a:r>
            <a:r>
              <a:rPr lang="en-ZA" sz="1600" dirty="0" err="1" smtClean="0"/>
              <a:t>Gelfand</a:t>
            </a:r>
            <a:r>
              <a:rPr lang="en-ZA" sz="1600" dirty="0" smtClean="0"/>
              <a:t>, </a:t>
            </a:r>
            <a:r>
              <a:rPr lang="en-ZA" sz="1600" dirty="0" err="1" smtClean="0"/>
              <a:t>Erez</a:t>
            </a:r>
            <a:r>
              <a:rPr lang="en-ZA" sz="1600" dirty="0" smtClean="0"/>
              <a:t> &amp; </a:t>
            </a:r>
            <a:r>
              <a:rPr lang="en-ZA" sz="1600" dirty="0" err="1" smtClean="0"/>
              <a:t>Aycan</a:t>
            </a:r>
            <a:r>
              <a:rPr lang="en-ZA" sz="1600" dirty="0" smtClean="0"/>
              <a:t>, 2007; </a:t>
            </a:r>
            <a:r>
              <a:rPr lang="en-ZA" sz="1600" dirty="0" err="1" smtClean="0"/>
              <a:t>Raiger</a:t>
            </a:r>
            <a:r>
              <a:rPr lang="en-ZA" sz="1600" dirty="0" smtClean="0"/>
              <a:t>, 2005)</a:t>
            </a:r>
            <a:endParaRPr lang="en-ZA" dirty="0" smtClean="0"/>
          </a:p>
          <a:p>
            <a:r>
              <a:rPr lang="en-ZA" dirty="0" smtClean="0"/>
              <a:t>Framework</a:t>
            </a: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rcRect l="12939" t="12469"/>
          <a:stretch>
            <a:fillRect/>
          </a:stretch>
        </p:blipFill>
        <p:spPr>
          <a:xfrm>
            <a:off x="4934751" y="4549435"/>
            <a:ext cx="2083566" cy="209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55" t="19834" r="25660" b="13359"/>
          <a:stretch>
            <a:fillRect/>
          </a:stretch>
        </p:blipFill>
        <p:spPr bwMode="auto">
          <a:xfrm>
            <a:off x="2220686" y="1904011"/>
            <a:ext cx="6183946" cy="47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3200" y="1074090"/>
            <a:ext cx="89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ZA" sz="2400" dirty="0" smtClean="0">
                <a:latin typeface="+mn-lt"/>
                <a:cs typeface="+mn-cs"/>
              </a:rPr>
              <a:t>Diagram 1: A new measure of quality of work life based on need satisfaction and </a:t>
            </a:r>
            <a:r>
              <a:rPr lang="en-ZA" sz="2400" dirty="0" err="1" smtClean="0">
                <a:latin typeface="+mn-lt"/>
                <a:cs typeface="+mn-cs"/>
              </a:rPr>
              <a:t>spillover</a:t>
            </a:r>
            <a:r>
              <a:rPr lang="en-ZA" sz="2400" dirty="0" smtClean="0">
                <a:latin typeface="+mn-lt"/>
                <a:cs typeface="+mn-cs"/>
              </a:rPr>
              <a:t> theories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629" y="6096000"/>
            <a:ext cx="34834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ZA" sz="1600" dirty="0" err="1" smtClean="0">
                <a:latin typeface="+mn-lt"/>
                <a:cs typeface="+mn-cs"/>
              </a:rPr>
              <a:t>(Sirgy </a:t>
            </a:r>
            <a:r>
              <a:rPr lang="en-ZA" sz="1600" i="1" dirty="0" err="1" smtClean="0">
                <a:latin typeface="+mn-lt"/>
                <a:cs typeface="+mn-cs"/>
              </a:rPr>
              <a:t>et al</a:t>
            </a:r>
            <a:r>
              <a:rPr lang="en-ZA" sz="1600" dirty="0" err="1" smtClean="0">
                <a:latin typeface="+mn-lt"/>
                <a:cs typeface="+mn-cs"/>
              </a:rPr>
              <a:t>., 2001)</a:t>
            </a:r>
          </a:p>
          <a:p>
            <a:endParaRPr lang="en-ZA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5191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4400" dirty="0">
                <a:latin typeface="+mj-lt"/>
                <a:ea typeface="+mj-ea"/>
                <a:cs typeface="+mj-cs"/>
              </a:rPr>
              <a:t>2</a:t>
            </a:r>
            <a:r>
              <a:rPr kumimoji="0" lang="en-Z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Quality of work life (cont.) </a:t>
            </a:r>
            <a:endParaRPr kumimoji="0" lang="en-Z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</a:t>
            </a:r>
            <a:r>
              <a:rPr lang="en-ZA" dirty="0" smtClean="0"/>
              <a:t>. Quality of work life (cont.)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Multidimensional construct that may not be universal or eternal </a:t>
            </a:r>
            <a:r>
              <a:rPr lang="en-ZA" sz="1600" dirty="0" smtClean="0"/>
              <a:t>(Liu</a:t>
            </a:r>
            <a:r>
              <a:rPr lang="en-ZA" sz="1600" i="1" dirty="0" smtClean="0"/>
              <a:t> et al.,</a:t>
            </a:r>
            <a:r>
              <a:rPr lang="en-ZA" sz="1600" dirty="0" smtClean="0"/>
              <a:t> 2005; Lau &amp; May, 1998)</a:t>
            </a:r>
            <a:endParaRPr lang="en-ZA" dirty="0" smtClean="0"/>
          </a:p>
          <a:p>
            <a:r>
              <a:rPr lang="en-ZA" dirty="0" smtClean="0"/>
              <a:t>Form attitudes within cultural context </a:t>
            </a:r>
            <a:r>
              <a:rPr lang="en-ZA" sz="1600" dirty="0" smtClean="0"/>
              <a:t>(</a:t>
            </a:r>
            <a:r>
              <a:rPr lang="en-ZA" sz="1600" dirty="0" err="1" smtClean="0"/>
              <a:t>Zehir</a:t>
            </a:r>
            <a:r>
              <a:rPr lang="en-ZA" sz="1600" dirty="0" smtClean="0"/>
              <a:t> </a:t>
            </a:r>
            <a:r>
              <a:rPr lang="en-ZA" sz="1600" i="1" dirty="0" smtClean="0"/>
              <a:t>et al., </a:t>
            </a:r>
            <a:r>
              <a:rPr lang="en-ZA" sz="1600" dirty="0" smtClean="0"/>
              <a:t>2011; </a:t>
            </a:r>
            <a:r>
              <a:rPr lang="en-ZA" sz="1600" dirty="0" err="1" smtClean="0"/>
              <a:t>Vagharseyyedin</a:t>
            </a:r>
            <a:r>
              <a:rPr lang="en-ZA" sz="1600" dirty="0" smtClean="0"/>
              <a:t> </a:t>
            </a:r>
            <a:r>
              <a:rPr lang="en-ZA" sz="1600" i="1" dirty="0" smtClean="0"/>
              <a:t>et al., </a:t>
            </a:r>
            <a:r>
              <a:rPr lang="en-ZA" sz="1600" dirty="0" smtClean="0"/>
              <a:t>2011; </a:t>
            </a:r>
            <a:r>
              <a:rPr lang="en-ZA" sz="1600" dirty="0" err="1" smtClean="0"/>
              <a:t>Raiger</a:t>
            </a:r>
            <a:r>
              <a:rPr lang="en-ZA" sz="1600" dirty="0" smtClean="0"/>
              <a:t>, 2005)</a:t>
            </a:r>
            <a:endParaRPr lang="en-ZA" dirty="0" smtClean="0"/>
          </a:p>
          <a:p>
            <a:r>
              <a:rPr lang="en-ZA" dirty="0" smtClean="0"/>
              <a:t>Situational and Personal </a:t>
            </a:r>
            <a:r>
              <a:rPr lang="en-ZA" sz="1600" dirty="0" smtClean="0"/>
              <a:t>(</a:t>
            </a:r>
            <a:r>
              <a:rPr lang="en-US" sz="1600" dirty="0" err="1" smtClean="0"/>
              <a:t>Buitendach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Rothmann</a:t>
            </a:r>
            <a:r>
              <a:rPr lang="en-US" sz="1600" dirty="0" smtClean="0"/>
              <a:t>, 2009: 2; </a:t>
            </a:r>
            <a:r>
              <a:rPr lang="en-US" sz="1600" dirty="0" err="1" smtClean="0"/>
              <a:t>Sirgy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2008)</a:t>
            </a:r>
          </a:p>
          <a:p>
            <a:r>
              <a:rPr lang="en-ZA" dirty="0" smtClean="0"/>
              <a:t>Leadership style (LS) </a:t>
            </a:r>
            <a:r>
              <a:rPr lang="en-ZA" sz="1600" dirty="0" smtClean="0"/>
              <a:t>(</a:t>
            </a:r>
            <a:r>
              <a:rPr lang="en-ZA" sz="1600" dirty="0" err="1" smtClean="0"/>
              <a:t>Dousti</a:t>
            </a:r>
            <a:r>
              <a:rPr lang="en-ZA" sz="1600" dirty="0" smtClean="0"/>
              <a:t> </a:t>
            </a:r>
            <a:r>
              <a:rPr lang="en-ZA" sz="1600" i="1" dirty="0" smtClean="0"/>
              <a:t>et al.,</a:t>
            </a:r>
            <a:r>
              <a:rPr lang="en-ZA" sz="1600" dirty="0" smtClean="0"/>
              <a:t> 2012; </a:t>
            </a:r>
            <a:r>
              <a:rPr lang="en-ZA" sz="1600" dirty="0" err="1" smtClean="0"/>
              <a:t>Zafer</a:t>
            </a:r>
            <a:r>
              <a:rPr lang="en-ZA" sz="1600" dirty="0" smtClean="0"/>
              <a:t> </a:t>
            </a:r>
            <a:r>
              <a:rPr lang="en-ZA" sz="1600" dirty="0" err="1" smtClean="0"/>
              <a:t>Acar</a:t>
            </a:r>
            <a:r>
              <a:rPr lang="en-ZA" sz="1600" dirty="0" smtClean="0"/>
              <a:t>, 2012; Harrison, 2005)</a:t>
            </a:r>
            <a:endParaRPr lang="en-US" dirty="0" smtClean="0"/>
          </a:p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</a:t>
            </a:r>
            <a:r>
              <a:rPr lang="en-ZA" dirty="0" smtClean="0"/>
              <a:t>. Leadership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“Process by which a person influences followers to accomplish objectives and directs the organization in a way that makes it more cohesive and coherent” </a:t>
            </a:r>
            <a:r>
              <a:rPr lang="en-ZA" sz="1600" dirty="0" smtClean="0"/>
              <a:t>(</a:t>
            </a:r>
            <a:r>
              <a:rPr lang="en-ZA" sz="1600" dirty="0" err="1" smtClean="0"/>
              <a:t>Zafer</a:t>
            </a:r>
            <a:r>
              <a:rPr lang="en-ZA" sz="1600" dirty="0" smtClean="0"/>
              <a:t> </a:t>
            </a:r>
            <a:r>
              <a:rPr lang="en-ZA" sz="1600" dirty="0" err="1" smtClean="0"/>
              <a:t>Acar</a:t>
            </a:r>
            <a:r>
              <a:rPr lang="en-ZA" sz="1600" dirty="0" smtClean="0"/>
              <a:t>, 2012). </a:t>
            </a:r>
            <a:endParaRPr lang="en-ZA" dirty="0" smtClean="0"/>
          </a:p>
          <a:p>
            <a:r>
              <a:rPr lang="en-US" dirty="0" smtClean="0"/>
              <a:t>Highly influential </a:t>
            </a:r>
            <a:r>
              <a:rPr lang="en-US" sz="1600" dirty="0" smtClean="0"/>
              <a:t>(Kara </a:t>
            </a:r>
            <a:r>
              <a:rPr lang="en-US" sz="1600" i="1" dirty="0" smtClean="0"/>
              <a:t>et al., </a:t>
            </a:r>
            <a:r>
              <a:rPr lang="en-US" sz="1600" dirty="0" smtClean="0"/>
              <a:t>2013; </a:t>
            </a:r>
            <a:r>
              <a:rPr lang="en-US" sz="1600" dirty="0" err="1" smtClean="0"/>
              <a:t>Nanjundeswaraswamy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Swamy</a:t>
            </a:r>
            <a:r>
              <a:rPr lang="en-US" sz="1600" dirty="0" smtClean="0"/>
              <a:t>, 2012; Stander &amp; </a:t>
            </a:r>
            <a:r>
              <a:rPr lang="en-US" sz="1600" dirty="0" err="1" smtClean="0"/>
              <a:t>Rothmann</a:t>
            </a:r>
            <a:r>
              <a:rPr lang="en-US" sz="1600" dirty="0" smtClean="0"/>
              <a:t>, 2009; Harrison, 2005).</a:t>
            </a:r>
            <a:endParaRPr lang="en-US" dirty="0" smtClean="0"/>
          </a:p>
          <a:p>
            <a:r>
              <a:rPr lang="en-US" dirty="0" smtClean="0"/>
              <a:t>limited research regarding LS and the QWL.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442"/>
            <a:ext cx="8229600" cy="1143000"/>
          </a:xfrm>
        </p:spPr>
        <p:txBody>
          <a:bodyPr/>
          <a:lstStyle/>
          <a:p>
            <a:r>
              <a:rPr lang="en-ZA" dirty="0"/>
              <a:t>3</a:t>
            </a:r>
            <a:r>
              <a:rPr lang="en-ZA" dirty="0" smtClean="0"/>
              <a:t>. Leadership style (cont.)</a:t>
            </a:r>
            <a:endParaRPr lang="en-ZA" dirty="0"/>
          </a:p>
        </p:txBody>
      </p:sp>
      <p:pic>
        <p:nvPicPr>
          <p:cNvPr id="31746" name="Picture 2" descr="http://www.transformingleaders.net.au/wp-content/uploads/2011/01/FRLM-Graphic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7" t="8505" r="11833" b="20765"/>
          <a:stretch>
            <a:fillRect/>
          </a:stretch>
        </p:blipFill>
        <p:spPr bwMode="auto">
          <a:xfrm>
            <a:off x="1620343" y="1542475"/>
            <a:ext cx="6151388" cy="48282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8342" y="1045030"/>
            <a:ext cx="833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ZA" sz="2400" dirty="0" smtClean="0">
                <a:latin typeface="+mn-lt"/>
                <a:cs typeface="+mn-cs"/>
              </a:rPr>
              <a:t>Diagram 3: Bass &amp; </a:t>
            </a:r>
            <a:r>
              <a:rPr lang="en-ZA" sz="2400" dirty="0" err="1" smtClean="0">
                <a:latin typeface="+mn-lt"/>
                <a:cs typeface="+mn-cs"/>
              </a:rPr>
              <a:t>Avolio’s</a:t>
            </a:r>
            <a:r>
              <a:rPr lang="en-ZA" sz="2400" dirty="0" smtClean="0">
                <a:latin typeface="+mn-lt"/>
                <a:cs typeface="+mn-cs"/>
              </a:rPr>
              <a:t> (1995, 2004) Full Range Leadership Model</a:t>
            </a:r>
          </a:p>
          <a:p>
            <a:endParaRPr lang="en-ZA" sz="2400" dirty="0" smtClean="0">
              <a:latin typeface="+mn-lt"/>
              <a:cs typeface="+mn-cs"/>
            </a:endParaRPr>
          </a:p>
        </p:txBody>
      </p:sp>
      <p:pic>
        <p:nvPicPr>
          <p:cNvPr id="5" name="Picture 2" descr="http://www.transformingleaders.net.au/wp-content/uploads/2011/01/FRLM-Graphic1.png"/>
          <p:cNvPicPr>
            <a:picLocks noChangeAspect="1" noChangeArrowheads="1"/>
          </p:cNvPicPr>
          <p:nvPr/>
        </p:nvPicPr>
        <p:blipFill>
          <a:blip r:embed="rId2" cstate="print"/>
          <a:srcRect l="47575" t="87668" r="36417" b="6165"/>
          <a:stretch>
            <a:fillRect/>
          </a:stretch>
        </p:blipFill>
        <p:spPr bwMode="auto">
          <a:xfrm>
            <a:off x="5109028" y="6186714"/>
            <a:ext cx="12337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65456" y="6227954"/>
            <a:ext cx="132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+mn-lt"/>
                <a:cs typeface="+mn-cs"/>
              </a:rPr>
              <a:t>(MLQ, 2008)</a:t>
            </a:r>
            <a:endParaRPr lang="en-ZA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756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</vt:lpstr>
      <vt:lpstr>Table of contents</vt:lpstr>
      <vt:lpstr>1. Context of the research</vt:lpstr>
      <vt:lpstr>1. Context of the research (cont.)</vt:lpstr>
      <vt:lpstr>2. Quality of work life </vt:lpstr>
      <vt:lpstr>PowerPoint Presentation</vt:lpstr>
      <vt:lpstr>2. Quality of work life (cont.)</vt:lpstr>
      <vt:lpstr>3. Leadership style</vt:lpstr>
      <vt:lpstr>3. Leadership style (cont.)</vt:lpstr>
      <vt:lpstr>4. Goals of the research</vt:lpstr>
      <vt:lpstr>5. Conceptual diagram</vt:lpstr>
      <vt:lpstr>6. Research design and methodology</vt:lpstr>
      <vt:lpstr>6. Research design and methodology (cont.)</vt:lpstr>
      <vt:lpstr>6. Research design and methodology (cont.)</vt:lpstr>
      <vt:lpstr>6. Research design and methodology (cont.)</vt:lpstr>
      <vt:lpstr>6. Research design and methodology (cont.)</vt:lpstr>
      <vt:lpstr>The end</vt:lpstr>
    </vt:vector>
  </TitlesOfParts>
  <Company>Rhodes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ggbt</dc:creator>
  <cp:lastModifiedBy>RU User</cp:lastModifiedBy>
  <cp:revision>216</cp:revision>
  <dcterms:created xsi:type="dcterms:W3CDTF">2010-08-18T09:25:12Z</dcterms:created>
  <dcterms:modified xsi:type="dcterms:W3CDTF">2013-11-06T08:18:43Z</dcterms:modified>
</cp:coreProperties>
</file>