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03" r:id="rId3"/>
    <p:sldId id="304" r:id="rId4"/>
    <p:sldId id="311" r:id="rId5"/>
    <p:sldId id="351" r:id="rId6"/>
    <p:sldId id="305" r:id="rId7"/>
    <p:sldId id="312" r:id="rId8"/>
    <p:sldId id="343" r:id="rId9"/>
    <p:sldId id="344" r:id="rId10"/>
    <p:sldId id="345" r:id="rId11"/>
    <p:sldId id="346" r:id="rId12"/>
    <p:sldId id="347" r:id="rId13"/>
    <p:sldId id="315" r:id="rId14"/>
    <p:sldId id="317" r:id="rId15"/>
    <p:sldId id="318" r:id="rId16"/>
    <p:sldId id="314" r:id="rId17"/>
    <p:sldId id="306" r:id="rId18"/>
    <p:sldId id="321" r:id="rId19"/>
    <p:sldId id="340" r:id="rId20"/>
    <p:sldId id="308" r:id="rId21"/>
    <p:sldId id="366" r:id="rId22"/>
    <p:sldId id="363" r:id="rId23"/>
    <p:sldId id="338" r:id="rId24"/>
    <p:sldId id="265" r:id="rId25"/>
    <p:sldId id="323" r:id="rId26"/>
    <p:sldId id="324" r:id="rId27"/>
    <p:sldId id="337" r:id="rId28"/>
    <p:sldId id="348" r:id="rId29"/>
    <p:sldId id="279" r:id="rId30"/>
    <p:sldId id="356" r:id="rId31"/>
    <p:sldId id="288" r:id="rId32"/>
    <p:sldId id="353" r:id="rId33"/>
    <p:sldId id="352" r:id="rId34"/>
    <p:sldId id="291" r:id="rId35"/>
    <p:sldId id="358" r:id="rId36"/>
    <p:sldId id="336" r:id="rId37"/>
    <p:sldId id="342" r:id="rId38"/>
    <p:sldId id="361" r:id="rId39"/>
    <p:sldId id="330" r:id="rId40"/>
    <p:sldId id="364" r:id="rId41"/>
    <p:sldId id="365" r:id="rId42"/>
    <p:sldId id="357" r:id="rId43"/>
    <p:sldId id="298" r:id="rId44"/>
    <p:sldId id="295"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69461" autoAdjust="0"/>
  </p:normalViewPr>
  <p:slideViewPr>
    <p:cSldViewPr>
      <p:cViewPr varScale="1">
        <p:scale>
          <a:sx n="31" d="100"/>
          <a:sy n="31" d="100"/>
        </p:scale>
        <p:origin x="1554" y="60"/>
      </p:cViewPr>
      <p:guideLst>
        <p:guide orient="horz" pos="2160"/>
        <p:guide pos="2880"/>
      </p:guideLst>
    </p:cSldViewPr>
  </p:slideViewPr>
  <p:outlineViewPr>
    <p:cViewPr>
      <p:scale>
        <a:sx n="33" d="100"/>
        <a:sy n="33" d="100"/>
      </p:scale>
      <p:origin x="0" y="355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9DFF4D-BA33-4471-AD9D-30837D35A3FE}" type="datetimeFigureOut">
              <a:rPr lang="en-ZA" smtClean="0"/>
              <a:pPr/>
              <a:t>27/01/2020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5F9FC-20E1-4942-9994-9B7E61EF80BF}" type="slidenum">
              <a:rPr lang="en-ZA" smtClean="0"/>
              <a:pPr/>
              <a:t>‹#›</a:t>
            </a:fld>
            <a:endParaRPr lang="en-ZA"/>
          </a:p>
        </p:txBody>
      </p:sp>
    </p:spTree>
    <p:extLst>
      <p:ext uri="{BB962C8B-B14F-4D97-AF65-F5344CB8AC3E}">
        <p14:creationId xmlns:p14="http://schemas.microsoft.com/office/powerpoint/2010/main" val="200067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latin typeface="Times New Roman" pitchFamily="18" charset="0"/>
                <a:cs typeface="Times New Roman" pitchFamily="18" charset="0"/>
              </a:rPr>
              <a:t>Since recorded history began, humankind has wondered about, and tried to understand, the Universe. Until about 400 years ago, the only tool available was the naked eye. In 1609</a:t>
            </a:r>
            <a:r>
              <a:rPr lang="en-ZA" baseline="0" dirty="0" smtClean="0">
                <a:latin typeface="Times New Roman" pitchFamily="18" charset="0"/>
                <a:cs typeface="Times New Roman" pitchFamily="18" charset="0"/>
              </a:rPr>
              <a:t> Galileo applied the new invention</a:t>
            </a:r>
            <a:r>
              <a:rPr lang="en-ZA" dirty="0" smtClean="0">
                <a:latin typeface="Times New Roman" pitchFamily="18" charset="0"/>
                <a:cs typeface="Times New Roman" pitchFamily="18" charset="0"/>
              </a:rPr>
              <a:t> of the telescope to astronomy,</a:t>
            </a:r>
            <a:r>
              <a:rPr lang="en-ZA" baseline="0" dirty="0" smtClean="0">
                <a:latin typeface="Times New Roman" pitchFamily="18" charset="0"/>
                <a:cs typeface="Times New Roman" pitchFamily="18" charset="0"/>
              </a:rPr>
              <a:t> and so</a:t>
            </a:r>
            <a:r>
              <a:rPr lang="en-ZA" dirty="0" smtClean="0">
                <a:latin typeface="Times New Roman" pitchFamily="18" charset="0"/>
                <a:cs typeface="Times New Roman" pitchFamily="18" charset="0"/>
              </a:rPr>
              <a:t> opened a window to the cosmos. This window has been getting wider and clearer with every technological improvement. But always the medium bringing information about the Universe has been light, because radio waves, X-rays, gamma-rays etc. are light at different energies, or in other words different colours of light.</a:t>
            </a:r>
          </a:p>
          <a:p>
            <a:endParaRPr lang="en-ZA" dirty="0">
              <a:latin typeface="Times New Roman" pitchFamily="18" charset="0"/>
              <a:cs typeface="Times New Roman" pitchFamily="18" charset="0"/>
            </a:endParaRPr>
          </a:p>
          <a:p>
            <a:r>
              <a:rPr lang="en-ZA" dirty="0" smtClean="0">
                <a:latin typeface="Times New Roman" pitchFamily="18" charset="0"/>
                <a:cs typeface="Times New Roman" pitchFamily="18" charset="0"/>
              </a:rPr>
              <a:t>But that is changing. On 14 September</a:t>
            </a:r>
            <a:r>
              <a:rPr lang="en-ZA" baseline="0" dirty="0" smtClean="0">
                <a:latin typeface="Times New Roman" pitchFamily="18" charset="0"/>
                <a:cs typeface="Times New Roman" pitchFamily="18" charset="0"/>
              </a:rPr>
              <a:t> 2015 we</a:t>
            </a:r>
            <a:r>
              <a:rPr lang="en-ZA" dirty="0" smtClean="0">
                <a:latin typeface="Times New Roman" pitchFamily="18" charset="0"/>
                <a:cs typeface="Times New Roman" pitchFamily="18" charset="0"/>
              </a:rPr>
              <a:t> measured the first gravitational waves, and so opened a new window to the cosmos. And that window is very different to the one open to light in its various forms, because these are all emitted from the surface of an astronomical body. Gravitational waves are caused by the relative motion of matter, and as such are generated primarily in the deep interior of the body.</a:t>
            </a:r>
            <a:endParaRPr lang="en-ZA"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F85F9FC-20E1-4942-9994-9B7E61EF80BF}" type="slidenum">
              <a:rPr lang="en-ZA" smtClean="0"/>
              <a:pPr/>
              <a:t>1</a:t>
            </a:fld>
            <a:endParaRPr lang="en-ZA"/>
          </a:p>
        </p:txBody>
      </p:sp>
    </p:spTree>
    <p:extLst>
      <p:ext uri="{BB962C8B-B14F-4D97-AF65-F5344CB8AC3E}">
        <p14:creationId xmlns:p14="http://schemas.microsoft.com/office/powerpoint/2010/main" val="259070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F85F9FC-20E1-4942-9994-9B7E61EF80BF}" type="slidenum">
              <a:rPr lang="en-ZA" smtClean="0"/>
              <a:pPr/>
              <a:t>2</a:t>
            </a:fld>
            <a:endParaRPr lang="en-ZA"/>
          </a:p>
        </p:txBody>
      </p:sp>
    </p:spTree>
    <p:extLst>
      <p:ext uri="{BB962C8B-B14F-4D97-AF65-F5344CB8AC3E}">
        <p14:creationId xmlns:p14="http://schemas.microsoft.com/office/powerpoint/2010/main" val="157980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85F9FC-20E1-4942-9994-9B7E61EF80BF}" type="slidenum">
              <a:rPr lang="en-ZA" smtClean="0"/>
              <a:pPr/>
              <a:t>21</a:t>
            </a:fld>
            <a:endParaRPr lang="en-ZA"/>
          </a:p>
        </p:txBody>
      </p:sp>
    </p:spTree>
    <p:extLst>
      <p:ext uri="{BB962C8B-B14F-4D97-AF65-F5344CB8AC3E}">
        <p14:creationId xmlns:p14="http://schemas.microsoft.com/office/powerpoint/2010/main" val="160104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85F9FC-20E1-4942-9994-9B7E61EF80BF}" type="slidenum">
              <a:rPr lang="en-ZA" smtClean="0"/>
              <a:pPr/>
              <a:t>31</a:t>
            </a:fld>
            <a:endParaRPr lang="en-ZA"/>
          </a:p>
        </p:txBody>
      </p:sp>
    </p:spTree>
    <p:extLst>
      <p:ext uri="{BB962C8B-B14F-4D97-AF65-F5344CB8AC3E}">
        <p14:creationId xmlns:p14="http://schemas.microsoft.com/office/powerpoint/2010/main" val="276214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E62EFE-9F7A-4738-A694-9475BF1A76EA}" type="slidenum">
              <a:rPr lang="en-US" smtClean="0"/>
              <a:pPr eaLnBrk="1" hangingPunct="1"/>
              <a:t>39</a:t>
            </a:fld>
            <a:endParaRPr lang="en-US" smtClean="0"/>
          </a:p>
        </p:txBody>
      </p:sp>
      <p:sp>
        <p:nvSpPr>
          <p:cNvPr id="27651" name="Rectangle 2"/>
          <p:cNvSpPr>
            <a:spLocks noGrp="1" noRot="1" noChangeAspect="1"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2765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85F9FC-20E1-4942-9994-9B7E61EF80BF}" type="slidenum">
              <a:rPr lang="en-ZA" smtClean="0"/>
              <a:pPr/>
              <a:t>41</a:t>
            </a:fld>
            <a:endParaRPr lang="en-ZA"/>
          </a:p>
        </p:txBody>
      </p:sp>
    </p:spTree>
    <p:extLst>
      <p:ext uri="{BB962C8B-B14F-4D97-AF65-F5344CB8AC3E}">
        <p14:creationId xmlns:p14="http://schemas.microsoft.com/office/powerpoint/2010/main" val="3661981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latin typeface="Times New Roman" pitchFamily="18" charset="0"/>
                <a:cs typeface="Times New Roman" pitchFamily="18" charset="0"/>
              </a:rPr>
              <a:t>Here I would like to add something to the answers already given about</a:t>
            </a:r>
            <a:r>
              <a:rPr lang="en-ZA" baseline="0" dirty="0" smtClean="0">
                <a:latin typeface="Times New Roman" pitchFamily="18" charset="0"/>
                <a:cs typeface="Times New Roman" pitchFamily="18" charset="0"/>
              </a:rPr>
              <a:t> properties of black holes, neutron stars, etc. Yes, we do expect to learn these things, but the history of astronomy has shown that the most exciting discovery resulting from a new technology is often something totally unanticipated. Galileo looked at the skies through a telescope not to find anything specific but out of curiosity. He made what was for that time an amazing and heretical discovery that Jupiter has moons, adding support to the Copernican idea that the Earth is not the centre of the Universe. So, perhaps the most important message that I would like to leave you with is …</a:t>
            </a:r>
            <a:endParaRPr lang="en-ZA"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F85F9FC-20E1-4942-9994-9B7E61EF80BF}" type="slidenum">
              <a:rPr lang="en-ZA" smtClean="0"/>
              <a:pPr/>
              <a:t>42</a:t>
            </a:fld>
            <a:endParaRPr lang="en-ZA"/>
          </a:p>
        </p:txBody>
      </p:sp>
    </p:spTree>
    <p:extLst>
      <p:ext uri="{BB962C8B-B14F-4D97-AF65-F5344CB8AC3E}">
        <p14:creationId xmlns:p14="http://schemas.microsoft.com/office/powerpoint/2010/main" val="1246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E0017157-1F85-4320-9C7A-CAA2DD20A771}" type="datetimeFigureOut">
              <a:rPr lang="en-US"/>
              <a:pPr>
                <a:defRPr/>
              </a:pPr>
              <a:t>1/27/2020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0910AF5B-7AE0-40A8-827C-11E6EFCBB59F}" type="slidenum">
              <a:rPr lang="en-ZA"/>
              <a:pPr>
                <a:defRPr/>
              </a:pPr>
              <a:t>‹#›</a:t>
            </a:fld>
            <a:endParaRPr lang="en-ZA"/>
          </a:p>
        </p:txBody>
      </p:sp>
    </p:spTree>
    <p:extLst>
      <p:ext uri="{BB962C8B-B14F-4D97-AF65-F5344CB8AC3E}">
        <p14:creationId xmlns:p14="http://schemas.microsoft.com/office/powerpoint/2010/main" val="26697354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A5BB2AFF-CFF3-4676-A6AF-FEE0BDAEECB9}" type="datetimeFigureOut">
              <a:rPr lang="en-US"/>
              <a:pPr>
                <a:defRPr/>
              </a:pPr>
              <a:t>1/27/2020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8DDB7E9-347C-4435-8F2E-C3251CAA26BC}" type="slidenum">
              <a:rPr lang="en-ZA"/>
              <a:pPr>
                <a:defRPr/>
              </a:pPr>
              <a:t>‹#›</a:t>
            </a:fld>
            <a:endParaRPr lang="en-ZA"/>
          </a:p>
        </p:txBody>
      </p:sp>
    </p:spTree>
    <p:extLst>
      <p:ext uri="{BB962C8B-B14F-4D97-AF65-F5344CB8AC3E}">
        <p14:creationId xmlns:p14="http://schemas.microsoft.com/office/powerpoint/2010/main" val="285156517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079496F8-346E-4C99-9E72-C7CBFAF375CA}" type="datetimeFigureOut">
              <a:rPr lang="en-US"/>
              <a:pPr>
                <a:defRPr/>
              </a:pPr>
              <a:t>1/27/2020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F854F9CD-7BA2-4D42-8D07-F200299E7A0D}" type="slidenum">
              <a:rPr lang="en-ZA"/>
              <a:pPr>
                <a:defRPr/>
              </a:pPr>
              <a:t>‹#›</a:t>
            </a:fld>
            <a:endParaRPr lang="en-ZA"/>
          </a:p>
        </p:txBody>
      </p:sp>
    </p:spTree>
    <p:extLst>
      <p:ext uri="{BB962C8B-B14F-4D97-AF65-F5344CB8AC3E}">
        <p14:creationId xmlns:p14="http://schemas.microsoft.com/office/powerpoint/2010/main" val="18030961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19D888CD-13C2-4A05-BF17-4D0E37598CDC}" type="datetimeFigureOut">
              <a:rPr lang="en-US"/>
              <a:pPr>
                <a:defRPr/>
              </a:pPr>
              <a:t>1/27/2020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E1CB492A-CDBA-4796-9974-DB1D5464BF33}" type="slidenum">
              <a:rPr lang="en-ZA"/>
              <a:pPr>
                <a:defRPr/>
              </a:pPr>
              <a:t>‹#›</a:t>
            </a:fld>
            <a:endParaRPr lang="en-ZA"/>
          </a:p>
        </p:txBody>
      </p:sp>
    </p:spTree>
    <p:extLst>
      <p:ext uri="{BB962C8B-B14F-4D97-AF65-F5344CB8AC3E}">
        <p14:creationId xmlns:p14="http://schemas.microsoft.com/office/powerpoint/2010/main" val="37228287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25EA17-84E3-42AB-9D5D-0529F01ED218}" type="datetimeFigureOut">
              <a:rPr lang="en-US"/>
              <a:pPr>
                <a:defRPr/>
              </a:pPr>
              <a:t>1/27/2020</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B2F98D9C-9F02-44D8-BFBA-DCFBFAF2AE23}" type="slidenum">
              <a:rPr lang="en-ZA"/>
              <a:pPr>
                <a:defRPr/>
              </a:pPr>
              <a:t>‹#›</a:t>
            </a:fld>
            <a:endParaRPr lang="en-ZA"/>
          </a:p>
        </p:txBody>
      </p:sp>
    </p:spTree>
    <p:extLst>
      <p:ext uri="{BB962C8B-B14F-4D97-AF65-F5344CB8AC3E}">
        <p14:creationId xmlns:p14="http://schemas.microsoft.com/office/powerpoint/2010/main" val="35990364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7B644C8D-ED3F-4E09-9A7E-2E5F79A115C4}" type="datetimeFigureOut">
              <a:rPr lang="en-US"/>
              <a:pPr>
                <a:defRPr/>
              </a:pPr>
              <a:t>1/27/2020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16142DE5-DC0C-472E-8579-84A33F9E8462}" type="slidenum">
              <a:rPr lang="en-ZA"/>
              <a:pPr>
                <a:defRPr/>
              </a:pPr>
              <a:t>‹#›</a:t>
            </a:fld>
            <a:endParaRPr lang="en-ZA"/>
          </a:p>
        </p:txBody>
      </p:sp>
    </p:spTree>
    <p:extLst>
      <p:ext uri="{BB962C8B-B14F-4D97-AF65-F5344CB8AC3E}">
        <p14:creationId xmlns:p14="http://schemas.microsoft.com/office/powerpoint/2010/main" val="16894436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D708B0B7-1D88-42A3-839C-4CD33CD1ED14}" type="datetimeFigureOut">
              <a:rPr lang="en-US"/>
              <a:pPr>
                <a:defRPr/>
              </a:pPr>
              <a:t>1/27/2020</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pPr>
              <a:defRPr/>
            </a:pPr>
            <a:fld id="{ECB01C39-3436-4BEE-BB05-D7ECC5E70D07}" type="slidenum">
              <a:rPr lang="en-ZA"/>
              <a:pPr>
                <a:defRPr/>
              </a:pPr>
              <a:t>‹#›</a:t>
            </a:fld>
            <a:endParaRPr lang="en-ZA"/>
          </a:p>
        </p:txBody>
      </p:sp>
    </p:spTree>
    <p:extLst>
      <p:ext uri="{BB962C8B-B14F-4D97-AF65-F5344CB8AC3E}">
        <p14:creationId xmlns:p14="http://schemas.microsoft.com/office/powerpoint/2010/main" val="22137022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5A5CD568-122E-4445-B639-DC348F7421A4}" type="datetimeFigureOut">
              <a:rPr lang="en-US"/>
              <a:pPr>
                <a:defRPr/>
              </a:pPr>
              <a:t>1/27/2020</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DEEB0414-2FDA-4D37-8BD1-205571A852A1}" type="slidenum">
              <a:rPr lang="en-ZA"/>
              <a:pPr>
                <a:defRPr/>
              </a:pPr>
              <a:t>‹#›</a:t>
            </a:fld>
            <a:endParaRPr lang="en-ZA"/>
          </a:p>
        </p:txBody>
      </p:sp>
    </p:spTree>
    <p:extLst>
      <p:ext uri="{BB962C8B-B14F-4D97-AF65-F5344CB8AC3E}">
        <p14:creationId xmlns:p14="http://schemas.microsoft.com/office/powerpoint/2010/main" val="42779500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F31AF2-0799-498B-B9B4-F2D9837117F3}" type="datetimeFigureOut">
              <a:rPr lang="en-US"/>
              <a:pPr>
                <a:defRPr/>
              </a:pPr>
              <a:t>1/27/2020</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pPr>
              <a:defRPr/>
            </a:pPr>
            <a:fld id="{3832C3F2-69A9-464F-B9E3-7CA35F3EA42B}" type="slidenum">
              <a:rPr lang="en-ZA"/>
              <a:pPr>
                <a:defRPr/>
              </a:pPr>
              <a:t>‹#›</a:t>
            </a:fld>
            <a:endParaRPr lang="en-ZA"/>
          </a:p>
        </p:txBody>
      </p:sp>
    </p:spTree>
    <p:extLst>
      <p:ext uri="{BB962C8B-B14F-4D97-AF65-F5344CB8AC3E}">
        <p14:creationId xmlns:p14="http://schemas.microsoft.com/office/powerpoint/2010/main" val="27924822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B1EB3B-3A9E-4F2B-8443-795940ACEEFB}" type="datetimeFigureOut">
              <a:rPr lang="en-US"/>
              <a:pPr>
                <a:defRPr/>
              </a:pPr>
              <a:t>1/27/2020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1DF82408-A92D-4EC6-8516-537C9F0FF1CB}" type="slidenum">
              <a:rPr lang="en-ZA"/>
              <a:pPr>
                <a:defRPr/>
              </a:pPr>
              <a:t>‹#›</a:t>
            </a:fld>
            <a:endParaRPr lang="en-ZA"/>
          </a:p>
        </p:txBody>
      </p:sp>
    </p:spTree>
    <p:extLst>
      <p:ext uri="{BB962C8B-B14F-4D97-AF65-F5344CB8AC3E}">
        <p14:creationId xmlns:p14="http://schemas.microsoft.com/office/powerpoint/2010/main" val="15128269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2BF655-98D4-4382-8002-36F3845D07DF}" type="datetimeFigureOut">
              <a:rPr lang="en-US"/>
              <a:pPr>
                <a:defRPr/>
              </a:pPr>
              <a:t>1/27/2020</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074FB053-AEA2-4676-BB8A-D5855077DEF1}" type="slidenum">
              <a:rPr lang="en-ZA"/>
              <a:pPr>
                <a:defRPr/>
              </a:pPr>
              <a:t>‹#›</a:t>
            </a:fld>
            <a:endParaRPr lang="en-ZA"/>
          </a:p>
        </p:txBody>
      </p:sp>
    </p:spTree>
    <p:extLst>
      <p:ext uri="{BB962C8B-B14F-4D97-AF65-F5344CB8AC3E}">
        <p14:creationId xmlns:p14="http://schemas.microsoft.com/office/powerpoint/2010/main" val="361578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05E3AC2-4CC3-4DF5-80E4-2430342BFEF4}" type="datetimeFigureOut">
              <a:rPr lang="en-US"/>
              <a:pPr>
                <a:defRPr/>
              </a:pPr>
              <a:t>1/27/2020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52F8F3F-2F9A-4E6D-8DBC-CDD01442E81D}" type="slidenum">
              <a:rPr lang="en-ZA"/>
              <a:pPr>
                <a:defRPr/>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numarch.aei.mpg.de/numrel-webpages/movies/moving_punctures_AEI.m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ccrg.rit.edu/movies/numerical-relativity/2-black-hole-merger-kic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audio" Target="../media/media4.wav"/><Relationship Id="rId13" Type="http://schemas.openxmlformats.org/officeDocument/2006/relationships/hyperlink" Target="http://gmunu.mit.edu/sounds/comparable_sounds/comparable_sounds.html" TargetMode="External"/><Relationship Id="rId3" Type="http://schemas.microsoft.com/office/2007/relationships/media" Target="../media/media2.wav"/><Relationship Id="rId7" Type="http://schemas.microsoft.com/office/2007/relationships/media" Target="../media/media4.wav"/><Relationship Id="rId12" Type="http://schemas.openxmlformats.org/officeDocument/2006/relationships/hyperlink" Target="http://www.black-holes.org/explore1.html"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slideLayout" Target="../slideLayouts/slideLayout2.xml"/><Relationship Id="rId5" Type="http://schemas.microsoft.com/office/2007/relationships/media" Target="../media/media3.wav"/><Relationship Id="rId10" Type="http://schemas.openxmlformats.org/officeDocument/2006/relationships/audio" Target="../media/media5.wav"/><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23528" y="620688"/>
            <a:ext cx="8568952" cy="4738687"/>
          </a:xfrm>
        </p:spPr>
        <p:txBody>
          <a:bodyPr/>
          <a:lstStyle/>
          <a:p>
            <a:pPr eaLnBrk="1" hangingPunct="1"/>
            <a:r>
              <a:rPr lang="en-ZA" b="1" dirty="0" smtClean="0">
                <a:solidFill>
                  <a:srgbClr val="C00000"/>
                </a:solidFill>
                <a:latin typeface="Times New Roman" pitchFamily="18" charset="0"/>
                <a:cs typeface="Times New Roman" pitchFamily="18" charset="0"/>
              </a:rPr>
              <a:t>Gravitational Wave Astronomy</a:t>
            </a:r>
            <a:br>
              <a:rPr lang="en-ZA" b="1" dirty="0" smtClean="0">
                <a:solidFill>
                  <a:srgbClr val="C00000"/>
                </a:solidFill>
                <a:latin typeface="Times New Roman" pitchFamily="18" charset="0"/>
                <a:cs typeface="Times New Roman" pitchFamily="18" charset="0"/>
              </a:rPr>
            </a:br>
            <a:r>
              <a:rPr lang="en-ZA" b="1" dirty="0" smtClean="0">
                <a:solidFill>
                  <a:srgbClr val="C00000"/>
                </a:solidFill>
                <a:latin typeface="Times New Roman" pitchFamily="18" charset="0"/>
                <a:cs typeface="Times New Roman" pitchFamily="18" charset="0"/>
              </a:rPr>
              <a:t/>
            </a:r>
            <a:br>
              <a:rPr lang="en-ZA" b="1" dirty="0" smtClean="0">
                <a:solidFill>
                  <a:srgbClr val="C00000"/>
                </a:solidFill>
                <a:latin typeface="Times New Roman" pitchFamily="18" charset="0"/>
                <a:cs typeface="Times New Roman" pitchFamily="18" charset="0"/>
              </a:rPr>
            </a:br>
            <a:r>
              <a:rPr lang="en-ZA" sz="3600" b="1" dirty="0" smtClean="0">
                <a:latin typeface="Times New Roman" pitchFamily="18" charset="0"/>
                <a:cs typeface="Times New Roman" pitchFamily="18" charset="0"/>
              </a:rPr>
              <a:t>Nigel T. Bishop</a:t>
            </a:r>
            <a:br>
              <a:rPr lang="en-ZA" sz="3600" b="1" dirty="0" smtClean="0">
                <a:latin typeface="Times New Roman" pitchFamily="18" charset="0"/>
                <a:cs typeface="Times New Roman" pitchFamily="18" charset="0"/>
              </a:rPr>
            </a:br>
            <a:r>
              <a:rPr lang="en-ZA" sz="3600" b="1" dirty="0" smtClean="0">
                <a:latin typeface="Times New Roman" pitchFamily="18" charset="0"/>
                <a:cs typeface="Times New Roman" pitchFamily="18" charset="0"/>
              </a:rPr>
              <a:t>Department of Mathematics</a:t>
            </a:r>
            <a:br>
              <a:rPr lang="en-ZA" sz="3600" b="1" dirty="0" smtClean="0">
                <a:latin typeface="Times New Roman" pitchFamily="18" charset="0"/>
                <a:cs typeface="Times New Roman" pitchFamily="18" charset="0"/>
              </a:rPr>
            </a:br>
            <a:r>
              <a:rPr lang="en-ZA" sz="3600" b="1" dirty="0" smtClean="0">
                <a:latin typeface="Times New Roman" pitchFamily="18" charset="0"/>
                <a:cs typeface="Times New Roman" pitchFamily="18" charset="0"/>
              </a:rPr>
              <a:t>Rhodes University</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5013176"/>
            <a:ext cx="1191273"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79512" y="669876"/>
            <a:ext cx="8801581" cy="4747765"/>
            <a:chOff x="204849" y="669876"/>
            <a:chExt cx="8801581" cy="4747765"/>
          </a:xfrm>
        </p:grpSpPr>
        <p:sp>
          <p:nvSpPr>
            <p:cNvPr id="2" name="Oval 1"/>
            <p:cNvSpPr/>
            <p:nvPr/>
          </p:nvSpPr>
          <p:spPr>
            <a:xfrm>
              <a:off x="827584" y="2564904"/>
              <a:ext cx="216024" cy="21602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Oval 2"/>
            <p:cNvSpPr/>
            <p:nvPr/>
          </p:nvSpPr>
          <p:spPr>
            <a:xfrm>
              <a:off x="829730"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Oval 3"/>
            <p:cNvSpPr/>
            <p:nvPr/>
          </p:nvSpPr>
          <p:spPr>
            <a:xfrm>
              <a:off x="1547664" y="11247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204849" y="2211251"/>
              <a:ext cx="732893" cy="461665"/>
            </a:xfrm>
            <a:prstGeom prst="rect">
              <a:avLst/>
            </a:prstGeom>
            <a:noFill/>
          </p:spPr>
          <p:txBody>
            <a:bodyPr wrap="none" rtlCol="0">
              <a:spAutoFit/>
            </a:bodyPr>
            <a:lstStyle/>
            <a:p>
              <a:r>
                <a:rPr lang="en-ZA" sz="2400" dirty="0" smtClean="0"/>
                <a:t>Sun</a:t>
              </a:r>
              <a:endParaRPr lang="en-ZA" sz="2400" dirty="0"/>
            </a:p>
          </p:txBody>
        </p:sp>
        <p:cxnSp>
          <p:nvCxnSpPr>
            <p:cNvPr id="7" name="Straight Arrow Connector 6"/>
            <p:cNvCxnSpPr>
              <a:stCxn id="2" idx="0"/>
              <a:endCxn id="4" idx="3"/>
            </p:cNvCxnSpPr>
            <p:nvPr/>
          </p:nvCxnSpPr>
          <p:spPr>
            <a:xfrm flipV="1">
              <a:off x="935596" y="1309132"/>
              <a:ext cx="643704" cy="12557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57448" y="1581249"/>
              <a:ext cx="2677336" cy="461665"/>
            </a:xfrm>
            <a:prstGeom prst="rect">
              <a:avLst/>
            </a:prstGeom>
            <a:noFill/>
          </p:spPr>
          <p:txBody>
            <a:bodyPr wrap="none" rtlCol="0">
              <a:spAutoFit/>
            </a:bodyPr>
            <a:lstStyle/>
            <a:p>
              <a:r>
                <a:rPr lang="en-ZA" sz="2400" dirty="0" smtClean="0"/>
                <a:t>1 pc = 3 x 10</a:t>
              </a:r>
              <a:r>
                <a:rPr lang="en-ZA" sz="2400" baseline="30000" dirty="0" smtClean="0"/>
                <a:t>13</a:t>
              </a:r>
              <a:r>
                <a:rPr lang="en-ZA" sz="2400" dirty="0" smtClean="0"/>
                <a:t> km</a:t>
              </a:r>
              <a:endParaRPr lang="en-ZA" sz="2400" dirty="0"/>
            </a:p>
          </p:txBody>
        </p:sp>
        <p:sp>
          <p:nvSpPr>
            <p:cNvPr id="9" name="TextBox 8"/>
            <p:cNvSpPr txBox="1"/>
            <p:nvPr/>
          </p:nvSpPr>
          <p:spPr>
            <a:xfrm>
              <a:off x="1000138" y="4725144"/>
              <a:ext cx="2238113" cy="461665"/>
            </a:xfrm>
            <a:prstGeom prst="rect">
              <a:avLst/>
            </a:prstGeom>
            <a:noFill/>
          </p:spPr>
          <p:txBody>
            <a:bodyPr wrap="none" rtlCol="0">
              <a:spAutoFit/>
            </a:bodyPr>
            <a:lstStyle/>
            <a:p>
              <a:r>
                <a:rPr lang="en-ZA" sz="2400" dirty="0" smtClean="0"/>
                <a:t>Galactic centre</a:t>
              </a:r>
              <a:endParaRPr lang="en-ZA" sz="2400" dirty="0"/>
            </a:p>
          </p:txBody>
        </p:sp>
        <p:sp>
          <p:nvSpPr>
            <p:cNvPr id="10" name="TextBox 9"/>
            <p:cNvSpPr txBox="1"/>
            <p:nvPr/>
          </p:nvSpPr>
          <p:spPr>
            <a:xfrm>
              <a:off x="1992525" y="980728"/>
              <a:ext cx="1776448" cy="461665"/>
            </a:xfrm>
            <a:prstGeom prst="rect">
              <a:avLst/>
            </a:prstGeom>
            <a:noFill/>
          </p:spPr>
          <p:txBody>
            <a:bodyPr wrap="none" rtlCol="0">
              <a:spAutoFit/>
            </a:bodyPr>
            <a:lstStyle/>
            <a:p>
              <a:r>
                <a:rPr lang="en-ZA" sz="2400" dirty="0" smtClean="0"/>
                <a:t>Nearby star</a:t>
              </a:r>
              <a:endParaRPr lang="en-ZA" sz="2400" dirty="0"/>
            </a:p>
          </p:txBody>
        </p:sp>
        <p:cxnSp>
          <p:nvCxnSpPr>
            <p:cNvPr id="12" name="Straight Arrow Connector 11"/>
            <p:cNvCxnSpPr>
              <a:stCxn id="2" idx="4"/>
              <a:endCxn id="3" idx="0"/>
            </p:cNvCxnSpPr>
            <p:nvPr/>
          </p:nvCxnSpPr>
          <p:spPr>
            <a:xfrm>
              <a:off x="935596" y="2780928"/>
              <a:ext cx="2146" cy="19442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45754" y="3573016"/>
              <a:ext cx="1366080" cy="461665"/>
            </a:xfrm>
            <a:prstGeom prst="rect">
              <a:avLst/>
            </a:prstGeom>
            <a:noFill/>
          </p:spPr>
          <p:txBody>
            <a:bodyPr wrap="none" rtlCol="0">
              <a:spAutoFit/>
            </a:bodyPr>
            <a:lstStyle/>
            <a:p>
              <a:r>
                <a:rPr lang="en-ZA" sz="2400" dirty="0" smtClean="0"/>
                <a:t>8 000 pc</a:t>
              </a:r>
              <a:endParaRPr lang="en-ZA" sz="2400" dirty="0"/>
            </a:p>
          </p:txBody>
        </p:sp>
        <p:sp>
          <p:nvSpPr>
            <p:cNvPr id="14" name="Oval 13"/>
            <p:cNvSpPr/>
            <p:nvPr/>
          </p:nvSpPr>
          <p:spPr>
            <a:xfrm>
              <a:off x="5724128" y="4725143"/>
              <a:ext cx="576064" cy="461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6" name="Straight Arrow Connector 15"/>
            <p:cNvCxnSpPr>
              <a:stCxn id="2" idx="5"/>
              <a:endCxn id="14" idx="2"/>
            </p:cNvCxnSpPr>
            <p:nvPr/>
          </p:nvCxnSpPr>
          <p:spPr>
            <a:xfrm>
              <a:off x="1011972" y="2749292"/>
              <a:ext cx="4712156" cy="22066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68973" y="3753036"/>
              <a:ext cx="2933816" cy="461665"/>
            </a:xfrm>
            <a:prstGeom prst="rect">
              <a:avLst/>
            </a:prstGeom>
            <a:noFill/>
          </p:spPr>
          <p:txBody>
            <a:bodyPr wrap="none" rtlCol="0">
              <a:spAutoFit/>
            </a:bodyPr>
            <a:lstStyle/>
            <a:p>
              <a:r>
                <a:rPr lang="en-ZA" sz="2400" dirty="0" smtClean="0"/>
                <a:t>1 </a:t>
              </a:r>
              <a:r>
                <a:rPr lang="en-ZA" sz="2400" dirty="0" err="1" smtClean="0"/>
                <a:t>Mpc</a:t>
              </a:r>
              <a:r>
                <a:rPr lang="en-ZA" sz="2400" dirty="0" smtClean="0"/>
                <a:t> = 3 </a:t>
              </a:r>
              <a:r>
                <a:rPr lang="en-ZA" sz="2400" dirty="0"/>
                <a:t>x </a:t>
              </a:r>
              <a:r>
                <a:rPr lang="en-ZA" sz="2400" dirty="0" smtClean="0"/>
                <a:t>10</a:t>
              </a:r>
              <a:r>
                <a:rPr lang="en-ZA" sz="2400" baseline="30000" dirty="0" smtClean="0"/>
                <a:t>19</a:t>
              </a:r>
              <a:r>
                <a:rPr lang="en-ZA" sz="2400" dirty="0" smtClean="0"/>
                <a:t> </a:t>
              </a:r>
              <a:r>
                <a:rPr lang="en-ZA" sz="2400" dirty="0"/>
                <a:t>km</a:t>
              </a:r>
            </a:p>
          </p:txBody>
        </p:sp>
        <p:sp>
          <p:nvSpPr>
            <p:cNvPr id="20" name="TextBox 19"/>
            <p:cNvSpPr txBox="1"/>
            <p:nvPr/>
          </p:nvSpPr>
          <p:spPr>
            <a:xfrm>
              <a:off x="6300192" y="4955976"/>
              <a:ext cx="2154757" cy="461665"/>
            </a:xfrm>
            <a:prstGeom prst="rect">
              <a:avLst/>
            </a:prstGeom>
            <a:noFill/>
          </p:spPr>
          <p:txBody>
            <a:bodyPr wrap="none" rtlCol="0">
              <a:spAutoFit/>
            </a:bodyPr>
            <a:lstStyle/>
            <a:p>
              <a:r>
                <a:rPr lang="en-ZA" sz="2400" dirty="0" smtClean="0"/>
                <a:t>Nearby galaxy</a:t>
              </a:r>
              <a:endParaRPr lang="en-ZA" sz="2400" dirty="0"/>
            </a:p>
          </p:txBody>
        </p:sp>
        <p:sp>
          <p:nvSpPr>
            <p:cNvPr id="21" name="Oval 20"/>
            <p:cNvSpPr/>
            <p:nvPr/>
          </p:nvSpPr>
          <p:spPr>
            <a:xfrm>
              <a:off x="8430366" y="1109935"/>
              <a:ext cx="576064" cy="461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3" name="Straight Arrow Connector 22"/>
            <p:cNvCxnSpPr>
              <a:stCxn id="2" idx="6"/>
              <a:endCxn id="21" idx="2"/>
            </p:cNvCxnSpPr>
            <p:nvPr/>
          </p:nvCxnSpPr>
          <p:spPr>
            <a:xfrm flipV="1">
              <a:off x="1043608" y="1340768"/>
              <a:ext cx="7386758" cy="133214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02789" y="669876"/>
              <a:ext cx="2119491" cy="461665"/>
            </a:xfrm>
            <a:prstGeom prst="rect">
              <a:avLst/>
            </a:prstGeom>
            <a:noFill/>
          </p:spPr>
          <p:txBody>
            <a:bodyPr wrap="none" rtlCol="0">
              <a:spAutoFit/>
            </a:bodyPr>
            <a:lstStyle/>
            <a:p>
              <a:r>
                <a:rPr lang="en-ZA" sz="2400" dirty="0" smtClean="0"/>
                <a:t>Distant galaxy</a:t>
              </a:r>
              <a:endParaRPr lang="en-ZA" sz="2400" dirty="0"/>
            </a:p>
          </p:txBody>
        </p:sp>
        <p:sp>
          <p:nvSpPr>
            <p:cNvPr id="26" name="TextBox 25"/>
            <p:cNvSpPr txBox="1"/>
            <p:nvPr/>
          </p:nvSpPr>
          <p:spPr>
            <a:xfrm>
              <a:off x="5235881" y="2006842"/>
              <a:ext cx="1622560" cy="461665"/>
            </a:xfrm>
            <a:prstGeom prst="rect">
              <a:avLst/>
            </a:prstGeom>
            <a:noFill/>
          </p:spPr>
          <p:txBody>
            <a:bodyPr wrap="none" rtlCol="0">
              <a:spAutoFit/>
            </a:bodyPr>
            <a:lstStyle/>
            <a:p>
              <a:r>
                <a:rPr lang="en-ZA" sz="2400" dirty="0" smtClean="0"/>
                <a:t>1 000 </a:t>
              </a:r>
              <a:r>
                <a:rPr lang="en-ZA" sz="2400" dirty="0" err="1" smtClean="0"/>
                <a:t>Mpc</a:t>
              </a:r>
              <a:endParaRPr lang="en-ZA" sz="2400" dirty="0"/>
            </a:p>
          </p:txBody>
        </p:sp>
      </p:grpSp>
    </p:spTree>
    <p:extLst>
      <p:ext uri="{BB962C8B-B14F-4D97-AF65-F5344CB8AC3E}">
        <p14:creationId xmlns:p14="http://schemas.microsoft.com/office/powerpoint/2010/main" val="35950000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99592" y="1340768"/>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p:cNvSpPr txBox="1"/>
          <p:nvPr/>
        </p:nvSpPr>
        <p:spPr>
          <a:xfrm>
            <a:off x="899592" y="620688"/>
            <a:ext cx="1879041" cy="461665"/>
          </a:xfrm>
          <a:prstGeom prst="rect">
            <a:avLst/>
          </a:prstGeom>
          <a:noFill/>
        </p:spPr>
        <p:txBody>
          <a:bodyPr wrap="none" rtlCol="0">
            <a:spAutoFit/>
          </a:bodyPr>
          <a:lstStyle/>
          <a:p>
            <a:r>
              <a:rPr lang="en-ZA" sz="2400" dirty="0" smtClean="0"/>
              <a:t>Neutron star</a:t>
            </a:r>
            <a:endParaRPr lang="en-ZA" sz="2400" dirty="0"/>
          </a:p>
        </p:txBody>
      </p:sp>
      <p:cxnSp>
        <p:nvCxnSpPr>
          <p:cNvPr id="5" name="Straight Arrow Connector 4"/>
          <p:cNvCxnSpPr/>
          <p:nvPr/>
        </p:nvCxnSpPr>
        <p:spPr>
          <a:xfrm>
            <a:off x="899592" y="2348880"/>
            <a:ext cx="79208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99592" y="2492896"/>
            <a:ext cx="1023037" cy="461665"/>
          </a:xfrm>
          <a:prstGeom prst="rect">
            <a:avLst/>
          </a:prstGeom>
          <a:noFill/>
        </p:spPr>
        <p:txBody>
          <a:bodyPr wrap="none" rtlCol="0">
            <a:spAutoFit/>
          </a:bodyPr>
          <a:lstStyle/>
          <a:p>
            <a:r>
              <a:rPr lang="en-ZA" sz="2400" dirty="0" smtClean="0"/>
              <a:t>30 km</a:t>
            </a:r>
            <a:endParaRPr lang="en-ZA" sz="2400" dirty="0"/>
          </a:p>
        </p:txBody>
      </p:sp>
      <p:sp>
        <p:nvSpPr>
          <p:cNvPr id="7" name="TextBox 6"/>
          <p:cNvSpPr txBox="1"/>
          <p:nvPr/>
        </p:nvSpPr>
        <p:spPr>
          <a:xfrm>
            <a:off x="899592" y="3645024"/>
            <a:ext cx="2015295" cy="461665"/>
          </a:xfrm>
          <a:prstGeom prst="rect">
            <a:avLst/>
          </a:prstGeom>
          <a:noFill/>
        </p:spPr>
        <p:txBody>
          <a:bodyPr wrap="none" rtlCol="0">
            <a:spAutoFit/>
          </a:bodyPr>
          <a:lstStyle/>
          <a:p>
            <a:r>
              <a:rPr lang="en-ZA" sz="2400" dirty="0" smtClean="0"/>
              <a:t>Mass 1.4</a:t>
            </a:r>
            <a:r>
              <a:rPr lang="en-ZA" sz="2400" dirty="0" smtClean="0">
                <a:latin typeface="Arial" pitchFamily="34" charset="0"/>
                <a:cs typeface="Arial" pitchFamily="34" charset="0"/>
              </a:rPr>
              <a:t> </a:t>
            </a:r>
            <a:r>
              <a:rPr lang="en-ZA" sz="2400" dirty="0">
                <a:latin typeface="Arial" pitchFamily="34" charset="0"/>
                <a:cs typeface="Arial" pitchFamily="34" charset="0"/>
              </a:rPr>
              <a:t>M</a:t>
            </a:r>
            <a:r>
              <a:rPr lang="en-ZA" sz="2400" baseline="-25000" dirty="0">
                <a:latin typeface="Arial" pitchFamily="34" charset="0"/>
                <a:cs typeface="Arial" pitchFamily="34" charset="0"/>
                <a:sym typeface="Wingdings"/>
              </a:rPr>
              <a:t> </a:t>
            </a:r>
            <a:endParaRPr lang="en-ZA" sz="2400" dirty="0"/>
          </a:p>
        </p:txBody>
      </p:sp>
      <p:sp>
        <p:nvSpPr>
          <p:cNvPr id="8" name="TextBox 7"/>
          <p:cNvSpPr txBox="1"/>
          <p:nvPr/>
        </p:nvSpPr>
        <p:spPr>
          <a:xfrm>
            <a:off x="899592" y="4653136"/>
            <a:ext cx="1675459" cy="830997"/>
          </a:xfrm>
          <a:prstGeom prst="rect">
            <a:avLst/>
          </a:prstGeom>
          <a:noFill/>
        </p:spPr>
        <p:txBody>
          <a:bodyPr wrap="none" rtlCol="0">
            <a:spAutoFit/>
          </a:bodyPr>
          <a:lstStyle/>
          <a:p>
            <a:r>
              <a:rPr lang="en-ZA" sz="2400" dirty="0" smtClean="0"/>
              <a:t>Supernova</a:t>
            </a:r>
          </a:p>
          <a:p>
            <a:r>
              <a:rPr lang="en-ZA" sz="2400" dirty="0" smtClean="0"/>
              <a:t>remnant</a:t>
            </a:r>
            <a:endParaRPr lang="en-ZA" sz="2400" dirty="0"/>
          </a:p>
        </p:txBody>
      </p:sp>
      <p:sp>
        <p:nvSpPr>
          <p:cNvPr id="9" name="Oval 8"/>
          <p:cNvSpPr/>
          <p:nvPr/>
        </p:nvSpPr>
        <p:spPr>
          <a:xfrm>
            <a:off x="6732240" y="851520"/>
            <a:ext cx="1440160" cy="14973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6732240" y="332656"/>
            <a:ext cx="1606530" cy="461665"/>
          </a:xfrm>
          <a:prstGeom prst="rect">
            <a:avLst/>
          </a:prstGeom>
          <a:noFill/>
        </p:spPr>
        <p:txBody>
          <a:bodyPr wrap="none" rtlCol="0">
            <a:spAutoFit/>
          </a:bodyPr>
          <a:lstStyle/>
          <a:p>
            <a:r>
              <a:rPr lang="en-ZA" sz="2400" dirty="0" smtClean="0"/>
              <a:t>Black hole</a:t>
            </a:r>
            <a:endParaRPr lang="en-ZA" sz="2400" dirty="0"/>
          </a:p>
        </p:txBody>
      </p:sp>
      <p:sp>
        <p:nvSpPr>
          <p:cNvPr id="11" name="TextBox 10"/>
          <p:cNvSpPr txBox="1"/>
          <p:nvPr/>
        </p:nvSpPr>
        <p:spPr>
          <a:xfrm>
            <a:off x="5298511" y="3185393"/>
            <a:ext cx="3334567" cy="830997"/>
          </a:xfrm>
          <a:prstGeom prst="rect">
            <a:avLst/>
          </a:prstGeom>
          <a:noFill/>
        </p:spPr>
        <p:txBody>
          <a:bodyPr wrap="none" rtlCol="0">
            <a:spAutoFit/>
          </a:bodyPr>
          <a:lstStyle/>
          <a:p>
            <a:r>
              <a:rPr lang="en-ZA" sz="2400" dirty="0" smtClean="0"/>
              <a:t>Nothing, not even light,</a:t>
            </a:r>
          </a:p>
          <a:p>
            <a:r>
              <a:rPr lang="en-ZA" sz="2400" dirty="0" smtClean="0"/>
              <a:t>can escape</a:t>
            </a:r>
            <a:endParaRPr lang="en-ZA" sz="2400" dirty="0"/>
          </a:p>
        </p:txBody>
      </p:sp>
      <p:sp>
        <p:nvSpPr>
          <p:cNvPr id="12" name="TextBox 11"/>
          <p:cNvSpPr txBox="1"/>
          <p:nvPr/>
        </p:nvSpPr>
        <p:spPr>
          <a:xfrm>
            <a:off x="5298511" y="4016390"/>
            <a:ext cx="3403496" cy="461665"/>
          </a:xfrm>
          <a:prstGeom prst="rect">
            <a:avLst/>
          </a:prstGeom>
          <a:noFill/>
        </p:spPr>
        <p:txBody>
          <a:bodyPr wrap="none" rtlCol="0">
            <a:spAutoFit/>
          </a:bodyPr>
          <a:lstStyle/>
          <a:p>
            <a:r>
              <a:rPr lang="en-ZA" sz="2400" dirty="0" smtClean="0"/>
              <a:t>Mass 1</a:t>
            </a:r>
            <a:r>
              <a:rPr lang="en-ZA" sz="2400" dirty="0"/>
              <a:t>0</a:t>
            </a:r>
            <a:r>
              <a:rPr lang="en-ZA" sz="2400" dirty="0" smtClean="0">
                <a:latin typeface="Arial" pitchFamily="34" charset="0"/>
                <a:cs typeface="Arial" pitchFamily="34" charset="0"/>
              </a:rPr>
              <a:t> </a:t>
            </a:r>
            <a:r>
              <a:rPr lang="en-ZA" sz="2400" dirty="0">
                <a:latin typeface="Arial" pitchFamily="34" charset="0"/>
                <a:cs typeface="Arial" pitchFamily="34" charset="0"/>
              </a:rPr>
              <a:t>M</a:t>
            </a:r>
            <a:r>
              <a:rPr lang="en-ZA" sz="2400" baseline="-25000" dirty="0">
                <a:latin typeface="Arial" pitchFamily="34" charset="0"/>
                <a:cs typeface="Arial" pitchFamily="34" charset="0"/>
                <a:sym typeface="Wingdings"/>
              </a:rPr>
              <a:t> </a:t>
            </a:r>
            <a:r>
              <a:rPr lang="en-ZA" sz="2400" dirty="0" smtClean="0">
                <a:sym typeface="Wingdings"/>
              </a:rPr>
              <a:t> and larger</a:t>
            </a:r>
            <a:endParaRPr lang="en-ZA" sz="2400" dirty="0"/>
          </a:p>
        </p:txBody>
      </p:sp>
      <p:cxnSp>
        <p:nvCxnSpPr>
          <p:cNvPr id="14" name="Straight Arrow Connector 13"/>
          <p:cNvCxnSpPr/>
          <p:nvPr/>
        </p:nvCxnSpPr>
        <p:spPr>
          <a:xfrm>
            <a:off x="6732240" y="2492896"/>
            <a:ext cx="144016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62642" y="2723728"/>
            <a:ext cx="2496196" cy="461665"/>
          </a:xfrm>
          <a:prstGeom prst="rect">
            <a:avLst/>
          </a:prstGeom>
          <a:noFill/>
        </p:spPr>
        <p:txBody>
          <a:bodyPr wrap="none" rtlCol="0">
            <a:spAutoFit/>
          </a:bodyPr>
          <a:lstStyle/>
          <a:p>
            <a:r>
              <a:rPr lang="en-ZA" sz="2400" dirty="0" smtClean="0"/>
              <a:t>60 km and larger</a:t>
            </a:r>
            <a:endParaRPr lang="en-ZA" sz="2400" dirty="0"/>
          </a:p>
        </p:txBody>
      </p:sp>
    </p:spTree>
    <p:extLst>
      <p:ext uri="{BB962C8B-B14F-4D97-AF65-F5344CB8AC3E}">
        <p14:creationId xmlns:p14="http://schemas.microsoft.com/office/powerpoint/2010/main" val="34699516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07904" y="332656"/>
            <a:ext cx="5184576" cy="51125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p:cNvSpPr txBox="1"/>
          <p:nvPr/>
        </p:nvSpPr>
        <p:spPr>
          <a:xfrm>
            <a:off x="251520" y="4221088"/>
            <a:ext cx="4879477" cy="2308324"/>
          </a:xfrm>
          <a:prstGeom prst="rect">
            <a:avLst/>
          </a:prstGeom>
          <a:noFill/>
        </p:spPr>
        <p:txBody>
          <a:bodyPr wrap="none" rtlCol="0">
            <a:spAutoFit/>
          </a:bodyPr>
          <a:lstStyle/>
          <a:p>
            <a:r>
              <a:rPr lang="en-ZA" sz="2400" dirty="0" smtClean="0"/>
              <a:t>Most galaxies contain a</a:t>
            </a:r>
          </a:p>
          <a:p>
            <a:r>
              <a:rPr lang="en-ZA" sz="2400" dirty="0"/>
              <a:t>s</a:t>
            </a:r>
            <a:r>
              <a:rPr lang="en-ZA" sz="2400" dirty="0" smtClean="0"/>
              <a:t>upermassive black hole</a:t>
            </a:r>
          </a:p>
          <a:p>
            <a:pPr marL="342900" indent="-342900">
              <a:buFont typeface="Arial" pitchFamily="34" charset="0"/>
              <a:buChar char="•"/>
            </a:pPr>
            <a:r>
              <a:rPr lang="en-ZA" sz="2400" dirty="0" smtClean="0"/>
              <a:t>Usually 10</a:t>
            </a:r>
            <a:r>
              <a:rPr lang="en-ZA" sz="2400" baseline="30000" dirty="0" smtClean="0"/>
              <a:t>6</a:t>
            </a:r>
            <a:r>
              <a:rPr lang="en-ZA" sz="2400" dirty="0" smtClean="0">
                <a:latin typeface="Arial" pitchFamily="34" charset="0"/>
                <a:cs typeface="Arial" pitchFamily="34" charset="0"/>
              </a:rPr>
              <a:t>  to </a:t>
            </a:r>
            <a:r>
              <a:rPr lang="en-ZA" sz="2400" dirty="0" smtClean="0"/>
              <a:t>10</a:t>
            </a:r>
            <a:r>
              <a:rPr lang="en-ZA" sz="2400" baseline="30000" dirty="0" smtClean="0"/>
              <a:t>7  </a:t>
            </a:r>
            <a:r>
              <a:rPr lang="en-ZA" sz="2400" dirty="0" smtClean="0">
                <a:latin typeface="Arial" pitchFamily="34" charset="0"/>
                <a:cs typeface="Arial" pitchFamily="34" charset="0"/>
              </a:rPr>
              <a:t>M</a:t>
            </a:r>
            <a:r>
              <a:rPr lang="en-ZA" sz="2400" baseline="-25000" dirty="0" smtClean="0">
                <a:latin typeface="Arial" pitchFamily="34" charset="0"/>
                <a:cs typeface="Arial" pitchFamily="34" charset="0"/>
                <a:sym typeface="Wingdings"/>
              </a:rPr>
              <a:t></a:t>
            </a:r>
          </a:p>
          <a:p>
            <a:pPr marL="342900" indent="-342900">
              <a:buFont typeface="Arial" pitchFamily="34" charset="0"/>
              <a:buChar char="•"/>
            </a:pPr>
            <a:r>
              <a:rPr lang="en-ZA" sz="2400" dirty="0" smtClean="0"/>
              <a:t>Can be up</a:t>
            </a:r>
            <a:r>
              <a:rPr lang="en-ZA" sz="2400" dirty="0" smtClean="0">
                <a:latin typeface="Arial" pitchFamily="34" charset="0"/>
                <a:cs typeface="Arial" pitchFamily="34" charset="0"/>
              </a:rPr>
              <a:t>  </a:t>
            </a:r>
            <a:r>
              <a:rPr lang="en-ZA" sz="2400" dirty="0">
                <a:latin typeface="Arial" pitchFamily="34" charset="0"/>
                <a:cs typeface="Arial" pitchFamily="34" charset="0"/>
              </a:rPr>
              <a:t>to </a:t>
            </a:r>
            <a:r>
              <a:rPr lang="en-ZA" sz="2400" dirty="0" smtClean="0"/>
              <a:t>10</a:t>
            </a:r>
            <a:r>
              <a:rPr lang="en-ZA" sz="2400" baseline="30000" dirty="0" smtClean="0"/>
              <a:t>10  </a:t>
            </a:r>
            <a:r>
              <a:rPr lang="en-ZA" sz="2400" dirty="0">
                <a:latin typeface="Arial" pitchFamily="34" charset="0"/>
                <a:cs typeface="Arial" pitchFamily="34" charset="0"/>
              </a:rPr>
              <a:t>M</a:t>
            </a:r>
            <a:r>
              <a:rPr lang="en-ZA" sz="2400" baseline="-25000" dirty="0" smtClean="0">
                <a:latin typeface="Arial" pitchFamily="34" charset="0"/>
                <a:cs typeface="Arial" pitchFamily="34" charset="0"/>
                <a:sym typeface="Wingdings"/>
              </a:rPr>
              <a:t></a:t>
            </a:r>
          </a:p>
          <a:p>
            <a:pPr marL="342900" indent="-342900">
              <a:buFont typeface="Arial" pitchFamily="34" charset="0"/>
              <a:buChar char="•"/>
            </a:pPr>
            <a:r>
              <a:rPr lang="en-ZA" sz="2400" dirty="0" smtClean="0"/>
              <a:t>For our galaxy, it is 4 million</a:t>
            </a:r>
            <a:r>
              <a:rPr lang="en-ZA" sz="2400" baseline="30000" dirty="0" smtClean="0"/>
              <a:t>  </a:t>
            </a:r>
            <a:r>
              <a:rPr lang="en-ZA" sz="2400" dirty="0">
                <a:latin typeface="Arial" pitchFamily="34" charset="0"/>
                <a:cs typeface="Arial" pitchFamily="34" charset="0"/>
              </a:rPr>
              <a:t>M</a:t>
            </a:r>
            <a:r>
              <a:rPr lang="en-ZA" sz="2400" baseline="-25000" dirty="0">
                <a:latin typeface="Arial" pitchFamily="34" charset="0"/>
                <a:cs typeface="Arial" pitchFamily="34" charset="0"/>
                <a:sym typeface="Wingdings"/>
              </a:rPr>
              <a:t></a:t>
            </a:r>
          </a:p>
          <a:p>
            <a:endParaRPr lang="en-ZA" sz="2400" dirty="0" smtClean="0"/>
          </a:p>
        </p:txBody>
      </p:sp>
    </p:spTree>
    <p:extLst>
      <p:ext uri="{BB962C8B-B14F-4D97-AF65-F5344CB8AC3E}">
        <p14:creationId xmlns:p14="http://schemas.microsoft.com/office/powerpoint/2010/main" val="282846832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764704"/>
            <a:ext cx="8496944" cy="1077218"/>
          </a:xfrm>
          <a:prstGeom prst="rect">
            <a:avLst/>
          </a:prstGeom>
          <a:noFill/>
        </p:spPr>
        <p:txBody>
          <a:bodyPr wrap="square" rtlCol="0">
            <a:spAutoFit/>
          </a:bodyPr>
          <a:lstStyle/>
          <a:p>
            <a:pPr algn="ctr"/>
            <a:r>
              <a:rPr lang="en-ZA" sz="3200" b="1" dirty="0" smtClean="0">
                <a:solidFill>
                  <a:srgbClr val="C00000"/>
                </a:solidFill>
                <a:latin typeface="Times New Roman" pitchFamily="18" charset="0"/>
                <a:cs typeface="Times New Roman" pitchFamily="18" charset="0"/>
              </a:rPr>
              <a:t>Generation of GWs</a:t>
            </a:r>
          </a:p>
          <a:p>
            <a:pPr lvl="1"/>
            <a:r>
              <a:rPr lang="en-ZA" sz="3200" b="1" dirty="0" smtClean="0">
                <a:latin typeface="Times New Roman" pitchFamily="18" charset="0"/>
                <a:cs typeface="Times New Roman" pitchFamily="18" charset="0"/>
              </a:rPr>
              <a:t>Two equal mass stars in circular orbit</a:t>
            </a:r>
            <a:endParaRPr lang="en-ZA" sz="3200" dirty="0">
              <a:latin typeface="Times New Roman" pitchFamily="18" charset="0"/>
              <a:cs typeface="Times New Roman" pitchFamily="18" charset="0"/>
            </a:endParaRPr>
          </a:p>
        </p:txBody>
      </p:sp>
      <p:grpSp>
        <p:nvGrpSpPr>
          <p:cNvPr id="6" name="Group 5"/>
          <p:cNvGrpSpPr/>
          <p:nvPr/>
        </p:nvGrpSpPr>
        <p:grpSpPr>
          <a:xfrm>
            <a:off x="2051720" y="2060848"/>
            <a:ext cx="4903998" cy="4237466"/>
            <a:chOff x="2051720" y="2384539"/>
            <a:chExt cx="4903998" cy="4237466"/>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384539"/>
              <a:ext cx="4903998" cy="4237466"/>
            </a:xfrm>
            <a:prstGeom prst="rect">
              <a:avLst/>
            </a:prstGeom>
            <a:solidFill>
              <a:schemeClr val="bg1"/>
            </a:solidFill>
            <a:ln>
              <a:noFill/>
            </a:ln>
            <a:effectLst/>
          </p:spPr>
        </p:pic>
        <p:sp>
          <p:nvSpPr>
            <p:cNvPr id="3" name="TextBox 2"/>
            <p:cNvSpPr txBox="1"/>
            <p:nvPr/>
          </p:nvSpPr>
          <p:spPr>
            <a:xfrm>
              <a:off x="5169102" y="4020568"/>
              <a:ext cx="483017" cy="369332"/>
            </a:xfrm>
            <a:prstGeom prst="rect">
              <a:avLst/>
            </a:prstGeom>
            <a:noFill/>
          </p:spPr>
          <p:txBody>
            <a:bodyPr wrap="square" rtlCol="0">
              <a:spAutoFit/>
            </a:bodyPr>
            <a:lstStyle/>
            <a:p>
              <a:r>
                <a:rPr lang="en-ZA" dirty="0" smtClean="0"/>
                <a:t>  </a:t>
              </a:r>
              <a:endParaRPr lang="en-ZA" dirty="0"/>
            </a:p>
          </p:txBody>
        </p:sp>
        <p:sp>
          <p:nvSpPr>
            <p:cNvPr id="4" name="TextBox 3"/>
            <p:cNvSpPr txBox="1"/>
            <p:nvPr/>
          </p:nvSpPr>
          <p:spPr>
            <a:xfrm>
              <a:off x="5472422" y="3944909"/>
              <a:ext cx="359394" cy="369332"/>
            </a:xfrm>
            <a:prstGeom prst="rect">
              <a:avLst/>
            </a:prstGeom>
            <a:noFill/>
          </p:spPr>
          <p:txBody>
            <a:bodyPr wrap="none" rtlCol="0">
              <a:spAutoFit/>
            </a:bodyPr>
            <a:lstStyle/>
            <a:p>
              <a:r>
                <a:rPr lang="el-GR" b="1" dirty="0" smtClean="0">
                  <a:latin typeface="Comic Sans MS" pitchFamily="66" charset="0"/>
                </a:rPr>
                <a:t>ω</a:t>
              </a:r>
              <a:endParaRPr lang="en-ZA" dirty="0"/>
            </a:p>
          </p:txBody>
        </p:sp>
        <p:sp>
          <p:nvSpPr>
            <p:cNvPr id="5" name="Oval 4"/>
            <p:cNvSpPr/>
            <p:nvPr/>
          </p:nvSpPr>
          <p:spPr>
            <a:xfrm>
              <a:off x="5310058" y="4046143"/>
              <a:ext cx="156453" cy="34375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1484852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71600" y="548680"/>
                <a:ext cx="4731680" cy="1846916"/>
              </a:xfrm>
              <a:prstGeom prst="rect">
                <a:avLst/>
              </a:prstGeom>
              <a:noFill/>
            </p:spPr>
            <p:txBody>
              <a:bodyPr wrap="none" rtlCol="0">
                <a:spAutoFit/>
              </a:bodyPr>
              <a:lstStyle/>
              <a:p>
                <a:r>
                  <a:rPr lang="en-ZA" sz="3200" b="1" dirty="0" smtClean="0">
                    <a:latin typeface="Comic Sans MS" pitchFamily="66" charset="0"/>
                  </a:rPr>
                  <a:t>Magnitude of GW is</a:t>
                </a:r>
              </a:p>
              <a:p>
                <a:endParaRPr lang="en-ZA" sz="3200" b="1" dirty="0" smtClean="0">
                  <a:latin typeface="Comic Sans MS" pitchFamily="66" charset="0"/>
                </a:endParaRPr>
              </a:p>
              <a:p>
                <a:r>
                  <a:rPr lang="en-ZA" sz="3200" b="1" dirty="0" smtClean="0"/>
                  <a:t>	</a:t>
                </a:r>
                <a14:m>
                  <m:oMath xmlns:m="http://schemas.openxmlformats.org/officeDocument/2006/math">
                    <m:r>
                      <a:rPr lang="en-ZA" sz="3200" b="1" i="1" smtClean="0">
                        <a:latin typeface="Cambria Math"/>
                      </a:rPr>
                      <m:t>𝟐</m:t>
                    </m:r>
                    <m:f>
                      <m:fPr>
                        <m:ctrlPr>
                          <a:rPr lang="en-ZA" sz="3200" b="1" i="1" smtClean="0">
                            <a:latin typeface="Cambria Math" panose="02040503050406030204" pitchFamily="18" charset="0"/>
                          </a:rPr>
                        </m:ctrlPr>
                      </m:fPr>
                      <m:num>
                        <m:r>
                          <a:rPr lang="en-ZA" sz="3200" b="1" i="1" smtClean="0">
                            <a:latin typeface="Cambria Math"/>
                          </a:rPr>
                          <m:t>𝑴</m:t>
                        </m:r>
                      </m:num>
                      <m:den>
                        <m:r>
                          <a:rPr lang="en-ZA" sz="3200" b="1" i="1" smtClean="0">
                            <a:latin typeface="Cambria Math"/>
                          </a:rPr>
                          <m:t>𝒓</m:t>
                        </m:r>
                      </m:den>
                    </m:f>
                    <m:f>
                      <m:fPr>
                        <m:ctrlPr>
                          <a:rPr lang="en-ZA" sz="3200" b="1" i="1" smtClean="0">
                            <a:latin typeface="Cambria Math" panose="02040503050406030204" pitchFamily="18" charset="0"/>
                          </a:rPr>
                        </m:ctrlPr>
                      </m:fPr>
                      <m:num>
                        <m:r>
                          <a:rPr lang="en-ZA" sz="3200" b="1" i="1" smtClean="0">
                            <a:latin typeface="Cambria Math"/>
                          </a:rPr>
                          <m:t>𝑴</m:t>
                        </m:r>
                      </m:num>
                      <m:den>
                        <m:sSub>
                          <m:sSubPr>
                            <m:ctrlPr>
                              <a:rPr lang="en-ZA" sz="3200" b="1" i="1" smtClean="0">
                                <a:latin typeface="Cambria Math" panose="02040503050406030204" pitchFamily="18" charset="0"/>
                              </a:rPr>
                            </m:ctrlPr>
                          </m:sSubPr>
                          <m:e>
                            <m:r>
                              <a:rPr lang="en-ZA" sz="3200" b="1" i="1" smtClean="0">
                                <a:latin typeface="Cambria Math"/>
                              </a:rPr>
                              <m:t>𝒓</m:t>
                            </m:r>
                          </m:e>
                          <m:sub>
                            <m:r>
                              <a:rPr lang="en-ZA" sz="3200" b="1" i="1" smtClean="0">
                                <a:latin typeface="Cambria Math"/>
                              </a:rPr>
                              <m:t>𝟎</m:t>
                            </m:r>
                          </m:sub>
                        </m:sSub>
                      </m:den>
                    </m:f>
                    <m:r>
                      <a:rPr lang="en-ZA" sz="3200" b="1" i="1" smtClean="0">
                        <a:latin typeface="Cambria Math"/>
                      </a:rPr>
                      <m:t>𝒄𝒐𝒔</m:t>
                    </m:r>
                    <m:r>
                      <m:rPr>
                        <m:nor/>
                      </m:rPr>
                      <a:rPr lang="en-ZA" sz="3200" b="1" i="0" smtClean="0">
                        <a:latin typeface="Cambria Math"/>
                      </a:rPr>
                      <m:t> 2</m:t>
                    </m:r>
                    <m:r>
                      <m:rPr>
                        <m:sty m:val="p"/>
                      </m:rPr>
                      <a:rPr lang="el-GR" sz="3200" b="1" i="1" smtClean="0">
                        <a:latin typeface="Cambria Math"/>
                      </a:rPr>
                      <m:t>ω</m:t>
                    </m:r>
                    <m:r>
                      <a:rPr lang="en-ZA" sz="3200" b="1" i="1" smtClean="0">
                        <a:latin typeface="Cambria Math"/>
                      </a:rPr>
                      <m:t> (</m:t>
                    </m:r>
                    <m:r>
                      <a:rPr lang="en-ZA" sz="3200" b="1" i="1" smtClean="0">
                        <a:latin typeface="Cambria Math"/>
                      </a:rPr>
                      <m:t>𝒕</m:t>
                    </m:r>
                    <m:r>
                      <a:rPr lang="en-ZA" sz="3200" b="1" i="1" smtClean="0">
                        <a:latin typeface="Cambria Math"/>
                      </a:rPr>
                      <m:t>−</m:t>
                    </m:r>
                    <m:r>
                      <a:rPr lang="en-ZA" sz="3200" b="1" i="1" smtClean="0">
                        <a:latin typeface="Cambria Math"/>
                      </a:rPr>
                      <m:t>𝒓</m:t>
                    </m:r>
                    <m:r>
                      <a:rPr lang="en-ZA" sz="3200" b="1" i="1" smtClean="0">
                        <a:latin typeface="Cambria Math"/>
                      </a:rPr>
                      <m:t>)</m:t>
                    </m:r>
                  </m:oMath>
                </a14:m>
                <a:endParaRPr lang="en-ZA" sz="3200" b="1" dirty="0" smtClean="0">
                  <a:solidFill>
                    <a:srgbClr val="C00000"/>
                  </a:solidFill>
                  <a:latin typeface="Comic Sans MS" pitchFamily="66"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71600" y="548680"/>
                <a:ext cx="4731680" cy="1846916"/>
              </a:xfrm>
              <a:prstGeom prst="rect">
                <a:avLst/>
              </a:prstGeom>
              <a:blipFill rotWithShape="1">
                <a:blip r:embed="rId2" cstate="print"/>
                <a:stretch>
                  <a:fillRect l="-3218" t="-4290"/>
                </a:stretch>
              </a:blipFill>
            </p:spPr>
            <p:txBody>
              <a:bodyPr/>
              <a:lstStyle/>
              <a:p>
                <a:r>
                  <a:rPr lang="en-ZA">
                    <a:noFill/>
                  </a:rPr>
                  <a:t> </a:t>
                </a:r>
              </a:p>
            </p:txBody>
          </p:sp>
        </mc:Fallback>
      </mc:AlternateContent>
      <p:cxnSp>
        <p:nvCxnSpPr>
          <p:cNvPr id="4" name="Straight Arrow Connector 3"/>
          <p:cNvCxnSpPr/>
          <p:nvPr/>
        </p:nvCxnSpPr>
        <p:spPr>
          <a:xfrm flipH="1" flipV="1">
            <a:off x="4248344" y="2447870"/>
            <a:ext cx="683696" cy="2610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Right Brace 4"/>
          <p:cNvSpPr/>
          <p:nvPr/>
        </p:nvSpPr>
        <p:spPr>
          <a:xfrm rot="5400000">
            <a:off x="4031940" y="1965870"/>
            <a:ext cx="185736" cy="648072"/>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6" name="TextBox 5"/>
          <p:cNvSpPr txBox="1"/>
          <p:nvPr/>
        </p:nvSpPr>
        <p:spPr>
          <a:xfrm>
            <a:off x="4932040" y="2492896"/>
            <a:ext cx="3115918" cy="461665"/>
          </a:xfrm>
          <a:prstGeom prst="rect">
            <a:avLst/>
          </a:prstGeom>
          <a:noFill/>
        </p:spPr>
        <p:txBody>
          <a:bodyPr wrap="none" rtlCol="0">
            <a:spAutoFit/>
          </a:bodyPr>
          <a:lstStyle/>
          <a:p>
            <a:r>
              <a:rPr lang="en-ZA" sz="2400" i="1" dirty="0" smtClean="0">
                <a:latin typeface="Times New Roman" pitchFamily="18" charset="0"/>
                <a:cs typeface="Times New Roman" pitchFamily="18" charset="0"/>
              </a:rPr>
              <a:t>Twice orbital frequency</a:t>
            </a:r>
            <a:endParaRPr lang="en-ZA" sz="2400" i="1" dirty="0">
              <a:latin typeface="Times New Roman" pitchFamily="18" charset="0"/>
              <a:cs typeface="Times New Roman" pitchFamily="18" charset="0"/>
            </a:endParaRPr>
          </a:p>
        </p:txBody>
      </p:sp>
      <p:sp>
        <p:nvSpPr>
          <p:cNvPr id="7" name="Right Brace 6"/>
          <p:cNvSpPr/>
          <p:nvPr/>
        </p:nvSpPr>
        <p:spPr>
          <a:xfrm rot="5400000">
            <a:off x="2765784" y="2153822"/>
            <a:ext cx="84040" cy="504056"/>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cxnSp>
        <p:nvCxnSpPr>
          <p:cNvPr id="8" name="Straight Arrow Connector 7"/>
          <p:cNvCxnSpPr/>
          <p:nvPr/>
        </p:nvCxnSpPr>
        <p:spPr>
          <a:xfrm flipH="1" flipV="1">
            <a:off x="2699792" y="2484216"/>
            <a:ext cx="21354" cy="51273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9512" y="3068960"/>
            <a:ext cx="8208912" cy="461665"/>
          </a:xfrm>
          <a:prstGeom prst="rect">
            <a:avLst/>
          </a:prstGeom>
          <a:noFill/>
        </p:spPr>
        <p:txBody>
          <a:bodyPr wrap="square" rtlCol="0">
            <a:spAutoFit/>
          </a:bodyPr>
          <a:lstStyle/>
          <a:p>
            <a:r>
              <a:rPr lang="en-ZA" sz="2400" i="1" dirty="0" smtClean="0">
                <a:latin typeface="Times New Roman" pitchFamily="18" charset="0"/>
                <a:cs typeface="Times New Roman" pitchFamily="18" charset="0"/>
              </a:rPr>
              <a:t>Less than 1, but maximized for 2 black holes at merger</a:t>
            </a:r>
            <a:endParaRPr lang="en-ZA" sz="2400" i="1" dirty="0">
              <a:latin typeface="Times New Roman" pitchFamily="18" charset="0"/>
              <a:cs typeface="Times New Roman" pitchFamily="18" charset="0"/>
            </a:endParaRPr>
          </a:p>
        </p:txBody>
      </p:sp>
      <p:sp>
        <p:nvSpPr>
          <p:cNvPr id="10" name="TextBox 9"/>
          <p:cNvSpPr txBox="1"/>
          <p:nvPr/>
        </p:nvSpPr>
        <p:spPr>
          <a:xfrm>
            <a:off x="539552" y="3933056"/>
            <a:ext cx="5121274" cy="2123658"/>
          </a:xfrm>
          <a:prstGeom prst="rect">
            <a:avLst/>
          </a:prstGeom>
          <a:noFill/>
        </p:spPr>
        <p:txBody>
          <a:bodyPr wrap="none" rtlCol="0">
            <a:spAutoFit/>
          </a:bodyPr>
          <a:lstStyle/>
          <a:p>
            <a:pPr marL="285750" indent="-285750">
              <a:buFont typeface="Arial" pitchFamily="34" charset="0"/>
              <a:buChar char="•"/>
            </a:pPr>
            <a:r>
              <a:rPr lang="en-ZA" sz="2400" dirty="0" smtClean="0">
                <a:latin typeface="Times New Roman" pitchFamily="18" charset="0"/>
                <a:cs typeface="Times New Roman" pitchFamily="18" charset="0"/>
              </a:rPr>
              <a:t>Typical value of M is 10 M</a:t>
            </a:r>
            <a:r>
              <a:rPr lang="en-ZA" sz="2400" baseline="-25000" dirty="0" smtClean="0">
                <a:latin typeface="Times New Roman" pitchFamily="18" charset="0"/>
                <a:cs typeface="Times New Roman" pitchFamily="18" charset="0"/>
                <a:sym typeface="Wingdings"/>
              </a:rPr>
              <a:t></a:t>
            </a:r>
            <a:r>
              <a:rPr lang="en-ZA" sz="2400" dirty="0" smtClean="0">
                <a:latin typeface="Times New Roman" pitchFamily="18" charset="0"/>
                <a:cs typeface="Times New Roman" pitchFamily="18" charset="0"/>
                <a:sym typeface="Wingdings"/>
              </a:rPr>
              <a:t> = 15 km</a:t>
            </a:r>
          </a:p>
          <a:p>
            <a:pPr marL="285750" indent="-285750">
              <a:buFont typeface="Arial" pitchFamily="34" charset="0"/>
              <a:buChar char="•"/>
            </a:pPr>
            <a:endParaRPr lang="en-ZA" sz="1200" dirty="0" smtClean="0">
              <a:latin typeface="Times New Roman" pitchFamily="18" charset="0"/>
              <a:cs typeface="Times New Roman" pitchFamily="18" charset="0"/>
              <a:sym typeface="Wingdings"/>
            </a:endParaRPr>
          </a:p>
          <a:p>
            <a:pPr marL="285750" indent="-285750">
              <a:buFont typeface="Arial" pitchFamily="34" charset="0"/>
              <a:buChar char="•"/>
            </a:pPr>
            <a:r>
              <a:rPr lang="en-ZA" sz="2400" dirty="0" smtClean="0">
                <a:latin typeface="Times New Roman" pitchFamily="18" charset="0"/>
                <a:cs typeface="Times New Roman" pitchFamily="18" charset="0"/>
                <a:sym typeface="Wingdings"/>
              </a:rPr>
              <a:t>Typical values of </a:t>
            </a:r>
            <a:r>
              <a:rPr lang="en-ZA" sz="2400" i="1" dirty="0" smtClean="0">
                <a:latin typeface="Times New Roman" pitchFamily="18" charset="0"/>
                <a:cs typeface="Times New Roman" pitchFamily="18" charset="0"/>
                <a:sym typeface="Wingdings"/>
              </a:rPr>
              <a:t>r</a:t>
            </a:r>
            <a:endParaRPr lang="en-ZA" sz="2400" dirty="0" smtClean="0">
              <a:latin typeface="Times New Roman" pitchFamily="18" charset="0"/>
              <a:cs typeface="Times New Roman" pitchFamily="18" charset="0"/>
              <a:sym typeface="Wingdings"/>
            </a:endParaRPr>
          </a:p>
          <a:p>
            <a:pPr marL="742950" lvl="1" indent="-285750">
              <a:buFont typeface="Arial" pitchFamily="34" charset="0"/>
              <a:buChar char="•"/>
            </a:pPr>
            <a:r>
              <a:rPr lang="en-ZA" sz="2400" dirty="0" smtClean="0">
                <a:latin typeface="Times New Roman" pitchFamily="18" charset="0"/>
                <a:cs typeface="Times New Roman" pitchFamily="18" charset="0"/>
                <a:sym typeface="Wingdings"/>
              </a:rPr>
              <a:t>Nearby star 3 × 10</a:t>
            </a:r>
            <a:r>
              <a:rPr lang="en-ZA" sz="2400" baseline="30000" dirty="0" smtClean="0">
                <a:latin typeface="Times New Roman" pitchFamily="18" charset="0"/>
                <a:cs typeface="Times New Roman" pitchFamily="18" charset="0"/>
                <a:sym typeface="Wingdings"/>
              </a:rPr>
              <a:t>13</a:t>
            </a:r>
            <a:r>
              <a:rPr lang="en-ZA" sz="2400" dirty="0" smtClean="0">
                <a:latin typeface="Times New Roman" pitchFamily="18" charset="0"/>
                <a:cs typeface="Times New Roman" pitchFamily="18" charset="0"/>
                <a:sym typeface="Wingdings"/>
              </a:rPr>
              <a:t> km</a:t>
            </a:r>
          </a:p>
          <a:p>
            <a:pPr marL="742950" lvl="1" indent="-285750">
              <a:buFont typeface="Arial" pitchFamily="34" charset="0"/>
              <a:buChar char="•"/>
            </a:pPr>
            <a:r>
              <a:rPr lang="en-ZA" sz="2400" dirty="0" smtClean="0">
                <a:latin typeface="Times New Roman" pitchFamily="18" charset="0"/>
                <a:cs typeface="Times New Roman" pitchFamily="18" charset="0"/>
                <a:sym typeface="Wingdings"/>
              </a:rPr>
              <a:t>In our </a:t>
            </a:r>
            <a:r>
              <a:rPr lang="en-ZA" sz="2400" dirty="0">
                <a:latin typeface="Times New Roman" pitchFamily="18" charset="0"/>
                <a:cs typeface="Times New Roman" pitchFamily="18" charset="0"/>
                <a:sym typeface="Wingdings"/>
              </a:rPr>
              <a:t>Galaxy </a:t>
            </a:r>
            <a:r>
              <a:rPr lang="en-ZA" sz="2400" dirty="0" smtClean="0">
                <a:latin typeface="Times New Roman" pitchFamily="18" charset="0"/>
                <a:cs typeface="Times New Roman" pitchFamily="18" charset="0"/>
                <a:sym typeface="Wingdings"/>
              </a:rPr>
              <a:t>3 </a:t>
            </a:r>
            <a:r>
              <a:rPr lang="en-ZA" sz="2400" dirty="0">
                <a:latin typeface="Times New Roman" pitchFamily="18" charset="0"/>
                <a:cs typeface="Times New Roman" pitchFamily="18" charset="0"/>
                <a:sym typeface="Wingdings"/>
              </a:rPr>
              <a:t>× </a:t>
            </a:r>
            <a:r>
              <a:rPr lang="en-ZA" sz="2400" dirty="0" smtClean="0">
                <a:latin typeface="Times New Roman" pitchFamily="18" charset="0"/>
                <a:cs typeface="Times New Roman" pitchFamily="18" charset="0"/>
                <a:sym typeface="Wingdings"/>
              </a:rPr>
              <a:t>10</a:t>
            </a:r>
            <a:r>
              <a:rPr lang="en-ZA" sz="2400" baseline="30000" dirty="0" smtClean="0">
                <a:latin typeface="Times New Roman" pitchFamily="18" charset="0"/>
                <a:cs typeface="Times New Roman" pitchFamily="18" charset="0"/>
                <a:sym typeface="Wingdings"/>
              </a:rPr>
              <a:t>17</a:t>
            </a:r>
            <a:r>
              <a:rPr lang="en-ZA" sz="2400" dirty="0" smtClean="0">
                <a:latin typeface="Times New Roman" pitchFamily="18" charset="0"/>
                <a:cs typeface="Times New Roman" pitchFamily="18" charset="0"/>
                <a:sym typeface="Wingdings"/>
              </a:rPr>
              <a:t> </a:t>
            </a:r>
            <a:r>
              <a:rPr lang="en-ZA" sz="2400" dirty="0">
                <a:latin typeface="Times New Roman" pitchFamily="18" charset="0"/>
                <a:cs typeface="Times New Roman" pitchFamily="18" charset="0"/>
                <a:sym typeface="Wingdings"/>
              </a:rPr>
              <a:t>km</a:t>
            </a:r>
            <a:endParaRPr lang="en-ZA" sz="2400" dirty="0" smtClean="0">
              <a:latin typeface="Times New Roman" pitchFamily="18" charset="0"/>
              <a:cs typeface="Times New Roman" pitchFamily="18" charset="0"/>
              <a:sym typeface="Wingdings"/>
            </a:endParaRPr>
          </a:p>
          <a:p>
            <a:pPr marL="742950" lvl="1" indent="-285750">
              <a:buFont typeface="Arial" pitchFamily="34" charset="0"/>
              <a:buChar char="•"/>
            </a:pPr>
            <a:r>
              <a:rPr lang="en-ZA" sz="2400" dirty="0" smtClean="0">
                <a:latin typeface="Times New Roman" pitchFamily="18" charset="0"/>
                <a:cs typeface="Times New Roman" pitchFamily="18" charset="0"/>
                <a:sym typeface="Wingdings"/>
              </a:rPr>
              <a:t>Neighbouring </a:t>
            </a:r>
            <a:r>
              <a:rPr lang="en-ZA" sz="2400" dirty="0">
                <a:latin typeface="Times New Roman" pitchFamily="18" charset="0"/>
                <a:cs typeface="Times New Roman" pitchFamily="18" charset="0"/>
                <a:sym typeface="Wingdings"/>
              </a:rPr>
              <a:t>galaxy </a:t>
            </a:r>
            <a:r>
              <a:rPr lang="en-ZA" sz="2400" dirty="0" smtClean="0">
                <a:latin typeface="Times New Roman" pitchFamily="18" charset="0"/>
                <a:cs typeface="Times New Roman" pitchFamily="18" charset="0"/>
                <a:sym typeface="Wingdings"/>
              </a:rPr>
              <a:t>3 </a:t>
            </a:r>
            <a:r>
              <a:rPr lang="en-ZA" sz="2400" dirty="0">
                <a:latin typeface="Times New Roman" pitchFamily="18" charset="0"/>
                <a:cs typeface="Times New Roman" pitchFamily="18" charset="0"/>
                <a:sym typeface="Wingdings"/>
              </a:rPr>
              <a:t>× </a:t>
            </a:r>
            <a:r>
              <a:rPr lang="en-ZA" sz="2400" dirty="0" smtClean="0">
                <a:latin typeface="Times New Roman" pitchFamily="18" charset="0"/>
                <a:cs typeface="Times New Roman" pitchFamily="18" charset="0"/>
                <a:sym typeface="Wingdings"/>
              </a:rPr>
              <a:t>10</a:t>
            </a:r>
            <a:r>
              <a:rPr lang="en-ZA" sz="2400" baseline="30000" dirty="0" smtClean="0">
                <a:latin typeface="Times New Roman" pitchFamily="18" charset="0"/>
                <a:cs typeface="Times New Roman" pitchFamily="18" charset="0"/>
                <a:sym typeface="Wingdings"/>
              </a:rPr>
              <a:t>19</a:t>
            </a:r>
            <a:r>
              <a:rPr lang="en-ZA" sz="2400" dirty="0" smtClean="0">
                <a:latin typeface="Times New Roman" pitchFamily="18" charset="0"/>
                <a:cs typeface="Times New Roman" pitchFamily="18" charset="0"/>
                <a:sym typeface="Wingdings"/>
              </a:rPr>
              <a:t> </a:t>
            </a:r>
            <a:r>
              <a:rPr lang="en-ZA" sz="2400" dirty="0">
                <a:latin typeface="Times New Roman" pitchFamily="18" charset="0"/>
                <a:cs typeface="Times New Roman" pitchFamily="18" charset="0"/>
                <a:sym typeface="Wingdings"/>
              </a:rPr>
              <a:t>km</a:t>
            </a:r>
            <a:endParaRPr lang="en-ZA" sz="2400" dirty="0" smtClean="0">
              <a:latin typeface="Times New Roman" pitchFamily="18" charset="0"/>
              <a:cs typeface="Times New Roman" pitchFamily="18" charset="0"/>
              <a:sym typeface="Wingdings"/>
            </a:endParaRPr>
          </a:p>
        </p:txBody>
      </p:sp>
    </p:spTree>
    <p:extLst>
      <p:ext uri="{BB962C8B-B14F-4D97-AF65-F5344CB8AC3E}">
        <p14:creationId xmlns:p14="http://schemas.microsoft.com/office/powerpoint/2010/main" val="195067136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C00000"/>
                </a:solidFill>
                <a:latin typeface="Times New Roman" pitchFamily="18" charset="0"/>
                <a:cs typeface="Times New Roman" pitchFamily="18" charset="0"/>
              </a:rPr>
              <a:t>Observational evidence for GWs: PSR1913+16</a:t>
            </a:r>
            <a:endParaRPr lang="en-ZA"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ZA" dirty="0" smtClean="0">
                <a:latin typeface="Times New Roman" pitchFamily="18" charset="0"/>
                <a:cs typeface="Times New Roman" pitchFamily="18" charset="0"/>
              </a:rPr>
              <a:t>Two neutron stars, </a:t>
            </a:r>
            <a:r>
              <a:rPr lang="en-ZA" dirty="0">
                <a:latin typeface="Times New Roman" pitchFamily="18" charset="0"/>
                <a:cs typeface="Times New Roman" pitchFamily="18" charset="0"/>
              </a:rPr>
              <a:t>e</a:t>
            </a:r>
            <a:r>
              <a:rPr lang="en-ZA" dirty="0" smtClean="0">
                <a:latin typeface="Times New Roman" pitchFamily="18" charset="0"/>
                <a:cs typeface="Times New Roman" pitchFamily="18" charset="0"/>
              </a:rPr>
              <a:t>ach about 1.4 </a:t>
            </a:r>
            <a:r>
              <a:rPr lang="en-ZA" dirty="0">
                <a:latin typeface="Times New Roman" pitchFamily="18" charset="0"/>
                <a:cs typeface="Times New Roman" pitchFamily="18" charset="0"/>
              </a:rPr>
              <a:t>M</a:t>
            </a:r>
            <a:r>
              <a:rPr lang="en-ZA" baseline="-25000" dirty="0" smtClean="0">
                <a:latin typeface="Times New Roman" pitchFamily="18" charset="0"/>
                <a:cs typeface="Times New Roman" pitchFamily="18" charset="0"/>
                <a:sym typeface="Wingdings"/>
              </a:rPr>
              <a:t></a:t>
            </a:r>
            <a:r>
              <a:rPr lang="en-ZA" dirty="0" smtClean="0">
                <a:latin typeface="Times New Roman" pitchFamily="18" charset="0"/>
                <a:cs typeface="Times New Roman" pitchFamily="18" charset="0"/>
                <a:sym typeface="Wingdings"/>
              </a:rPr>
              <a:t>, in eccentric orbit</a:t>
            </a:r>
          </a:p>
          <a:p>
            <a:pPr algn="just"/>
            <a:endParaRPr lang="en-ZA" sz="1200" dirty="0" smtClean="0">
              <a:latin typeface="Times New Roman" pitchFamily="18" charset="0"/>
              <a:cs typeface="Times New Roman" pitchFamily="18" charset="0"/>
              <a:sym typeface="Wingdings"/>
            </a:endParaRPr>
          </a:p>
          <a:p>
            <a:pPr algn="just"/>
            <a:r>
              <a:rPr lang="en-ZA" dirty="0" smtClean="0">
                <a:latin typeface="Times New Roman" pitchFamily="18" charset="0"/>
                <a:cs typeface="Times New Roman" pitchFamily="18" charset="0"/>
                <a:sym typeface="Wingdings"/>
              </a:rPr>
              <a:t>Period of orbit: 7.75 hours</a:t>
            </a:r>
          </a:p>
          <a:p>
            <a:pPr algn="just"/>
            <a:endParaRPr lang="en-ZA" sz="1200" dirty="0" smtClean="0">
              <a:latin typeface="Times New Roman" pitchFamily="18" charset="0"/>
              <a:cs typeface="Times New Roman" pitchFamily="18" charset="0"/>
              <a:sym typeface="Wingdings"/>
            </a:endParaRPr>
          </a:p>
          <a:p>
            <a:pPr algn="just"/>
            <a:r>
              <a:rPr lang="en-ZA" dirty="0" smtClean="0">
                <a:latin typeface="Times New Roman" pitchFamily="18" charset="0"/>
                <a:cs typeface="Times New Roman" pitchFamily="18" charset="0"/>
                <a:sym typeface="Wingdings"/>
              </a:rPr>
              <a:t>Period of pulsar: 59 ms</a:t>
            </a:r>
          </a:p>
          <a:p>
            <a:pPr algn="just"/>
            <a:endParaRPr lang="en-ZA" sz="1200" dirty="0" smtClean="0">
              <a:latin typeface="Times New Roman" pitchFamily="18" charset="0"/>
              <a:cs typeface="Times New Roman" pitchFamily="18" charset="0"/>
              <a:sym typeface="Wingdings"/>
            </a:endParaRPr>
          </a:p>
          <a:p>
            <a:pPr algn="just"/>
            <a:r>
              <a:rPr lang="en-ZA" dirty="0" smtClean="0">
                <a:latin typeface="Times New Roman" pitchFamily="18" charset="0"/>
                <a:cs typeface="Times New Roman" pitchFamily="18" charset="0"/>
                <a:sym typeface="Wingdings"/>
              </a:rPr>
              <a:t>GW emission causes orbit to shrink, and period to decrease</a:t>
            </a:r>
            <a:endParaRPr lang="en-ZA" dirty="0">
              <a:latin typeface="Times New Roman" pitchFamily="18" charset="0"/>
              <a:cs typeface="Times New Roman" pitchFamily="18" charset="0"/>
            </a:endParaRPr>
          </a:p>
        </p:txBody>
      </p:sp>
    </p:spTree>
    <p:extLst>
      <p:ext uri="{BB962C8B-B14F-4D97-AF65-F5344CB8AC3E}">
        <p14:creationId xmlns:p14="http://schemas.microsoft.com/office/powerpoint/2010/main" val="17499069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upload.wikimedia.org/wikipedia/commons/thumb/0/04/PSR_B1913%2B16_period_shift_graph.svg/200px-PSR_B1913%2B16_period_shift_graph.svg.png"/>
          <p:cNvPicPr>
            <a:picLocks noChangeAspect="1" noChangeArrowheads="1"/>
          </p:cNvPicPr>
          <p:nvPr/>
        </p:nvPicPr>
        <p:blipFill>
          <a:blip r:embed="rId2" cstate="print">
            <a:lum bright="-10000" contrast="20000"/>
            <a:extLst>
              <a:ext uri="{28A0092B-C50C-407E-A947-70E740481C1C}">
                <a14:useLocalDpi xmlns:a14="http://schemas.microsoft.com/office/drawing/2010/main" val="0"/>
              </a:ext>
            </a:extLst>
          </a:blip>
          <a:srcRect/>
          <a:stretch>
            <a:fillRect/>
          </a:stretch>
        </p:blipFill>
        <p:spPr bwMode="auto">
          <a:xfrm>
            <a:off x="1767682" y="-11832"/>
            <a:ext cx="5472112"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6150495"/>
            <a:ext cx="3620350" cy="461665"/>
          </a:xfrm>
          <a:prstGeom prst="rect">
            <a:avLst/>
          </a:prstGeom>
          <a:noFill/>
        </p:spPr>
        <p:txBody>
          <a:bodyPr wrap="none" rtlCol="0">
            <a:spAutoFit/>
          </a:bodyPr>
          <a:lstStyle/>
          <a:p>
            <a:r>
              <a:rPr lang="en-ZA" sz="2400" dirty="0" smtClean="0">
                <a:latin typeface="Times New Roman" pitchFamily="18" charset="0"/>
                <a:cs typeface="Times New Roman" pitchFamily="18" charset="0"/>
              </a:rPr>
              <a:t>Weisberg and Taylor (2005)</a:t>
            </a:r>
            <a:endParaRPr lang="en-ZA" sz="2400" dirty="0">
              <a:latin typeface="Times New Roman" pitchFamily="18" charset="0"/>
              <a:cs typeface="Times New Roman" pitchFamily="18" charset="0"/>
            </a:endParaRPr>
          </a:p>
        </p:txBody>
      </p:sp>
    </p:spTree>
    <p:extLst>
      <p:ext uri="{BB962C8B-B14F-4D97-AF65-F5344CB8AC3E}">
        <p14:creationId xmlns:p14="http://schemas.microsoft.com/office/powerpoint/2010/main" val="37759381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0" y="274638"/>
            <a:ext cx="9144000" cy="1143000"/>
          </a:xfrm>
        </p:spPr>
        <p:txBody>
          <a:bodyPr/>
          <a:lstStyle/>
          <a:p>
            <a:pPr eaLnBrk="1" hangingPunct="1"/>
            <a:r>
              <a:rPr lang="en-ZA" b="1" dirty="0" smtClean="0">
                <a:solidFill>
                  <a:srgbClr val="C00000"/>
                </a:solidFill>
                <a:latin typeface="Times New Roman" pitchFamily="18" charset="0"/>
                <a:cs typeface="Times New Roman" pitchFamily="18" charset="0"/>
              </a:rPr>
              <a:t>Detection methods: Resonant bars</a:t>
            </a:r>
          </a:p>
        </p:txBody>
      </p:sp>
      <p:sp>
        <p:nvSpPr>
          <p:cNvPr id="2" name="Oval 1"/>
          <p:cNvSpPr/>
          <p:nvPr/>
        </p:nvSpPr>
        <p:spPr>
          <a:xfrm>
            <a:off x="4572000" y="2708920"/>
            <a:ext cx="792088" cy="144016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v</a:t>
            </a:r>
            <a:endParaRPr lang="en-ZA" dirty="0"/>
          </a:p>
        </p:txBody>
      </p:sp>
      <p:sp>
        <p:nvSpPr>
          <p:cNvPr id="11" name="Rectangle 10"/>
          <p:cNvSpPr/>
          <p:nvPr/>
        </p:nvSpPr>
        <p:spPr>
          <a:xfrm>
            <a:off x="1367644" y="2708920"/>
            <a:ext cx="3600400" cy="1440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Oval 7"/>
          <p:cNvSpPr/>
          <p:nvPr/>
        </p:nvSpPr>
        <p:spPr>
          <a:xfrm>
            <a:off x="971600" y="2708920"/>
            <a:ext cx="792088" cy="1440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v</a:t>
            </a:r>
            <a:endParaRPr lang="en-ZA" dirty="0"/>
          </a:p>
        </p:txBody>
      </p:sp>
      <p:cxnSp>
        <p:nvCxnSpPr>
          <p:cNvPr id="13" name="Straight Connector 12"/>
          <p:cNvCxnSpPr>
            <a:stCxn id="11" idx="0"/>
          </p:cNvCxnSpPr>
          <p:nvPr/>
        </p:nvCxnSpPr>
        <p:spPr>
          <a:xfrm flipV="1">
            <a:off x="3167844" y="1844824"/>
            <a:ext cx="0" cy="864096"/>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1367644" y="4581128"/>
            <a:ext cx="3600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59832" y="4581128"/>
            <a:ext cx="643125" cy="523220"/>
          </a:xfrm>
          <a:prstGeom prst="rect">
            <a:avLst/>
          </a:prstGeom>
          <a:noFill/>
        </p:spPr>
        <p:txBody>
          <a:bodyPr wrap="none" rtlCol="0">
            <a:spAutoFit/>
          </a:bodyPr>
          <a:lstStyle/>
          <a:p>
            <a:r>
              <a:rPr lang="en-ZA" sz="2800" dirty="0" smtClean="0">
                <a:latin typeface="Times New Roman" pitchFamily="18" charset="0"/>
                <a:cs typeface="Times New Roman" pitchFamily="18" charset="0"/>
              </a:rPr>
              <a:t>2m</a:t>
            </a:r>
            <a:endParaRPr lang="en-ZA" sz="2800" dirty="0">
              <a:latin typeface="Times New Roman" pitchFamily="18" charset="0"/>
              <a:cs typeface="Times New Roman" pitchFamily="18" charset="0"/>
            </a:endParaRPr>
          </a:p>
        </p:txBody>
      </p:sp>
      <p:cxnSp>
        <p:nvCxnSpPr>
          <p:cNvPr id="18" name="Straight Arrow Connector 17"/>
          <p:cNvCxnSpPr/>
          <p:nvPr/>
        </p:nvCxnSpPr>
        <p:spPr>
          <a:xfrm>
            <a:off x="6012160" y="2708920"/>
            <a:ext cx="0" cy="14401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56176" y="3284984"/>
            <a:ext cx="643125" cy="523220"/>
          </a:xfrm>
          <a:prstGeom prst="rect">
            <a:avLst/>
          </a:prstGeom>
          <a:noFill/>
        </p:spPr>
        <p:txBody>
          <a:bodyPr wrap="none" rtlCol="0">
            <a:spAutoFit/>
          </a:bodyPr>
          <a:lstStyle/>
          <a:p>
            <a:r>
              <a:rPr lang="en-ZA" sz="2800" dirty="0" smtClean="0">
                <a:latin typeface="Times New Roman" pitchFamily="18" charset="0"/>
                <a:cs typeface="Times New Roman" pitchFamily="18" charset="0"/>
              </a:rPr>
              <a:t>1m</a:t>
            </a:r>
            <a:endParaRPr lang="en-ZA" sz="2800" dirty="0">
              <a:latin typeface="Times New Roman" pitchFamily="18" charset="0"/>
              <a:cs typeface="Times New Roman" pitchFamily="18" charset="0"/>
            </a:endParaRPr>
          </a:p>
        </p:txBody>
      </p:sp>
      <p:sp>
        <p:nvSpPr>
          <p:cNvPr id="20" name="TextBox 19"/>
          <p:cNvSpPr txBox="1"/>
          <p:nvPr/>
        </p:nvSpPr>
        <p:spPr>
          <a:xfrm>
            <a:off x="4211960" y="1645404"/>
            <a:ext cx="4233916" cy="954107"/>
          </a:xfrm>
          <a:prstGeom prst="rect">
            <a:avLst/>
          </a:prstGeom>
          <a:noFill/>
        </p:spPr>
        <p:txBody>
          <a:bodyPr wrap="none" rtlCol="0">
            <a:spAutoFit/>
          </a:bodyPr>
          <a:lstStyle/>
          <a:p>
            <a:r>
              <a:rPr lang="en-ZA" sz="2800" dirty="0" smtClean="0">
                <a:latin typeface="Times New Roman" pitchFamily="18" charset="0"/>
                <a:cs typeface="Times New Roman" pitchFamily="18" charset="0"/>
              </a:rPr>
              <a:t>2 tonne aluminium cylinder,</a:t>
            </a:r>
          </a:p>
          <a:p>
            <a:r>
              <a:rPr lang="en-ZA" sz="2800" dirty="0">
                <a:latin typeface="Times New Roman" pitchFamily="18" charset="0"/>
                <a:cs typeface="Times New Roman" pitchFamily="18" charset="0"/>
              </a:rPr>
              <a:t>c</a:t>
            </a:r>
            <a:r>
              <a:rPr lang="en-ZA" sz="2800" dirty="0" smtClean="0">
                <a:latin typeface="Times New Roman" pitchFamily="18" charset="0"/>
                <a:cs typeface="Times New Roman" pitchFamily="18" charset="0"/>
              </a:rPr>
              <a:t>ooled to 1°K ( ~ - 2</a:t>
            </a:r>
            <a:r>
              <a:rPr lang="en-ZA" sz="2800" dirty="0" smtClean="0">
                <a:solidFill>
                  <a:prstClr val="black"/>
                </a:solidFill>
                <a:latin typeface="Times New Roman" pitchFamily="18" charset="0"/>
                <a:cs typeface="Times New Roman" pitchFamily="18" charset="0"/>
              </a:rPr>
              <a:t>72°C )</a:t>
            </a:r>
            <a:endParaRPr lang="en-ZA" dirty="0">
              <a:latin typeface="Times New Roman" pitchFamily="18" charset="0"/>
              <a:cs typeface="Times New Roman" pitchFamily="18" charset="0"/>
            </a:endParaRPr>
          </a:p>
        </p:txBody>
      </p:sp>
      <p:cxnSp>
        <p:nvCxnSpPr>
          <p:cNvPr id="22" name="Straight Arrow Connector 21"/>
          <p:cNvCxnSpPr/>
          <p:nvPr/>
        </p:nvCxnSpPr>
        <p:spPr>
          <a:xfrm rot="10800000" flipV="1">
            <a:off x="3401432" y="2122458"/>
            <a:ext cx="810528" cy="586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9512" y="5157192"/>
            <a:ext cx="8784976" cy="1569660"/>
          </a:xfrm>
          <a:prstGeom prst="rect">
            <a:avLst/>
          </a:prstGeom>
          <a:noFill/>
        </p:spPr>
        <p:txBody>
          <a:bodyPr wrap="square" rtlCol="0">
            <a:spAutoFit/>
          </a:bodyPr>
          <a:lstStyle/>
          <a:p>
            <a:r>
              <a:rPr lang="en-ZA" sz="2800" dirty="0" smtClean="0">
                <a:latin typeface="Times New Roman" pitchFamily="18" charset="0"/>
                <a:cs typeface="Times New Roman" pitchFamily="18" charset="0"/>
              </a:rPr>
              <a:t>Method pioneered by Joseph Weber in 1960s.</a:t>
            </a:r>
          </a:p>
          <a:p>
            <a:endParaRPr lang="en-ZA" sz="1200" dirty="0" smtClean="0">
              <a:latin typeface="Times New Roman" pitchFamily="18" charset="0"/>
              <a:cs typeface="Times New Roman" pitchFamily="18" charset="0"/>
            </a:endParaRPr>
          </a:p>
          <a:p>
            <a:r>
              <a:rPr lang="en-ZA" sz="2800" dirty="0" smtClean="0">
                <a:latin typeface="Times New Roman" pitchFamily="18" charset="0"/>
                <a:cs typeface="Times New Roman" pitchFamily="18" charset="0"/>
              </a:rPr>
              <a:t>GW causes tidal distortion in the bar, leading to vibrations which are measured.</a:t>
            </a:r>
            <a:endParaRPr lang="en-ZA" sz="2800" dirty="0">
              <a:latin typeface="Times New Roman" pitchFamily="18" charset="0"/>
              <a:cs typeface="Times New Roman" pitchFamily="18" charset="0"/>
            </a:endParaRPr>
          </a:p>
        </p:txBody>
      </p:sp>
      <p:pic>
        <p:nvPicPr>
          <p:cNvPr id="1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3489528"/>
            <a:ext cx="1821619" cy="18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44624"/>
            <a:ext cx="8229600" cy="1143000"/>
          </a:xfrm>
        </p:spPr>
        <p:txBody>
          <a:bodyPr/>
          <a:lstStyle/>
          <a:p>
            <a:pPr eaLnBrk="1" hangingPunct="1"/>
            <a:r>
              <a:rPr lang="en-ZA" b="1" dirty="0" smtClean="0">
                <a:solidFill>
                  <a:srgbClr val="C00000"/>
                </a:solidFill>
                <a:latin typeface="Times New Roman" pitchFamily="18" charset="0"/>
                <a:cs typeface="Times New Roman" pitchFamily="18" charset="0"/>
              </a:rPr>
              <a:t>Detection methods: Pulsars</a:t>
            </a:r>
          </a:p>
        </p:txBody>
      </p:sp>
      <p:sp>
        <p:nvSpPr>
          <p:cNvPr id="4099" name="Content Placeholder 2"/>
          <p:cNvSpPr>
            <a:spLocks noGrp="1"/>
          </p:cNvSpPr>
          <p:nvPr>
            <p:ph idx="1"/>
          </p:nvPr>
        </p:nvSpPr>
        <p:spPr>
          <a:xfrm>
            <a:off x="428625" y="836712"/>
            <a:ext cx="8229600" cy="5472112"/>
          </a:xfrm>
        </p:spPr>
        <p:txBody>
          <a:bodyPr/>
          <a:lstStyle/>
          <a:p>
            <a:pPr algn="just" eaLnBrk="1" hangingPunct="1"/>
            <a:r>
              <a:rPr lang="en-ZA" sz="2800" dirty="0" smtClean="0">
                <a:latin typeface="Times New Roman" pitchFamily="18" charset="0"/>
                <a:cs typeface="Times New Roman" pitchFamily="18" charset="0"/>
              </a:rPr>
              <a:t>Pulsars are highly accurate clocks, beating at up to 10</a:t>
            </a:r>
            <a:r>
              <a:rPr lang="en-ZA" sz="2800" baseline="30000" dirty="0" smtClean="0">
                <a:latin typeface="Times New Roman" pitchFamily="18" charset="0"/>
                <a:cs typeface="Times New Roman" pitchFamily="18" charset="0"/>
              </a:rPr>
              <a:t>3</a:t>
            </a:r>
            <a:r>
              <a:rPr lang="en-ZA" sz="2800" dirty="0" smtClean="0">
                <a:latin typeface="Times New Roman" pitchFamily="18" charset="0"/>
                <a:cs typeface="Times New Roman" pitchFamily="18" charset="0"/>
              </a:rPr>
              <a:t> Hz</a:t>
            </a:r>
          </a:p>
          <a:p>
            <a:pPr algn="just" eaLnBrk="1" hangingPunct="1"/>
            <a:endParaRPr lang="en-ZA" sz="800" dirty="0" smtClean="0">
              <a:latin typeface="Times New Roman" pitchFamily="18" charset="0"/>
              <a:cs typeface="Times New Roman" pitchFamily="18" charset="0"/>
            </a:endParaRPr>
          </a:p>
          <a:p>
            <a:pPr algn="just" eaLnBrk="1" hangingPunct="1"/>
            <a:r>
              <a:rPr lang="en-ZA" sz="2800" dirty="0" smtClean="0">
                <a:latin typeface="Times New Roman" pitchFamily="18" charset="0"/>
                <a:cs typeface="Times New Roman" pitchFamily="18" charset="0"/>
              </a:rPr>
              <a:t>Measure received pulse times on Earth</a:t>
            </a:r>
          </a:p>
          <a:p>
            <a:pPr algn="just" eaLnBrk="1" hangingPunct="1"/>
            <a:endParaRPr lang="en-ZA" sz="800" dirty="0" smtClean="0">
              <a:latin typeface="Times New Roman" pitchFamily="18" charset="0"/>
              <a:cs typeface="Times New Roman" pitchFamily="18" charset="0"/>
            </a:endParaRPr>
          </a:p>
          <a:p>
            <a:pPr algn="just" eaLnBrk="1" hangingPunct="1"/>
            <a:r>
              <a:rPr lang="en-ZA" sz="2800" dirty="0" smtClean="0">
                <a:latin typeface="Times New Roman" pitchFamily="18" charset="0"/>
                <a:cs typeface="Times New Roman" pitchFamily="18" charset="0"/>
              </a:rPr>
              <a:t>Irregularity due to GWs</a:t>
            </a:r>
          </a:p>
          <a:p>
            <a:pPr algn="just" eaLnBrk="1" hangingPunct="1"/>
            <a:endParaRPr lang="en-ZA" sz="800" dirty="0" smtClean="0">
              <a:latin typeface="Times New Roman" pitchFamily="18" charset="0"/>
              <a:cs typeface="Times New Roman" pitchFamily="18" charset="0"/>
            </a:endParaRPr>
          </a:p>
          <a:p>
            <a:pPr algn="just" eaLnBrk="1" hangingPunct="1"/>
            <a:r>
              <a:rPr lang="en-ZA" sz="2800" dirty="0" smtClean="0">
                <a:latin typeface="Times New Roman" pitchFamily="18" charset="0"/>
                <a:cs typeface="Times New Roman" pitchFamily="18" charset="0"/>
              </a:rPr>
              <a:t>But pulsars can glitch, so requires data integrated over 5 to 10 years</a:t>
            </a:r>
          </a:p>
          <a:p>
            <a:pPr algn="just" eaLnBrk="1" hangingPunct="1"/>
            <a:endParaRPr lang="en-ZA" sz="800" dirty="0" smtClean="0">
              <a:latin typeface="Times New Roman" pitchFamily="18" charset="0"/>
              <a:cs typeface="Times New Roman" pitchFamily="18" charset="0"/>
            </a:endParaRPr>
          </a:p>
          <a:p>
            <a:pPr algn="just" eaLnBrk="1" hangingPunct="1"/>
            <a:r>
              <a:rPr lang="en-ZA" sz="2800" dirty="0" smtClean="0">
                <a:latin typeface="Times New Roman" pitchFamily="18" charset="0"/>
                <a:cs typeface="Times New Roman" pitchFamily="18" charset="0"/>
              </a:rPr>
              <a:t>An important task for SKA</a:t>
            </a:r>
          </a:p>
          <a:p>
            <a:pPr algn="just" eaLnBrk="1" hangingPunct="1"/>
            <a:endParaRPr lang="en-ZA" sz="800" dirty="0" smtClean="0">
              <a:latin typeface="Times New Roman" pitchFamily="18" charset="0"/>
              <a:cs typeface="Times New Roman" pitchFamily="18" charset="0"/>
            </a:endParaRPr>
          </a:p>
          <a:p>
            <a:pPr eaLnBrk="1" hangingPunct="1"/>
            <a:r>
              <a:rPr lang="en-ZA" sz="2800" dirty="0" smtClean="0">
                <a:solidFill>
                  <a:schemeClr val="accent1">
                    <a:lumMod val="75000"/>
                  </a:schemeClr>
                </a:solidFill>
                <a:latin typeface="Times New Roman" pitchFamily="18" charset="0"/>
                <a:cs typeface="Times New Roman" pitchFamily="18" charset="0"/>
              </a:rPr>
              <a:t>Gravitational </a:t>
            </a:r>
            <a:r>
              <a:rPr lang="en-ZA" sz="2800" dirty="0">
                <a:solidFill>
                  <a:schemeClr val="accent1">
                    <a:lumMod val="75000"/>
                  </a:schemeClr>
                </a:solidFill>
                <a:latin typeface="Times New Roman" pitchFamily="18" charset="0"/>
                <a:cs typeface="Times New Roman" pitchFamily="18" charset="0"/>
              </a:rPr>
              <a:t>Wave Astronomy Group, </a:t>
            </a:r>
            <a:r>
              <a:rPr lang="en-ZA" sz="2800" dirty="0" smtClean="0">
                <a:solidFill>
                  <a:schemeClr val="accent1">
                    <a:lumMod val="75000"/>
                  </a:schemeClr>
                </a:solidFill>
                <a:latin typeface="Times New Roman" pitchFamily="18" charset="0"/>
                <a:cs typeface="Times New Roman" pitchFamily="18" charset="0"/>
              </a:rPr>
              <a:t>Penn State, http</a:t>
            </a:r>
            <a:r>
              <a:rPr lang="en-ZA" sz="2800" dirty="0">
                <a:solidFill>
                  <a:schemeClr val="accent1">
                    <a:lumMod val="75000"/>
                  </a:schemeClr>
                </a:solidFill>
                <a:latin typeface="Times New Roman" pitchFamily="18" charset="0"/>
                <a:cs typeface="Times New Roman" pitchFamily="18" charset="0"/>
              </a:rPr>
              <a:t>://www.gwastro.org/for%20scientists/gravitational-waves-and-pulsar-timing-asia-earth</a:t>
            </a:r>
          </a:p>
          <a:p>
            <a:pPr algn="just" eaLnBrk="1" hangingPunct="1"/>
            <a:endParaRPr lang="en-ZA" sz="2800" dirty="0" smtClean="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24232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10" end="10"/>
                                            </p:txEl>
                                          </p:spTgt>
                                        </p:tgtEl>
                                        <p:attrNameLst>
                                          <p:attrName>style.visibility</p:attrName>
                                        </p:attrNameLst>
                                      </p:cBhvr>
                                      <p:to>
                                        <p:strVal val="visible"/>
                                      </p:to>
                                    </p:set>
                                    <p:animEffect transition="in" filter="blinds(horizontal)">
                                      <p:cBhvr>
                                        <p:cTn id="7" dur="5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9156700"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04629" y="5733256"/>
            <a:ext cx="5134739" cy="830997"/>
          </a:xfrm>
          <a:prstGeom prst="rect">
            <a:avLst/>
          </a:prstGeom>
          <a:noFill/>
        </p:spPr>
        <p:txBody>
          <a:bodyPr wrap="none" rtlCol="0">
            <a:spAutoFit/>
          </a:bodyPr>
          <a:lstStyle/>
          <a:p>
            <a:r>
              <a:rPr lang="en-ZA" sz="2400" dirty="0" smtClean="0">
                <a:latin typeface="Times New Roman" pitchFamily="18" charset="0"/>
                <a:cs typeface="Times New Roman" pitchFamily="18" charset="0"/>
              </a:rPr>
              <a:t>lisa.jpl.nasa.gov/gallery/lisa-waves.html</a:t>
            </a:r>
          </a:p>
          <a:p>
            <a:r>
              <a:rPr lang="en-ZA" sz="2400" dirty="0" smtClean="0">
                <a:solidFill>
                  <a:srgbClr val="FF0000"/>
                </a:solidFill>
                <a:latin typeface="Times New Roman" pitchFamily="18" charset="0"/>
                <a:cs typeface="Times New Roman" pitchFamily="18" charset="0"/>
              </a:rPr>
              <a:t>Mission delayed until at least 2028</a:t>
            </a:r>
            <a:endParaRPr lang="en-ZA"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965738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ZA" b="1" dirty="0" smtClean="0">
                <a:solidFill>
                  <a:srgbClr val="C00000"/>
                </a:solidFill>
                <a:latin typeface="Times New Roman" pitchFamily="18" charset="0"/>
                <a:cs typeface="Times New Roman" pitchFamily="18" charset="0"/>
              </a:rPr>
              <a:t>History</a:t>
            </a:r>
          </a:p>
        </p:txBody>
      </p:sp>
      <p:sp>
        <p:nvSpPr>
          <p:cNvPr id="4099" name="Content Placeholder 2"/>
          <p:cNvSpPr>
            <a:spLocks noGrp="1"/>
          </p:cNvSpPr>
          <p:nvPr>
            <p:ph idx="1"/>
          </p:nvPr>
        </p:nvSpPr>
        <p:spPr>
          <a:xfrm>
            <a:off x="395288" y="1484313"/>
            <a:ext cx="8229600" cy="4897437"/>
          </a:xfrm>
        </p:spPr>
        <p:txBody>
          <a:bodyPr/>
          <a:lstStyle/>
          <a:p>
            <a:pPr algn="just" eaLnBrk="1" hangingPunct="1"/>
            <a:r>
              <a:rPr lang="en-ZA" dirty="0" smtClean="0">
                <a:latin typeface="Times New Roman" pitchFamily="18" charset="0"/>
                <a:cs typeface="Times New Roman" pitchFamily="18" charset="0"/>
              </a:rPr>
              <a:t>Einstein predicted GWs in 1916</a:t>
            </a:r>
          </a:p>
          <a:p>
            <a:pPr algn="just" eaLnBrk="1" hangingPunct="1">
              <a:buNone/>
            </a:pPr>
            <a:endParaRPr lang="en-ZA" sz="1200" dirty="0" smtClean="0">
              <a:latin typeface="Times New Roman" pitchFamily="18" charset="0"/>
              <a:cs typeface="Times New Roman" pitchFamily="18" charset="0"/>
            </a:endParaRPr>
          </a:p>
          <a:p>
            <a:pPr algn="just" eaLnBrk="1" hangingPunct="1"/>
            <a:r>
              <a:rPr lang="en-ZA" dirty="0" err="1" smtClean="0">
                <a:latin typeface="Times New Roman" pitchFamily="18" charset="0"/>
                <a:cs typeface="Times New Roman" pitchFamily="18" charset="0"/>
              </a:rPr>
              <a:t>Quadrupole</a:t>
            </a:r>
            <a:r>
              <a:rPr lang="en-ZA" dirty="0" smtClean="0">
                <a:latin typeface="Times New Roman" pitchFamily="18" charset="0"/>
                <a:cs typeface="Times New Roman" pitchFamily="18" charset="0"/>
              </a:rPr>
              <a:t> formula, which relates GWs to matter sources, derived in 1918</a:t>
            </a:r>
          </a:p>
          <a:p>
            <a:pPr algn="just" eaLnBrk="1" hangingPunct="1">
              <a:buNone/>
            </a:pPr>
            <a:endParaRPr lang="en-ZA" sz="1200" dirty="0" smtClean="0">
              <a:latin typeface="Times New Roman" pitchFamily="18" charset="0"/>
              <a:cs typeface="Times New Roman" pitchFamily="18" charset="0"/>
            </a:endParaRPr>
          </a:p>
          <a:p>
            <a:pPr algn="just" eaLnBrk="1" hangingPunct="1"/>
            <a:r>
              <a:rPr lang="en-ZA" dirty="0" smtClean="0">
                <a:latin typeface="Times New Roman" pitchFamily="18" charset="0"/>
                <a:cs typeface="Times New Roman" pitchFamily="18" charset="0"/>
              </a:rPr>
              <a:t>Debate for the next 40 years about reality of GWs</a:t>
            </a:r>
          </a:p>
          <a:p>
            <a:pPr algn="just" eaLnBrk="1" hangingPunct="1">
              <a:buNone/>
            </a:pPr>
            <a:endParaRPr lang="en-ZA" sz="1200" dirty="0" smtClean="0">
              <a:latin typeface="Times New Roman" pitchFamily="18" charset="0"/>
              <a:cs typeface="Times New Roman" pitchFamily="18" charset="0"/>
            </a:endParaRPr>
          </a:p>
          <a:p>
            <a:pPr algn="just" eaLnBrk="1" hangingPunct="1"/>
            <a:r>
              <a:rPr lang="en-ZA" dirty="0" smtClean="0">
                <a:latin typeface="Times New Roman" pitchFamily="18" charset="0"/>
                <a:cs typeface="Times New Roman" pitchFamily="18" charset="0"/>
              </a:rPr>
              <a:t>Issue: In general relativity, there are no preferred coordinates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ZA" b="1" dirty="0" smtClean="0">
                <a:solidFill>
                  <a:srgbClr val="C00000"/>
                </a:solidFill>
                <a:latin typeface="Times New Roman" pitchFamily="18" charset="0"/>
                <a:cs typeface="Times New Roman" pitchFamily="18" charset="0"/>
              </a:rPr>
              <a:t>Detection methods: LIGO</a:t>
            </a:r>
          </a:p>
        </p:txBody>
      </p:sp>
      <p:sp>
        <p:nvSpPr>
          <p:cNvPr id="4099" name="Content Placeholder 2"/>
          <p:cNvSpPr>
            <a:spLocks noGrp="1"/>
          </p:cNvSpPr>
          <p:nvPr>
            <p:ph idx="1"/>
          </p:nvPr>
        </p:nvSpPr>
        <p:spPr>
          <a:xfrm>
            <a:off x="395288" y="1484313"/>
            <a:ext cx="8229600" cy="4897437"/>
          </a:xfrm>
        </p:spPr>
        <p:txBody>
          <a:bodyPr/>
          <a:lstStyle/>
          <a:p>
            <a:pPr algn="just" eaLnBrk="1" hangingPunct="1"/>
            <a:r>
              <a:rPr lang="en-ZA" dirty="0" smtClean="0">
                <a:latin typeface="Times New Roman" pitchFamily="18" charset="0"/>
                <a:cs typeface="Times New Roman" pitchFamily="18" charset="0"/>
              </a:rPr>
              <a:t>LIGO: Laser Interferometer Gravitational Observatory</a:t>
            </a:r>
          </a:p>
          <a:p>
            <a:pPr algn="just" eaLnBrk="1" hangingPunct="1"/>
            <a:r>
              <a:rPr lang="en-ZA" dirty="0" smtClean="0">
                <a:latin typeface="Times New Roman" pitchFamily="18" charset="0"/>
                <a:cs typeface="Times New Roman" pitchFamily="18" charset="0"/>
              </a:rPr>
              <a:t>First generation detectors, from 2001</a:t>
            </a:r>
          </a:p>
          <a:p>
            <a:pPr lvl="1" algn="just" eaLnBrk="1" hangingPunct="1"/>
            <a:r>
              <a:rPr lang="en-ZA" dirty="0" smtClean="0">
                <a:latin typeface="Times New Roman" pitchFamily="18" charset="0"/>
                <a:cs typeface="Times New Roman" pitchFamily="18" charset="0"/>
              </a:rPr>
              <a:t>LIGO (Hanford, USA; 4 km)</a:t>
            </a:r>
          </a:p>
          <a:p>
            <a:pPr lvl="1" algn="just" eaLnBrk="1" hangingPunct="1"/>
            <a:r>
              <a:rPr lang="en-ZA" dirty="0" smtClean="0">
                <a:latin typeface="Times New Roman" pitchFamily="18" charset="0"/>
                <a:cs typeface="Times New Roman" pitchFamily="18" charset="0"/>
              </a:rPr>
              <a:t>LIGO (Livingston, USA; 4 km)</a:t>
            </a:r>
          </a:p>
          <a:p>
            <a:pPr lvl="1" algn="just" eaLnBrk="1" hangingPunct="1"/>
            <a:r>
              <a:rPr lang="en-ZA" dirty="0" smtClean="0">
                <a:latin typeface="Times New Roman" pitchFamily="18" charset="0"/>
                <a:cs typeface="Times New Roman" pitchFamily="18" charset="0"/>
              </a:rPr>
              <a:t>Virgo (Italy; 3 km)</a:t>
            </a:r>
          </a:p>
          <a:p>
            <a:pPr lvl="1" algn="just" eaLnBrk="1" hangingPunct="1"/>
            <a:r>
              <a:rPr lang="en-ZA" dirty="0" smtClean="0">
                <a:latin typeface="Times New Roman" pitchFamily="18" charset="0"/>
                <a:cs typeface="Times New Roman" pitchFamily="18" charset="0"/>
              </a:rPr>
              <a:t>GEO (Germany; 0.6 km)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77046"/>
            <a:ext cx="8994754" cy="6004281"/>
          </a:xfrm>
          <a:prstGeom prst="rect">
            <a:avLst/>
          </a:prstGeom>
        </p:spPr>
      </p:pic>
    </p:spTree>
    <p:extLst>
      <p:ext uri="{BB962C8B-B14F-4D97-AF65-F5344CB8AC3E}">
        <p14:creationId xmlns:p14="http://schemas.microsoft.com/office/powerpoint/2010/main" val="304098522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050" y="548680"/>
            <a:ext cx="8975725"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83968" y="6093296"/>
            <a:ext cx="1869486" cy="461665"/>
          </a:xfrm>
          <a:prstGeom prst="rect">
            <a:avLst/>
          </a:prstGeom>
          <a:noFill/>
        </p:spPr>
        <p:txBody>
          <a:bodyPr wrap="none" rtlCol="0">
            <a:spAutoFit/>
          </a:bodyPr>
          <a:lstStyle/>
          <a:p>
            <a:r>
              <a:rPr lang="en-ZA" sz="2400" dirty="0" smtClean="0">
                <a:latin typeface="Times New Roman" pitchFamily="18" charset="0"/>
                <a:cs typeface="Times New Roman" pitchFamily="18" charset="0"/>
              </a:rPr>
              <a:t>www.ligo.org</a:t>
            </a:r>
            <a:endParaRPr lang="en-ZA" sz="2400" dirty="0">
              <a:latin typeface="Times New Roman" pitchFamily="18" charset="0"/>
              <a:cs typeface="Times New Roman" pitchFamily="18" charset="0"/>
            </a:endParaRPr>
          </a:p>
        </p:txBody>
      </p:sp>
    </p:spTree>
    <p:extLst>
      <p:ext uri="{BB962C8B-B14F-4D97-AF65-F5344CB8AC3E}">
        <p14:creationId xmlns:p14="http://schemas.microsoft.com/office/powerpoint/2010/main" val="22837918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613" y="0"/>
            <a:ext cx="768667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80816" y="6120357"/>
            <a:ext cx="2944268" cy="461665"/>
          </a:xfrm>
          <a:prstGeom prst="rect">
            <a:avLst/>
          </a:prstGeom>
          <a:noFill/>
        </p:spPr>
        <p:txBody>
          <a:bodyPr wrap="none" rtlCol="0">
            <a:spAutoFit/>
          </a:bodyPr>
          <a:lstStyle/>
          <a:p>
            <a:r>
              <a:rPr lang="en-ZA" sz="2400" dirty="0" smtClean="0">
                <a:latin typeface="Times New Roman" pitchFamily="18" charset="0"/>
                <a:cs typeface="Times New Roman" pitchFamily="18" charset="0"/>
              </a:rPr>
              <a:t>www.caltech.edu/~kip</a:t>
            </a:r>
            <a:endParaRPr lang="en-ZA" sz="2400" dirty="0">
              <a:latin typeface="Times New Roman" pitchFamily="18" charset="0"/>
              <a:cs typeface="Times New Roman" pitchFamily="18" charset="0"/>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4005379"/>
            <a:ext cx="1952080" cy="195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207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ZA" b="1" dirty="0" smtClean="0">
                <a:solidFill>
                  <a:srgbClr val="C00000"/>
                </a:solidFill>
                <a:latin typeface="Times New Roman" pitchFamily="18" charset="0"/>
                <a:cs typeface="Times New Roman" pitchFamily="18" charset="0"/>
              </a:rPr>
              <a:t>Advanced LIGO detectors</a:t>
            </a:r>
          </a:p>
        </p:txBody>
      </p:sp>
      <p:sp>
        <p:nvSpPr>
          <p:cNvPr id="4099" name="Content Placeholder 2"/>
          <p:cNvSpPr>
            <a:spLocks noGrp="1"/>
          </p:cNvSpPr>
          <p:nvPr>
            <p:ph idx="1"/>
          </p:nvPr>
        </p:nvSpPr>
        <p:spPr>
          <a:xfrm>
            <a:off x="428625" y="1341438"/>
            <a:ext cx="8229600" cy="5040312"/>
          </a:xfrm>
        </p:spPr>
        <p:txBody>
          <a:bodyPr/>
          <a:lstStyle/>
          <a:p>
            <a:pPr algn="just" eaLnBrk="1" hangingPunct="1"/>
            <a:r>
              <a:rPr lang="en-ZA" sz="2800" dirty="0" smtClean="0">
                <a:latin typeface="Times New Roman" pitchFamily="18" charset="0"/>
                <a:cs typeface="Times New Roman" pitchFamily="18" charset="0"/>
              </a:rPr>
              <a:t>Approved</a:t>
            </a:r>
          </a:p>
          <a:p>
            <a:pPr lvl="1" algn="just" eaLnBrk="1" hangingPunct="1"/>
            <a:r>
              <a:rPr lang="en-ZA" dirty="0" smtClean="0">
                <a:latin typeface="Times New Roman" pitchFamily="18" charset="0"/>
                <a:cs typeface="Times New Roman" pitchFamily="18" charset="0"/>
              </a:rPr>
              <a:t>Hanford, USA, completed 2015</a:t>
            </a:r>
          </a:p>
          <a:p>
            <a:pPr lvl="1" algn="just" eaLnBrk="1" hangingPunct="1"/>
            <a:r>
              <a:rPr lang="en-ZA" dirty="0" smtClean="0">
                <a:latin typeface="Times New Roman" pitchFamily="18" charset="0"/>
                <a:cs typeface="Times New Roman" pitchFamily="18" charset="0"/>
              </a:rPr>
              <a:t>Livingston, USA, completed 2015</a:t>
            </a:r>
          </a:p>
          <a:p>
            <a:pPr lvl="1" algn="just" eaLnBrk="1" hangingPunct="1"/>
            <a:r>
              <a:rPr lang="en-ZA" dirty="0" smtClean="0">
                <a:latin typeface="Times New Roman" pitchFamily="18" charset="0"/>
                <a:cs typeface="Times New Roman" pitchFamily="18" charset="0"/>
              </a:rPr>
              <a:t>VIRGO, Pisa, Italy, completed 2017</a:t>
            </a:r>
          </a:p>
          <a:p>
            <a:pPr lvl="1" algn="just" eaLnBrk="1" hangingPunct="1"/>
            <a:r>
              <a:rPr lang="en-ZA" dirty="0" smtClean="0">
                <a:latin typeface="Times New Roman" pitchFamily="18" charset="0"/>
                <a:cs typeface="Times New Roman" pitchFamily="18" charset="0"/>
              </a:rPr>
              <a:t>LCGT, Japan, completed 2019</a:t>
            </a:r>
            <a:endParaRPr lang="en-ZA" sz="2800" dirty="0" smtClean="0">
              <a:latin typeface="Times New Roman" pitchFamily="18" charset="0"/>
              <a:cs typeface="Times New Roman" pitchFamily="18" charset="0"/>
            </a:endParaRPr>
          </a:p>
          <a:p>
            <a:pPr lvl="1" algn="just" eaLnBrk="1" hangingPunct="1"/>
            <a:r>
              <a:rPr lang="en-ZA" dirty="0" smtClean="0">
                <a:latin typeface="Times New Roman" pitchFamily="18" charset="0"/>
                <a:cs typeface="Times New Roman" pitchFamily="18" charset="0"/>
              </a:rPr>
              <a:t>INDIGO, India, scheduled completion 2022</a:t>
            </a:r>
          </a:p>
          <a:p>
            <a:pPr algn="just" eaLnBrk="1" hangingPunct="1"/>
            <a:r>
              <a:rPr lang="en-ZA" sz="2800" dirty="0">
                <a:latin typeface="Times New Roman" pitchFamily="18" charset="0"/>
                <a:cs typeface="Times New Roman" pitchFamily="18" charset="0"/>
              </a:rPr>
              <a:t>Locating a source in the sky, i.e. to do </a:t>
            </a:r>
            <a:r>
              <a:rPr lang="en-ZA" sz="2800" b="1" dirty="0">
                <a:latin typeface="Times New Roman" pitchFamily="18" charset="0"/>
                <a:cs typeface="Times New Roman" pitchFamily="18" charset="0"/>
              </a:rPr>
              <a:t>astronomy</a:t>
            </a:r>
            <a:r>
              <a:rPr lang="en-ZA" sz="2800" dirty="0">
                <a:latin typeface="Times New Roman" pitchFamily="18" charset="0"/>
                <a:cs typeface="Times New Roman" pitchFamily="18" charset="0"/>
              </a:rPr>
              <a:t>, requires at least three detectors to triangulate via timing.</a:t>
            </a:r>
          </a:p>
          <a:p>
            <a:pPr marL="0" indent="0" algn="just" eaLnBrk="1" hangingPunct="1">
              <a:buNone/>
            </a:pPr>
            <a:endParaRPr lang="en-ZA" sz="28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95536" y="35476"/>
            <a:ext cx="8229600" cy="1143000"/>
          </a:xfrm>
        </p:spPr>
        <p:txBody>
          <a:bodyPr/>
          <a:lstStyle/>
          <a:p>
            <a:pPr eaLnBrk="1" hangingPunct="1"/>
            <a:r>
              <a:rPr lang="en-ZA" b="1" dirty="0" smtClean="0">
                <a:solidFill>
                  <a:srgbClr val="C00000"/>
                </a:solidFill>
                <a:latin typeface="Times New Roman" pitchFamily="18" charset="0"/>
                <a:cs typeface="Times New Roman" pitchFamily="18" charset="0"/>
              </a:rPr>
              <a:t>LIGO data analysis</a:t>
            </a:r>
          </a:p>
        </p:txBody>
      </p:sp>
      <p:sp>
        <p:nvSpPr>
          <p:cNvPr id="4099" name="Content Placeholder 2"/>
          <p:cNvSpPr>
            <a:spLocks noGrp="1"/>
          </p:cNvSpPr>
          <p:nvPr>
            <p:ph idx="1"/>
          </p:nvPr>
        </p:nvSpPr>
        <p:spPr>
          <a:xfrm>
            <a:off x="395536" y="980728"/>
            <a:ext cx="8229600" cy="5040312"/>
          </a:xfrm>
        </p:spPr>
        <p:txBody>
          <a:bodyPr/>
          <a:lstStyle/>
          <a:p>
            <a:pPr eaLnBrk="1" hangingPunct="1">
              <a:defRPr/>
            </a:pPr>
            <a:r>
              <a:rPr lang="en-ZA" dirty="0" smtClean="0">
                <a:latin typeface="Times New Roman" pitchFamily="18" charset="0"/>
                <a:cs typeface="Times New Roman" pitchFamily="18" charset="0"/>
              </a:rPr>
              <a:t>Likely that signals will be masked by detector noise, and will be found later</a:t>
            </a:r>
          </a:p>
          <a:p>
            <a:pPr eaLnBrk="1" hangingPunct="1">
              <a:defRPr/>
            </a:pPr>
            <a:r>
              <a:rPr lang="en-ZA" dirty="0" smtClean="0">
                <a:latin typeface="Times New Roman" pitchFamily="18" charset="0"/>
                <a:cs typeface="Times New Roman" pitchFamily="18" charset="0"/>
              </a:rPr>
              <a:t>Example: Does this data contain a sinusoidal signal at 10Hz?</a:t>
            </a:r>
          </a:p>
          <a:p>
            <a:pPr marL="0" indent="0" eaLnBrk="1" hangingPunct="1">
              <a:buFont typeface="Arial" charset="0"/>
              <a:buNone/>
              <a:defRPr/>
            </a:pPr>
            <a:endParaRPr lang="en-ZA" dirty="0" smtClean="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00" y="3155206"/>
            <a:ext cx="4733925" cy="3702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Box 2"/>
              <p:cNvSpPr txBox="1"/>
              <p:nvPr/>
            </p:nvSpPr>
            <p:spPr>
              <a:xfrm>
                <a:off x="4768225" y="3429000"/>
                <a:ext cx="4375775" cy="1734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ZA" sz="2800" b="0" i="1" smtClean="0">
                          <a:latin typeface="Cambria Math"/>
                        </a:rPr>
                        <m:t>𝑎</m:t>
                      </m:r>
                      <m:r>
                        <a:rPr lang="en-ZA" sz="2800" b="0" i="1" smtClean="0">
                          <a:latin typeface="Cambria Math"/>
                        </a:rPr>
                        <m:t>=</m:t>
                      </m:r>
                      <m:f>
                        <m:fPr>
                          <m:ctrlPr>
                            <a:rPr lang="en-ZA" sz="2800" b="0" i="1" smtClean="0">
                              <a:latin typeface="Cambria Math" panose="02040503050406030204" pitchFamily="18" charset="0"/>
                            </a:rPr>
                          </m:ctrlPr>
                        </m:fPr>
                        <m:num>
                          <m:r>
                            <a:rPr lang="en-ZA" sz="2800" b="0" i="1" smtClean="0">
                              <a:latin typeface="Cambria Math"/>
                            </a:rPr>
                            <m:t>2</m:t>
                          </m:r>
                        </m:num>
                        <m:den>
                          <m:r>
                            <a:rPr lang="en-ZA" sz="2800" b="0" i="1" smtClean="0">
                              <a:latin typeface="Cambria Math"/>
                            </a:rPr>
                            <m:t>𝑁</m:t>
                          </m:r>
                        </m:den>
                      </m:f>
                      <m:nary>
                        <m:naryPr>
                          <m:chr m:val="∑"/>
                          <m:ctrlPr>
                            <a:rPr lang="en-ZA" sz="2800" b="0" i="1" smtClean="0">
                              <a:latin typeface="Cambria Math" panose="02040503050406030204" pitchFamily="18" charset="0"/>
                            </a:rPr>
                          </m:ctrlPr>
                        </m:naryPr>
                        <m:sub>
                          <m:r>
                            <m:rPr>
                              <m:brk m:alnAt="23"/>
                            </m:rPr>
                            <a:rPr lang="en-ZA" sz="2800" b="0" i="1" smtClean="0">
                              <a:latin typeface="Cambria Math"/>
                            </a:rPr>
                            <m:t>𝑖</m:t>
                          </m:r>
                          <m:r>
                            <a:rPr lang="en-ZA" sz="2800" b="0" i="1" smtClean="0">
                              <a:latin typeface="Cambria Math"/>
                            </a:rPr>
                            <m:t>=1</m:t>
                          </m:r>
                        </m:sub>
                        <m:sup>
                          <m:r>
                            <a:rPr lang="en-ZA" sz="2800" b="0" i="1" smtClean="0">
                              <a:latin typeface="Cambria Math"/>
                            </a:rPr>
                            <m:t>𝑁</m:t>
                          </m:r>
                        </m:sup>
                        <m:e>
                          <m:func>
                            <m:funcPr>
                              <m:ctrlPr>
                                <a:rPr lang="en-ZA" sz="2800" b="0" i="1" smtClean="0">
                                  <a:latin typeface="Cambria Math" panose="02040503050406030204" pitchFamily="18" charset="0"/>
                                </a:rPr>
                              </m:ctrlPr>
                            </m:funcPr>
                            <m:fName>
                              <m:r>
                                <m:rPr>
                                  <m:sty m:val="p"/>
                                </m:rPr>
                                <a:rPr lang="en-ZA" sz="2800" b="0" i="0" smtClean="0">
                                  <a:latin typeface="Cambria Math"/>
                                </a:rPr>
                                <m:t>sin</m:t>
                              </m:r>
                            </m:fName>
                            <m:e>
                              <m:d>
                                <m:dPr>
                                  <m:ctrlPr>
                                    <a:rPr lang="en-ZA" sz="2800" b="0" i="1" smtClean="0">
                                      <a:latin typeface="Cambria Math" panose="02040503050406030204" pitchFamily="18" charset="0"/>
                                    </a:rPr>
                                  </m:ctrlPr>
                                </m:dPr>
                                <m:e>
                                  <m:r>
                                    <a:rPr lang="en-ZA" sz="2800" b="0" i="1" smtClean="0">
                                      <a:latin typeface="Cambria Math"/>
                                    </a:rPr>
                                    <m:t>20</m:t>
                                  </m:r>
                                  <m:r>
                                    <a:rPr lang="en-ZA" sz="2800" i="1">
                                      <a:latin typeface="Cambria Math"/>
                                      <a:ea typeface="Cambria Math"/>
                                    </a:rPr>
                                    <m:t>𝜋</m:t>
                                  </m:r>
                                  <m:sSub>
                                    <m:sSubPr>
                                      <m:ctrlPr>
                                        <a:rPr lang="en-ZA" sz="2800" i="1" smtClean="0">
                                          <a:latin typeface="Cambria Math" panose="02040503050406030204" pitchFamily="18" charset="0"/>
                                          <a:ea typeface="Cambria Math"/>
                                        </a:rPr>
                                      </m:ctrlPr>
                                    </m:sSubPr>
                                    <m:e>
                                      <m:r>
                                        <a:rPr lang="en-ZA" sz="2800" b="0" i="1" smtClean="0">
                                          <a:latin typeface="Cambria Math"/>
                                          <a:ea typeface="Cambria Math"/>
                                        </a:rPr>
                                        <m:t>𝑡</m:t>
                                      </m:r>
                                    </m:e>
                                    <m:sub>
                                      <m:r>
                                        <a:rPr lang="en-ZA" sz="2800" b="0" i="1" smtClean="0">
                                          <a:latin typeface="Cambria Math"/>
                                          <a:ea typeface="Cambria Math"/>
                                        </a:rPr>
                                        <m:t>𝑖</m:t>
                                      </m:r>
                                    </m:sub>
                                  </m:sSub>
                                </m:e>
                              </m:d>
                              <m:r>
                                <a:rPr lang="en-ZA" sz="2800" b="0" i="1" smtClean="0">
                                  <a:latin typeface="Cambria Math"/>
                                  <a:ea typeface="Cambria Math"/>
                                </a:rPr>
                                <m:t>𝑓</m:t>
                              </m:r>
                              <m:r>
                                <a:rPr lang="en-ZA" sz="2800" b="0" i="1" smtClean="0">
                                  <a:latin typeface="Cambria Math"/>
                                  <a:ea typeface="Cambria Math"/>
                                </a:rPr>
                                <m:t>(</m:t>
                              </m:r>
                              <m:sSub>
                                <m:sSubPr>
                                  <m:ctrlPr>
                                    <a:rPr lang="en-ZA" sz="2800" b="0" i="1" smtClean="0">
                                      <a:latin typeface="Cambria Math" panose="02040503050406030204" pitchFamily="18" charset="0"/>
                                      <a:ea typeface="Cambria Math"/>
                                    </a:rPr>
                                  </m:ctrlPr>
                                </m:sSubPr>
                                <m:e>
                                  <m:r>
                                    <a:rPr lang="en-ZA" sz="2800" b="0" i="1" smtClean="0">
                                      <a:latin typeface="Cambria Math"/>
                                      <a:ea typeface="Cambria Math"/>
                                    </a:rPr>
                                    <m:t>𝑡</m:t>
                                  </m:r>
                                </m:e>
                                <m:sub>
                                  <m:r>
                                    <a:rPr lang="en-ZA" sz="2800" b="0" i="1" smtClean="0">
                                      <a:latin typeface="Cambria Math"/>
                                      <a:ea typeface="Cambria Math"/>
                                    </a:rPr>
                                    <m:t>𝑖</m:t>
                                  </m:r>
                                </m:sub>
                              </m:sSub>
                              <m:r>
                                <a:rPr lang="en-ZA" sz="2800" b="0" i="1" smtClean="0">
                                  <a:latin typeface="Cambria Math"/>
                                  <a:ea typeface="Cambria Math"/>
                                </a:rPr>
                                <m:t>)</m:t>
                              </m:r>
                            </m:e>
                          </m:func>
                        </m:e>
                      </m:nary>
                    </m:oMath>
                  </m:oMathPara>
                </a14:m>
                <a:endParaRPr lang="en-US" sz="2800" dirty="0" smtClean="0"/>
              </a:p>
              <a:p>
                <a:pPr/>
                <a14:m>
                  <m:oMathPara xmlns:m="http://schemas.openxmlformats.org/officeDocument/2006/math">
                    <m:oMathParaPr>
                      <m:jc m:val="centerGroup"/>
                    </m:oMathParaPr>
                    <m:oMath xmlns:m="http://schemas.openxmlformats.org/officeDocument/2006/math">
                      <m:r>
                        <a:rPr lang="en-ZA" sz="2800" b="0" i="1" smtClean="0">
                          <a:latin typeface="Cambria Math"/>
                        </a:rPr>
                        <m:t>=0.05</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4768225" y="3429000"/>
                <a:ext cx="4375775" cy="1734770"/>
              </a:xfrm>
              <a:prstGeom prst="rect">
                <a:avLst/>
              </a:prstGeom>
              <a:blipFill rotWithShape="1">
                <a:blip r:embed="rId3"/>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325339664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
            <a:ext cx="6948264" cy="5185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5373216"/>
            <a:ext cx="8568952" cy="1200329"/>
          </a:xfrm>
          <a:prstGeom prst="rect">
            <a:avLst/>
          </a:prstGeom>
          <a:noFill/>
        </p:spPr>
        <p:txBody>
          <a:bodyPr wrap="square" rtlCol="0">
            <a:spAutoFit/>
          </a:bodyPr>
          <a:lstStyle/>
          <a:p>
            <a:r>
              <a:rPr lang="en-ZA" sz="2400" dirty="0" smtClean="0">
                <a:latin typeface="Times New Roman" pitchFamily="18" charset="0"/>
                <a:cs typeface="Times New Roman" pitchFamily="18" charset="0"/>
              </a:rPr>
              <a:t>Even negative results can be useful:</a:t>
            </a:r>
          </a:p>
          <a:p>
            <a:r>
              <a:rPr lang="en-ZA" sz="2400" dirty="0" smtClean="0">
                <a:latin typeface="Times New Roman" pitchFamily="18" charset="0"/>
                <a:cs typeface="Times New Roman" pitchFamily="18" charset="0"/>
              </a:rPr>
              <a:t>Pulsar at centre of Crab nebula does not have a mountain higher than 1 metre</a:t>
            </a:r>
            <a:endParaRPr lang="en-ZA" sz="2400" dirty="0">
              <a:latin typeface="Times New Roman" pitchFamily="18" charset="0"/>
              <a:cs typeface="Times New Roman" pitchFamily="18" charset="0"/>
            </a:endParaRPr>
          </a:p>
        </p:txBody>
      </p:sp>
    </p:spTree>
    <p:extLst>
      <p:ext uri="{BB962C8B-B14F-4D97-AF65-F5344CB8AC3E}">
        <p14:creationId xmlns:p14="http://schemas.microsoft.com/office/powerpoint/2010/main" val="126928937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1588"/>
            <a:ext cx="7343775"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20431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76673"/>
            <a:ext cx="5867967" cy="6000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188640"/>
            <a:ext cx="8424936" cy="461665"/>
          </a:xfrm>
          <a:prstGeom prst="rect">
            <a:avLst/>
          </a:prstGeom>
          <a:noFill/>
        </p:spPr>
        <p:txBody>
          <a:bodyPr wrap="square" rtlCol="0">
            <a:spAutoFit/>
          </a:bodyPr>
          <a:lstStyle/>
          <a:p>
            <a:pPr algn="just"/>
            <a:r>
              <a:rPr lang="en-ZA" sz="2400" b="1" dirty="0" smtClean="0">
                <a:solidFill>
                  <a:srgbClr val="C00000"/>
                </a:solidFill>
                <a:latin typeface="Times New Roman" pitchFamily="18" charset="0"/>
                <a:ea typeface="+mj-ea"/>
                <a:cs typeface="Times New Roman" pitchFamily="18" charset="0"/>
              </a:rPr>
              <a:t>Last days of </a:t>
            </a:r>
            <a:r>
              <a:rPr lang="en-ZA" sz="2400" b="1" dirty="0" err="1" smtClean="0">
                <a:solidFill>
                  <a:srgbClr val="C00000"/>
                </a:solidFill>
                <a:latin typeface="Times New Roman" pitchFamily="18" charset="0"/>
                <a:ea typeface="+mj-ea"/>
                <a:cs typeface="Times New Roman" pitchFamily="18" charset="0"/>
              </a:rPr>
              <a:t>inspiral</a:t>
            </a:r>
            <a:r>
              <a:rPr lang="en-ZA" sz="2400" b="1" dirty="0" smtClean="0">
                <a:solidFill>
                  <a:srgbClr val="C00000"/>
                </a:solidFill>
                <a:latin typeface="Times New Roman" pitchFamily="18" charset="0"/>
                <a:ea typeface="+mj-ea"/>
                <a:cs typeface="Times New Roman" pitchFamily="18" charset="0"/>
              </a:rPr>
              <a:t> and merger of  2 </a:t>
            </a:r>
            <a:r>
              <a:rPr lang="en-ZA" sz="2400" b="1" dirty="0">
                <a:solidFill>
                  <a:srgbClr val="C00000"/>
                </a:solidFill>
                <a:latin typeface="Times New Roman" pitchFamily="18" charset="0"/>
                <a:ea typeface="+mj-ea"/>
                <a:cs typeface="Times New Roman" pitchFamily="18" charset="0"/>
              </a:rPr>
              <a:t>black </a:t>
            </a:r>
            <a:r>
              <a:rPr lang="en-ZA" sz="2400" b="1" dirty="0" smtClean="0">
                <a:solidFill>
                  <a:srgbClr val="C00000"/>
                </a:solidFill>
                <a:latin typeface="Times New Roman" pitchFamily="18" charset="0"/>
                <a:ea typeface="+mj-ea"/>
                <a:cs typeface="Times New Roman" pitchFamily="18" charset="0"/>
              </a:rPr>
              <a:t>holes at 100 </a:t>
            </a:r>
            <a:r>
              <a:rPr lang="en-ZA" sz="2400" b="1" dirty="0" err="1" smtClean="0">
                <a:solidFill>
                  <a:srgbClr val="C00000"/>
                </a:solidFill>
                <a:latin typeface="Times New Roman" pitchFamily="18" charset="0"/>
                <a:ea typeface="+mj-ea"/>
                <a:cs typeface="Times New Roman" pitchFamily="18" charset="0"/>
              </a:rPr>
              <a:t>Mpc</a:t>
            </a:r>
            <a:r>
              <a:rPr lang="en-ZA" sz="2400" b="1" dirty="0" smtClean="0">
                <a:solidFill>
                  <a:srgbClr val="C00000"/>
                </a:solidFill>
                <a:latin typeface="Times New Roman" pitchFamily="18" charset="0"/>
                <a:ea typeface="+mj-ea"/>
                <a:cs typeface="Times New Roman" pitchFamily="18" charset="0"/>
              </a:rPr>
              <a:t>,</a:t>
            </a:r>
            <a:endParaRPr lang="en-ZA" sz="2400" dirty="0">
              <a:solidFill>
                <a:srgbClr val="C00000"/>
              </a:solidFill>
              <a:latin typeface="Times New Roman" pitchFamily="18" charset="0"/>
              <a:cs typeface="Times New Roman" pitchFamily="18" charset="0"/>
            </a:endParaRPr>
          </a:p>
        </p:txBody>
      </p:sp>
      <p:cxnSp>
        <p:nvCxnSpPr>
          <p:cNvPr id="4" name="Straight Connector 3"/>
          <p:cNvCxnSpPr/>
          <p:nvPr/>
        </p:nvCxnSpPr>
        <p:spPr>
          <a:xfrm>
            <a:off x="1475656" y="1837566"/>
            <a:ext cx="19442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419872" y="764704"/>
            <a:ext cx="0" cy="10728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98813" y="881122"/>
            <a:ext cx="1697901" cy="923330"/>
          </a:xfrm>
          <a:prstGeom prst="rect">
            <a:avLst/>
          </a:prstGeom>
          <a:noFill/>
        </p:spPr>
        <p:txBody>
          <a:bodyPr wrap="none" rtlCol="0">
            <a:spAutoFit/>
          </a:bodyPr>
          <a:lstStyle/>
          <a:p>
            <a:r>
              <a:rPr lang="en-ZA" dirty="0" smtClean="0"/>
              <a:t>Limit of validity</a:t>
            </a:r>
          </a:p>
          <a:p>
            <a:r>
              <a:rPr lang="en-ZA" dirty="0"/>
              <a:t>o</a:t>
            </a:r>
            <a:r>
              <a:rPr lang="en-ZA" dirty="0" smtClean="0"/>
              <a:t>f </a:t>
            </a:r>
            <a:r>
              <a:rPr lang="en-ZA" dirty="0" err="1" smtClean="0"/>
              <a:t>quadrupole</a:t>
            </a:r>
            <a:endParaRPr lang="en-ZA" dirty="0" smtClean="0"/>
          </a:p>
          <a:p>
            <a:r>
              <a:rPr lang="en-ZA" dirty="0" smtClean="0"/>
              <a:t>formula</a:t>
            </a:r>
            <a:endParaRPr lang="en-ZA" dirty="0"/>
          </a:p>
        </p:txBody>
      </p:sp>
      <p:cxnSp>
        <p:nvCxnSpPr>
          <p:cNvPr id="9" name="Straight Connector 8"/>
          <p:cNvCxnSpPr/>
          <p:nvPr/>
        </p:nvCxnSpPr>
        <p:spPr>
          <a:xfrm>
            <a:off x="3419872" y="1804452"/>
            <a:ext cx="0" cy="400081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40152" y="4005064"/>
            <a:ext cx="3060197" cy="1200329"/>
          </a:xfrm>
          <a:prstGeom prst="rect">
            <a:avLst/>
          </a:prstGeom>
          <a:noFill/>
        </p:spPr>
        <p:txBody>
          <a:bodyPr wrap="none" rtlCol="0">
            <a:spAutoFit/>
          </a:bodyPr>
          <a:lstStyle/>
          <a:p>
            <a:pPr algn="just"/>
            <a:r>
              <a:rPr lang="en-ZA" sz="2400" dirty="0">
                <a:solidFill>
                  <a:srgbClr val="FF0000"/>
                </a:solidFill>
                <a:latin typeface="Times New Roman" pitchFamily="18" charset="0"/>
                <a:cs typeface="Times New Roman" pitchFamily="18" charset="0"/>
              </a:rPr>
              <a:t>H</a:t>
            </a:r>
            <a:r>
              <a:rPr lang="en-ZA" sz="2400" dirty="0" smtClean="0">
                <a:solidFill>
                  <a:srgbClr val="FF0000"/>
                </a:solidFill>
                <a:latin typeface="Times New Roman" pitchFamily="18" charset="0"/>
                <a:cs typeface="Times New Roman" pitchFamily="18" charset="0"/>
              </a:rPr>
              <a:t>ow do we calculate</a:t>
            </a:r>
          </a:p>
          <a:p>
            <a:pPr algn="just"/>
            <a:r>
              <a:rPr lang="en-ZA" sz="2400" dirty="0" smtClean="0">
                <a:solidFill>
                  <a:srgbClr val="FF0000"/>
                </a:solidFill>
                <a:latin typeface="Times New Roman" pitchFamily="18" charset="0"/>
                <a:cs typeface="Times New Roman" pitchFamily="18" charset="0"/>
              </a:rPr>
              <a:t>the signal near merger, </a:t>
            </a:r>
          </a:p>
          <a:p>
            <a:pPr algn="just"/>
            <a:r>
              <a:rPr lang="en-ZA" sz="2400" dirty="0" smtClean="0">
                <a:solidFill>
                  <a:srgbClr val="FF0000"/>
                </a:solidFill>
                <a:latin typeface="Times New Roman" pitchFamily="18" charset="0"/>
                <a:cs typeface="Times New Roman" pitchFamily="18" charset="0"/>
              </a:rPr>
              <a:t>when it is detectable?</a:t>
            </a:r>
            <a:endParaRPr lang="en-ZA" sz="2400" dirty="0">
              <a:solidFill>
                <a:srgbClr val="FF0000"/>
              </a:solidFill>
              <a:latin typeface="Times New Roman" pitchFamily="18" charset="0"/>
              <a:cs typeface="Times New Roman" pitchFamily="18" charset="0"/>
            </a:endParaRPr>
          </a:p>
        </p:txBody>
      </p:sp>
      <p:sp>
        <p:nvSpPr>
          <p:cNvPr id="3" name="TextBox 2"/>
          <p:cNvSpPr txBox="1"/>
          <p:nvPr/>
        </p:nvSpPr>
        <p:spPr>
          <a:xfrm>
            <a:off x="5940152" y="881122"/>
            <a:ext cx="3279296" cy="2677656"/>
          </a:xfrm>
          <a:prstGeom prst="rect">
            <a:avLst/>
          </a:prstGeom>
          <a:noFill/>
        </p:spPr>
        <p:txBody>
          <a:bodyPr wrap="none" rtlCol="0">
            <a:spAutoFit/>
          </a:bodyPr>
          <a:lstStyle/>
          <a:p>
            <a:pPr algn="just" eaLnBrk="1" hangingPunct="1"/>
            <a:r>
              <a:rPr lang="en-ZA" sz="2400" dirty="0" smtClean="0">
                <a:latin typeface="Times New Roman" pitchFamily="18" charset="0"/>
                <a:cs typeface="Times New Roman" pitchFamily="18" charset="0"/>
              </a:rPr>
              <a:t>Einstein’s </a:t>
            </a:r>
            <a:r>
              <a:rPr lang="en-ZA" sz="2400" dirty="0" err="1" smtClean="0">
                <a:latin typeface="Times New Roman" pitchFamily="18" charset="0"/>
                <a:cs typeface="Times New Roman" pitchFamily="18" charset="0"/>
              </a:rPr>
              <a:t>quadrupole</a:t>
            </a:r>
            <a:endParaRPr lang="en-ZA" sz="2400" dirty="0" smtClean="0">
              <a:latin typeface="Times New Roman" pitchFamily="18" charset="0"/>
              <a:cs typeface="Times New Roman" pitchFamily="18" charset="0"/>
            </a:endParaRPr>
          </a:p>
          <a:p>
            <a:pPr algn="just" eaLnBrk="1" hangingPunct="1"/>
            <a:r>
              <a:rPr lang="en-ZA" sz="2400" dirty="0" smtClean="0">
                <a:latin typeface="Times New Roman" pitchFamily="18" charset="0"/>
                <a:cs typeface="Times New Roman" pitchFamily="18" charset="0"/>
              </a:rPr>
              <a:t>formula </a:t>
            </a:r>
            <a:r>
              <a:rPr lang="en-ZA" sz="2400" dirty="0">
                <a:latin typeface="Times New Roman" pitchFamily="18" charset="0"/>
                <a:cs typeface="Times New Roman" pitchFamily="18" charset="0"/>
              </a:rPr>
              <a:t>assumes </a:t>
            </a:r>
            <a:r>
              <a:rPr lang="en-ZA" sz="2400" dirty="0" smtClean="0">
                <a:latin typeface="Times New Roman" pitchFamily="18" charset="0"/>
                <a:cs typeface="Times New Roman" pitchFamily="18" charset="0"/>
              </a:rPr>
              <a:t>speeds</a:t>
            </a:r>
          </a:p>
          <a:p>
            <a:pPr algn="just" eaLnBrk="1" hangingPunct="1"/>
            <a:r>
              <a:rPr lang="en-ZA" sz="2400" dirty="0" smtClean="0">
                <a:latin typeface="Times New Roman" pitchFamily="18" charset="0"/>
                <a:cs typeface="Times New Roman" pitchFamily="18" charset="0"/>
              </a:rPr>
              <a:t>much </a:t>
            </a:r>
            <a:r>
              <a:rPr lang="en-ZA" sz="2400" dirty="0">
                <a:latin typeface="Times New Roman" pitchFamily="18" charset="0"/>
                <a:cs typeface="Times New Roman" pitchFamily="18" charset="0"/>
              </a:rPr>
              <a:t>less than that </a:t>
            </a:r>
            <a:r>
              <a:rPr lang="en-ZA" sz="2400" dirty="0" smtClean="0">
                <a:latin typeface="Times New Roman" pitchFamily="18" charset="0"/>
                <a:cs typeface="Times New Roman" pitchFamily="18" charset="0"/>
              </a:rPr>
              <a:t>of</a:t>
            </a:r>
          </a:p>
          <a:p>
            <a:pPr algn="just" eaLnBrk="1" hangingPunct="1"/>
            <a:r>
              <a:rPr lang="en-ZA" sz="2400" dirty="0">
                <a:latin typeface="Times New Roman" pitchFamily="18" charset="0"/>
                <a:cs typeface="Times New Roman" pitchFamily="18" charset="0"/>
              </a:rPr>
              <a:t>l</a:t>
            </a:r>
            <a:r>
              <a:rPr lang="en-ZA" sz="2400" dirty="0" smtClean="0">
                <a:latin typeface="Times New Roman" pitchFamily="18" charset="0"/>
                <a:cs typeface="Times New Roman" pitchFamily="18" charset="0"/>
              </a:rPr>
              <a:t>ight, but this does not</a:t>
            </a:r>
          </a:p>
          <a:p>
            <a:pPr algn="just" eaLnBrk="1" hangingPunct="1"/>
            <a:r>
              <a:rPr lang="en-ZA" sz="2400" dirty="0">
                <a:latin typeface="Times New Roman" pitchFamily="18" charset="0"/>
                <a:cs typeface="Times New Roman" pitchFamily="18" charset="0"/>
              </a:rPr>
              <a:t>a</a:t>
            </a:r>
            <a:r>
              <a:rPr lang="en-ZA" sz="2400" dirty="0" smtClean="0">
                <a:latin typeface="Times New Roman" pitchFamily="18" charset="0"/>
                <a:cs typeface="Times New Roman" pitchFamily="18" charset="0"/>
              </a:rPr>
              <a:t>pply just </a:t>
            </a:r>
            <a:r>
              <a:rPr lang="en-ZA" sz="2400" dirty="0">
                <a:latin typeface="Times New Roman" pitchFamily="18" charset="0"/>
                <a:cs typeface="Times New Roman" pitchFamily="18" charset="0"/>
              </a:rPr>
              <a:t>before </a:t>
            </a:r>
            <a:r>
              <a:rPr lang="en-ZA" sz="2400" dirty="0" smtClean="0">
                <a:latin typeface="Times New Roman" pitchFamily="18" charset="0"/>
                <a:cs typeface="Times New Roman" pitchFamily="18" charset="0"/>
              </a:rPr>
              <a:t>merger</a:t>
            </a:r>
          </a:p>
          <a:p>
            <a:pPr algn="just" eaLnBrk="1" hangingPunct="1"/>
            <a:r>
              <a:rPr lang="en-ZA" sz="2400" dirty="0" smtClean="0">
                <a:latin typeface="Times New Roman" pitchFamily="18" charset="0"/>
                <a:cs typeface="Times New Roman" pitchFamily="18" charset="0"/>
              </a:rPr>
              <a:t>of </a:t>
            </a:r>
            <a:r>
              <a:rPr lang="en-ZA" sz="2400" dirty="0">
                <a:latin typeface="Times New Roman" pitchFamily="18" charset="0"/>
                <a:cs typeface="Times New Roman" pitchFamily="18" charset="0"/>
              </a:rPr>
              <a:t>compact objects</a:t>
            </a:r>
          </a:p>
          <a:p>
            <a:endParaRPr lang="en-ZA" sz="2400" dirty="0"/>
          </a:p>
        </p:txBody>
      </p:sp>
      <p:sp>
        <p:nvSpPr>
          <p:cNvPr id="5" name="TextBox 4"/>
          <p:cNvSpPr txBox="1"/>
          <p:nvPr/>
        </p:nvSpPr>
        <p:spPr>
          <a:xfrm>
            <a:off x="5940152" y="476672"/>
            <a:ext cx="1701107" cy="461665"/>
          </a:xfrm>
          <a:prstGeom prst="rect">
            <a:avLst/>
          </a:prstGeom>
          <a:noFill/>
        </p:spPr>
        <p:txBody>
          <a:bodyPr wrap="none" rtlCol="0">
            <a:spAutoFit/>
          </a:bodyPr>
          <a:lstStyle/>
          <a:p>
            <a:r>
              <a:rPr lang="en-ZA" sz="2400" b="1" dirty="0">
                <a:solidFill>
                  <a:srgbClr val="C00000"/>
                </a:solidFill>
                <a:latin typeface="Times New Roman" pitchFamily="18" charset="0"/>
                <a:cs typeface="Times New Roman" pitchFamily="18" charset="0"/>
              </a:rPr>
              <a:t>each 20 </a:t>
            </a:r>
            <a:r>
              <a:rPr lang="en-ZA" sz="2400" dirty="0">
                <a:solidFill>
                  <a:srgbClr val="C00000"/>
                </a:solidFill>
                <a:latin typeface="Times New Roman" pitchFamily="18" charset="0"/>
                <a:cs typeface="Times New Roman" pitchFamily="18" charset="0"/>
              </a:rPr>
              <a:t>M</a:t>
            </a:r>
            <a:r>
              <a:rPr lang="en-ZA" sz="2400" baseline="-25000" dirty="0">
                <a:solidFill>
                  <a:srgbClr val="C00000"/>
                </a:solidFill>
                <a:latin typeface="Times New Roman" pitchFamily="18" charset="0"/>
                <a:cs typeface="Times New Roman" pitchFamily="18" charset="0"/>
                <a:sym typeface="Wingdings"/>
              </a:rPr>
              <a:t></a:t>
            </a:r>
            <a:endParaRPr lang="en-ZA" sz="2400" dirty="0"/>
          </a:p>
        </p:txBody>
      </p:sp>
    </p:spTree>
    <p:extLst>
      <p:ext uri="{BB962C8B-B14F-4D97-AF65-F5344CB8AC3E}">
        <p14:creationId xmlns:p14="http://schemas.microsoft.com/office/powerpoint/2010/main" val="3001100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51520" y="274638"/>
            <a:ext cx="8640960" cy="1143000"/>
          </a:xfrm>
        </p:spPr>
        <p:txBody>
          <a:bodyPr/>
          <a:lstStyle/>
          <a:p>
            <a:pPr eaLnBrk="1" hangingPunct="1"/>
            <a:r>
              <a:rPr lang="en-ZA" sz="4000" b="1" dirty="0">
                <a:solidFill>
                  <a:srgbClr val="C00000"/>
                </a:solidFill>
                <a:latin typeface="Times New Roman" pitchFamily="18" charset="0"/>
                <a:cs typeface="Times New Roman" pitchFamily="18" charset="0"/>
              </a:rPr>
              <a:t>M</a:t>
            </a:r>
            <a:r>
              <a:rPr lang="en-ZA" sz="4000" b="1" dirty="0" smtClean="0">
                <a:solidFill>
                  <a:srgbClr val="C00000"/>
                </a:solidFill>
                <a:latin typeface="Times New Roman" pitchFamily="18" charset="0"/>
                <a:cs typeface="Times New Roman" pitchFamily="18" charset="0"/>
              </a:rPr>
              <a:t>erger requires solution to full Einstein equations</a:t>
            </a:r>
          </a:p>
        </p:txBody>
      </p:sp>
      <p:sp>
        <p:nvSpPr>
          <p:cNvPr id="4099" name="Content Placeholder 2"/>
          <p:cNvSpPr>
            <a:spLocks noGrp="1"/>
          </p:cNvSpPr>
          <p:nvPr>
            <p:ph idx="1"/>
          </p:nvPr>
        </p:nvSpPr>
        <p:spPr>
          <a:xfrm>
            <a:off x="395536" y="1484784"/>
            <a:ext cx="8229600" cy="5256212"/>
          </a:xfrm>
        </p:spPr>
        <p:txBody>
          <a:bodyPr/>
          <a:lstStyle/>
          <a:p>
            <a:pPr algn="just" eaLnBrk="1" hangingPunct="1"/>
            <a:r>
              <a:rPr lang="en-ZA" dirty="0" err="1" smtClean="0">
                <a:latin typeface="Times New Roman" pitchFamily="18" charset="0"/>
                <a:cs typeface="Times New Roman" pitchFamily="18" charset="0"/>
              </a:rPr>
              <a:t>Spacetime</a:t>
            </a:r>
            <a:r>
              <a:rPr lang="en-ZA" dirty="0" smtClean="0">
                <a:latin typeface="Times New Roman" pitchFamily="18" charset="0"/>
                <a:cs typeface="Times New Roman" pitchFamily="18" charset="0"/>
              </a:rPr>
              <a:t> simulated by computer, but each run can take months</a:t>
            </a:r>
          </a:p>
          <a:p>
            <a:pPr algn="just" eaLnBrk="1" hangingPunct="1"/>
            <a:r>
              <a:rPr lang="en-ZA" dirty="0" smtClean="0">
                <a:latin typeface="Times New Roman" pitchFamily="18" charset="0"/>
                <a:cs typeface="Times New Roman" pitchFamily="18" charset="0"/>
              </a:rPr>
              <a:t>Simulation </a:t>
            </a:r>
            <a:r>
              <a:rPr lang="en-ZA" dirty="0">
                <a:latin typeface="Times New Roman" pitchFamily="18" charset="0"/>
                <a:cs typeface="Times New Roman" pitchFamily="18" charset="0"/>
              </a:rPr>
              <a:t>must be </a:t>
            </a:r>
            <a:r>
              <a:rPr lang="en-ZA" dirty="0" smtClean="0">
                <a:latin typeface="Times New Roman" pitchFamily="18" charset="0"/>
                <a:cs typeface="Times New Roman" pitchFamily="18" charset="0"/>
              </a:rPr>
              <a:t>highly accurate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61"/>
            <a:ext cx="4788024" cy="3555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4" y="3573018"/>
            <a:ext cx="4772020" cy="331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92080" y="764704"/>
            <a:ext cx="3600400" cy="954107"/>
          </a:xfrm>
          <a:prstGeom prst="rect">
            <a:avLst/>
          </a:prstGeom>
          <a:noFill/>
        </p:spPr>
        <p:txBody>
          <a:bodyPr wrap="square" rtlCol="0">
            <a:spAutoFit/>
          </a:bodyPr>
          <a:lstStyle/>
          <a:p>
            <a:r>
              <a:rPr lang="en-ZA" sz="2800" i="1" dirty="0" smtClean="0"/>
              <a:t>y</a:t>
            </a:r>
            <a:r>
              <a:rPr lang="en-ZA" sz="2800" dirty="0" smtClean="0"/>
              <a:t> → </a:t>
            </a:r>
            <a:r>
              <a:rPr lang="en-ZA" sz="2800" i="1" dirty="0" smtClean="0"/>
              <a:t>y</a:t>
            </a:r>
            <a:r>
              <a:rPr lang="en-ZA" sz="2800" dirty="0" smtClean="0"/>
              <a:t>’= </a:t>
            </a:r>
            <a:r>
              <a:rPr lang="en-ZA" sz="2800" i="1" dirty="0" smtClean="0"/>
              <a:t>y</a:t>
            </a:r>
            <a:r>
              <a:rPr lang="en-ZA" sz="2800" dirty="0" smtClean="0"/>
              <a:t> + sin (2</a:t>
            </a:r>
            <a:r>
              <a:rPr lang="en-ZA" sz="2800" i="1" dirty="0" smtClean="0"/>
              <a:t>x</a:t>
            </a:r>
            <a:r>
              <a:rPr lang="en-ZA" sz="2800" dirty="0" smtClean="0"/>
              <a:t>)</a:t>
            </a:r>
          </a:p>
          <a:p>
            <a:r>
              <a:rPr lang="en-ZA" sz="2800" i="1" dirty="0" smtClean="0"/>
              <a:t>x</a:t>
            </a:r>
            <a:r>
              <a:rPr lang="en-ZA" sz="2800" dirty="0" smtClean="0"/>
              <a:t> </a:t>
            </a:r>
            <a:r>
              <a:rPr lang="en-ZA" sz="2800" dirty="0"/>
              <a:t>→ </a:t>
            </a:r>
            <a:r>
              <a:rPr lang="en-ZA" sz="2800" i="1" dirty="0" smtClean="0"/>
              <a:t>x</a:t>
            </a:r>
            <a:r>
              <a:rPr lang="en-ZA" sz="2800" dirty="0" smtClean="0"/>
              <a:t>’= </a:t>
            </a:r>
            <a:r>
              <a:rPr lang="en-ZA" sz="2800" i="1" dirty="0" smtClean="0"/>
              <a:t>x</a:t>
            </a:r>
            <a:endParaRPr lang="en-US" sz="2800" dirty="0"/>
          </a:p>
        </p:txBody>
      </p:sp>
      <p:sp>
        <p:nvSpPr>
          <p:cNvPr id="3" name="TextBox 2"/>
          <p:cNvSpPr txBox="1"/>
          <p:nvPr/>
        </p:nvSpPr>
        <p:spPr>
          <a:xfrm>
            <a:off x="1034793" y="2415120"/>
            <a:ext cx="407484" cy="461665"/>
          </a:xfrm>
          <a:prstGeom prst="rect">
            <a:avLst/>
          </a:prstGeom>
          <a:noFill/>
        </p:spPr>
        <p:txBody>
          <a:bodyPr wrap="none" rtlCol="0">
            <a:spAutoFit/>
          </a:bodyPr>
          <a:lstStyle/>
          <a:p>
            <a:r>
              <a:rPr lang="en-ZA" sz="2400" dirty="0" smtClean="0">
                <a:latin typeface="Times New Roman" pitchFamily="18" charset="0"/>
                <a:cs typeface="Times New Roman" pitchFamily="18" charset="0"/>
              </a:rPr>
              <a:t>A</a:t>
            </a:r>
            <a:endParaRPr lang="en-ZA" sz="2400" dirty="0">
              <a:latin typeface="Times New Roman" pitchFamily="18" charset="0"/>
              <a:cs typeface="Times New Roman" pitchFamily="18" charset="0"/>
            </a:endParaRPr>
          </a:p>
        </p:txBody>
      </p:sp>
      <p:sp>
        <p:nvSpPr>
          <p:cNvPr id="4" name="TextBox 3"/>
          <p:cNvSpPr txBox="1"/>
          <p:nvPr/>
        </p:nvSpPr>
        <p:spPr>
          <a:xfrm>
            <a:off x="3892541" y="1480383"/>
            <a:ext cx="389850" cy="461665"/>
          </a:xfrm>
          <a:prstGeom prst="rect">
            <a:avLst/>
          </a:prstGeom>
          <a:noFill/>
        </p:spPr>
        <p:txBody>
          <a:bodyPr wrap="none" rtlCol="0">
            <a:spAutoFit/>
          </a:bodyPr>
          <a:lstStyle/>
          <a:p>
            <a:r>
              <a:rPr lang="en-ZA" sz="2400" dirty="0" smtClean="0">
                <a:latin typeface="Times New Roman" pitchFamily="18" charset="0"/>
                <a:cs typeface="Times New Roman" pitchFamily="18" charset="0"/>
              </a:rPr>
              <a:t>B</a:t>
            </a:r>
            <a:endParaRPr lang="en-ZA" sz="2400" dirty="0">
              <a:latin typeface="Times New Roman" pitchFamily="18" charset="0"/>
              <a:cs typeface="Times New Roman" pitchFamily="18" charset="0"/>
            </a:endParaRPr>
          </a:p>
        </p:txBody>
      </p:sp>
      <p:grpSp>
        <p:nvGrpSpPr>
          <p:cNvPr id="9" name="Group 8"/>
          <p:cNvGrpSpPr/>
          <p:nvPr/>
        </p:nvGrpSpPr>
        <p:grpSpPr>
          <a:xfrm>
            <a:off x="4746170" y="3647319"/>
            <a:ext cx="4397830" cy="3239262"/>
            <a:chOff x="4746170" y="3647319"/>
            <a:chExt cx="4397830" cy="3239262"/>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170" y="3647319"/>
              <a:ext cx="4397830" cy="323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460432" y="4434428"/>
              <a:ext cx="389850" cy="461665"/>
            </a:xfrm>
            <a:prstGeom prst="rect">
              <a:avLst/>
            </a:prstGeom>
            <a:noFill/>
          </p:spPr>
          <p:txBody>
            <a:bodyPr wrap="none" rtlCol="0">
              <a:spAutoFit/>
            </a:bodyPr>
            <a:lstStyle/>
            <a:p>
              <a:r>
                <a:rPr lang="en-ZA" sz="2400" dirty="0" smtClean="0">
                  <a:latin typeface="Times New Roman" pitchFamily="18" charset="0"/>
                  <a:cs typeface="Times New Roman" pitchFamily="18" charset="0"/>
                </a:rPr>
                <a:t>B</a:t>
              </a:r>
              <a:endParaRPr lang="en-ZA" sz="2400" dirty="0">
                <a:latin typeface="Times New Roman" pitchFamily="18" charset="0"/>
                <a:cs typeface="Times New Roman" pitchFamily="18" charset="0"/>
              </a:endParaRPr>
            </a:p>
          </p:txBody>
        </p:sp>
        <p:sp>
          <p:nvSpPr>
            <p:cNvPr id="5" name="TextBox 4"/>
            <p:cNvSpPr txBox="1"/>
            <p:nvPr/>
          </p:nvSpPr>
          <p:spPr>
            <a:xfrm>
              <a:off x="5304362" y="5114801"/>
              <a:ext cx="407484" cy="461665"/>
            </a:xfrm>
            <a:prstGeom prst="rect">
              <a:avLst/>
            </a:prstGeom>
            <a:noFill/>
          </p:spPr>
          <p:txBody>
            <a:bodyPr wrap="none" rtlCol="0">
              <a:spAutoFit/>
            </a:bodyPr>
            <a:lstStyle/>
            <a:p>
              <a:r>
                <a:rPr lang="en-ZA" sz="2400" dirty="0" smtClean="0">
                  <a:latin typeface="Times New Roman" pitchFamily="18" charset="0"/>
                  <a:cs typeface="Times New Roman" pitchFamily="18" charset="0"/>
                </a:rPr>
                <a:t>A</a:t>
              </a:r>
              <a:endParaRPr lang="en-ZA" sz="2400" dirty="0">
                <a:latin typeface="Times New Roman" pitchFamily="18" charset="0"/>
                <a:cs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9144001" cy="604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50" y="6194270"/>
            <a:ext cx="9064289" cy="649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3568" y="-1"/>
            <a:ext cx="8549969" cy="461665"/>
          </a:xfrm>
          <a:prstGeom prst="rect">
            <a:avLst/>
          </a:prstGeom>
          <a:noFill/>
        </p:spPr>
        <p:txBody>
          <a:bodyPr wrap="none" rtlCol="0">
            <a:spAutoFit/>
          </a:bodyPr>
          <a:lstStyle/>
          <a:p>
            <a:r>
              <a:rPr lang="en-ZA" sz="2400" dirty="0" smtClean="0">
                <a:solidFill>
                  <a:srgbClr val="FF0000"/>
                </a:solidFill>
                <a:latin typeface="Times New Roman" pitchFamily="18" charset="0"/>
                <a:cs typeface="Times New Roman" pitchFamily="18" charset="0"/>
              </a:rPr>
              <a:t>Example of a merger waveform </a:t>
            </a:r>
            <a:r>
              <a:rPr lang="en-ZA" sz="2400" dirty="0" smtClean="0">
                <a:latin typeface="Times New Roman" pitchFamily="18" charset="0"/>
                <a:cs typeface="Times New Roman" pitchFamily="18" charset="0"/>
              </a:rPr>
              <a:t>(</a:t>
            </a:r>
            <a:r>
              <a:rPr lang="en-ZA" sz="2400" dirty="0" err="1" smtClean="0">
                <a:latin typeface="Times New Roman" pitchFamily="18" charset="0"/>
                <a:cs typeface="Times New Roman" pitchFamily="18" charset="0"/>
              </a:rPr>
              <a:t>Reisswig</a:t>
            </a:r>
            <a:r>
              <a:rPr lang="en-ZA" sz="2400" dirty="0" smtClean="0">
                <a:latin typeface="Times New Roman" pitchFamily="18" charset="0"/>
                <a:cs typeface="Times New Roman" pitchFamily="18" charset="0"/>
              </a:rPr>
              <a:t>, Bishop &amp; </a:t>
            </a:r>
            <a:r>
              <a:rPr lang="en-ZA" sz="2400" dirty="0" err="1" smtClean="0">
                <a:latin typeface="Times New Roman" pitchFamily="18" charset="0"/>
                <a:cs typeface="Times New Roman" pitchFamily="18" charset="0"/>
              </a:rPr>
              <a:t>Pollney</a:t>
            </a:r>
            <a:r>
              <a:rPr lang="en-ZA" sz="2400" dirty="0" smtClean="0">
                <a:latin typeface="Times New Roman" pitchFamily="18" charset="0"/>
                <a:cs typeface="Times New Roman" pitchFamily="18" charset="0"/>
              </a:rPr>
              <a:t> 2010)</a:t>
            </a:r>
            <a:endParaRPr lang="en-ZA" sz="2400" dirty="0">
              <a:latin typeface="Times New Roman" pitchFamily="18" charset="0"/>
              <a:cs typeface="Times New Roman" pitchFamily="18" charset="0"/>
            </a:endParaRPr>
          </a:p>
        </p:txBody>
      </p:sp>
    </p:spTree>
    <p:extLst>
      <p:ext uri="{BB962C8B-B14F-4D97-AF65-F5344CB8AC3E}">
        <p14:creationId xmlns:p14="http://schemas.microsoft.com/office/powerpoint/2010/main" val="300600103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flipV="1">
            <a:off x="539552" y="260647"/>
            <a:ext cx="8229600" cy="693791"/>
          </a:xfrm>
        </p:spPr>
        <p:txBody>
          <a:bodyPr/>
          <a:lstStyle/>
          <a:p>
            <a:pPr eaLnBrk="1" hangingPunct="1"/>
            <a:r>
              <a:rPr lang="en-ZA" b="1" dirty="0" smtClean="0">
                <a:solidFill>
                  <a:srgbClr val="C00000"/>
                </a:solidFill>
                <a:latin typeface="Times New Roman" pitchFamily="18" charset="0"/>
                <a:cs typeface="Times New Roman" pitchFamily="18" charset="0"/>
              </a:rPr>
              <a:t> </a:t>
            </a:r>
          </a:p>
        </p:txBody>
      </p:sp>
      <p:sp>
        <p:nvSpPr>
          <p:cNvPr id="4099" name="Content Placeholder 2"/>
          <p:cNvSpPr>
            <a:spLocks noGrp="1"/>
          </p:cNvSpPr>
          <p:nvPr>
            <p:ph idx="1"/>
          </p:nvPr>
        </p:nvSpPr>
        <p:spPr>
          <a:xfrm>
            <a:off x="323528" y="1412776"/>
            <a:ext cx="8229600" cy="3960440"/>
          </a:xfrm>
        </p:spPr>
        <p:txBody>
          <a:bodyPr/>
          <a:lstStyle/>
          <a:p>
            <a:pPr eaLnBrk="1" hangingPunct="1"/>
            <a:r>
              <a:rPr lang="en-ZA" dirty="0" smtClean="0">
                <a:latin typeface="Times New Roman" pitchFamily="18" charset="0"/>
                <a:cs typeface="Times New Roman" pitchFamily="18" charset="0"/>
              </a:rPr>
              <a:t>Video of merger of equal mass binary black holes (Max-Planck Institute for Gravitational Physics)</a:t>
            </a:r>
          </a:p>
          <a:p>
            <a:pPr eaLnBrk="1" hangingPunct="1"/>
            <a:r>
              <a:rPr lang="en-ZA" sz="2800" dirty="0" smtClean="0">
                <a:latin typeface="Times New Roman" pitchFamily="18" charset="0"/>
                <a:cs typeface="Times New Roman" pitchFamily="18" charset="0"/>
                <a:hlinkClick r:id="rId3"/>
              </a:rPr>
              <a:t>http</a:t>
            </a:r>
            <a:r>
              <a:rPr lang="en-ZA" sz="2800" dirty="0">
                <a:latin typeface="Times New Roman" pitchFamily="18" charset="0"/>
                <a:cs typeface="Times New Roman" pitchFamily="18" charset="0"/>
                <a:hlinkClick r:id="rId3"/>
              </a:rPr>
              <a:t>://</a:t>
            </a:r>
            <a:r>
              <a:rPr lang="en-ZA" sz="2800" dirty="0" smtClean="0">
                <a:latin typeface="Times New Roman" pitchFamily="18" charset="0"/>
                <a:cs typeface="Times New Roman" pitchFamily="18" charset="0"/>
                <a:hlinkClick r:id="rId3"/>
              </a:rPr>
              <a:t>numarch.aei.mpg.de/numrel-webpages/movies/moving_punctures_AEI.mov</a:t>
            </a:r>
            <a:endParaRPr lang="en-ZA" sz="28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ZA" b="1" dirty="0" smtClean="0">
                <a:solidFill>
                  <a:srgbClr val="C00000"/>
                </a:solidFill>
                <a:latin typeface="Times New Roman" pitchFamily="18" charset="0"/>
                <a:cs typeface="Times New Roman" pitchFamily="18" charset="0"/>
              </a:rPr>
              <a:t> </a:t>
            </a:r>
          </a:p>
        </p:txBody>
      </p:sp>
      <p:sp>
        <p:nvSpPr>
          <p:cNvPr id="4099" name="Content Placeholder 2"/>
          <p:cNvSpPr>
            <a:spLocks noGrp="1"/>
          </p:cNvSpPr>
          <p:nvPr>
            <p:ph idx="1"/>
          </p:nvPr>
        </p:nvSpPr>
        <p:spPr>
          <a:xfrm>
            <a:off x="428625" y="1341438"/>
            <a:ext cx="8229600" cy="5040312"/>
          </a:xfrm>
        </p:spPr>
        <p:txBody>
          <a:bodyPr/>
          <a:lstStyle/>
          <a:p>
            <a:pPr eaLnBrk="1" hangingPunct="1"/>
            <a:r>
              <a:rPr lang="en-ZA" dirty="0">
                <a:solidFill>
                  <a:prstClr val="black"/>
                </a:solidFill>
                <a:latin typeface="Times New Roman" pitchFamily="18" charset="0"/>
                <a:cs typeface="Times New Roman" pitchFamily="18" charset="0"/>
              </a:rPr>
              <a:t>Video of black hole merger resulting in a kick (Rochester Institute of Technology) </a:t>
            </a:r>
            <a:r>
              <a:rPr lang="en-ZA" sz="2800" dirty="0">
                <a:solidFill>
                  <a:prstClr val="black"/>
                </a:solidFill>
                <a:latin typeface="Times New Roman" pitchFamily="18" charset="0"/>
                <a:cs typeface="Times New Roman" pitchFamily="18" charset="0"/>
                <a:hlinkClick r:id="rId2"/>
              </a:rPr>
              <a:t>http://ccrg.rit.edu/movies/numerical-relativity/2-black-hole-merger-kick</a:t>
            </a:r>
            <a:endParaRPr lang="en-ZA" sz="2800" dirty="0">
              <a:solidFill>
                <a:prstClr val="black"/>
              </a:solidFill>
              <a:latin typeface="Times New Roman" pitchFamily="18" charset="0"/>
              <a:cs typeface="Times New Roman" pitchFamily="18" charset="0"/>
            </a:endParaRPr>
          </a:p>
          <a:p>
            <a:pPr lvl="1" eaLnBrk="1" hangingPunct="1"/>
            <a:r>
              <a:rPr lang="en-ZA" dirty="0">
                <a:solidFill>
                  <a:prstClr val="black"/>
                </a:solidFill>
                <a:latin typeface="Times New Roman" pitchFamily="18" charset="0"/>
                <a:cs typeface="Times New Roman" pitchFamily="18" charset="0"/>
              </a:rPr>
              <a:t>Kicks are usually about 300 km / s,</a:t>
            </a:r>
          </a:p>
          <a:p>
            <a:pPr lvl="1" eaLnBrk="1" hangingPunct="1"/>
            <a:r>
              <a:rPr lang="en-ZA" dirty="0">
                <a:solidFill>
                  <a:prstClr val="black"/>
                </a:solidFill>
                <a:latin typeface="Times New Roman" pitchFamily="18" charset="0"/>
                <a:cs typeface="Times New Roman" pitchFamily="18" charset="0"/>
              </a:rPr>
              <a:t>but can be as large as 3 000 km /s, which would eject the remnant from its galaxy</a:t>
            </a:r>
            <a:endParaRPr lang="en-ZA" dirty="0">
              <a:latin typeface="Times New Roman" pitchFamily="18" charset="0"/>
              <a:cs typeface="Times New Roman" pitchFamily="18" charset="0"/>
            </a:endParaRPr>
          </a:p>
          <a:p>
            <a:pPr algn="just" eaLnBrk="1" hangingPunct="1"/>
            <a:endParaRPr lang="en-Z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6520009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ZA" b="1" dirty="0" smtClean="0">
                <a:solidFill>
                  <a:srgbClr val="C00000"/>
                </a:solidFill>
                <a:latin typeface="Times New Roman" pitchFamily="18" charset="0"/>
                <a:cs typeface="Times New Roman" pitchFamily="18" charset="0"/>
              </a:rPr>
              <a:t>Sound of GWs</a:t>
            </a:r>
          </a:p>
        </p:txBody>
      </p:sp>
      <p:sp>
        <p:nvSpPr>
          <p:cNvPr id="4099" name="Content Placeholder 2"/>
          <p:cNvSpPr>
            <a:spLocks noGrp="1"/>
          </p:cNvSpPr>
          <p:nvPr>
            <p:ph idx="1"/>
          </p:nvPr>
        </p:nvSpPr>
        <p:spPr>
          <a:xfrm>
            <a:off x="428625" y="1341438"/>
            <a:ext cx="8229600" cy="5040312"/>
          </a:xfrm>
        </p:spPr>
        <p:txBody>
          <a:bodyPr/>
          <a:lstStyle/>
          <a:p>
            <a:pPr algn="just" eaLnBrk="1" hangingPunct="1"/>
            <a:r>
              <a:rPr lang="en-ZA" dirty="0" smtClean="0">
                <a:latin typeface="Times New Roman" pitchFamily="18" charset="0"/>
                <a:cs typeface="Times New Roman" pitchFamily="18" charset="0"/>
              </a:rPr>
              <a:t>LIGO is more like an ‘ear’ than an ‘eye’</a:t>
            </a:r>
          </a:p>
          <a:p>
            <a:pPr algn="just" eaLnBrk="1" hangingPunct="1"/>
            <a:r>
              <a:rPr lang="en-ZA" dirty="0" smtClean="0">
                <a:latin typeface="Times New Roman" pitchFamily="18" charset="0"/>
                <a:cs typeface="Times New Roman" pitchFamily="18" charset="0"/>
              </a:rPr>
              <a:t>Spinning neutron star</a:t>
            </a:r>
          </a:p>
          <a:p>
            <a:pPr algn="just" eaLnBrk="1" hangingPunct="1"/>
            <a:r>
              <a:rPr lang="en-ZA" dirty="0" smtClean="0">
                <a:latin typeface="Times New Roman" pitchFamily="18" charset="0"/>
                <a:cs typeface="Times New Roman" pitchFamily="18" charset="0"/>
              </a:rPr>
              <a:t>Supernova</a:t>
            </a:r>
          </a:p>
          <a:p>
            <a:pPr algn="just" eaLnBrk="1" hangingPunct="1"/>
            <a:r>
              <a:rPr lang="en-ZA" dirty="0" smtClean="0">
                <a:latin typeface="Times New Roman" pitchFamily="18" charset="0"/>
                <a:cs typeface="Times New Roman" pitchFamily="18" charset="0"/>
              </a:rPr>
              <a:t>Merger of two neutron stars</a:t>
            </a:r>
          </a:p>
          <a:p>
            <a:pPr algn="just" eaLnBrk="1" hangingPunct="1"/>
            <a:r>
              <a:rPr lang="en-ZA" dirty="0" smtClean="0">
                <a:latin typeface="Times New Roman" pitchFamily="18" charset="0"/>
                <a:cs typeface="Times New Roman" pitchFamily="18" charset="0"/>
              </a:rPr>
              <a:t>Merger of two 10 </a:t>
            </a:r>
            <a:r>
              <a:rPr lang="en-ZA" dirty="0">
                <a:latin typeface="Times New Roman" pitchFamily="18" charset="0"/>
                <a:cs typeface="Times New Roman" pitchFamily="18" charset="0"/>
              </a:rPr>
              <a:t>M</a:t>
            </a:r>
            <a:r>
              <a:rPr lang="en-ZA" baseline="-25000" dirty="0" smtClean="0">
                <a:latin typeface="Times New Roman" pitchFamily="18" charset="0"/>
                <a:cs typeface="Times New Roman" pitchFamily="18" charset="0"/>
                <a:sym typeface="Wingdings"/>
              </a:rPr>
              <a:t></a:t>
            </a:r>
            <a:r>
              <a:rPr lang="en-ZA" dirty="0" smtClean="0">
                <a:latin typeface="Times New Roman" pitchFamily="18" charset="0"/>
                <a:cs typeface="Times New Roman" pitchFamily="18" charset="0"/>
                <a:sym typeface="Wingdings"/>
              </a:rPr>
              <a:t> black holes</a:t>
            </a:r>
          </a:p>
          <a:p>
            <a:pPr algn="just" eaLnBrk="1" hangingPunct="1"/>
            <a:r>
              <a:rPr lang="en-ZA" dirty="0">
                <a:latin typeface="Times New Roman" pitchFamily="18" charset="0"/>
                <a:cs typeface="Times New Roman" pitchFamily="18" charset="0"/>
              </a:rPr>
              <a:t>Merger of two </a:t>
            </a:r>
            <a:r>
              <a:rPr lang="en-ZA" dirty="0" smtClean="0">
                <a:latin typeface="Times New Roman" pitchFamily="18" charset="0"/>
                <a:cs typeface="Times New Roman" pitchFamily="18" charset="0"/>
              </a:rPr>
              <a:t>50 </a:t>
            </a:r>
            <a:r>
              <a:rPr lang="en-ZA" dirty="0">
                <a:latin typeface="Times New Roman" pitchFamily="18" charset="0"/>
                <a:cs typeface="Times New Roman" pitchFamily="18" charset="0"/>
              </a:rPr>
              <a:t>M</a:t>
            </a:r>
            <a:r>
              <a:rPr lang="en-ZA" baseline="-25000" dirty="0">
                <a:latin typeface="Times New Roman" pitchFamily="18" charset="0"/>
                <a:cs typeface="Times New Roman" pitchFamily="18" charset="0"/>
                <a:sym typeface="Wingdings"/>
              </a:rPr>
              <a:t></a:t>
            </a:r>
            <a:r>
              <a:rPr lang="en-ZA" dirty="0">
                <a:latin typeface="Times New Roman" pitchFamily="18" charset="0"/>
                <a:cs typeface="Times New Roman" pitchFamily="18" charset="0"/>
                <a:sym typeface="Wingdings"/>
              </a:rPr>
              <a:t> black </a:t>
            </a:r>
            <a:r>
              <a:rPr lang="en-ZA" dirty="0" smtClean="0">
                <a:latin typeface="Times New Roman" pitchFamily="18" charset="0"/>
                <a:cs typeface="Times New Roman" pitchFamily="18" charset="0"/>
                <a:sym typeface="Wingdings"/>
              </a:rPr>
              <a:t>holes</a:t>
            </a:r>
          </a:p>
          <a:p>
            <a:pPr eaLnBrk="1" hangingPunct="1"/>
            <a:r>
              <a:rPr lang="en-ZA" sz="2400" dirty="0" smtClean="0">
                <a:latin typeface="Times New Roman" pitchFamily="18" charset="0"/>
                <a:cs typeface="Times New Roman" pitchFamily="18" charset="0"/>
                <a:sym typeface="Wingdings"/>
              </a:rPr>
              <a:t>( </a:t>
            </a:r>
            <a:r>
              <a:rPr lang="en-ZA" sz="2400" dirty="0" smtClean="0">
                <a:latin typeface="Times New Roman" pitchFamily="18" charset="0"/>
                <a:cs typeface="Times New Roman" pitchFamily="18" charset="0"/>
                <a:sym typeface="Wingdings"/>
                <a:hlinkClick r:id="rId12"/>
              </a:rPr>
              <a:t>http</a:t>
            </a:r>
            <a:r>
              <a:rPr lang="en-ZA" sz="2400" dirty="0">
                <a:latin typeface="Times New Roman" pitchFamily="18" charset="0"/>
                <a:cs typeface="Times New Roman" pitchFamily="18" charset="0"/>
                <a:sym typeface="Wingdings"/>
                <a:hlinkClick r:id="rId12"/>
              </a:rPr>
              <a:t>://</a:t>
            </a:r>
            <a:r>
              <a:rPr lang="en-ZA" sz="2400" dirty="0" smtClean="0">
                <a:latin typeface="Times New Roman" pitchFamily="18" charset="0"/>
                <a:cs typeface="Times New Roman" pitchFamily="18" charset="0"/>
                <a:sym typeface="Wingdings"/>
                <a:hlinkClick r:id="rId12"/>
              </a:rPr>
              <a:t>www.black-holes.org/explore1.html</a:t>
            </a:r>
            <a:r>
              <a:rPr lang="en-ZA" sz="2400" dirty="0" smtClean="0">
                <a:latin typeface="Times New Roman" pitchFamily="18" charset="0"/>
                <a:cs typeface="Times New Roman" pitchFamily="18" charset="0"/>
                <a:sym typeface="Wingdings"/>
              </a:rPr>
              <a:t> and </a:t>
            </a:r>
            <a:r>
              <a:rPr lang="en-ZA" sz="2400" dirty="0">
                <a:latin typeface="Times New Roman" pitchFamily="18" charset="0"/>
                <a:cs typeface="Times New Roman" pitchFamily="18" charset="0"/>
                <a:sym typeface="Wingdings"/>
                <a:hlinkClick r:id="rId13"/>
              </a:rPr>
              <a:t>http://</a:t>
            </a:r>
            <a:r>
              <a:rPr lang="en-ZA" sz="2400" dirty="0" smtClean="0">
                <a:latin typeface="Times New Roman" pitchFamily="18" charset="0"/>
                <a:cs typeface="Times New Roman" pitchFamily="18" charset="0"/>
                <a:sym typeface="Wingdings"/>
                <a:hlinkClick r:id="rId13"/>
              </a:rPr>
              <a:t>gmunu.mit.edu/sounds/comparable_sounds/comparable_sounds.html</a:t>
            </a:r>
            <a:r>
              <a:rPr lang="en-ZA" sz="2400" dirty="0" smtClean="0">
                <a:latin typeface="Times New Roman" pitchFamily="18" charset="0"/>
                <a:cs typeface="Times New Roman" pitchFamily="18" charset="0"/>
                <a:sym typeface="Wingdings"/>
              </a:rPr>
              <a:t> )</a:t>
            </a:r>
            <a:endParaRPr lang="en-ZA" sz="2400" dirty="0">
              <a:latin typeface="Times New Roman" pitchFamily="18" charset="0"/>
              <a:cs typeface="Times New Roman" pitchFamily="18" charset="0"/>
              <a:sym typeface="Wingdings"/>
            </a:endParaRPr>
          </a:p>
          <a:p>
            <a:pPr algn="just" eaLnBrk="1" hangingPunct="1"/>
            <a:endParaRPr lang="en-ZA" sz="2400" dirty="0">
              <a:latin typeface="Times New Roman" pitchFamily="18" charset="0"/>
              <a:cs typeface="Times New Roman" pitchFamily="18" charset="0"/>
              <a:sym typeface="Wingdings"/>
            </a:endParaRPr>
          </a:p>
          <a:p>
            <a:pPr algn="just" eaLnBrk="1" hangingPunct="1"/>
            <a:endParaRPr lang="en-ZA" dirty="0" smtClean="0">
              <a:latin typeface="Times New Roman" pitchFamily="18" charset="0"/>
              <a:cs typeface="Times New Roman" pitchFamily="18" charset="0"/>
              <a:sym typeface="Wingdings"/>
            </a:endParaRPr>
          </a:p>
          <a:p>
            <a:pPr algn="just" eaLnBrk="1" hangingPunct="1"/>
            <a:endParaRPr lang="en-ZA" baseline="-25000" dirty="0" smtClean="0">
              <a:latin typeface="Arial" pitchFamily="34" charset="0"/>
              <a:cs typeface="Arial" pitchFamily="34" charset="0"/>
              <a:sym typeface="Wingdings"/>
            </a:endParaRPr>
          </a:p>
          <a:p>
            <a:pPr marL="0" indent="0" algn="just" eaLnBrk="1" hangingPunct="1">
              <a:buNone/>
            </a:pPr>
            <a:endParaRPr lang="en-ZA" baseline="-25000" dirty="0">
              <a:latin typeface="Arial" pitchFamily="34" charset="0"/>
              <a:cs typeface="Arial" pitchFamily="34" charset="0"/>
              <a:sym typeface="Wingdings"/>
            </a:endParaRPr>
          </a:p>
          <a:p>
            <a:pPr algn="just" eaLnBrk="1" hangingPunct="1"/>
            <a:endParaRPr lang="en-ZA" dirty="0" smtClean="0">
              <a:latin typeface="Times New Roman" pitchFamily="18" charset="0"/>
              <a:cs typeface="Times New Roman" pitchFamily="18" charset="0"/>
            </a:endParaRPr>
          </a:p>
          <a:p>
            <a:pPr algn="just" eaLnBrk="1" hangingPunct="1"/>
            <a:endParaRPr lang="en-ZA" dirty="0">
              <a:latin typeface="Times New Roman" pitchFamily="18" charset="0"/>
              <a:cs typeface="Times New Roman" pitchFamily="18" charset="0"/>
            </a:endParaRPr>
          </a:p>
          <a:p>
            <a:pPr algn="just" eaLnBrk="1" hangingPunct="1"/>
            <a:endParaRPr lang="en-ZA" dirty="0" smtClean="0">
              <a:latin typeface="Times New Roman" pitchFamily="18" charset="0"/>
              <a:cs typeface="Times New Roman" pitchFamily="18" charset="0"/>
            </a:endParaRPr>
          </a:p>
        </p:txBody>
      </p:sp>
      <p:pic>
        <p:nvPicPr>
          <p:cNvPr id="2" name="spinning_neutron_star.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4554071" y="1916832"/>
            <a:ext cx="609600" cy="609600"/>
          </a:xfrm>
          <a:prstGeom prst="rect">
            <a:avLst/>
          </a:prstGeom>
        </p:spPr>
      </p:pic>
      <p:pic>
        <p:nvPicPr>
          <p:cNvPr id="3" name="supernova.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2987824" y="2526432"/>
            <a:ext cx="609600" cy="609600"/>
          </a:xfrm>
          <a:prstGeom prst="rect">
            <a:avLst/>
          </a:prstGeom>
        </p:spPr>
      </p:pic>
      <p:pic>
        <p:nvPicPr>
          <p:cNvPr id="4" name="inspiralNS_NS.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80112" y="3136032"/>
            <a:ext cx="609600" cy="609600"/>
          </a:xfrm>
          <a:prstGeom prst="rect">
            <a:avLst/>
          </a:prstGeom>
        </p:spPr>
      </p:pic>
      <p:pic>
        <p:nvPicPr>
          <p:cNvPr id="5" name="inspiral10M_10M.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6516216" y="3745632"/>
            <a:ext cx="609600" cy="609600"/>
          </a:xfrm>
          <a:prstGeom prst="rect">
            <a:avLst/>
          </a:prstGeom>
        </p:spPr>
      </p:pic>
      <p:pic>
        <p:nvPicPr>
          <p:cNvPr id="6" name="inspiral50M_50M.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6660232" y="4355232"/>
            <a:ext cx="609600" cy="609600"/>
          </a:xfrm>
          <a:prstGeom prst="rect">
            <a:avLst/>
          </a:prstGeom>
        </p:spPr>
      </p:pic>
    </p:spTree>
    <p:extLst>
      <p:ext uri="{BB962C8B-B14F-4D97-AF65-F5344CB8AC3E}">
        <p14:creationId xmlns:p14="http://schemas.microsoft.com/office/powerpoint/2010/main" val="254486035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0"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8382"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000"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49" fill="hold"/>
                                        <p:tgtEl>
                                          <p:spTgt spid="6"/>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ZA" b="1" dirty="0" smtClean="0">
                <a:solidFill>
                  <a:srgbClr val="C00000"/>
                </a:solidFill>
                <a:latin typeface="Times New Roman" pitchFamily="18" charset="0"/>
                <a:cs typeface="Times New Roman" pitchFamily="18" charset="0"/>
              </a:rPr>
              <a:t>Astronomy</a:t>
            </a:r>
          </a:p>
        </p:txBody>
      </p:sp>
      <p:sp>
        <p:nvSpPr>
          <p:cNvPr id="4099" name="Content Placeholder 2"/>
          <p:cNvSpPr>
            <a:spLocks noGrp="1"/>
          </p:cNvSpPr>
          <p:nvPr>
            <p:ph idx="1"/>
          </p:nvPr>
        </p:nvSpPr>
        <p:spPr>
          <a:xfrm>
            <a:off x="428625" y="1341438"/>
            <a:ext cx="8229600" cy="5040312"/>
          </a:xfrm>
        </p:spPr>
        <p:txBody>
          <a:bodyPr/>
          <a:lstStyle/>
          <a:p>
            <a:pPr algn="just" eaLnBrk="1" hangingPunct="1"/>
            <a:r>
              <a:rPr lang="en-ZA" dirty="0" smtClean="0">
                <a:latin typeface="Times New Roman" pitchFamily="18" charset="0"/>
                <a:cs typeface="Times New Roman" pitchFamily="18" charset="0"/>
              </a:rPr>
              <a:t>Merger rates: populations of black holes, neutron stars</a:t>
            </a:r>
          </a:p>
          <a:p>
            <a:pPr algn="just" eaLnBrk="1" hangingPunct="1"/>
            <a:endParaRPr lang="en-ZA" sz="1200" dirty="0" smtClean="0">
              <a:latin typeface="Times New Roman" pitchFamily="18" charset="0"/>
              <a:cs typeface="Times New Roman" pitchFamily="18" charset="0"/>
            </a:endParaRPr>
          </a:p>
          <a:p>
            <a:pPr algn="just" eaLnBrk="1" hangingPunct="1"/>
            <a:r>
              <a:rPr lang="en-ZA" dirty="0" smtClean="0">
                <a:latin typeface="Times New Roman" pitchFamily="18" charset="0"/>
                <a:cs typeface="Times New Roman" pitchFamily="18" charset="0"/>
              </a:rPr>
              <a:t>Black hole / neutron star binary: Size, and so the composition, of a </a:t>
            </a:r>
            <a:r>
              <a:rPr lang="en-ZA" dirty="0">
                <a:latin typeface="Times New Roman" pitchFamily="18" charset="0"/>
                <a:cs typeface="Times New Roman" pitchFamily="18" charset="0"/>
              </a:rPr>
              <a:t>neutron </a:t>
            </a:r>
            <a:r>
              <a:rPr lang="en-ZA" dirty="0" smtClean="0">
                <a:latin typeface="Times New Roman" pitchFamily="18" charset="0"/>
                <a:cs typeface="Times New Roman" pitchFamily="18" charset="0"/>
              </a:rPr>
              <a:t>star</a:t>
            </a:r>
          </a:p>
          <a:p>
            <a:pPr algn="just" eaLnBrk="1" hangingPunct="1"/>
            <a:endParaRPr lang="en-ZA" sz="1050" dirty="0" smtClean="0">
              <a:latin typeface="Times New Roman" pitchFamily="18" charset="0"/>
              <a:cs typeface="Times New Roman" pitchFamily="18" charset="0"/>
            </a:endParaRPr>
          </a:p>
          <a:p>
            <a:pPr algn="just" eaLnBrk="1" hangingPunct="1"/>
            <a:r>
              <a:rPr lang="en-ZA" dirty="0">
                <a:latin typeface="Times New Roman" pitchFamily="18" charset="0"/>
                <a:cs typeface="Times New Roman" pitchFamily="18" charset="0"/>
              </a:rPr>
              <a:t>Black hole mergers </a:t>
            </a:r>
            <a:r>
              <a:rPr lang="en-ZA" dirty="0" smtClean="0">
                <a:latin typeface="Times New Roman" pitchFamily="18" charset="0"/>
                <a:cs typeface="Times New Roman" pitchFamily="18" charset="0"/>
              </a:rPr>
              <a:t>are </a:t>
            </a:r>
            <a:r>
              <a:rPr lang="en-ZA" dirty="0">
                <a:latin typeface="Times New Roman" pitchFamily="18" charset="0"/>
                <a:cs typeface="Times New Roman" pitchFamily="18" charset="0"/>
              </a:rPr>
              <a:t>standard </a:t>
            </a:r>
            <a:r>
              <a:rPr lang="en-ZA" dirty="0" smtClean="0">
                <a:latin typeface="Times New Roman" pitchFamily="18" charset="0"/>
                <a:cs typeface="Times New Roman" pitchFamily="18" charset="0"/>
              </a:rPr>
              <a:t>sirens, so can measure the </a:t>
            </a:r>
            <a:r>
              <a:rPr lang="en-ZA" b="1" dirty="0" smtClean="0">
                <a:latin typeface="Times New Roman" pitchFamily="18" charset="0"/>
                <a:cs typeface="Times New Roman" pitchFamily="18" charset="0"/>
              </a:rPr>
              <a:t>Hubble constant</a:t>
            </a:r>
          </a:p>
          <a:p>
            <a:pPr algn="just" eaLnBrk="1" hangingPunct="1"/>
            <a:r>
              <a:rPr lang="en-ZA" dirty="0">
                <a:latin typeface="Times New Roman" pitchFamily="18" charset="0"/>
                <a:cs typeface="Times New Roman" pitchFamily="18" charset="0"/>
              </a:rPr>
              <a:t>Test GR and other alternative theories</a:t>
            </a:r>
            <a:endParaRPr lang="en-ZA" dirty="0" smtClean="0">
              <a:latin typeface="Times New Roman" pitchFamily="18" charset="0"/>
              <a:cs typeface="Times New Roman" pitchFamily="18" charset="0"/>
            </a:endParaRPr>
          </a:p>
          <a:p>
            <a:pPr algn="just" eaLnBrk="1" hangingPunct="1"/>
            <a:endParaRPr lang="en-ZA" b="1" dirty="0">
              <a:latin typeface="Times New Roman" pitchFamily="18" charset="0"/>
              <a:cs typeface="Times New Roman" pitchFamily="18" charset="0"/>
            </a:endParaRPr>
          </a:p>
          <a:p>
            <a:pPr algn="just" eaLnBrk="1" hangingPunct="1"/>
            <a:endParaRPr lang="en-ZA" dirty="0" smtClean="0">
              <a:latin typeface="Times New Roman" pitchFamily="18" charset="0"/>
              <a:cs typeface="Times New Roman" pitchFamily="18" charset="0"/>
            </a:endParaRPr>
          </a:p>
          <a:p>
            <a:pPr algn="just" eaLnBrk="1" hangingPunct="1"/>
            <a:endParaRPr lang="en-ZA" sz="1200" dirty="0" smtClean="0">
              <a:latin typeface="Times New Roman" pitchFamily="18" charset="0"/>
              <a:cs typeface="Times New Roman" pitchFamily="18" charset="0"/>
            </a:endParaRPr>
          </a:p>
          <a:p>
            <a:pPr algn="just" eaLnBrk="1" hangingPunct="1"/>
            <a:endParaRPr lang="en-ZA"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lstStyle/>
          <a:p>
            <a:r>
              <a:rPr lang="en-ZA" b="1" dirty="0">
                <a:solidFill>
                  <a:srgbClr val="C00000"/>
                </a:solidFill>
                <a:latin typeface="Times New Roman" pitchFamily="18" charset="0"/>
                <a:cs typeface="Times New Roman" pitchFamily="18" charset="0"/>
              </a:rPr>
              <a:t>a</a:t>
            </a:r>
            <a:r>
              <a:rPr lang="en-ZA" b="1" dirty="0" smtClean="0">
                <a:solidFill>
                  <a:srgbClr val="C00000"/>
                </a:solidFill>
                <a:latin typeface="Times New Roman" pitchFamily="18" charset="0"/>
                <a:cs typeface="Times New Roman" pitchFamily="18" charset="0"/>
              </a:rPr>
              <a:t>nd also …</a:t>
            </a:r>
            <a:endParaRPr lang="en-ZA" dirty="0"/>
          </a:p>
        </p:txBody>
      </p:sp>
      <p:sp>
        <p:nvSpPr>
          <p:cNvPr id="3" name="Content Placeholder 2"/>
          <p:cNvSpPr>
            <a:spLocks noGrp="1"/>
          </p:cNvSpPr>
          <p:nvPr>
            <p:ph idx="1"/>
          </p:nvPr>
        </p:nvSpPr>
        <p:spPr>
          <a:xfrm>
            <a:off x="251520" y="1628800"/>
            <a:ext cx="8686800" cy="4525963"/>
          </a:xfrm>
        </p:spPr>
        <p:txBody>
          <a:bodyPr/>
          <a:lstStyle/>
          <a:p>
            <a:r>
              <a:rPr lang="en-ZA" b="1" dirty="0" smtClean="0"/>
              <a:t>Insights that only GW observations can provide</a:t>
            </a:r>
            <a:endParaRPr lang="en-ZA" dirty="0" smtClean="0"/>
          </a:p>
          <a:p>
            <a:pPr algn="just" eaLnBrk="1" hangingPunct="1"/>
            <a:r>
              <a:rPr lang="en-ZA" dirty="0">
                <a:latin typeface="Times New Roman" pitchFamily="18" charset="0"/>
                <a:cs typeface="Times New Roman" pitchFamily="18" charset="0"/>
              </a:rPr>
              <a:t>Gravitational wave propagation speed</a:t>
            </a:r>
          </a:p>
          <a:p>
            <a:pPr algn="just" eaLnBrk="1" hangingPunct="1"/>
            <a:endParaRPr lang="en-ZA" sz="1200" dirty="0">
              <a:latin typeface="Times New Roman" pitchFamily="18" charset="0"/>
              <a:cs typeface="Times New Roman" pitchFamily="18" charset="0"/>
            </a:endParaRPr>
          </a:p>
          <a:p>
            <a:pPr algn="just" eaLnBrk="1" hangingPunct="1"/>
            <a:r>
              <a:rPr lang="en-ZA" b="1" dirty="0" smtClean="0">
                <a:latin typeface="Times New Roman" pitchFamily="18" charset="0"/>
                <a:cs typeface="Times New Roman" pitchFamily="18" charset="0"/>
              </a:rPr>
              <a:t>And a view of hidden interiors</a:t>
            </a:r>
          </a:p>
          <a:p>
            <a:pPr algn="just" eaLnBrk="1" hangingPunct="1"/>
            <a:r>
              <a:rPr lang="en-ZA" dirty="0" smtClean="0">
                <a:latin typeface="Times New Roman" pitchFamily="18" charset="0"/>
                <a:cs typeface="Times New Roman" pitchFamily="18" charset="0"/>
              </a:rPr>
              <a:t>Gamma </a:t>
            </a:r>
            <a:r>
              <a:rPr lang="en-ZA" dirty="0">
                <a:latin typeface="Times New Roman" pitchFamily="18" charset="0"/>
                <a:cs typeface="Times New Roman" pitchFamily="18" charset="0"/>
              </a:rPr>
              <a:t>ray bursts, from compact object coalescence?</a:t>
            </a:r>
          </a:p>
          <a:p>
            <a:pPr marL="0" indent="0" algn="just" eaLnBrk="1" hangingPunct="1">
              <a:buNone/>
            </a:pPr>
            <a:endParaRPr lang="en-ZA" sz="1200" b="1" dirty="0">
              <a:latin typeface="Times New Roman" pitchFamily="18" charset="0"/>
              <a:cs typeface="Times New Roman" pitchFamily="18" charset="0"/>
            </a:endParaRPr>
          </a:p>
          <a:p>
            <a:pPr algn="just" eaLnBrk="1" hangingPunct="1"/>
            <a:r>
              <a:rPr lang="en-ZA" dirty="0">
                <a:latin typeface="Times New Roman" pitchFamily="18" charset="0"/>
                <a:cs typeface="Times New Roman" pitchFamily="18" charset="0"/>
              </a:rPr>
              <a:t>Supernovae: direct observations of the mechanism in the interior</a:t>
            </a:r>
          </a:p>
          <a:p>
            <a:endParaRPr lang="en-ZA" b="1" dirty="0"/>
          </a:p>
        </p:txBody>
      </p:sp>
    </p:spTree>
    <p:extLst>
      <p:ext uri="{BB962C8B-B14F-4D97-AF65-F5344CB8AC3E}">
        <p14:creationId xmlns:p14="http://schemas.microsoft.com/office/powerpoint/2010/main" val="392584793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ZA" b="1" dirty="0" smtClean="0">
                <a:solidFill>
                  <a:srgbClr val="C00000"/>
                </a:solidFill>
                <a:latin typeface="Times New Roman" pitchFamily="18" charset="0"/>
                <a:cs typeface="Times New Roman" pitchFamily="18" charset="0"/>
              </a:rPr>
              <a:t>LIGO in South Africa</a:t>
            </a:r>
          </a:p>
        </p:txBody>
      </p:sp>
      <p:sp>
        <p:nvSpPr>
          <p:cNvPr id="4099" name="Content Placeholder 2"/>
          <p:cNvSpPr>
            <a:spLocks noGrp="1"/>
          </p:cNvSpPr>
          <p:nvPr>
            <p:ph idx="1"/>
          </p:nvPr>
        </p:nvSpPr>
        <p:spPr>
          <a:xfrm>
            <a:off x="395536" y="1700808"/>
            <a:ext cx="8229600" cy="4897437"/>
          </a:xfrm>
        </p:spPr>
        <p:txBody>
          <a:bodyPr/>
          <a:lstStyle/>
          <a:p>
            <a:pPr algn="just" eaLnBrk="1" hangingPunct="1"/>
            <a:r>
              <a:rPr lang="en-ZA" dirty="0" smtClean="0">
                <a:latin typeface="Times New Roman" pitchFamily="18" charset="0"/>
                <a:cs typeface="Times New Roman" pitchFamily="18" charset="0"/>
              </a:rPr>
              <a:t>Site selection study at</a:t>
            </a:r>
            <a:r>
              <a:rPr lang="en-ZA" dirty="0">
                <a:latin typeface="Times New Roman" pitchFamily="18" charset="0"/>
                <a:cs typeface="Times New Roman" pitchFamily="18" charset="0"/>
              </a:rPr>
              <a:t> </a:t>
            </a:r>
            <a:r>
              <a:rPr lang="en-ZA" dirty="0" err="1">
                <a:latin typeface="Times New Roman" pitchFamily="18" charset="0"/>
                <a:cs typeface="Times New Roman" pitchFamily="18" charset="0"/>
              </a:rPr>
              <a:t>Hartbeeshoek</a:t>
            </a:r>
            <a:r>
              <a:rPr lang="en-ZA" dirty="0">
                <a:latin typeface="Times New Roman" pitchFamily="18" charset="0"/>
                <a:cs typeface="Times New Roman" pitchFamily="18" charset="0"/>
              </a:rPr>
              <a:t> Radio Astronomy </a:t>
            </a:r>
            <a:r>
              <a:rPr lang="en-ZA" dirty="0" smtClean="0">
                <a:latin typeface="Times New Roman" pitchFamily="18" charset="0"/>
                <a:cs typeface="Times New Roman" pitchFamily="18" charset="0"/>
              </a:rPr>
              <a:t>Observatory</a:t>
            </a:r>
            <a:endParaRPr lang="en-ZA" sz="1200" dirty="0">
              <a:latin typeface="Times New Roman" pitchFamily="18" charset="0"/>
              <a:cs typeface="Times New Roman" pitchFamily="18" charset="0"/>
            </a:endParaRPr>
          </a:p>
          <a:p>
            <a:pPr lvl="1" eaLnBrk="1" hangingPunct="1"/>
            <a:r>
              <a:rPr lang="en-ZA" dirty="0">
                <a:latin typeface="Times New Roman" pitchFamily="18" charset="0"/>
                <a:cs typeface="Times New Roman" pitchFamily="18" charset="0"/>
              </a:rPr>
              <a:t>Flat topography</a:t>
            </a:r>
          </a:p>
          <a:p>
            <a:pPr lvl="1" eaLnBrk="1" hangingPunct="1"/>
            <a:endParaRPr lang="en-ZA" sz="800" dirty="0">
              <a:latin typeface="Times New Roman" pitchFamily="18" charset="0"/>
              <a:cs typeface="Times New Roman" pitchFamily="18" charset="0"/>
            </a:endParaRPr>
          </a:p>
          <a:p>
            <a:pPr lvl="1" eaLnBrk="1" hangingPunct="1"/>
            <a:r>
              <a:rPr lang="en-ZA" dirty="0">
                <a:latin typeface="Times New Roman" pitchFamily="18" charset="0"/>
                <a:cs typeface="Times New Roman" pitchFamily="18" charset="0"/>
              </a:rPr>
              <a:t>Low seismicity</a:t>
            </a:r>
          </a:p>
          <a:p>
            <a:pPr lvl="1" eaLnBrk="1" hangingPunct="1"/>
            <a:endParaRPr lang="en-ZA" sz="800" dirty="0">
              <a:latin typeface="Times New Roman" pitchFamily="18" charset="0"/>
              <a:cs typeface="Times New Roman" pitchFamily="18" charset="0"/>
            </a:endParaRPr>
          </a:p>
          <a:p>
            <a:pPr lvl="1" eaLnBrk="1" hangingPunct="1"/>
            <a:r>
              <a:rPr lang="en-ZA" dirty="0">
                <a:latin typeface="Times New Roman" pitchFamily="18" charset="0"/>
                <a:cs typeface="Times New Roman" pitchFamily="18" charset="0"/>
              </a:rPr>
              <a:t>Far from sources of noise or vibration</a:t>
            </a:r>
          </a:p>
          <a:p>
            <a:pPr marL="0" indent="0" eaLnBrk="1" hangingPunct="1">
              <a:buNone/>
            </a:pPr>
            <a:endParaRPr lang="en-ZA" dirty="0">
              <a:latin typeface="Times New Roman" pitchFamily="18" charset="0"/>
              <a:cs typeface="Times New Roman" pitchFamily="18" charset="0"/>
            </a:endParaRPr>
          </a:p>
        </p:txBody>
      </p:sp>
    </p:spTree>
    <p:extLst>
      <p:ext uri="{BB962C8B-B14F-4D97-AF65-F5344CB8AC3E}">
        <p14:creationId xmlns:p14="http://schemas.microsoft.com/office/powerpoint/2010/main" val="359011749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306" y="2420888"/>
            <a:ext cx="4294187" cy="3024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3528" y="404664"/>
            <a:ext cx="8597900" cy="1200329"/>
          </a:xfrm>
          <a:prstGeom prst="rect">
            <a:avLst/>
          </a:prstGeom>
        </p:spPr>
        <p:txBody>
          <a:bodyPr wrap="square">
            <a:spAutoFit/>
          </a:bodyPr>
          <a:lstStyle/>
          <a:p>
            <a:pPr algn="ctr" eaLnBrk="1" hangingPunct="1"/>
            <a:r>
              <a:rPr lang="en-ZA" sz="3600" b="1" dirty="0">
                <a:solidFill>
                  <a:srgbClr val="C00000"/>
                </a:solidFill>
                <a:latin typeface="Times New Roman" pitchFamily="18" charset="0"/>
                <a:cs typeface="Times New Roman" pitchFamily="18" charset="0"/>
              </a:rPr>
              <a:t>Source localisation: with and without</a:t>
            </a:r>
          </a:p>
          <a:p>
            <a:pPr algn="ctr" eaLnBrk="1" hangingPunct="1"/>
            <a:r>
              <a:rPr lang="en-ZA" sz="3600" b="1" dirty="0">
                <a:solidFill>
                  <a:srgbClr val="C00000"/>
                </a:solidFill>
                <a:latin typeface="Times New Roman" pitchFamily="18" charset="0"/>
                <a:cs typeface="Times New Roman" pitchFamily="18" charset="0"/>
              </a:rPr>
              <a:t>India, Japan, South Africa</a:t>
            </a:r>
          </a:p>
        </p:txBody>
      </p:sp>
      <p:pic>
        <p:nvPicPr>
          <p:cNvPr id="7" name="Picture 4" descr="D:\Work Data D\TALKS\SAIP 2013\LIGO survey\sa_160_Mpc_localization_HIKLSV.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430" b="16430"/>
          <a:stretch/>
        </p:blipFill>
        <p:spPr bwMode="auto">
          <a:xfrm>
            <a:off x="4500563" y="2420888"/>
            <a:ext cx="4624387" cy="302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33418" y="5805264"/>
            <a:ext cx="2416046" cy="461665"/>
          </a:xfrm>
          <a:prstGeom prst="rect">
            <a:avLst/>
          </a:prstGeom>
          <a:noFill/>
        </p:spPr>
        <p:txBody>
          <a:bodyPr wrap="none" rtlCol="0">
            <a:spAutoFit/>
          </a:bodyPr>
          <a:lstStyle/>
          <a:p>
            <a:r>
              <a:rPr lang="en-ZA" sz="2400" dirty="0" smtClean="0">
                <a:latin typeface="Times New Roman" pitchFamily="18" charset="0"/>
                <a:cs typeface="Times New Roman" pitchFamily="18" charset="0"/>
              </a:rPr>
              <a:t>S </a:t>
            </a:r>
            <a:r>
              <a:rPr lang="en-ZA" sz="2400" dirty="0" err="1" smtClean="0">
                <a:latin typeface="Times New Roman" pitchFamily="18" charset="0"/>
                <a:cs typeface="Times New Roman" pitchFamily="18" charset="0"/>
              </a:rPr>
              <a:t>Fairhurst</a:t>
            </a:r>
            <a:r>
              <a:rPr lang="en-ZA" sz="2400" dirty="0" smtClean="0">
                <a:latin typeface="Times New Roman" pitchFamily="18" charset="0"/>
                <a:cs typeface="Times New Roman" pitchFamily="18" charset="0"/>
              </a:rPr>
              <a:t> (2012</a:t>
            </a:r>
            <a:r>
              <a:rPr lang="en-ZA" dirty="0" smtClean="0"/>
              <a:t>)</a:t>
            </a:r>
            <a:endParaRPr lang="en-ZA" dirty="0"/>
          </a:p>
        </p:txBody>
      </p:sp>
    </p:spTree>
    <p:extLst>
      <p:ext uri="{BB962C8B-B14F-4D97-AF65-F5344CB8AC3E}">
        <p14:creationId xmlns:p14="http://schemas.microsoft.com/office/powerpoint/2010/main" val="3395942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ZA" dirty="0" smtClean="0"/>
              <a:t>Seismic hazard map</a:t>
            </a:r>
            <a:endParaRPr lang="en-ZA" dirty="0"/>
          </a:p>
        </p:txBody>
      </p:sp>
      <p:pic>
        <p:nvPicPr>
          <p:cNvPr id="3074" name="Picture 2" descr="http://0.tqn.com/d/geology/1/0/q/j/1/worldseis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 y="2008015"/>
            <a:ext cx="9233278" cy="4843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0.tqn.com/d/geology/1/0/S/j/1/afri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 y="-3336995"/>
            <a:ext cx="9140340" cy="1019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256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401638" y="0"/>
            <a:ext cx="8229600" cy="701675"/>
          </a:xfrm>
        </p:spPr>
        <p:txBody>
          <a:bodyPr/>
          <a:lstStyle/>
          <a:p>
            <a:pPr>
              <a:defRPr/>
            </a:pPr>
            <a:r>
              <a:rPr lang="en-US" sz="3600" b="1" dirty="0" smtClean="0">
                <a:solidFill>
                  <a:srgbClr val="C00000"/>
                </a:solidFill>
                <a:latin typeface="Times New Roman" pitchFamily="18" charset="0"/>
                <a:cs typeface="Times New Roman" pitchFamily="18" charset="0"/>
              </a:rPr>
              <a:t>Protected zone preferred</a:t>
            </a:r>
            <a:endParaRPr lang="en-US" sz="3600" b="1" dirty="0">
              <a:solidFill>
                <a:srgbClr val="C00000"/>
              </a:solidFill>
              <a:latin typeface="Times New Roman" pitchFamily="18" charset="0"/>
              <a:cs typeface="Times New Roman" pitchFamily="18" charset="0"/>
            </a:endParaRPr>
          </a:p>
        </p:txBody>
      </p:sp>
      <p:pic>
        <p:nvPicPr>
          <p:cNvPr id="2355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75" y="701675"/>
            <a:ext cx="8358188" cy="615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3556" name="TextBox 5"/>
          <p:cNvSpPr txBox="1">
            <a:spLocks noChangeArrowheads="1"/>
          </p:cNvSpPr>
          <p:nvPr/>
        </p:nvSpPr>
        <p:spPr bwMode="auto">
          <a:xfrm>
            <a:off x="339725" y="5995988"/>
            <a:ext cx="13747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ZA" sz="1400"/>
              <a:t>AGAP zone</a:t>
            </a:r>
          </a:p>
          <a:p>
            <a:pPr eaLnBrk="1" hangingPunct="1"/>
            <a:r>
              <a:rPr lang="en-ZA" sz="1400"/>
              <a:t>Source:SKA</a:t>
            </a:r>
            <a:r>
              <a:rPr lang="en-ZA"/>
              <a:t> </a:t>
            </a:r>
          </a:p>
        </p:txBody>
      </p:sp>
    </p:spTree>
    <p:extLst>
      <p:ext uri="{BB962C8B-B14F-4D97-AF65-F5344CB8AC3E}">
        <p14:creationId xmlns:p14="http://schemas.microsoft.com/office/powerpoint/2010/main" val="1261340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ZA" b="1" dirty="0" smtClean="0">
                <a:solidFill>
                  <a:srgbClr val="C00000"/>
                </a:solidFill>
                <a:latin typeface="Times New Roman" pitchFamily="18" charset="0"/>
                <a:cs typeface="Times New Roman" pitchFamily="18" charset="0"/>
              </a:rPr>
              <a:t>1930s</a:t>
            </a:r>
          </a:p>
        </p:txBody>
      </p:sp>
      <p:sp>
        <p:nvSpPr>
          <p:cNvPr id="4099" name="Content Placeholder 2"/>
          <p:cNvSpPr>
            <a:spLocks noGrp="1"/>
          </p:cNvSpPr>
          <p:nvPr>
            <p:ph idx="1"/>
          </p:nvPr>
        </p:nvSpPr>
        <p:spPr>
          <a:xfrm>
            <a:off x="395288" y="1196752"/>
            <a:ext cx="8229600" cy="4897437"/>
          </a:xfrm>
        </p:spPr>
        <p:txBody>
          <a:bodyPr/>
          <a:lstStyle/>
          <a:p>
            <a:pPr algn="just" eaLnBrk="1" hangingPunct="1"/>
            <a:r>
              <a:rPr lang="en-ZA" sz="2800" dirty="0" smtClean="0">
                <a:latin typeface="Times New Roman" pitchFamily="18" charset="0"/>
                <a:cs typeface="Times New Roman" pitchFamily="18" charset="0"/>
              </a:rPr>
              <a:t>Einstein concluded that GWs are not physically real, and submitted a paper to Physical Review</a:t>
            </a:r>
          </a:p>
          <a:p>
            <a:pPr algn="just" eaLnBrk="1" hangingPunct="1"/>
            <a:endParaRPr lang="en-ZA" sz="1200" dirty="0" smtClean="0">
              <a:latin typeface="Times New Roman" pitchFamily="18" charset="0"/>
              <a:cs typeface="Times New Roman" pitchFamily="18" charset="0"/>
            </a:endParaRPr>
          </a:p>
          <a:p>
            <a:pPr algn="just" eaLnBrk="1" hangingPunct="1"/>
            <a:r>
              <a:rPr lang="en-ZA" sz="2800" dirty="0" smtClean="0">
                <a:latin typeface="Times New Roman" pitchFamily="18" charset="0"/>
                <a:cs typeface="Times New Roman" pitchFamily="18" charset="0"/>
              </a:rPr>
              <a:t>Referee said the paper was wrong</a:t>
            </a:r>
          </a:p>
          <a:p>
            <a:pPr algn="just" eaLnBrk="1" hangingPunct="1"/>
            <a:endParaRPr lang="en-ZA" sz="1200" dirty="0" smtClean="0">
              <a:latin typeface="Times New Roman" pitchFamily="18" charset="0"/>
              <a:cs typeface="Times New Roman" pitchFamily="18" charset="0"/>
            </a:endParaRPr>
          </a:p>
          <a:p>
            <a:pPr algn="just"/>
            <a:r>
              <a:rPr lang="en-ZA" sz="2800" dirty="0" smtClean="0">
                <a:latin typeface="Times New Roman" pitchFamily="18" charset="0"/>
                <a:cs typeface="Times New Roman" pitchFamily="18" charset="0"/>
              </a:rPr>
              <a:t>Einstein replied: </a:t>
            </a:r>
            <a:r>
              <a:rPr lang="en-ZA" sz="2800" i="1" dirty="0" smtClean="0">
                <a:latin typeface="Times New Roman" pitchFamily="18" charset="0"/>
                <a:cs typeface="Times New Roman" pitchFamily="18" charset="0"/>
              </a:rPr>
              <a:t>We (</a:t>
            </a:r>
            <a:r>
              <a:rPr lang="en-ZA" sz="2800" i="1" dirty="0" err="1" smtClean="0">
                <a:latin typeface="Times New Roman" pitchFamily="18" charset="0"/>
                <a:cs typeface="Times New Roman" pitchFamily="18" charset="0"/>
              </a:rPr>
              <a:t>Mr.</a:t>
            </a:r>
            <a:r>
              <a:rPr lang="en-ZA" sz="2800" i="1" dirty="0" smtClean="0">
                <a:latin typeface="Times New Roman" pitchFamily="18" charset="0"/>
                <a:cs typeface="Times New Roman" pitchFamily="18" charset="0"/>
              </a:rPr>
              <a:t> Rosen and I) had sent you our manuscript for </a:t>
            </a:r>
            <a:r>
              <a:rPr lang="en-ZA" sz="2800" i="1" u="sng" dirty="0" smtClean="0">
                <a:latin typeface="Times New Roman" pitchFamily="18" charset="0"/>
                <a:cs typeface="Times New Roman" pitchFamily="18" charset="0"/>
              </a:rPr>
              <a:t>publication</a:t>
            </a:r>
            <a:r>
              <a:rPr lang="en-ZA" sz="2800" i="1" dirty="0" smtClean="0">
                <a:latin typeface="Times New Roman" pitchFamily="18" charset="0"/>
                <a:cs typeface="Times New Roman" pitchFamily="18" charset="0"/>
              </a:rPr>
              <a:t> and had not authorized you to show it to specialists before it is printed. I see no reason to address the - in any case erroneous - comments of your anonymous expert. On the basis of this incident I prefer to publish the paper elsewhere</a:t>
            </a:r>
            <a:endParaRPr lang="en-ZA" sz="28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animEffect transition="in" filter="blinds(horizontal)">
                                      <p:cBhvr>
                                        <p:cTn id="7"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616" y="1052736"/>
            <a:ext cx="7057018" cy="5518559"/>
          </a:xfrm>
          <a:prstGeom prst="rect">
            <a:avLst/>
          </a:prstGeom>
        </p:spPr>
      </p:pic>
      <p:sp>
        <p:nvSpPr>
          <p:cNvPr id="3" name="TextBox 2"/>
          <p:cNvSpPr txBox="1"/>
          <p:nvPr/>
        </p:nvSpPr>
        <p:spPr>
          <a:xfrm>
            <a:off x="2051720" y="476672"/>
            <a:ext cx="3967753" cy="369332"/>
          </a:xfrm>
          <a:prstGeom prst="rect">
            <a:avLst/>
          </a:prstGeom>
          <a:noFill/>
        </p:spPr>
        <p:txBody>
          <a:bodyPr wrap="none" rtlCol="0">
            <a:spAutoFit/>
          </a:bodyPr>
          <a:lstStyle/>
          <a:p>
            <a:r>
              <a:rPr lang="en-US" dirty="0" smtClean="0"/>
              <a:t>GW150914 First GW  event detected</a:t>
            </a:r>
            <a:endParaRPr lang="en-ZA" dirty="0"/>
          </a:p>
        </p:txBody>
      </p:sp>
    </p:spTree>
    <p:extLst>
      <p:ext uri="{BB962C8B-B14F-4D97-AF65-F5344CB8AC3E}">
        <p14:creationId xmlns:p14="http://schemas.microsoft.com/office/powerpoint/2010/main" val="247711830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91136"/>
            <a:ext cx="9054448" cy="5818184"/>
          </a:xfrm>
          <a:prstGeom prst="rect">
            <a:avLst/>
          </a:prstGeom>
        </p:spPr>
      </p:pic>
    </p:spTree>
    <p:extLst>
      <p:ext uri="{BB962C8B-B14F-4D97-AF65-F5344CB8AC3E}">
        <p14:creationId xmlns:p14="http://schemas.microsoft.com/office/powerpoint/2010/main" val="68755068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ZA" b="1" dirty="0" smtClean="0">
                <a:solidFill>
                  <a:srgbClr val="C00000"/>
                </a:solidFill>
                <a:latin typeface="Times New Roman" pitchFamily="18" charset="0"/>
                <a:cs typeface="Times New Roman" pitchFamily="18" charset="0"/>
              </a:rPr>
              <a:t>Conclusion</a:t>
            </a:r>
          </a:p>
        </p:txBody>
      </p:sp>
      <p:sp>
        <p:nvSpPr>
          <p:cNvPr id="4099" name="Content Placeholder 2"/>
          <p:cNvSpPr>
            <a:spLocks noGrp="1"/>
          </p:cNvSpPr>
          <p:nvPr>
            <p:ph idx="1"/>
          </p:nvPr>
        </p:nvSpPr>
        <p:spPr>
          <a:xfrm>
            <a:off x="428625" y="1341438"/>
            <a:ext cx="8229600" cy="5040312"/>
          </a:xfrm>
        </p:spPr>
        <p:txBody>
          <a:bodyPr/>
          <a:lstStyle/>
          <a:p>
            <a:pPr algn="just" eaLnBrk="1" hangingPunct="1"/>
            <a:r>
              <a:rPr lang="en-ZA" dirty="0" smtClean="0">
                <a:latin typeface="Times New Roman" pitchFamily="18" charset="0"/>
                <a:cs typeface="Times New Roman" pitchFamily="18" charset="0"/>
              </a:rPr>
              <a:t>What is the effect of GWs?</a:t>
            </a:r>
          </a:p>
          <a:p>
            <a:pPr marL="0" indent="0" algn="just" eaLnBrk="1" hangingPunct="1">
              <a:buNone/>
            </a:pPr>
            <a:endParaRPr lang="en-ZA" sz="1050" dirty="0" smtClean="0">
              <a:latin typeface="Times New Roman" pitchFamily="18" charset="0"/>
              <a:cs typeface="Times New Roman" pitchFamily="18" charset="0"/>
            </a:endParaRPr>
          </a:p>
          <a:p>
            <a:pPr algn="just" eaLnBrk="1" hangingPunct="1"/>
            <a:r>
              <a:rPr lang="en-ZA" dirty="0" smtClean="0">
                <a:latin typeface="Times New Roman" pitchFamily="18" charset="0"/>
                <a:cs typeface="Times New Roman" pitchFamily="18" charset="0"/>
              </a:rPr>
              <a:t>How can GWs be detected?</a:t>
            </a:r>
          </a:p>
          <a:p>
            <a:pPr marL="0" indent="0" algn="just" eaLnBrk="1" hangingPunct="1">
              <a:buNone/>
            </a:pPr>
            <a:endParaRPr lang="en-ZA" sz="1050" dirty="0" smtClean="0">
              <a:latin typeface="Times New Roman" pitchFamily="18" charset="0"/>
              <a:cs typeface="Times New Roman" pitchFamily="18" charset="0"/>
            </a:endParaRPr>
          </a:p>
          <a:p>
            <a:pPr algn="just" eaLnBrk="1" hangingPunct="1"/>
            <a:r>
              <a:rPr lang="en-ZA" dirty="0" smtClean="0">
                <a:latin typeface="Times New Roman" pitchFamily="18" charset="0"/>
                <a:cs typeface="Times New Roman" pitchFamily="18" charset="0"/>
              </a:rPr>
              <a:t>What causes GWs?</a:t>
            </a:r>
          </a:p>
          <a:p>
            <a:pPr marL="0" indent="0" algn="just" eaLnBrk="1" hangingPunct="1">
              <a:buNone/>
            </a:pPr>
            <a:endParaRPr lang="en-ZA" sz="1050" dirty="0" smtClean="0">
              <a:latin typeface="Times New Roman" pitchFamily="18" charset="0"/>
              <a:cs typeface="Times New Roman" pitchFamily="18" charset="0"/>
            </a:endParaRPr>
          </a:p>
          <a:p>
            <a:pPr algn="just" eaLnBrk="1" hangingPunct="1"/>
            <a:r>
              <a:rPr lang="en-ZA" dirty="0" smtClean="0">
                <a:latin typeface="Times New Roman" pitchFamily="18" charset="0"/>
                <a:cs typeface="Times New Roman" pitchFamily="18" charset="0"/>
              </a:rPr>
              <a:t>How can GWs be calculated?</a:t>
            </a:r>
          </a:p>
          <a:p>
            <a:pPr marL="0" indent="0" algn="just" eaLnBrk="1" hangingPunct="1">
              <a:buNone/>
            </a:pPr>
            <a:endParaRPr lang="en-ZA" sz="1050" dirty="0">
              <a:latin typeface="Times New Roman" pitchFamily="18" charset="0"/>
              <a:cs typeface="Times New Roman" pitchFamily="18" charset="0"/>
            </a:endParaRPr>
          </a:p>
          <a:p>
            <a:pPr algn="just" eaLnBrk="1" hangingPunct="1"/>
            <a:r>
              <a:rPr lang="en-ZA" dirty="0" smtClean="0">
                <a:latin typeface="Times New Roman" pitchFamily="18" charset="0"/>
                <a:cs typeface="Times New Roman" pitchFamily="18" charset="0"/>
              </a:rPr>
              <a:t>What will GWs tell us about the cosmos?</a:t>
            </a:r>
          </a:p>
          <a:p>
            <a:pPr marL="0" indent="0" algn="just" eaLnBrk="1" hangingPunct="1">
              <a:buNone/>
            </a:pPr>
            <a:endParaRPr lang="en-ZA" sz="1050" dirty="0">
              <a:latin typeface="Times New Roman" pitchFamily="18" charset="0"/>
              <a:cs typeface="Times New Roman" pitchFamily="18" charset="0"/>
            </a:endParaRPr>
          </a:p>
          <a:p>
            <a:pPr algn="just" eaLnBrk="1" hangingPunct="1"/>
            <a:endParaRPr lang="en-ZA" dirty="0" smtClean="0">
              <a:latin typeface="Times New Roman" pitchFamily="18" charset="0"/>
              <a:cs typeface="Times New Roman" pitchFamily="18" charset="0"/>
            </a:endParaRPr>
          </a:p>
          <a:p>
            <a:pPr marL="0" indent="0" algn="just" eaLnBrk="1" hangingPunct="1">
              <a:buNone/>
            </a:pPr>
            <a:endParaRPr lang="en-ZA" dirty="0" smtClean="0">
              <a:latin typeface="Times New Roman" pitchFamily="18" charset="0"/>
              <a:cs typeface="Times New Roman" pitchFamily="18" charset="0"/>
            </a:endParaRPr>
          </a:p>
          <a:p>
            <a:pPr algn="just" eaLnBrk="1" hangingPunct="1"/>
            <a:endParaRPr lang="en-Z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8294996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28625" y="1052736"/>
            <a:ext cx="8229600" cy="4897437"/>
          </a:xfrm>
        </p:spPr>
        <p:txBody>
          <a:bodyPr/>
          <a:lstStyle/>
          <a:p>
            <a:pPr eaLnBrk="1" hangingPunct="1">
              <a:buNone/>
            </a:pPr>
            <a:r>
              <a:rPr lang="en-ZA" sz="4800" b="1" dirty="0" smtClean="0">
                <a:latin typeface="Times New Roman" pitchFamily="18" charset="0"/>
                <a:cs typeface="Times New Roman" pitchFamily="18" charset="0"/>
              </a:rPr>
              <a:t>	Since we have a new window to the cosmos, expect…</a:t>
            </a:r>
          </a:p>
          <a:p>
            <a:pPr eaLnBrk="1" hangingPunct="1"/>
            <a:endParaRPr lang="en-ZA" sz="4800" b="1" dirty="0" smtClean="0">
              <a:solidFill>
                <a:srgbClr val="FF0000"/>
              </a:solidFill>
              <a:latin typeface="Times New Roman" pitchFamily="18" charset="0"/>
              <a:cs typeface="Times New Roman" pitchFamily="18" charset="0"/>
            </a:endParaRPr>
          </a:p>
          <a:p>
            <a:pPr algn="ctr" eaLnBrk="1" hangingPunct="1">
              <a:buNone/>
            </a:pPr>
            <a:r>
              <a:rPr lang="en-ZA" sz="4800" b="1" dirty="0" smtClean="0">
                <a:solidFill>
                  <a:srgbClr val="C00000"/>
                </a:solidFill>
                <a:latin typeface="Times New Roman" pitchFamily="18" charset="0"/>
                <a:cs typeface="Times New Roman" pitchFamily="18" charset="0"/>
              </a:rPr>
              <a:t>The Unexpected!</a:t>
            </a:r>
            <a:r>
              <a:rPr lang="en-ZA" sz="4800" b="1" dirty="0" smtClean="0">
                <a:solidFill>
                  <a:srgbClr val="7030A0"/>
                </a:solidFill>
                <a:latin typeface="Times New Roman" pitchFamily="18" charset="0"/>
                <a:cs typeface="Times New Roman" pitchFamily="18" charset="0"/>
              </a:rPr>
              <a:t/>
            </a:r>
            <a:br>
              <a:rPr lang="en-ZA" sz="4800" b="1" dirty="0" smtClean="0">
                <a:solidFill>
                  <a:srgbClr val="7030A0"/>
                </a:solidFill>
                <a:latin typeface="Times New Roman" pitchFamily="18" charset="0"/>
                <a:cs typeface="Times New Roman" pitchFamily="18" charset="0"/>
              </a:rPr>
            </a:br>
            <a:endParaRPr lang="en-ZA" sz="4800" b="1" dirty="0" smtClean="0">
              <a:solidFill>
                <a:srgbClr val="7030A0"/>
              </a:solidFill>
              <a:latin typeface="Times New Roman" pitchFamily="18" charset="0"/>
              <a:cs typeface="Times New Roman" pitchFamily="18" charset="0"/>
            </a:endParaRPr>
          </a:p>
          <a:p>
            <a:pPr algn="ctr" eaLnBrk="1" hangingPunct="1"/>
            <a:endParaRPr lang="en-ZA"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blinds(horizontal)">
                                      <p:cBhvr>
                                        <p:cTn id="7"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95288" y="2276475"/>
            <a:ext cx="8229600" cy="1574800"/>
          </a:xfrm>
        </p:spPr>
        <p:txBody>
          <a:bodyPr/>
          <a:lstStyle/>
          <a:p>
            <a:pPr eaLnBrk="1" hangingPunct="1"/>
            <a:r>
              <a:rPr lang="en-ZA" sz="7200" b="1" dirty="0" smtClean="0">
                <a:solidFill>
                  <a:srgbClr val="C00000"/>
                </a:solidFill>
                <a:latin typeface="Times New Roman" pitchFamily="18" charset="0"/>
                <a:cs typeface="Times New Roman" pitchFamily="18" charset="0"/>
              </a:rPr>
              <a:t>Thank you!</a:t>
            </a:r>
          </a:p>
        </p:txBody>
      </p:sp>
      <p:sp>
        <p:nvSpPr>
          <p:cNvPr id="4099" name="Content Placeholder 2"/>
          <p:cNvSpPr>
            <a:spLocks noGrp="1"/>
          </p:cNvSpPr>
          <p:nvPr>
            <p:ph idx="1"/>
          </p:nvPr>
        </p:nvSpPr>
        <p:spPr>
          <a:xfrm>
            <a:off x="428625" y="4724400"/>
            <a:ext cx="8229600" cy="73025"/>
          </a:xfrm>
        </p:spPr>
        <p:txBody>
          <a:bodyPr/>
          <a:lstStyle/>
          <a:p>
            <a:pPr eaLnBrk="1" hangingPunct="1"/>
            <a:endParaRPr lang="en-ZA" dirty="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ZA" b="1" dirty="0" smtClean="0">
                <a:solidFill>
                  <a:srgbClr val="C00000"/>
                </a:solidFill>
                <a:latin typeface="Times New Roman" pitchFamily="18" charset="0"/>
                <a:cs typeface="Times New Roman" pitchFamily="18" charset="0"/>
              </a:rPr>
              <a:t>1930s</a:t>
            </a:r>
          </a:p>
        </p:txBody>
      </p:sp>
      <p:sp>
        <p:nvSpPr>
          <p:cNvPr id="4099" name="Content Placeholder 2"/>
          <p:cNvSpPr>
            <a:spLocks noGrp="1"/>
          </p:cNvSpPr>
          <p:nvPr>
            <p:ph idx="1"/>
          </p:nvPr>
        </p:nvSpPr>
        <p:spPr>
          <a:xfrm>
            <a:off x="395288" y="1484313"/>
            <a:ext cx="8229600" cy="2808783"/>
          </a:xfrm>
        </p:spPr>
        <p:txBody>
          <a:bodyPr/>
          <a:lstStyle/>
          <a:p>
            <a:pPr algn="just"/>
            <a:r>
              <a:rPr lang="en-ZA" dirty="0" smtClean="0">
                <a:latin typeface="Times New Roman" pitchFamily="18" charset="0"/>
                <a:cs typeface="Times New Roman" pitchFamily="18" charset="0"/>
              </a:rPr>
              <a:t>Einstein submits to Journal of the Franklin Institute</a:t>
            </a:r>
          </a:p>
          <a:p>
            <a:pPr algn="just"/>
            <a:endParaRPr lang="en-ZA" sz="1200" dirty="0" smtClean="0">
              <a:latin typeface="Times New Roman" pitchFamily="18" charset="0"/>
              <a:cs typeface="Times New Roman" pitchFamily="18" charset="0"/>
            </a:endParaRPr>
          </a:p>
          <a:p>
            <a:pPr algn="just"/>
            <a:r>
              <a:rPr lang="en-ZA" dirty="0" smtClean="0">
                <a:latin typeface="Times New Roman" pitchFamily="18" charset="0"/>
                <a:cs typeface="Times New Roman" pitchFamily="18" charset="0"/>
              </a:rPr>
              <a:t>At proof stage, Einstein realized the error and corrects paper before publication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ZA" b="1" dirty="0" smtClean="0">
                <a:solidFill>
                  <a:srgbClr val="C00000"/>
                </a:solidFill>
                <a:latin typeface="Times New Roman" pitchFamily="18" charset="0"/>
                <a:cs typeface="Times New Roman" pitchFamily="18" charset="0"/>
              </a:rPr>
              <a:t>1950s</a:t>
            </a:r>
          </a:p>
        </p:txBody>
      </p:sp>
      <p:sp>
        <p:nvSpPr>
          <p:cNvPr id="4099" name="Content Placeholder 2"/>
          <p:cNvSpPr>
            <a:spLocks noGrp="1"/>
          </p:cNvSpPr>
          <p:nvPr>
            <p:ph idx="1"/>
          </p:nvPr>
        </p:nvSpPr>
        <p:spPr>
          <a:xfrm>
            <a:off x="395288" y="1484313"/>
            <a:ext cx="8229600" cy="4897437"/>
          </a:xfrm>
        </p:spPr>
        <p:txBody>
          <a:bodyPr/>
          <a:lstStyle/>
          <a:p>
            <a:pPr algn="just" eaLnBrk="1" hangingPunct="1"/>
            <a:r>
              <a:rPr lang="en-ZA" dirty="0" smtClean="0">
                <a:latin typeface="Times New Roman" pitchFamily="18" charset="0"/>
                <a:cs typeface="Times New Roman" pitchFamily="18" charset="0"/>
              </a:rPr>
              <a:t>Wave-like solutions to the Einstein equations that are </a:t>
            </a:r>
            <a:r>
              <a:rPr lang="en-ZA" b="1" dirty="0" smtClean="0">
                <a:latin typeface="Times New Roman" pitchFamily="18" charset="0"/>
                <a:cs typeface="Times New Roman" pitchFamily="18" charset="0"/>
              </a:rPr>
              <a:t>transverse</a:t>
            </a:r>
            <a:r>
              <a:rPr lang="en-ZA" dirty="0" smtClean="0">
                <a:latin typeface="Times New Roman" pitchFamily="18" charset="0"/>
                <a:cs typeface="Times New Roman" pitchFamily="18" charset="0"/>
              </a:rPr>
              <a:t> to the direction of motion, cannot be transformed away </a:t>
            </a:r>
          </a:p>
          <a:p>
            <a:pPr algn="just" eaLnBrk="1" hangingPunct="1"/>
            <a:endParaRPr lang="en-ZA" dirty="0" smtClean="0">
              <a:latin typeface="Times New Roman" pitchFamily="18" charset="0"/>
              <a:cs typeface="Times New Roman" pitchFamily="18" charset="0"/>
            </a:endParaRPr>
          </a:p>
          <a:p>
            <a:pPr algn="just" eaLnBrk="1" hangingPunct="1"/>
            <a:endParaRPr lang="en-ZA" dirty="0" smtClean="0">
              <a:latin typeface="Times New Roman" pitchFamily="18" charset="0"/>
              <a:cs typeface="Times New Roman" pitchFamily="18" charset="0"/>
            </a:endParaRPr>
          </a:p>
          <a:p>
            <a:pPr algn="just" eaLnBrk="1" hangingPunct="1"/>
            <a:endParaRPr lang="en-ZA" dirty="0" smtClean="0">
              <a:latin typeface="Times New Roman" pitchFamily="18" charset="0"/>
              <a:cs typeface="Times New Roman" pitchFamily="18" charset="0"/>
            </a:endParaRPr>
          </a:p>
          <a:p>
            <a:pPr algn="just" eaLnBrk="1" hangingPunct="1"/>
            <a:endParaRPr lang="en-ZA" dirty="0" smtClean="0">
              <a:latin typeface="Times New Roman" pitchFamily="18" charset="0"/>
              <a:cs typeface="Times New Roman" pitchFamily="18" charset="0"/>
            </a:endParaRPr>
          </a:p>
        </p:txBody>
      </p:sp>
      <p:pic>
        <p:nvPicPr>
          <p:cNvPr id="819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6425" y="3284538"/>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95346" y="6381328"/>
            <a:ext cx="2245358" cy="461665"/>
          </a:xfrm>
          <a:prstGeom prst="rect">
            <a:avLst/>
          </a:prstGeom>
          <a:noFill/>
        </p:spPr>
        <p:txBody>
          <a:bodyPr wrap="none" rtlCol="0">
            <a:spAutoFit/>
          </a:bodyPr>
          <a:lstStyle/>
          <a:p>
            <a:r>
              <a:rPr lang="en-ZA" sz="2400" dirty="0">
                <a:latin typeface="Times New Roman" pitchFamily="18" charset="0"/>
                <a:cs typeface="Times New Roman" pitchFamily="18" charset="0"/>
              </a:rPr>
              <a:t>e</a:t>
            </a:r>
            <a:r>
              <a:rPr lang="en-ZA" sz="2400" dirty="0" smtClean="0">
                <a:latin typeface="Times New Roman" pitchFamily="18" charset="0"/>
                <a:cs typeface="Times New Roman" pitchFamily="18" charset="0"/>
              </a:rPr>
              <a:t>n.wikipedia.org</a:t>
            </a:r>
            <a:endParaRPr lang="en-ZA"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908051"/>
            <a:ext cx="9144000"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spcBef>
                <a:spcPct val="20000"/>
              </a:spcBef>
              <a:buFont typeface="Arial" charset="0"/>
              <a:buChar char="•"/>
            </a:pPr>
            <a:r>
              <a:rPr lang="en-ZA" sz="3200" dirty="0">
                <a:solidFill>
                  <a:srgbClr val="000000"/>
                </a:solidFill>
                <a:latin typeface="Times New Roman" pitchFamily="18" charset="0"/>
                <a:cs typeface="Times New Roman" pitchFamily="18" charset="0"/>
              </a:rPr>
              <a:t>These waves can transfer energy to other matter: ring on a stick with friction (Feynman 1957)</a:t>
            </a:r>
          </a:p>
          <a:p>
            <a:pPr marL="342900" indent="-342900" algn="just">
              <a:spcBef>
                <a:spcPct val="20000"/>
              </a:spcBef>
            </a:pPr>
            <a:endParaRPr lang="en-ZA" sz="3200" dirty="0">
              <a:solidFill>
                <a:srgbClr val="000000"/>
              </a:solidFill>
              <a:latin typeface="Times New Roman" pitchFamily="18" charset="0"/>
              <a:cs typeface="Times New Roman" pitchFamily="18" charset="0"/>
            </a:endParaRPr>
          </a:p>
        </p:txBody>
      </p:sp>
      <p:grpSp>
        <p:nvGrpSpPr>
          <p:cNvPr id="4" name="Group 3"/>
          <p:cNvGrpSpPr/>
          <p:nvPr/>
        </p:nvGrpSpPr>
        <p:grpSpPr>
          <a:xfrm>
            <a:off x="3492500" y="2852738"/>
            <a:ext cx="719138" cy="2401887"/>
            <a:chOff x="3492500" y="2852738"/>
            <a:chExt cx="719138" cy="2401887"/>
          </a:xfrm>
        </p:grpSpPr>
        <p:cxnSp>
          <p:nvCxnSpPr>
            <p:cNvPr id="5" name="Straight Connector 4"/>
            <p:cNvCxnSpPr/>
            <p:nvPr/>
          </p:nvCxnSpPr>
          <p:spPr>
            <a:xfrm>
              <a:off x="3708400" y="2852738"/>
              <a:ext cx="0" cy="2232025"/>
            </a:xfrm>
            <a:prstGeom prst="line">
              <a:avLst/>
            </a:prstGeom>
          </p:spPr>
          <p:style>
            <a:lnRef idx="3">
              <a:schemeClr val="accent2"/>
            </a:lnRef>
            <a:fillRef idx="0">
              <a:schemeClr val="accent2"/>
            </a:fillRef>
            <a:effectRef idx="2">
              <a:schemeClr val="accent2"/>
            </a:effectRef>
            <a:fontRef idx="minor">
              <a:schemeClr val="tx1"/>
            </a:fontRef>
          </p:style>
        </p:cxnSp>
        <p:sp>
          <p:nvSpPr>
            <p:cNvPr id="6" name="Donut 5"/>
            <p:cNvSpPr/>
            <p:nvPr/>
          </p:nvSpPr>
          <p:spPr>
            <a:xfrm>
              <a:off x="3492500" y="3068638"/>
              <a:ext cx="431800" cy="28892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schemeClr val="tx1"/>
                </a:solidFill>
              </a:endParaRPr>
            </a:p>
          </p:txBody>
        </p:sp>
        <p:sp>
          <p:nvSpPr>
            <p:cNvPr id="7" name="Oval 6"/>
            <p:cNvSpPr/>
            <p:nvPr/>
          </p:nvSpPr>
          <p:spPr>
            <a:xfrm>
              <a:off x="3548063" y="4916488"/>
              <a:ext cx="320675" cy="338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cxnSp>
          <p:nvCxnSpPr>
            <p:cNvPr id="9" name="Straight Arrow Connector 8"/>
            <p:cNvCxnSpPr/>
            <p:nvPr/>
          </p:nvCxnSpPr>
          <p:spPr>
            <a:xfrm>
              <a:off x="4211638" y="2889250"/>
              <a:ext cx="0" cy="6477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3707904" y="3005138"/>
              <a:ext cx="264" cy="155056"/>
            </a:xfrm>
            <a:prstGeom prst="line">
              <a:avLst/>
            </a:prstGeom>
          </p:spPr>
          <p:style>
            <a:lnRef idx="3">
              <a:schemeClr val="accent2"/>
            </a:lnRef>
            <a:fillRef idx="0">
              <a:schemeClr val="accent2"/>
            </a:fillRef>
            <a:effectRef idx="2">
              <a:schemeClr val="accent2"/>
            </a:effectRef>
            <a:fontRef idx="minor">
              <a:schemeClr val="tx1"/>
            </a:fontRef>
          </p:style>
        </p:cxnSp>
      </p:grpSp>
      <p:pic>
        <p:nvPicPr>
          <p:cNvPr id="1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536950"/>
            <a:ext cx="216024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C00000"/>
                </a:solidFill>
                <a:latin typeface="Times New Roman" pitchFamily="18" charset="0"/>
                <a:cs typeface="Times New Roman" pitchFamily="18" charset="0"/>
              </a:rPr>
              <a:t>How are GWs generated?</a:t>
            </a:r>
            <a:endParaRPr lang="en-ZA"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ZA" dirty="0" smtClean="0">
                <a:latin typeface="Times New Roman" pitchFamily="18" charset="0"/>
                <a:cs typeface="Times New Roman" pitchFamily="18" charset="0"/>
              </a:rPr>
              <a:t>Einstein’s </a:t>
            </a:r>
            <a:r>
              <a:rPr lang="en-ZA" dirty="0" err="1" smtClean="0">
                <a:latin typeface="Times New Roman" pitchFamily="18" charset="0"/>
                <a:cs typeface="Times New Roman" pitchFamily="18" charset="0"/>
              </a:rPr>
              <a:t>quadrupole</a:t>
            </a:r>
            <a:r>
              <a:rPr lang="en-ZA" dirty="0" smtClean="0">
                <a:latin typeface="Times New Roman" pitchFamily="18" charset="0"/>
                <a:cs typeface="Times New Roman" pitchFamily="18" charset="0"/>
              </a:rPr>
              <a:t> formula: relative motion of matter</a:t>
            </a:r>
          </a:p>
          <a:p>
            <a:r>
              <a:rPr lang="en-ZA" dirty="0" smtClean="0">
                <a:latin typeface="Times New Roman" pitchFamily="18" charset="0"/>
                <a:cs typeface="Times New Roman" pitchFamily="18" charset="0"/>
              </a:rPr>
              <a:t>Efficient generators are very </a:t>
            </a:r>
            <a:r>
              <a:rPr lang="en-ZA" b="1" dirty="0" smtClean="0">
                <a:latin typeface="Times New Roman" pitchFamily="18" charset="0"/>
                <a:cs typeface="Times New Roman" pitchFamily="18" charset="0"/>
              </a:rPr>
              <a:t>dense</a:t>
            </a:r>
            <a:endParaRPr lang="en-ZA" dirty="0" smtClean="0">
              <a:latin typeface="Times New Roman" pitchFamily="18" charset="0"/>
              <a:cs typeface="Times New Roman" pitchFamily="18" charset="0"/>
            </a:endParaRPr>
          </a:p>
          <a:p>
            <a:pPr lvl="1"/>
            <a:r>
              <a:rPr lang="en-ZA" dirty="0" smtClean="0">
                <a:latin typeface="Times New Roman" pitchFamily="18" charset="0"/>
                <a:cs typeface="Times New Roman" pitchFamily="18" charset="0"/>
              </a:rPr>
              <a:t>Neutron stars</a:t>
            </a:r>
          </a:p>
          <a:p>
            <a:pPr lvl="1"/>
            <a:r>
              <a:rPr lang="en-ZA" dirty="0" smtClean="0">
                <a:latin typeface="Times New Roman" pitchFamily="18" charset="0"/>
                <a:cs typeface="Times New Roman" pitchFamily="18" charset="0"/>
              </a:rPr>
              <a:t>Black holes</a:t>
            </a:r>
          </a:p>
          <a:p>
            <a:r>
              <a:rPr lang="en-ZA" sz="3200" dirty="0">
                <a:solidFill>
                  <a:prstClr val="black"/>
                </a:solidFill>
                <a:latin typeface="Times New Roman" pitchFamily="18" charset="0"/>
                <a:cs typeface="Times New Roman" pitchFamily="18" charset="0"/>
              </a:rPr>
              <a:t>a</a:t>
            </a:r>
            <a:r>
              <a:rPr lang="en-ZA" sz="3200" dirty="0" smtClean="0">
                <a:solidFill>
                  <a:prstClr val="black"/>
                </a:solidFill>
                <a:latin typeface="Times New Roman" pitchFamily="18" charset="0"/>
                <a:cs typeface="Times New Roman" pitchFamily="18" charset="0"/>
              </a:rPr>
              <a:t>nd relative velocities are large</a:t>
            </a:r>
            <a:endParaRPr lang="en-ZA" dirty="0">
              <a:latin typeface="Times New Roman" pitchFamily="18" charset="0"/>
              <a:cs typeface="Times New Roman" pitchFamily="18" charset="0"/>
            </a:endParaRPr>
          </a:p>
          <a:p>
            <a:pPr lvl="1"/>
            <a:r>
              <a:rPr lang="en-ZA" sz="2800" dirty="0" smtClean="0">
                <a:solidFill>
                  <a:prstClr val="black"/>
                </a:solidFill>
                <a:latin typeface="Times New Roman" pitchFamily="18" charset="0"/>
                <a:cs typeface="Times New Roman" pitchFamily="18" charset="0"/>
              </a:rPr>
              <a:t>Final stage of neutron star / black hole mergers</a:t>
            </a:r>
            <a:endParaRPr lang="en-ZA"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670872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123728" y="980728"/>
            <a:ext cx="4761958" cy="3816424"/>
            <a:chOff x="2087724" y="1352228"/>
            <a:chExt cx="4761958" cy="3816424"/>
          </a:xfrm>
        </p:grpSpPr>
        <p:sp>
          <p:nvSpPr>
            <p:cNvPr id="2" name="Oval 1"/>
            <p:cNvSpPr/>
            <p:nvPr/>
          </p:nvSpPr>
          <p:spPr>
            <a:xfrm>
              <a:off x="3851920" y="2996952"/>
              <a:ext cx="432048" cy="43204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Oval 2"/>
            <p:cNvSpPr/>
            <p:nvPr/>
          </p:nvSpPr>
          <p:spPr>
            <a:xfrm>
              <a:off x="2087724" y="1352228"/>
              <a:ext cx="3960440" cy="3816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Oval 3"/>
            <p:cNvSpPr/>
            <p:nvPr/>
          </p:nvSpPr>
          <p:spPr>
            <a:xfrm>
              <a:off x="5148064" y="162880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5508104" y="1352228"/>
              <a:ext cx="920445" cy="461665"/>
            </a:xfrm>
            <a:prstGeom prst="rect">
              <a:avLst/>
            </a:prstGeom>
            <a:noFill/>
          </p:spPr>
          <p:txBody>
            <a:bodyPr wrap="none" rtlCol="0">
              <a:spAutoFit/>
            </a:bodyPr>
            <a:lstStyle/>
            <a:p>
              <a:r>
                <a:rPr lang="en-ZA" sz="2400" dirty="0" smtClean="0"/>
                <a:t>Earth</a:t>
              </a:r>
              <a:endParaRPr lang="en-ZA" sz="2400" dirty="0"/>
            </a:p>
          </p:txBody>
        </p:sp>
        <p:sp>
          <p:nvSpPr>
            <p:cNvPr id="6" name="TextBox 5"/>
            <p:cNvSpPr txBox="1"/>
            <p:nvPr/>
          </p:nvSpPr>
          <p:spPr>
            <a:xfrm>
              <a:off x="3824114" y="3496816"/>
              <a:ext cx="732893" cy="461665"/>
            </a:xfrm>
            <a:prstGeom prst="rect">
              <a:avLst/>
            </a:prstGeom>
            <a:noFill/>
          </p:spPr>
          <p:txBody>
            <a:bodyPr wrap="none" rtlCol="0">
              <a:spAutoFit/>
            </a:bodyPr>
            <a:lstStyle/>
            <a:p>
              <a:r>
                <a:rPr lang="en-ZA" sz="2400" dirty="0" smtClean="0"/>
                <a:t>Sun</a:t>
              </a:r>
              <a:endParaRPr lang="en-ZA" sz="2400" dirty="0"/>
            </a:p>
          </p:txBody>
        </p:sp>
        <p:cxnSp>
          <p:nvCxnSpPr>
            <p:cNvPr id="8" name="Straight Arrow Connector 7"/>
            <p:cNvCxnSpPr>
              <a:stCxn id="2" idx="7"/>
              <a:endCxn id="4" idx="3"/>
            </p:cNvCxnSpPr>
            <p:nvPr/>
          </p:nvCxnSpPr>
          <p:spPr>
            <a:xfrm flipV="1">
              <a:off x="4220696" y="1751725"/>
              <a:ext cx="948459" cy="130849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94925" y="2305844"/>
              <a:ext cx="2154757" cy="461665"/>
            </a:xfrm>
            <a:prstGeom prst="rect">
              <a:avLst/>
            </a:prstGeom>
            <a:noFill/>
          </p:spPr>
          <p:txBody>
            <a:bodyPr wrap="none" rtlCol="0">
              <a:spAutoFit/>
            </a:bodyPr>
            <a:lstStyle/>
            <a:p>
              <a:r>
                <a:rPr lang="en-ZA" sz="2400" dirty="0" smtClean="0"/>
                <a:t>150 million km</a:t>
              </a:r>
              <a:endParaRPr lang="en-ZA" sz="2400" dirty="0"/>
            </a:p>
          </p:txBody>
        </p:sp>
      </p:grpSp>
      <p:sp>
        <p:nvSpPr>
          <p:cNvPr id="10" name="TextBox 9"/>
          <p:cNvSpPr txBox="1"/>
          <p:nvPr/>
        </p:nvSpPr>
        <p:spPr>
          <a:xfrm>
            <a:off x="1283771" y="5445224"/>
            <a:ext cx="6096541" cy="461665"/>
          </a:xfrm>
          <a:prstGeom prst="rect">
            <a:avLst/>
          </a:prstGeom>
          <a:noFill/>
        </p:spPr>
        <p:txBody>
          <a:bodyPr wrap="none" rtlCol="0">
            <a:spAutoFit/>
          </a:bodyPr>
          <a:lstStyle/>
          <a:p>
            <a:r>
              <a:rPr lang="en-ZA" sz="2400" dirty="0" smtClean="0"/>
              <a:t>Mass of Sun = </a:t>
            </a:r>
            <a:r>
              <a:rPr lang="en-ZA" sz="2400" dirty="0" smtClean="0">
                <a:latin typeface="Arial" pitchFamily="34" charset="0"/>
                <a:cs typeface="Arial" pitchFamily="34" charset="0"/>
              </a:rPr>
              <a:t>1 </a:t>
            </a:r>
            <a:r>
              <a:rPr lang="en-ZA" sz="2400" dirty="0">
                <a:latin typeface="Arial" pitchFamily="34" charset="0"/>
                <a:cs typeface="Arial" pitchFamily="34" charset="0"/>
              </a:rPr>
              <a:t>M</a:t>
            </a:r>
            <a:r>
              <a:rPr lang="en-ZA" sz="2400" baseline="-25000" dirty="0" smtClean="0">
                <a:latin typeface="Arial" pitchFamily="34" charset="0"/>
                <a:cs typeface="Arial" pitchFamily="34" charset="0"/>
                <a:sym typeface="Wingdings"/>
              </a:rPr>
              <a:t> </a:t>
            </a:r>
            <a:r>
              <a:rPr lang="en-ZA" sz="2400" dirty="0"/>
              <a:t> </a:t>
            </a:r>
            <a:r>
              <a:rPr lang="en-ZA" sz="2400" dirty="0" smtClean="0"/>
              <a:t>= 2 x 10</a:t>
            </a:r>
            <a:r>
              <a:rPr lang="en-ZA" sz="2400" baseline="30000" dirty="0" smtClean="0"/>
              <a:t>30</a:t>
            </a:r>
            <a:r>
              <a:rPr lang="en-ZA" sz="2400" dirty="0" smtClean="0"/>
              <a:t> kg=  1.5 km</a:t>
            </a:r>
            <a:endParaRPr lang="en-ZA" sz="2400" dirty="0">
              <a:latin typeface="Arial" pitchFamily="34" charset="0"/>
              <a:cs typeface="Arial" pitchFamily="34" charset="0"/>
            </a:endParaRPr>
          </a:p>
        </p:txBody>
      </p:sp>
    </p:spTree>
    <p:extLst>
      <p:ext uri="{BB962C8B-B14F-4D97-AF65-F5344CB8AC3E}">
        <p14:creationId xmlns:p14="http://schemas.microsoft.com/office/powerpoint/2010/main" val="291196964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4507</TotalTime>
  <Words>1456</Words>
  <Application>Microsoft Office PowerPoint</Application>
  <PresentationFormat>On-screen Show (4:3)</PresentationFormat>
  <Paragraphs>235</Paragraphs>
  <Slides>44</Slides>
  <Notes>7</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Cambria Math</vt:lpstr>
      <vt:lpstr>Comic Sans MS</vt:lpstr>
      <vt:lpstr>Times New Roman</vt:lpstr>
      <vt:lpstr>Wingdings</vt:lpstr>
      <vt:lpstr>Office Theme</vt:lpstr>
      <vt:lpstr>Gravitational Wave Astronomy  Nigel T. Bishop Department of Mathematics Rhodes University</vt:lpstr>
      <vt:lpstr>History</vt:lpstr>
      <vt:lpstr>PowerPoint Presentation</vt:lpstr>
      <vt:lpstr>1930s</vt:lpstr>
      <vt:lpstr>1930s</vt:lpstr>
      <vt:lpstr>1950s</vt:lpstr>
      <vt:lpstr>PowerPoint Presentation</vt:lpstr>
      <vt:lpstr>How are GWs generated?</vt:lpstr>
      <vt:lpstr>PowerPoint Presentation</vt:lpstr>
      <vt:lpstr>PowerPoint Presentation</vt:lpstr>
      <vt:lpstr>PowerPoint Presentation</vt:lpstr>
      <vt:lpstr>PowerPoint Presentation</vt:lpstr>
      <vt:lpstr>PowerPoint Presentation</vt:lpstr>
      <vt:lpstr>PowerPoint Presentation</vt:lpstr>
      <vt:lpstr>Observational evidence for GWs: PSR1913+16</vt:lpstr>
      <vt:lpstr>PowerPoint Presentation</vt:lpstr>
      <vt:lpstr>Detection methods: Resonant bars</vt:lpstr>
      <vt:lpstr>Detection methods: Pulsars</vt:lpstr>
      <vt:lpstr>PowerPoint Presentation</vt:lpstr>
      <vt:lpstr>Detection methods: LIGO</vt:lpstr>
      <vt:lpstr>PowerPoint Presentation</vt:lpstr>
      <vt:lpstr>PowerPoint Presentation</vt:lpstr>
      <vt:lpstr>PowerPoint Presentation</vt:lpstr>
      <vt:lpstr>Advanced LIGO detectors</vt:lpstr>
      <vt:lpstr>LIGO data analysis</vt:lpstr>
      <vt:lpstr>PowerPoint Presentation</vt:lpstr>
      <vt:lpstr>PowerPoint Presentation</vt:lpstr>
      <vt:lpstr>PowerPoint Presentation</vt:lpstr>
      <vt:lpstr>Merger requires solution to full Einstein equations</vt:lpstr>
      <vt:lpstr>PowerPoint Presentation</vt:lpstr>
      <vt:lpstr> </vt:lpstr>
      <vt:lpstr> </vt:lpstr>
      <vt:lpstr>Sound of GWs</vt:lpstr>
      <vt:lpstr>Astronomy</vt:lpstr>
      <vt:lpstr>and also …</vt:lpstr>
      <vt:lpstr>LIGO in South Africa</vt:lpstr>
      <vt:lpstr>PowerPoint Presentation</vt:lpstr>
      <vt:lpstr>Seismic hazard map</vt:lpstr>
      <vt:lpstr>Protected zone preferred</vt:lpstr>
      <vt:lpstr>PowerPoint Presentation</vt:lpstr>
      <vt:lpstr>PowerPoint Presentation</vt:lpstr>
      <vt:lpstr>Conclusion</vt:lpstr>
      <vt:lpstr>PowerPoint Presentation</vt:lpstr>
      <vt:lpstr>Thank you!</vt:lpstr>
    </vt:vector>
  </TitlesOfParts>
  <Company>Rhodes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(Pure &amp; Applied)</dc:title>
  <dc:creator>cmps073</dc:creator>
  <cp:lastModifiedBy>Windows User</cp:lastModifiedBy>
  <cp:revision>258</cp:revision>
  <dcterms:created xsi:type="dcterms:W3CDTF">2010-02-01T06:22:44Z</dcterms:created>
  <dcterms:modified xsi:type="dcterms:W3CDTF">2020-01-27T14:16:07Z</dcterms:modified>
</cp:coreProperties>
</file>