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259" r:id="rId2"/>
    <p:sldId id="414" r:id="rId3"/>
    <p:sldId id="415" r:id="rId4"/>
    <p:sldId id="416" r:id="rId5"/>
    <p:sldId id="403" r:id="rId6"/>
    <p:sldId id="398" r:id="rId7"/>
    <p:sldId id="404" r:id="rId8"/>
    <p:sldId id="405" r:id="rId9"/>
    <p:sldId id="402" r:id="rId10"/>
    <p:sldId id="387" r:id="rId11"/>
    <p:sldId id="412" r:id="rId12"/>
    <p:sldId id="417" r:id="rId13"/>
    <p:sldId id="375" r:id="rId14"/>
    <p:sldId id="304" r:id="rId15"/>
    <p:sldId id="323" r:id="rId16"/>
    <p:sldId id="305" r:id="rId17"/>
    <p:sldId id="383" r:id="rId18"/>
    <p:sldId id="409" r:id="rId19"/>
    <p:sldId id="422" r:id="rId20"/>
    <p:sldId id="420" r:id="rId21"/>
    <p:sldId id="42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67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murray\Downloads\20230614_094250117139_RGV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Annual!$D$35</c:f>
              <c:strCache>
                <c:ptCount val="1"/>
                <c:pt idx="0">
                  <c:v>Agriculture, forestry and fishing [QSIC 1]</c:v>
                </c:pt>
              </c:strCache>
            </c:strRef>
          </c:tx>
          <c:spPr>
            <a:solidFill>
              <a:schemeClr val="accent1"/>
            </a:solidFill>
            <a:ln>
              <a:noFill/>
            </a:ln>
            <a:effectLst/>
          </c:spPr>
          <c:invertIfNegative val="0"/>
          <c:cat>
            <c:strRef>
              <c:f>Annual!$C$36:$C$44</c:f>
              <c:strCache>
                <c:ptCount val="9"/>
                <c:pt idx="0">
                  <c:v>Western Cape</c:v>
                </c:pt>
                <c:pt idx="1">
                  <c:v>Eastern Cape</c:v>
                </c:pt>
                <c:pt idx="2">
                  <c:v>Northern Cape</c:v>
                </c:pt>
                <c:pt idx="3">
                  <c:v>Free State</c:v>
                </c:pt>
                <c:pt idx="4">
                  <c:v>KwaZulu-Natal</c:v>
                </c:pt>
                <c:pt idx="5">
                  <c:v>North West</c:v>
                </c:pt>
                <c:pt idx="6">
                  <c:v>Gauteng</c:v>
                </c:pt>
                <c:pt idx="7">
                  <c:v>Mpumalanga</c:v>
                </c:pt>
                <c:pt idx="8">
                  <c:v>Limpopo</c:v>
                </c:pt>
              </c:strCache>
            </c:strRef>
          </c:cat>
          <c:val>
            <c:numRef>
              <c:f>Annual!$D$36:$D$44</c:f>
              <c:numCache>
                <c:formatCode>General</c:formatCode>
                <c:ptCount val="9"/>
                <c:pt idx="0">
                  <c:v>24879.222000000002</c:v>
                </c:pt>
                <c:pt idx="1">
                  <c:v>6230.8329999999996</c:v>
                </c:pt>
                <c:pt idx="2">
                  <c:v>8611.3950000000004</c:v>
                </c:pt>
                <c:pt idx="3">
                  <c:v>12928.369000000001</c:v>
                </c:pt>
                <c:pt idx="4">
                  <c:v>36987.750999999997</c:v>
                </c:pt>
                <c:pt idx="5">
                  <c:v>8277.8369999999995</c:v>
                </c:pt>
                <c:pt idx="6">
                  <c:v>7786.73</c:v>
                </c:pt>
                <c:pt idx="7">
                  <c:v>11892.698</c:v>
                </c:pt>
                <c:pt idx="8">
                  <c:v>11404.164000000001</c:v>
                </c:pt>
              </c:numCache>
            </c:numRef>
          </c:val>
          <c:extLst>
            <c:ext xmlns:c16="http://schemas.microsoft.com/office/drawing/2014/chart" uri="{C3380CC4-5D6E-409C-BE32-E72D297353CC}">
              <c16:uniqueId val="{00000000-6A2D-4251-BD8E-51603E30A5C1}"/>
            </c:ext>
          </c:extLst>
        </c:ser>
        <c:ser>
          <c:idx val="1"/>
          <c:order val="1"/>
          <c:tx>
            <c:strRef>
              <c:f>Annual!$E$35</c:f>
              <c:strCache>
                <c:ptCount val="1"/>
                <c:pt idx="0">
                  <c:v>Mining and quarrying [QSIC 2]</c:v>
                </c:pt>
              </c:strCache>
            </c:strRef>
          </c:tx>
          <c:spPr>
            <a:solidFill>
              <a:schemeClr val="accent2"/>
            </a:solidFill>
            <a:ln>
              <a:noFill/>
            </a:ln>
            <a:effectLst/>
          </c:spPr>
          <c:invertIfNegative val="0"/>
          <c:cat>
            <c:strRef>
              <c:f>Annual!$C$36:$C$44</c:f>
              <c:strCache>
                <c:ptCount val="9"/>
                <c:pt idx="0">
                  <c:v>Western Cape</c:v>
                </c:pt>
                <c:pt idx="1">
                  <c:v>Eastern Cape</c:v>
                </c:pt>
                <c:pt idx="2">
                  <c:v>Northern Cape</c:v>
                </c:pt>
                <c:pt idx="3">
                  <c:v>Free State</c:v>
                </c:pt>
                <c:pt idx="4">
                  <c:v>KwaZulu-Natal</c:v>
                </c:pt>
                <c:pt idx="5">
                  <c:v>North West</c:v>
                </c:pt>
                <c:pt idx="6">
                  <c:v>Gauteng</c:v>
                </c:pt>
                <c:pt idx="7">
                  <c:v>Mpumalanga</c:v>
                </c:pt>
                <c:pt idx="8">
                  <c:v>Limpopo</c:v>
                </c:pt>
              </c:strCache>
            </c:strRef>
          </c:cat>
          <c:val>
            <c:numRef>
              <c:f>Annual!$E$36:$E$44</c:f>
              <c:numCache>
                <c:formatCode>General</c:formatCode>
                <c:ptCount val="9"/>
                <c:pt idx="0">
                  <c:v>988.90599999999995</c:v>
                </c:pt>
                <c:pt idx="1">
                  <c:v>448.41899999999998</c:v>
                </c:pt>
                <c:pt idx="2">
                  <c:v>13541.766</c:v>
                </c:pt>
                <c:pt idx="3">
                  <c:v>14261.019</c:v>
                </c:pt>
                <c:pt idx="4">
                  <c:v>6664.1840000000002</c:v>
                </c:pt>
                <c:pt idx="5">
                  <c:v>53584.118000000002</c:v>
                </c:pt>
                <c:pt idx="6">
                  <c:v>20725.821</c:v>
                </c:pt>
                <c:pt idx="7">
                  <c:v>53874.51</c:v>
                </c:pt>
                <c:pt idx="8">
                  <c:v>53907.254999999997</c:v>
                </c:pt>
              </c:numCache>
            </c:numRef>
          </c:val>
          <c:extLst>
            <c:ext xmlns:c16="http://schemas.microsoft.com/office/drawing/2014/chart" uri="{C3380CC4-5D6E-409C-BE32-E72D297353CC}">
              <c16:uniqueId val="{00000001-6A2D-4251-BD8E-51603E30A5C1}"/>
            </c:ext>
          </c:extLst>
        </c:ser>
        <c:ser>
          <c:idx val="2"/>
          <c:order val="2"/>
          <c:tx>
            <c:strRef>
              <c:f>Annual!$F$35</c:f>
              <c:strCache>
                <c:ptCount val="1"/>
                <c:pt idx="0">
                  <c:v>Manufacturing [QSIC 3]</c:v>
                </c:pt>
              </c:strCache>
            </c:strRef>
          </c:tx>
          <c:spPr>
            <a:solidFill>
              <a:schemeClr val="accent3"/>
            </a:solidFill>
            <a:ln w="25400">
              <a:solidFill>
                <a:srgbClr val="FF0000"/>
              </a:solidFill>
            </a:ln>
            <a:effectLst/>
          </c:spPr>
          <c:invertIfNegative val="0"/>
          <c:dLbls>
            <c:numFmt formatCode="&quot;R&quot;#,##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Annual!$C$36:$C$44</c:f>
              <c:strCache>
                <c:ptCount val="9"/>
                <c:pt idx="0">
                  <c:v>Western Cape</c:v>
                </c:pt>
                <c:pt idx="1">
                  <c:v>Eastern Cape</c:v>
                </c:pt>
                <c:pt idx="2">
                  <c:v>Northern Cape</c:v>
                </c:pt>
                <c:pt idx="3">
                  <c:v>Free State</c:v>
                </c:pt>
                <c:pt idx="4">
                  <c:v>KwaZulu-Natal</c:v>
                </c:pt>
                <c:pt idx="5">
                  <c:v>North West</c:v>
                </c:pt>
                <c:pt idx="6">
                  <c:v>Gauteng</c:v>
                </c:pt>
                <c:pt idx="7">
                  <c:v>Mpumalanga</c:v>
                </c:pt>
                <c:pt idx="8">
                  <c:v>Limpopo</c:v>
                </c:pt>
              </c:strCache>
            </c:strRef>
          </c:cat>
          <c:val>
            <c:numRef>
              <c:f>Annual!$F$36:$F$44</c:f>
              <c:numCache>
                <c:formatCode>General</c:formatCode>
                <c:ptCount val="9"/>
                <c:pt idx="0">
                  <c:v>81935.176000000007</c:v>
                </c:pt>
                <c:pt idx="1">
                  <c:v>36718.116000000002</c:v>
                </c:pt>
                <c:pt idx="2">
                  <c:v>2719.5329999999999</c:v>
                </c:pt>
                <c:pt idx="3">
                  <c:v>22461.326000000001</c:v>
                </c:pt>
                <c:pt idx="4">
                  <c:v>111215.94100000001</c:v>
                </c:pt>
                <c:pt idx="5">
                  <c:v>14050.101000000001</c:v>
                </c:pt>
                <c:pt idx="6">
                  <c:v>204372.745</c:v>
                </c:pt>
                <c:pt idx="7">
                  <c:v>40358.021000000001</c:v>
                </c:pt>
                <c:pt idx="8">
                  <c:v>9052.2729999999992</c:v>
                </c:pt>
              </c:numCache>
            </c:numRef>
          </c:val>
          <c:extLst>
            <c:ext xmlns:c16="http://schemas.microsoft.com/office/drawing/2014/chart" uri="{C3380CC4-5D6E-409C-BE32-E72D297353CC}">
              <c16:uniqueId val="{00000002-6A2D-4251-BD8E-51603E30A5C1}"/>
            </c:ext>
          </c:extLst>
        </c:ser>
        <c:ser>
          <c:idx val="3"/>
          <c:order val="3"/>
          <c:tx>
            <c:strRef>
              <c:f>Annual!$G$35</c:f>
              <c:strCache>
                <c:ptCount val="1"/>
                <c:pt idx="0">
                  <c:v>Electricity, gas and water [QSIC 4]</c:v>
                </c:pt>
              </c:strCache>
            </c:strRef>
          </c:tx>
          <c:spPr>
            <a:solidFill>
              <a:schemeClr val="accent4">
                <a:lumMod val="20000"/>
                <a:lumOff val="80000"/>
              </a:schemeClr>
            </a:solidFill>
            <a:ln>
              <a:noFill/>
            </a:ln>
            <a:effectLst/>
          </c:spPr>
          <c:invertIfNegative val="0"/>
          <c:cat>
            <c:strRef>
              <c:f>Annual!$C$36:$C$44</c:f>
              <c:strCache>
                <c:ptCount val="9"/>
                <c:pt idx="0">
                  <c:v>Western Cape</c:v>
                </c:pt>
                <c:pt idx="1">
                  <c:v>Eastern Cape</c:v>
                </c:pt>
                <c:pt idx="2">
                  <c:v>Northern Cape</c:v>
                </c:pt>
                <c:pt idx="3">
                  <c:v>Free State</c:v>
                </c:pt>
                <c:pt idx="4">
                  <c:v>KwaZulu-Natal</c:v>
                </c:pt>
                <c:pt idx="5">
                  <c:v>North West</c:v>
                </c:pt>
                <c:pt idx="6">
                  <c:v>Gauteng</c:v>
                </c:pt>
                <c:pt idx="7">
                  <c:v>Mpumalanga</c:v>
                </c:pt>
                <c:pt idx="8">
                  <c:v>Limpopo</c:v>
                </c:pt>
              </c:strCache>
            </c:strRef>
          </c:cat>
          <c:val>
            <c:numRef>
              <c:f>Annual!$G$36:$G$44</c:f>
              <c:numCache>
                <c:formatCode>General</c:formatCode>
                <c:ptCount val="9"/>
                <c:pt idx="0">
                  <c:v>10495.627</c:v>
                </c:pt>
                <c:pt idx="1">
                  <c:v>5002.598</c:v>
                </c:pt>
                <c:pt idx="2">
                  <c:v>2559.1280000000002</c:v>
                </c:pt>
                <c:pt idx="3">
                  <c:v>6219.8270000000002</c:v>
                </c:pt>
                <c:pt idx="4">
                  <c:v>17415.072</c:v>
                </c:pt>
                <c:pt idx="5">
                  <c:v>5865.6310000000003</c:v>
                </c:pt>
                <c:pt idx="6">
                  <c:v>30982.217000000001</c:v>
                </c:pt>
                <c:pt idx="7">
                  <c:v>16109.933999999999</c:v>
                </c:pt>
                <c:pt idx="8">
                  <c:v>8473.8760000000002</c:v>
                </c:pt>
              </c:numCache>
            </c:numRef>
          </c:val>
          <c:extLst>
            <c:ext xmlns:c16="http://schemas.microsoft.com/office/drawing/2014/chart" uri="{C3380CC4-5D6E-409C-BE32-E72D297353CC}">
              <c16:uniqueId val="{00000003-6A2D-4251-BD8E-51603E30A5C1}"/>
            </c:ext>
          </c:extLst>
        </c:ser>
        <c:ser>
          <c:idx val="4"/>
          <c:order val="4"/>
          <c:tx>
            <c:strRef>
              <c:f>Annual!$H$35</c:f>
              <c:strCache>
                <c:ptCount val="1"/>
                <c:pt idx="0">
                  <c:v>Construction [QSIC 5]</c:v>
                </c:pt>
              </c:strCache>
            </c:strRef>
          </c:tx>
          <c:spPr>
            <a:solidFill>
              <a:schemeClr val="accent5">
                <a:lumMod val="40000"/>
                <a:lumOff val="60000"/>
              </a:schemeClr>
            </a:solidFill>
            <a:ln>
              <a:noFill/>
            </a:ln>
            <a:effectLst/>
          </c:spPr>
          <c:invertIfNegative val="0"/>
          <c:cat>
            <c:strRef>
              <c:f>Annual!$C$36:$C$44</c:f>
              <c:strCache>
                <c:ptCount val="9"/>
                <c:pt idx="0">
                  <c:v>Western Cape</c:v>
                </c:pt>
                <c:pt idx="1">
                  <c:v>Eastern Cape</c:v>
                </c:pt>
                <c:pt idx="2">
                  <c:v>Northern Cape</c:v>
                </c:pt>
                <c:pt idx="3">
                  <c:v>Free State</c:v>
                </c:pt>
                <c:pt idx="4">
                  <c:v>KwaZulu-Natal</c:v>
                </c:pt>
                <c:pt idx="5">
                  <c:v>North West</c:v>
                </c:pt>
                <c:pt idx="6">
                  <c:v>Gauteng</c:v>
                </c:pt>
                <c:pt idx="7">
                  <c:v>Mpumalanga</c:v>
                </c:pt>
                <c:pt idx="8">
                  <c:v>Limpopo</c:v>
                </c:pt>
              </c:strCache>
            </c:strRef>
          </c:cat>
          <c:val>
            <c:numRef>
              <c:f>Annual!$H$36:$H$44</c:f>
              <c:numCache>
                <c:formatCode>General</c:formatCode>
                <c:ptCount val="9"/>
                <c:pt idx="0">
                  <c:v>21265.547999999999</c:v>
                </c:pt>
                <c:pt idx="1">
                  <c:v>8855.4519999999993</c:v>
                </c:pt>
                <c:pt idx="2">
                  <c:v>1759.6179999999999</c:v>
                </c:pt>
                <c:pt idx="3">
                  <c:v>4053.28</c:v>
                </c:pt>
                <c:pt idx="4">
                  <c:v>20960.684000000001</c:v>
                </c:pt>
                <c:pt idx="5">
                  <c:v>4933.3320000000003</c:v>
                </c:pt>
                <c:pt idx="6">
                  <c:v>35104.837</c:v>
                </c:pt>
                <c:pt idx="7">
                  <c:v>7039.107</c:v>
                </c:pt>
                <c:pt idx="8">
                  <c:v>7012.1409999999996</c:v>
                </c:pt>
              </c:numCache>
            </c:numRef>
          </c:val>
          <c:extLst>
            <c:ext xmlns:c16="http://schemas.microsoft.com/office/drawing/2014/chart" uri="{C3380CC4-5D6E-409C-BE32-E72D297353CC}">
              <c16:uniqueId val="{00000004-6A2D-4251-BD8E-51603E30A5C1}"/>
            </c:ext>
          </c:extLst>
        </c:ser>
        <c:ser>
          <c:idx val="5"/>
          <c:order val="5"/>
          <c:tx>
            <c:strRef>
              <c:f>Annual!$I$35</c:f>
              <c:strCache>
                <c:ptCount val="1"/>
                <c:pt idx="0">
                  <c:v>Wholesale and retail trade, catering and accommodation [QSIC 6]</c:v>
                </c:pt>
              </c:strCache>
            </c:strRef>
          </c:tx>
          <c:spPr>
            <a:solidFill>
              <a:schemeClr val="accent6">
                <a:lumMod val="60000"/>
                <a:lumOff val="40000"/>
              </a:schemeClr>
            </a:solidFill>
            <a:ln>
              <a:noFill/>
            </a:ln>
            <a:effectLst/>
          </c:spPr>
          <c:invertIfNegative val="0"/>
          <c:cat>
            <c:strRef>
              <c:f>Annual!$C$36:$C$44</c:f>
              <c:strCache>
                <c:ptCount val="9"/>
                <c:pt idx="0">
                  <c:v>Western Cape</c:v>
                </c:pt>
                <c:pt idx="1">
                  <c:v>Eastern Cape</c:v>
                </c:pt>
                <c:pt idx="2">
                  <c:v>Northern Cape</c:v>
                </c:pt>
                <c:pt idx="3">
                  <c:v>Free State</c:v>
                </c:pt>
                <c:pt idx="4">
                  <c:v>KwaZulu-Natal</c:v>
                </c:pt>
                <c:pt idx="5">
                  <c:v>North West</c:v>
                </c:pt>
                <c:pt idx="6">
                  <c:v>Gauteng</c:v>
                </c:pt>
                <c:pt idx="7">
                  <c:v>Mpumalanga</c:v>
                </c:pt>
                <c:pt idx="8">
                  <c:v>Limpopo</c:v>
                </c:pt>
              </c:strCache>
            </c:strRef>
          </c:cat>
          <c:val>
            <c:numRef>
              <c:f>Annual!$I$36:$I$44</c:f>
              <c:numCache>
                <c:formatCode>General</c:formatCode>
                <c:ptCount val="9"/>
                <c:pt idx="0">
                  <c:v>81824.634000000005</c:v>
                </c:pt>
                <c:pt idx="1">
                  <c:v>55411.637999999999</c:v>
                </c:pt>
                <c:pt idx="2">
                  <c:v>8971.4889999999996</c:v>
                </c:pt>
                <c:pt idx="3">
                  <c:v>25719.672999999999</c:v>
                </c:pt>
                <c:pt idx="4">
                  <c:v>84752.012000000002</c:v>
                </c:pt>
                <c:pt idx="5">
                  <c:v>27329.262999999999</c:v>
                </c:pt>
                <c:pt idx="6">
                  <c:v>162496.99400000001</c:v>
                </c:pt>
                <c:pt idx="7">
                  <c:v>38087.512999999999</c:v>
                </c:pt>
                <c:pt idx="8">
                  <c:v>38320.771999999997</c:v>
                </c:pt>
              </c:numCache>
            </c:numRef>
          </c:val>
          <c:extLst>
            <c:ext xmlns:c16="http://schemas.microsoft.com/office/drawing/2014/chart" uri="{C3380CC4-5D6E-409C-BE32-E72D297353CC}">
              <c16:uniqueId val="{00000005-6A2D-4251-BD8E-51603E30A5C1}"/>
            </c:ext>
          </c:extLst>
        </c:ser>
        <c:ser>
          <c:idx val="6"/>
          <c:order val="6"/>
          <c:tx>
            <c:strRef>
              <c:f>Annual!$J$35</c:f>
              <c:strCache>
                <c:ptCount val="1"/>
                <c:pt idx="0">
                  <c:v>Transport, storage and communication [QSIC 7]</c:v>
                </c:pt>
              </c:strCache>
            </c:strRef>
          </c:tx>
          <c:spPr>
            <a:solidFill>
              <a:schemeClr val="accent1">
                <a:lumMod val="40000"/>
                <a:lumOff val="60000"/>
              </a:schemeClr>
            </a:solidFill>
            <a:ln>
              <a:noFill/>
            </a:ln>
            <a:effectLst/>
          </c:spPr>
          <c:invertIfNegative val="0"/>
          <c:cat>
            <c:strRef>
              <c:f>Annual!$C$36:$C$44</c:f>
              <c:strCache>
                <c:ptCount val="9"/>
                <c:pt idx="0">
                  <c:v>Western Cape</c:v>
                </c:pt>
                <c:pt idx="1">
                  <c:v>Eastern Cape</c:v>
                </c:pt>
                <c:pt idx="2">
                  <c:v>Northern Cape</c:v>
                </c:pt>
                <c:pt idx="3">
                  <c:v>Free State</c:v>
                </c:pt>
                <c:pt idx="4">
                  <c:v>KwaZulu-Natal</c:v>
                </c:pt>
                <c:pt idx="5">
                  <c:v>North West</c:v>
                </c:pt>
                <c:pt idx="6">
                  <c:v>Gauteng</c:v>
                </c:pt>
                <c:pt idx="7">
                  <c:v>Mpumalanga</c:v>
                </c:pt>
                <c:pt idx="8">
                  <c:v>Limpopo</c:v>
                </c:pt>
              </c:strCache>
            </c:strRef>
          </c:cat>
          <c:val>
            <c:numRef>
              <c:f>Annual!$J$36:$J$44</c:f>
              <c:numCache>
                <c:formatCode>General</c:formatCode>
                <c:ptCount val="9"/>
                <c:pt idx="0">
                  <c:v>50238.83</c:v>
                </c:pt>
                <c:pt idx="1">
                  <c:v>23587.897000000001</c:v>
                </c:pt>
                <c:pt idx="2">
                  <c:v>9026.8880000000008</c:v>
                </c:pt>
                <c:pt idx="3">
                  <c:v>18143.510999999999</c:v>
                </c:pt>
                <c:pt idx="4">
                  <c:v>70576.369000000006</c:v>
                </c:pt>
                <c:pt idx="5">
                  <c:v>13151.77</c:v>
                </c:pt>
                <c:pt idx="6">
                  <c:v>123092.247</c:v>
                </c:pt>
                <c:pt idx="7">
                  <c:v>15616.419</c:v>
                </c:pt>
                <c:pt idx="8">
                  <c:v>11230.26</c:v>
                </c:pt>
              </c:numCache>
            </c:numRef>
          </c:val>
          <c:extLst>
            <c:ext xmlns:c16="http://schemas.microsoft.com/office/drawing/2014/chart" uri="{C3380CC4-5D6E-409C-BE32-E72D297353CC}">
              <c16:uniqueId val="{00000006-6A2D-4251-BD8E-51603E30A5C1}"/>
            </c:ext>
          </c:extLst>
        </c:ser>
        <c:ser>
          <c:idx val="7"/>
          <c:order val="7"/>
          <c:tx>
            <c:strRef>
              <c:f>Annual!$K$35</c:f>
              <c:strCache>
                <c:ptCount val="1"/>
                <c:pt idx="0">
                  <c:v>Finance, insurance, real estate and business services [QSIC 8]</c:v>
                </c:pt>
              </c:strCache>
            </c:strRef>
          </c:tx>
          <c:spPr>
            <a:solidFill>
              <a:schemeClr val="accent2">
                <a:lumMod val="60000"/>
                <a:lumOff val="40000"/>
              </a:schemeClr>
            </a:solidFill>
            <a:ln>
              <a:noFill/>
            </a:ln>
            <a:effectLst/>
          </c:spPr>
          <c:invertIfNegative val="0"/>
          <c:cat>
            <c:strRef>
              <c:f>Annual!$C$36:$C$44</c:f>
              <c:strCache>
                <c:ptCount val="9"/>
                <c:pt idx="0">
                  <c:v>Western Cape</c:v>
                </c:pt>
                <c:pt idx="1">
                  <c:v>Eastern Cape</c:v>
                </c:pt>
                <c:pt idx="2">
                  <c:v>Northern Cape</c:v>
                </c:pt>
                <c:pt idx="3">
                  <c:v>Free State</c:v>
                </c:pt>
                <c:pt idx="4">
                  <c:v>KwaZulu-Natal</c:v>
                </c:pt>
                <c:pt idx="5">
                  <c:v>North West</c:v>
                </c:pt>
                <c:pt idx="6">
                  <c:v>Gauteng</c:v>
                </c:pt>
                <c:pt idx="7">
                  <c:v>Mpumalanga</c:v>
                </c:pt>
                <c:pt idx="8">
                  <c:v>Limpopo</c:v>
                </c:pt>
              </c:strCache>
            </c:strRef>
          </c:cat>
          <c:val>
            <c:numRef>
              <c:f>Annual!$K$36:$K$44</c:f>
              <c:numCache>
                <c:formatCode>General</c:formatCode>
                <c:ptCount val="9"/>
                <c:pt idx="0">
                  <c:v>183455.117</c:v>
                </c:pt>
                <c:pt idx="1">
                  <c:v>76779.494999999995</c:v>
                </c:pt>
                <c:pt idx="2">
                  <c:v>14995.913</c:v>
                </c:pt>
                <c:pt idx="3">
                  <c:v>41680.707999999999</c:v>
                </c:pt>
                <c:pt idx="4">
                  <c:v>142558.16899999999</c:v>
                </c:pt>
                <c:pt idx="5">
                  <c:v>42435.400999999998</c:v>
                </c:pt>
                <c:pt idx="6">
                  <c:v>455553.77500000002</c:v>
                </c:pt>
                <c:pt idx="7">
                  <c:v>45524.368999999999</c:v>
                </c:pt>
                <c:pt idx="8">
                  <c:v>51359.464999999997</c:v>
                </c:pt>
              </c:numCache>
            </c:numRef>
          </c:val>
          <c:extLst>
            <c:ext xmlns:c16="http://schemas.microsoft.com/office/drawing/2014/chart" uri="{C3380CC4-5D6E-409C-BE32-E72D297353CC}">
              <c16:uniqueId val="{00000007-6A2D-4251-BD8E-51603E30A5C1}"/>
            </c:ext>
          </c:extLst>
        </c:ser>
        <c:ser>
          <c:idx val="8"/>
          <c:order val="8"/>
          <c:tx>
            <c:strRef>
              <c:f>Annual!$L$35</c:f>
              <c:strCache>
                <c:ptCount val="1"/>
                <c:pt idx="0">
                  <c:v>General government [QSIC 91]</c:v>
                </c:pt>
              </c:strCache>
            </c:strRef>
          </c:tx>
          <c:spPr>
            <a:solidFill>
              <a:schemeClr val="accent3">
                <a:lumMod val="60000"/>
                <a:lumOff val="40000"/>
              </a:schemeClr>
            </a:solidFill>
            <a:ln>
              <a:noFill/>
            </a:ln>
            <a:effectLst/>
          </c:spPr>
          <c:invertIfNegative val="0"/>
          <c:cat>
            <c:strRef>
              <c:f>Annual!$C$36:$C$44</c:f>
              <c:strCache>
                <c:ptCount val="9"/>
                <c:pt idx="0">
                  <c:v>Western Cape</c:v>
                </c:pt>
                <c:pt idx="1">
                  <c:v>Eastern Cape</c:v>
                </c:pt>
                <c:pt idx="2">
                  <c:v>Northern Cape</c:v>
                </c:pt>
                <c:pt idx="3">
                  <c:v>Free State</c:v>
                </c:pt>
                <c:pt idx="4">
                  <c:v>KwaZulu-Natal</c:v>
                </c:pt>
                <c:pt idx="5">
                  <c:v>North West</c:v>
                </c:pt>
                <c:pt idx="6">
                  <c:v>Gauteng</c:v>
                </c:pt>
                <c:pt idx="7">
                  <c:v>Mpumalanga</c:v>
                </c:pt>
                <c:pt idx="8">
                  <c:v>Limpopo</c:v>
                </c:pt>
              </c:strCache>
            </c:strRef>
          </c:cat>
          <c:val>
            <c:numRef>
              <c:f>Annual!$L$36:$L$44</c:f>
              <c:numCache>
                <c:formatCode>General</c:formatCode>
                <c:ptCount val="9"/>
                <c:pt idx="0">
                  <c:v>58500.247000000003</c:v>
                </c:pt>
                <c:pt idx="1">
                  <c:v>35269.557000000001</c:v>
                </c:pt>
                <c:pt idx="2">
                  <c:v>7284.3019999999997</c:v>
                </c:pt>
                <c:pt idx="3">
                  <c:v>25683.311000000002</c:v>
                </c:pt>
                <c:pt idx="4">
                  <c:v>62237.21</c:v>
                </c:pt>
                <c:pt idx="5">
                  <c:v>31219.09</c:v>
                </c:pt>
                <c:pt idx="6">
                  <c:v>109833.133</c:v>
                </c:pt>
                <c:pt idx="7">
                  <c:v>19017.081999999999</c:v>
                </c:pt>
                <c:pt idx="8">
                  <c:v>20375.071</c:v>
                </c:pt>
              </c:numCache>
            </c:numRef>
          </c:val>
          <c:extLst>
            <c:ext xmlns:c16="http://schemas.microsoft.com/office/drawing/2014/chart" uri="{C3380CC4-5D6E-409C-BE32-E72D297353CC}">
              <c16:uniqueId val="{00000008-6A2D-4251-BD8E-51603E30A5C1}"/>
            </c:ext>
          </c:extLst>
        </c:ser>
        <c:ser>
          <c:idx val="9"/>
          <c:order val="9"/>
          <c:tx>
            <c:strRef>
              <c:f>Annual!$M$35</c:f>
              <c:strCache>
                <c:ptCount val="1"/>
                <c:pt idx="0">
                  <c:v>Community, social and personal services [QSIC 92-96, 99]</c:v>
                </c:pt>
              </c:strCache>
            </c:strRef>
          </c:tx>
          <c:spPr>
            <a:solidFill>
              <a:schemeClr val="accent4">
                <a:lumMod val="40000"/>
                <a:lumOff val="60000"/>
              </a:schemeClr>
            </a:solidFill>
            <a:ln>
              <a:noFill/>
            </a:ln>
            <a:effectLst/>
          </c:spPr>
          <c:invertIfNegative val="0"/>
          <c:cat>
            <c:strRef>
              <c:f>Annual!$C$36:$C$44</c:f>
              <c:strCache>
                <c:ptCount val="9"/>
                <c:pt idx="0">
                  <c:v>Western Cape</c:v>
                </c:pt>
                <c:pt idx="1">
                  <c:v>Eastern Cape</c:v>
                </c:pt>
                <c:pt idx="2">
                  <c:v>Northern Cape</c:v>
                </c:pt>
                <c:pt idx="3">
                  <c:v>Free State</c:v>
                </c:pt>
                <c:pt idx="4">
                  <c:v>KwaZulu-Natal</c:v>
                </c:pt>
                <c:pt idx="5">
                  <c:v>North West</c:v>
                </c:pt>
                <c:pt idx="6">
                  <c:v>Gauteng</c:v>
                </c:pt>
                <c:pt idx="7">
                  <c:v>Mpumalanga</c:v>
                </c:pt>
                <c:pt idx="8">
                  <c:v>Limpopo</c:v>
                </c:pt>
              </c:strCache>
            </c:strRef>
          </c:cat>
          <c:val>
            <c:numRef>
              <c:f>Annual!$M$36:$M$44</c:f>
              <c:numCache>
                <c:formatCode>General</c:formatCode>
                <c:ptCount val="9"/>
                <c:pt idx="0">
                  <c:v>63446.635000000002</c:v>
                </c:pt>
                <c:pt idx="1">
                  <c:v>71495.737999999998</c:v>
                </c:pt>
                <c:pt idx="2">
                  <c:v>14354.261</c:v>
                </c:pt>
                <c:pt idx="3">
                  <c:v>34303.932000000001</c:v>
                </c:pt>
                <c:pt idx="4">
                  <c:v>106622.11599999999</c:v>
                </c:pt>
                <c:pt idx="5">
                  <c:v>33665.569000000003</c:v>
                </c:pt>
                <c:pt idx="6">
                  <c:v>283423.84999999998</c:v>
                </c:pt>
                <c:pt idx="7">
                  <c:v>36083.718999999997</c:v>
                </c:pt>
                <c:pt idx="8">
                  <c:v>54968.13</c:v>
                </c:pt>
              </c:numCache>
            </c:numRef>
          </c:val>
          <c:extLst>
            <c:ext xmlns:c16="http://schemas.microsoft.com/office/drawing/2014/chart" uri="{C3380CC4-5D6E-409C-BE32-E72D297353CC}">
              <c16:uniqueId val="{00000009-6A2D-4251-BD8E-51603E30A5C1}"/>
            </c:ext>
          </c:extLst>
        </c:ser>
        <c:dLbls>
          <c:showLegendKey val="0"/>
          <c:showVal val="0"/>
          <c:showCatName val="0"/>
          <c:showSerName val="0"/>
          <c:showPercent val="0"/>
          <c:showBubbleSize val="0"/>
        </c:dLbls>
        <c:gapWidth val="150"/>
        <c:overlap val="100"/>
        <c:axId val="889593728"/>
        <c:axId val="889592288"/>
      </c:barChart>
      <c:catAx>
        <c:axId val="88959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9592288"/>
        <c:crosses val="autoZero"/>
        <c:auto val="1"/>
        <c:lblAlgn val="ctr"/>
        <c:lblOffset val="100"/>
        <c:noMultiLvlLbl val="0"/>
      </c:catAx>
      <c:valAx>
        <c:axId val="8895922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9593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Annual!$C$24</c:f>
              <c:strCache>
                <c:ptCount val="1"/>
                <c:pt idx="0">
                  <c:v> Eastern Cape</c:v>
                </c:pt>
              </c:strCache>
            </c:strRef>
          </c:tx>
          <c:spPr>
            <a:ln w="28575" cap="rnd">
              <a:solidFill>
                <a:schemeClr val="accent2"/>
              </a:solidFill>
              <a:round/>
            </a:ln>
            <a:effectLst/>
          </c:spPr>
          <c:marker>
            <c:symbol val="none"/>
          </c:marker>
          <c:cat>
            <c:strRef>
              <c:f>Annual!$D$22:$AF$22</c:f>
              <c:strCache>
                <c:ptCount val="2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strCache>
            </c:strRef>
          </c:cat>
          <c:val>
            <c:numRef>
              <c:f>Annual!$D$24:$AF$24</c:f>
              <c:numCache>
                <c:formatCode>0.0%</c:formatCode>
                <c:ptCount val="29"/>
                <c:pt idx="0">
                  <c:v>8.6122167457899385E-2</c:v>
                </c:pt>
                <c:pt idx="1">
                  <c:v>8.5685449561229615E-2</c:v>
                </c:pt>
                <c:pt idx="2">
                  <c:v>8.5680965242738577E-2</c:v>
                </c:pt>
                <c:pt idx="3">
                  <c:v>8.5474232733883257E-2</c:v>
                </c:pt>
                <c:pt idx="4">
                  <c:v>8.4651790055119025E-2</c:v>
                </c:pt>
                <c:pt idx="5">
                  <c:v>8.44188708546805E-2</c:v>
                </c:pt>
                <c:pt idx="6">
                  <c:v>8.4742153088363747E-2</c:v>
                </c:pt>
                <c:pt idx="7">
                  <c:v>8.5137793284429247E-2</c:v>
                </c:pt>
                <c:pt idx="8">
                  <c:v>8.4597878979110461E-2</c:v>
                </c:pt>
                <c:pt idx="9">
                  <c:v>8.3074305979470797E-2</c:v>
                </c:pt>
                <c:pt idx="10">
                  <c:v>8.3118199949034785E-2</c:v>
                </c:pt>
                <c:pt idx="11">
                  <c:v>8.2791725711855446E-2</c:v>
                </c:pt>
                <c:pt idx="12">
                  <c:v>8.2733781694463451E-2</c:v>
                </c:pt>
                <c:pt idx="13">
                  <c:v>8.2509021648030367E-2</c:v>
                </c:pt>
                <c:pt idx="14">
                  <c:v>8.2364017313449417E-2</c:v>
                </c:pt>
                <c:pt idx="15">
                  <c:v>8.2095154259545292E-2</c:v>
                </c:pt>
                <c:pt idx="16">
                  <c:v>8.2492209636894714E-2</c:v>
                </c:pt>
                <c:pt idx="17">
                  <c:v>8.1946308352640371E-2</c:v>
                </c:pt>
                <c:pt idx="18">
                  <c:v>8.1829743480694037E-2</c:v>
                </c:pt>
                <c:pt idx="19">
                  <c:v>8.162750768941493E-2</c:v>
                </c:pt>
                <c:pt idx="20">
                  <c:v>8.0806961420467616E-2</c:v>
                </c:pt>
                <c:pt idx="21">
                  <c:v>8.025645865636305E-2</c:v>
                </c:pt>
                <c:pt idx="22">
                  <c:v>7.9987772590987216E-2</c:v>
                </c:pt>
                <c:pt idx="23">
                  <c:v>8.0030872269589992E-2</c:v>
                </c:pt>
                <c:pt idx="24">
                  <c:v>7.9564946536376913E-2</c:v>
                </c:pt>
                <c:pt idx="25">
                  <c:v>7.9202441906153359E-2</c:v>
                </c:pt>
                <c:pt idx="26">
                  <c:v>7.9033111829001801E-2</c:v>
                </c:pt>
                <c:pt idx="27">
                  <c:v>7.9712230069841489E-2</c:v>
                </c:pt>
                <c:pt idx="28">
                  <c:v>7.8696890763225363E-2</c:v>
                </c:pt>
              </c:numCache>
            </c:numRef>
          </c:val>
          <c:smooth val="0"/>
          <c:extLst>
            <c:ext xmlns:c16="http://schemas.microsoft.com/office/drawing/2014/chart" uri="{C3380CC4-5D6E-409C-BE32-E72D297353CC}">
              <c16:uniqueId val="{00000000-4A59-4361-B49B-35A40DBCABC3}"/>
            </c:ext>
          </c:extLst>
        </c:ser>
        <c:ser>
          <c:idx val="3"/>
          <c:order val="2"/>
          <c:tx>
            <c:strRef>
              <c:f>Annual!$C$26</c:f>
              <c:strCache>
                <c:ptCount val="1"/>
                <c:pt idx="0">
                  <c:v> Free State</c:v>
                </c:pt>
              </c:strCache>
            </c:strRef>
          </c:tx>
          <c:spPr>
            <a:ln w="28575" cap="rnd">
              <a:solidFill>
                <a:schemeClr val="accent4"/>
              </a:solidFill>
              <a:round/>
            </a:ln>
            <a:effectLst/>
          </c:spPr>
          <c:marker>
            <c:symbol val="none"/>
          </c:marker>
          <c:cat>
            <c:strRef>
              <c:f>Annual!$D$22:$AF$22</c:f>
              <c:strCache>
                <c:ptCount val="2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strCache>
            </c:strRef>
          </c:cat>
          <c:val>
            <c:numRef>
              <c:f>Annual!$D$26:$AF$26</c:f>
              <c:numCache>
                <c:formatCode>0.0%</c:formatCode>
                <c:ptCount val="29"/>
                <c:pt idx="0">
                  <c:v>6.3592632272325991E-2</c:v>
                </c:pt>
                <c:pt idx="1">
                  <c:v>6.1431079417774065E-2</c:v>
                </c:pt>
                <c:pt idx="2">
                  <c:v>5.9182669280897257E-2</c:v>
                </c:pt>
                <c:pt idx="3">
                  <c:v>6.0586598823498025E-2</c:v>
                </c:pt>
                <c:pt idx="4">
                  <c:v>6.0188154846782534E-2</c:v>
                </c:pt>
                <c:pt idx="5">
                  <c:v>5.7134824173166739E-2</c:v>
                </c:pt>
                <c:pt idx="6">
                  <c:v>5.8136300515671646E-2</c:v>
                </c:pt>
                <c:pt idx="7">
                  <c:v>5.71397646136831E-2</c:v>
                </c:pt>
                <c:pt idx="8">
                  <c:v>5.4892543050319952E-2</c:v>
                </c:pt>
                <c:pt idx="9">
                  <c:v>5.5112480618228765E-2</c:v>
                </c:pt>
                <c:pt idx="10">
                  <c:v>5.4557581104932411E-2</c:v>
                </c:pt>
                <c:pt idx="11">
                  <c:v>5.431098098634924E-2</c:v>
                </c:pt>
                <c:pt idx="12">
                  <c:v>5.3640831520833453E-2</c:v>
                </c:pt>
                <c:pt idx="13">
                  <c:v>5.2887643086366475E-2</c:v>
                </c:pt>
                <c:pt idx="14">
                  <c:v>5.216584444595302E-2</c:v>
                </c:pt>
                <c:pt idx="15">
                  <c:v>5.220739946923586E-2</c:v>
                </c:pt>
                <c:pt idx="16">
                  <c:v>5.1953133687422125E-2</c:v>
                </c:pt>
                <c:pt idx="17">
                  <c:v>5.1629759200288894E-2</c:v>
                </c:pt>
                <c:pt idx="18">
                  <c:v>5.0923595693168532E-2</c:v>
                </c:pt>
                <c:pt idx="19">
                  <c:v>5.1235576367326355E-2</c:v>
                </c:pt>
                <c:pt idx="20">
                  <c:v>5.0951823276261902E-2</c:v>
                </c:pt>
                <c:pt idx="21">
                  <c:v>5.1167219139983421E-2</c:v>
                </c:pt>
                <c:pt idx="22">
                  <c:v>5.0288916554973855E-2</c:v>
                </c:pt>
                <c:pt idx="23">
                  <c:v>4.991267831970423E-2</c:v>
                </c:pt>
                <c:pt idx="24">
                  <c:v>5.0156403182809423E-2</c:v>
                </c:pt>
                <c:pt idx="25">
                  <c:v>4.9905882738594455E-2</c:v>
                </c:pt>
                <c:pt idx="26">
                  <c:v>4.9700738198052173E-2</c:v>
                </c:pt>
                <c:pt idx="27">
                  <c:v>5.0812908213526173E-2</c:v>
                </c:pt>
                <c:pt idx="28">
                  <c:v>5.0558721772003656E-2</c:v>
                </c:pt>
              </c:numCache>
            </c:numRef>
          </c:val>
          <c:smooth val="0"/>
          <c:extLst>
            <c:ext xmlns:c16="http://schemas.microsoft.com/office/drawing/2014/chart" uri="{C3380CC4-5D6E-409C-BE32-E72D297353CC}">
              <c16:uniqueId val="{00000001-4A59-4361-B49B-35A40DBCABC3}"/>
            </c:ext>
          </c:extLst>
        </c:ser>
        <c:ser>
          <c:idx val="5"/>
          <c:order val="3"/>
          <c:tx>
            <c:strRef>
              <c:f>Annual!$C$28</c:f>
              <c:strCache>
                <c:ptCount val="1"/>
                <c:pt idx="0">
                  <c:v> North West</c:v>
                </c:pt>
              </c:strCache>
            </c:strRef>
          </c:tx>
          <c:spPr>
            <a:ln w="28575" cap="rnd">
              <a:solidFill>
                <a:schemeClr val="accent6"/>
              </a:solidFill>
              <a:round/>
            </a:ln>
            <a:effectLst/>
          </c:spPr>
          <c:marker>
            <c:symbol val="none"/>
          </c:marker>
          <c:cat>
            <c:strRef>
              <c:f>Annual!$D$22:$AF$22</c:f>
              <c:strCache>
                <c:ptCount val="2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strCache>
            </c:strRef>
          </c:cat>
          <c:val>
            <c:numRef>
              <c:f>Annual!$D$28:$AF$28</c:f>
              <c:numCache>
                <c:formatCode>0.0%</c:formatCode>
                <c:ptCount val="29"/>
                <c:pt idx="0">
                  <c:v>7.9619848748802888E-2</c:v>
                </c:pt>
                <c:pt idx="1">
                  <c:v>7.8892175037892837E-2</c:v>
                </c:pt>
                <c:pt idx="2">
                  <c:v>7.7821862663340166E-2</c:v>
                </c:pt>
                <c:pt idx="3">
                  <c:v>7.8679779808392844E-2</c:v>
                </c:pt>
                <c:pt idx="4">
                  <c:v>7.6388464490602589E-2</c:v>
                </c:pt>
                <c:pt idx="5">
                  <c:v>7.5147968174958446E-2</c:v>
                </c:pt>
                <c:pt idx="6">
                  <c:v>7.4285910054482179E-2</c:v>
                </c:pt>
                <c:pt idx="7">
                  <c:v>7.1692950624207691E-2</c:v>
                </c:pt>
                <c:pt idx="8">
                  <c:v>7.0152472971416968E-2</c:v>
                </c:pt>
                <c:pt idx="9">
                  <c:v>6.8486014103153289E-2</c:v>
                </c:pt>
                <c:pt idx="10">
                  <c:v>6.913530099438335E-2</c:v>
                </c:pt>
                <c:pt idx="11">
                  <c:v>6.8079958510052468E-2</c:v>
                </c:pt>
                <c:pt idx="12">
                  <c:v>6.7606869550090487E-2</c:v>
                </c:pt>
                <c:pt idx="13">
                  <c:v>6.6663063232357281E-2</c:v>
                </c:pt>
                <c:pt idx="14">
                  <c:v>6.5144436572817363E-2</c:v>
                </c:pt>
                <c:pt idx="15">
                  <c:v>6.3991478595843365E-2</c:v>
                </c:pt>
                <c:pt idx="16">
                  <c:v>6.3472457921185263E-2</c:v>
                </c:pt>
                <c:pt idx="17">
                  <c:v>6.3630752640704211E-2</c:v>
                </c:pt>
                <c:pt idx="18">
                  <c:v>6.3165794734793709E-2</c:v>
                </c:pt>
                <c:pt idx="19">
                  <c:v>6.1150632399796283E-2</c:v>
                </c:pt>
                <c:pt idx="20">
                  <c:v>6.1497682721123E-2</c:v>
                </c:pt>
                <c:pt idx="21">
                  <c:v>5.8962220951591482E-2</c:v>
                </c:pt>
                <c:pt idx="22">
                  <c:v>6.0654336794570982E-2</c:v>
                </c:pt>
                <c:pt idx="23">
                  <c:v>5.8593812396612419E-2</c:v>
                </c:pt>
                <c:pt idx="24">
                  <c:v>5.8817163058805459E-2</c:v>
                </c:pt>
                <c:pt idx="25">
                  <c:v>5.8634988389715037E-2</c:v>
                </c:pt>
                <c:pt idx="26">
                  <c:v>5.8344035477215402E-2</c:v>
                </c:pt>
                <c:pt idx="27">
                  <c:v>5.7445860067714162E-2</c:v>
                </c:pt>
                <c:pt idx="28">
                  <c:v>5.7709158511479071E-2</c:v>
                </c:pt>
              </c:numCache>
            </c:numRef>
          </c:val>
          <c:smooth val="0"/>
          <c:extLst>
            <c:ext xmlns:c16="http://schemas.microsoft.com/office/drawing/2014/chart" uri="{C3380CC4-5D6E-409C-BE32-E72D297353CC}">
              <c16:uniqueId val="{00000002-4A59-4361-B49B-35A40DBCABC3}"/>
            </c:ext>
          </c:extLst>
        </c:ser>
        <c:ser>
          <c:idx val="7"/>
          <c:order val="4"/>
          <c:tx>
            <c:strRef>
              <c:f>Annual!$C$30</c:f>
              <c:strCache>
                <c:ptCount val="1"/>
                <c:pt idx="0">
                  <c:v> Mpumalanga</c:v>
                </c:pt>
              </c:strCache>
            </c:strRef>
          </c:tx>
          <c:spPr>
            <a:ln w="28575" cap="rnd">
              <a:solidFill>
                <a:schemeClr val="accent2">
                  <a:lumMod val="60000"/>
                </a:schemeClr>
              </a:solidFill>
              <a:round/>
            </a:ln>
            <a:effectLst/>
          </c:spPr>
          <c:marker>
            <c:symbol val="none"/>
          </c:marker>
          <c:cat>
            <c:strRef>
              <c:f>Annual!$D$22:$AF$22</c:f>
              <c:strCache>
                <c:ptCount val="2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strCache>
            </c:strRef>
          </c:cat>
          <c:val>
            <c:numRef>
              <c:f>Annual!$D$30:$AF$30</c:f>
              <c:numCache>
                <c:formatCode>0.0%</c:formatCode>
                <c:ptCount val="29"/>
                <c:pt idx="0">
                  <c:v>7.7110314980912961E-2</c:v>
                </c:pt>
                <c:pt idx="1">
                  <c:v>7.7164561879678628E-2</c:v>
                </c:pt>
                <c:pt idx="2">
                  <c:v>7.720708736721206E-2</c:v>
                </c:pt>
                <c:pt idx="3">
                  <c:v>7.8489288101547997E-2</c:v>
                </c:pt>
                <c:pt idx="4">
                  <c:v>7.9342206211907657E-2</c:v>
                </c:pt>
                <c:pt idx="5">
                  <c:v>7.8996817999150926E-2</c:v>
                </c:pt>
                <c:pt idx="6">
                  <c:v>7.9047250133350344E-2</c:v>
                </c:pt>
                <c:pt idx="7">
                  <c:v>7.7937823050163599E-2</c:v>
                </c:pt>
                <c:pt idx="8">
                  <c:v>7.6644743283257516E-2</c:v>
                </c:pt>
                <c:pt idx="9">
                  <c:v>7.6009753967106533E-2</c:v>
                </c:pt>
                <c:pt idx="10">
                  <c:v>7.5615151435260569E-2</c:v>
                </c:pt>
                <c:pt idx="11">
                  <c:v>7.5276130292298571E-2</c:v>
                </c:pt>
                <c:pt idx="12">
                  <c:v>7.4519776081366632E-2</c:v>
                </c:pt>
                <c:pt idx="13">
                  <c:v>7.4021721486374939E-2</c:v>
                </c:pt>
                <c:pt idx="14">
                  <c:v>7.3170230888921245E-2</c:v>
                </c:pt>
                <c:pt idx="15">
                  <c:v>7.1866306851624345E-2</c:v>
                </c:pt>
                <c:pt idx="16">
                  <c:v>7.1993521975085087E-2</c:v>
                </c:pt>
                <c:pt idx="17">
                  <c:v>7.1704804363956265E-2</c:v>
                </c:pt>
                <c:pt idx="18">
                  <c:v>7.1005468253233589E-2</c:v>
                </c:pt>
                <c:pt idx="19">
                  <c:v>7.0957328276796156E-2</c:v>
                </c:pt>
                <c:pt idx="20">
                  <c:v>7.0615966995957791E-2</c:v>
                </c:pt>
                <c:pt idx="21">
                  <c:v>7.133298178025442E-2</c:v>
                </c:pt>
                <c:pt idx="22">
                  <c:v>7.0627263054543116E-2</c:v>
                </c:pt>
                <c:pt idx="23">
                  <c:v>7.0537959510474035E-2</c:v>
                </c:pt>
                <c:pt idx="24">
                  <c:v>7.0580193272633582E-2</c:v>
                </c:pt>
                <c:pt idx="25">
                  <c:v>7.045516885008711E-2</c:v>
                </c:pt>
                <c:pt idx="26">
                  <c:v>7.0029204605349463E-2</c:v>
                </c:pt>
                <c:pt idx="27">
                  <c:v>6.8590665041658727E-2</c:v>
                </c:pt>
                <c:pt idx="28">
                  <c:v>6.9789623271730911E-2</c:v>
                </c:pt>
              </c:numCache>
            </c:numRef>
          </c:val>
          <c:smooth val="0"/>
          <c:extLst>
            <c:ext xmlns:c16="http://schemas.microsoft.com/office/drawing/2014/chart" uri="{C3380CC4-5D6E-409C-BE32-E72D297353CC}">
              <c16:uniqueId val="{00000003-4A59-4361-B49B-35A40DBCABC3}"/>
            </c:ext>
          </c:extLst>
        </c:ser>
        <c:ser>
          <c:idx val="8"/>
          <c:order val="5"/>
          <c:tx>
            <c:strRef>
              <c:f>Annual!$C$31</c:f>
              <c:strCache>
                <c:ptCount val="1"/>
                <c:pt idx="0">
                  <c:v> Limpopo</c:v>
                </c:pt>
              </c:strCache>
            </c:strRef>
          </c:tx>
          <c:spPr>
            <a:ln w="28575" cap="rnd">
              <a:solidFill>
                <a:schemeClr val="accent3">
                  <a:lumMod val="60000"/>
                </a:schemeClr>
              </a:solidFill>
              <a:round/>
            </a:ln>
            <a:effectLst/>
          </c:spPr>
          <c:marker>
            <c:symbol val="none"/>
          </c:marker>
          <c:cat>
            <c:strRef>
              <c:f>Annual!$D$22:$AF$22</c:f>
              <c:strCache>
                <c:ptCount val="2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strCache>
            </c:strRef>
          </c:cat>
          <c:val>
            <c:numRef>
              <c:f>Annual!$D$31:$AF$31</c:f>
              <c:numCache>
                <c:formatCode>0.0%</c:formatCode>
                <c:ptCount val="29"/>
                <c:pt idx="0">
                  <c:v>6.7439288322446847E-2</c:v>
                </c:pt>
                <c:pt idx="1">
                  <c:v>6.8648712007038204E-2</c:v>
                </c:pt>
                <c:pt idx="2">
                  <c:v>6.9589629155272725E-2</c:v>
                </c:pt>
                <c:pt idx="3">
                  <c:v>6.7969980641698194E-2</c:v>
                </c:pt>
                <c:pt idx="4">
                  <c:v>7.0646183132751741E-2</c:v>
                </c:pt>
                <c:pt idx="5">
                  <c:v>7.2758220864630921E-2</c:v>
                </c:pt>
                <c:pt idx="6">
                  <c:v>7.2093746871468384E-2</c:v>
                </c:pt>
                <c:pt idx="7">
                  <c:v>6.9745317668973975E-2</c:v>
                </c:pt>
                <c:pt idx="8">
                  <c:v>7.2054395318415468E-2</c:v>
                </c:pt>
                <c:pt idx="9">
                  <c:v>7.2713918246938861E-2</c:v>
                </c:pt>
                <c:pt idx="10">
                  <c:v>7.2048159064267411E-2</c:v>
                </c:pt>
                <c:pt idx="11">
                  <c:v>7.0826648798186745E-2</c:v>
                </c:pt>
                <c:pt idx="12">
                  <c:v>7.0024935717468734E-2</c:v>
                </c:pt>
                <c:pt idx="13">
                  <c:v>6.9805876582523629E-2</c:v>
                </c:pt>
                <c:pt idx="14">
                  <c:v>6.9035669341263428E-2</c:v>
                </c:pt>
                <c:pt idx="15">
                  <c:v>6.7906105166565506E-2</c:v>
                </c:pt>
                <c:pt idx="16">
                  <c:v>6.7925771601751908E-2</c:v>
                </c:pt>
                <c:pt idx="17">
                  <c:v>6.7629388357778042E-2</c:v>
                </c:pt>
                <c:pt idx="18">
                  <c:v>6.7110660035789832E-2</c:v>
                </c:pt>
                <c:pt idx="19">
                  <c:v>6.64403882599304E-2</c:v>
                </c:pt>
                <c:pt idx="20">
                  <c:v>6.6369732559640307E-2</c:v>
                </c:pt>
                <c:pt idx="21">
                  <c:v>6.6128002122791352E-2</c:v>
                </c:pt>
                <c:pt idx="22">
                  <c:v>6.6508833596865422E-2</c:v>
                </c:pt>
                <c:pt idx="23">
                  <c:v>6.6153808375969E-2</c:v>
                </c:pt>
                <c:pt idx="24">
                  <c:v>6.6332618322188036E-2</c:v>
                </c:pt>
                <c:pt idx="25">
                  <c:v>6.6087363595102047E-2</c:v>
                </c:pt>
                <c:pt idx="26">
                  <c:v>6.5924487025869463E-2</c:v>
                </c:pt>
                <c:pt idx="27">
                  <c:v>6.5611839960378324E-2</c:v>
                </c:pt>
                <c:pt idx="28">
                  <c:v>6.5483200692882049E-2</c:v>
                </c:pt>
              </c:numCache>
            </c:numRef>
          </c:val>
          <c:smooth val="0"/>
          <c:extLst>
            <c:ext xmlns:c16="http://schemas.microsoft.com/office/drawing/2014/chart" uri="{C3380CC4-5D6E-409C-BE32-E72D297353CC}">
              <c16:uniqueId val="{00000004-4A59-4361-B49B-35A40DBCABC3}"/>
            </c:ext>
          </c:extLst>
        </c:ser>
        <c:dLbls>
          <c:showLegendKey val="0"/>
          <c:showVal val="0"/>
          <c:showCatName val="0"/>
          <c:showSerName val="0"/>
          <c:showPercent val="0"/>
          <c:showBubbleSize val="0"/>
        </c:dLbls>
        <c:marker val="1"/>
        <c:smooth val="0"/>
        <c:axId val="775042016"/>
        <c:axId val="775040096"/>
      </c:lineChart>
      <c:lineChart>
        <c:grouping val="standard"/>
        <c:varyColors val="0"/>
        <c:ser>
          <c:idx val="2"/>
          <c:order val="1"/>
          <c:tx>
            <c:strRef>
              <c:f>Annual!$C$25</c:f>
              <c:strCache>
                <c:ptCount val="1"/>
                <c:pt idx="0">
                  <c:v> Northern Cape</c:v>
                </c:pt>
              </c:strCache>
            </c:strRef>
          </c:tx>
          <c:spPr>
            <a:ln w="28575" cap="rnd">
              <a:solidFill>
                <a:schemeClr val="accent3"/>
              </a:solidFill>
              <a:prstDash val="dash"/>
              <a:round/>
            </a:ln>
            <a:effectLst/>
          </c:spPr>
          <c:marker>
            <c:symbol val="none"/>
          </c:marker>
          <c:cat>
            <c:strRef>
              <c:f>Annual!$D$22:$AF$22</c:f>
              <c:strCache>
                <c:ptCount val="2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strCache>
            </c:strRef>
          </c:cat>
          <c:val>
            <c:numRef>
              <c:f>Annual!$D$25:$AF$25</c:f>
              <c:numCache>
                <c:formatCode>0.0%</c:formatCode>
                <c:ptCount val="29"/>
                <c:pt idx="0">
                  <c:v>2.4676389201175437E-2</c:v>
                </c:pt>
                <c:pt idx="1">
                  <c:v>2.4374026501429131E-2</c:v>
                </c:pt>
                <c:pt idx="2">
                  <c:v>2.3279940013981513E-2</c:v>
                </c:pt>
                <c:pt idx="3">
                  <c:v>2.2997843444488738E-2</c:v>
                </c:pt>
                <c:pt idx="4">
                  <c:v>2.3261350084272776E-2</c:v>
                </c:pt>
                <c:pt idx="5">
                  <c:v>2.3357849380464802E-2</c:v>
                </c:pt>
                <c:pt idx="6">
                  <c:v>2.3496943329273139E-2</c:v>
                </c:pt>
                <c:pt idx="7">
                  <c:v>2.2875834866623059E-2</c:v>
                </c:pt>
                <c:pt idx="8">
                  <c:v>2.2056443723374095E-2</c:v>
                </c:pt>
                <c:pt idx="9">
                  <c:v>2.1666352137148598E-2</c:v>
                </c:pt>
                <c:pt idx="10">
                  <c:v>2.1675598131835349E-2</c:v>
                </c:pt>
                <c:pt idx="11">
                  <c:v>2.1255143612175131E-2</c:v>
                </c:pt>
                <c:pt idx="12">
                  <c:v>2.1334851590165557E-2</c:v>
                </c:pt>
                <c:pt idx="13">
                  <c:v>2.083162254340639E-2</c:v>
                </c:pt>
                <c:pt idx="14">
                  <c:v>2.0523754838701579E-2</c:v>
                </c:pt>
                <c:pt idx="15">
                  <c:v>2.0415780246526738E-2</c:v>
                </c:pt>
                <c:pt idx="16">
                  <c:v>2.0359823882144419E-2</c:v>
                </c:pt>
                <c:pt idx="17">
                  <c:v>2.0151920704744267E-2</c:v>
                </c:pt>
                <c:pt idx="18">
                  <c:v>1.9911799231800548E-2</c:v>
                </c:pt>
                <c:pt idx="19">
                  <c:v>2.0066636606235644E-2</c:v>
                </c:pt>
                <c:pt idx="20">
                  <c:v>1.9993001095880789E-2</c:v>
                </c:pt>
                <c:pt idx="21">
                  <c:v>2.0210972091220306E-2</c:v>
                </c:pt>
                <c:pt idx="22">
                  <c:v>2.0363659472326347E-2</c:v>
                </c:pt>
                <c:pt idx="23">
                  <c:v>2.0174728080494999E-2</c:v>
                </c:pt>
                <c:pt idx="24">
                  <c:v>2.0334930291655121E-2</c:v>
                </c:pt>
                <c:pt idx="25">
                  <c:v>2.0256577654402697E-2</c:v>
                </c:pt>
                <c:pt idx="26">
                  <c:v>2.0111343442861116E-2</c:v>
                </c:pt>
                <c:pt idx="27">
                  <c:v>2.0913350753354577E-2</c:v>
                </c:pt>
                <c:pt idx="28">
                  <c:v>2.0627631428476779E-2</c:v>
                </c:pt>
              </c:numCache>
            </c:numRef>
          </c:val>
          <c:smooth val="0"/>
          <c:extLst>
            <c:ext xmlns:c16="http://schemas.microsoft.com/office/drawing/2014/chart" uri="{C3380CC4-5D6E-409C-BE32-E72D297353CC}">
              <c16:uniqueId val="{00000005-4A59-4361-B49B-35A40DBCABC3}"/>
            </c:ext>
          </c:extLst>
        </c:ser>
        <c:dLbls>
          <c:showLegendKey val="0"/>
          <c:showVal val="0"/>
          <c:showCatName val="0"/>
          <c:showSerName val="0"/>
          <c:showPercent val="0"/>
          <c:showBubbleSize val="0"/>
        </c:dLbls>
        <c:marker val="1"/>
        <c:smooth val="0"/>
        <c:axId val="976400400"/>
        <c:axId val="976401360"/>
      </c:lineChart>
      <c:catAx>
        <c:axId val="7750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5040096"/>
        <c:crosses val="autoZero"/>
        <c:auto val="1"/>
        <c:lblAlgn val="ctr"/>
        <c:lblOffset val="100"/>
        <c:noMultiLvlLbl val="0"/>
      </c:catAx>
      <c:valAx>
        <c:axId val="775040096"/>
        <c:scaling>
          <c:orientation val="minMax"/>
          <c:min val="4.0000000000000008E-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5042016"/>
        <c:crosses val="autoZero"/>
        <c:crossBetween val="between"/>
      </c:valAx>
      <c:valAx>
        <c:axId val="976401360"/>
        <c:scaling>
          <c:orientation val="minMax"/>
          <c:max val="2.5000000000000005E-2"/>
          <c:min val="1.7000000000000005E-2"/>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Northern Cape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6400400"/>
        <c:crosses val="max"/>
        <c:crossBetween val="between"/>
      </c:valAx>
      <c:catAx>
        <c:axId val="976400400"/>
        <c:scaling>
          <c:orientation val="minMax"/>
        </c:scaling>
        <c:delete val="1"/>
        <c:axPos val="b"/>
        <c:numFmt formatCode="General" sourceLinked="1"/>
        <c:majorTickMark val="out"/>
        <c:minorTickMark val="none"/>
        <c:tickLblPos val="nextTo"/>
        <c:crossAx val="97640136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Annual!$C$23</c:f>
              <c:strCache>
                <c:ptCount val="1"/>
                <c:pt idx="0">
                  <c:v> Western Cape</c:v>
                </c:pt>
              </c:strCache>
            </c:strRef>
          </c:tx>
          <c:spPr>
            <a:ln w="28575" cap="rnd">
              <a:solidFill>
                <a:schemeClr val="accent1"/>
              </a:solidFill>
              <a:round/>
            </a:ln>
            <a:effectLst/>
          </c:spPr>
          <c:marker>
            <c:symbol val="none"/>
          </c:marker>
          <c:cat>
            <c:strRef>
              <c:f>Annual!$D$22:$AF$22</c:f>
              <c:strCache>
                <c:ptCount val="2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strCache>
            </c:strRef>
          </c:cat>
          <c:val>
            <c:numRef>
              <c:f>Annual!$D$23:$AF$23</c:f>
              <c:numCache>
                <c:formatCode>0.0%</c:formatCode>
                <c:ptCount val="29"/>
                <c:pt idx="0">
                  <c:v>0.13310092307829374</c:v>
                </c:pt>
                <c:pt idx="1">
                  <c:v>0.13377718433174438</c:v>
                </c:pt>
                <c:pt idx="2">
                  <c:v>0.13312923361010093</c:v>
                </c:pt>
                <c:pt idx="3">
                  <c:v>0.13236898906980005</c:v>
                </c:pt>
                <c:pt idx="4">
                  <c:v>0.1319917123166999</c:v>
                </c:pt>
                <c:pt idx="5">
                  <c:v>0.13075416278692581</c:v>
                </c:pt>
                <c:pt idx="6">
                  <c:v>0.13217863487369297</c:v>
                </c:pt>
                <c:pt idx="7">
                  <c:v>0.13237489629484495</c:v>
                </c:pt>
                <c:pt idx="8">
                  <c:v>0.13344725911122385</c:v>
                </c:pt>
                <c:pt idx="9">
                  <c:v>0.133540814918373</c:v>
                </c:pt>
                <c:pt idx="10">
                  <c:v>0.13418928230861954</c:v>
                </c:pt>
                <c:pt idx="11">
                  <c:v>0.13595071128408079</c:v>
                </c:pt>
                <c:pt idx="12">
                  <c:v>0.1371173768032434</c:v>
                </c:pt>
                <c:pt idx="13">
                  <c:v>0.13727652859988079</c:v>
                </c:pt>
                <c:pt idx="14">
                  <c:v>0.13825026680828334</c:v>
                </c:pt>
                <c:pt idx="15">
                  <c:v>0.13894148620237759</c:v>
                </c:pt>
                <c:pt idx="16">
                  <c:v>0.13927072543334448</c:v>
                </c:pt>
                <c:pt idx="17">
                  <c:v>0.13887131050040621</c:v>
                </c:pt>
                <c:pt idx="18">
                  <c:v>0.13962954214707504</c:v>
                </c:pt>
                <c:pt idx="19">
                  <c:v>0.14035098176489838</c:v>
                </c:pt>
                <c:pt idx="20">
                  <c:v>0.14061849473179897</c:v>
                </c:pt>
                <c:pt idx="21">
                  <c:v>0.14109145546257026</c:v>
                </c:pt>
                <c:pt idx="22">
                  <c:v>0.1415202050838317</c:v>
                </c:pt>
                <c:pt idx="23">
                  <c:v>0.14220621111253806</c:v>
                </c:pt>
                <c:pt idx="24">
                  <c:v>0.1418585341516026</c:v>
                </c:pt>
                <c:pt idx="25">
                  <c:v>0.14204413789763834</c:v>
                </c:pt>
                <c:pt idx="26">
                  <c:v>0.14214285906034183</c:v>
                </c:pt>
                <c:pt idx="27">
                  <c:v>0.14221316422964167</c:v>
                </c:pt>
                <c:pt idx="28">
                  <c:v>0.14199655661600788</c:v>
                </c:pt>
              </c:numCache>
            </c:numRef>
          </c:val>
          <c:smooth val="0"/>
          <c:extLst>
            <c:ext xmlns:c16="http://schemas.microsoft.com/office/drawing/2014/chart" uri="{C3380CC4-5D6E-409C-BE32-E72D297353CC}">
              <c16:uniqueId val="{00000000-46AB-4E07-8018-DA45A9E74BE1}"/>
            </c:ext>
          </c:extLst>
        </c:ser>
        <c:ser>
          <c:idx val="1"/>
          <c:order val="1"/>
          <c:tx>
            <c:strRef>
              <c:f>Annual!$C$27</c:f>
              <c:strCache>
                <c:ptCount val="1"/>
                <c:pt idx="0">
                  <c:v> KwaZulu-Natal</c:v>
                </c:pt>
              </c:strCache>
            </c:strRef>
          </c:tx>
          <c:spPr>
            <a:ln w="28575" cap="rnd">
              <a:solidFill>
                <a:schemeClr val="accent2"/>
              </a:solidFill>
              <a:round/>
            </a:ln>
            <a:effectLst/>
          </c:spPr>
          <c:marker>
            <c:symbol val="none"/>
          </c:marker>
          <c:cat>
            <c:strRef>
              <c:f>Annual!$D$22:$AF$22</c:f>
              <c:strCache>
                <c:ptCount val="2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strCache>
            </c:strRef>
          </c:cat>
          <c:val>
            <c:numRef>
              <c:f>Annual!$D$27:$AF$27</c:f>
              <c:numCache>
                <c:formatCode>0.0%</c:formatCode>
                <c:ptCount val="29"/>
                <c:pt idx="0">
                  <c:v>0.15586637554402122</c:v>
                </c:pt>
                <c:pt idx="1">
                  <c:v>0.15635943720126597</c:v>
                </c:pt>
                <c:pt idx="2">
                  <c:v>0.15650389886830318</c:v>
                </c:pt>
                <c:pt idx="3">
                  <c:v>0.1579292162454824</c:v>
                </c:pt>
                <c:pt idx="4">
                  <c:v>0.15702646859726446</c:v>
                </c:pt>
                <c:pt idx="5">
                  <c:v>0.15726946752465767</c:v>
                </c:pt>
                <c:pt idx="6">
                  <c:v>0.15510123090882139</c:v>
                </c:pt>
                <c:pt idx="7">
                  <c:v>0.15561779437149686</c:v>
                </c:pt>
                <c:pt idx="8">
                  <c:v>0.15826146650798864</c:v>
                </c:pt>
                <c:pt idx="9">
                  <c:v>0.15701707490741865</c:v>
                </c:pt>
                <c:pt idx="10">
                  <c:v>0.15667329889403564</c:v>
                </c:pt>
                <c:pt idx="11">
                  <c:v>0.15694990338098339</c:v>
                </c:pt>
                <c:pt idx="12">
                  <c:v>0.15828224623501855</c:v>
                </c:pt>
                <c:pt idx="13">
                  <c:v>0.15832865715478217</c:v>
                </c:pt>
                <c:pt idx="14">
                  <c:v>0.15939196448681264</c:v>
                </c:pt>
                <c:pt idx="15">
                  <c:v>0.1601492164822147</c:v>
                </c:pt>
                <c:pt idx="16">
                  <c:v>0.16013261981756668</c:v>
                </c:pt>
                <c:pt idx="17">
                  <c:v>0.16096950755977357</c:v>
                </c:pt>
                <c:pt idx="18">
                  <c:v>0.1617536509264681</c:v>
                </c:pt>
                <c:pt idx="19">
                  <c:v>0.16229770046651107</c:v>
                </c:pt>
                <c:pt idx="20">
                  <c:v>0.1622927427045929</c:v>
                </c:pt>
                <c:pt idx="21">
                  <c:v>0.16297471108877215</c:v>
                </c:pt>
                <c:pt idx="22">
                  <c:v>0.16280557295692324</c:v>
                </c:pt>
                <c:pt idx="23">
                  <c:v>0.16312853554898563</c:v>
                </c:pt>
                <c:pt idx="24">
                  <c:v>0.16365304287596696</c:v>
                </c:pt>
                <c:pt idx="25">
                  <c:v>0.16378960320179517</c:v>
                </c:pt>
                <c:pt idx="26">
                  <c:v>0.16361341568672225</c:v>
                </c:pt>
                <c:pt idx="27">
                  <c:v>0.16258721321887662</c:v>
                </c:pt>
                <c:pt idx="28">
                  <c:v>0.1624113944830495</c:v>
                </c:pt>
              </c:numCache>
            </c:numRef>
          </c:val>
          <c:smooth val="0"/>
          <c:extLst>
            <c:ext xmlns:c16="http://schemas.microsoft.com/office/drawing/2014/chart" uri="{C3380CC4-5D6E-409C-BE32-E72D297353CC}">
              <c16:uniqueId val="{00000001-46AB-4E07-8018-DA45A9E74BE1}"/>
            </c:ext>
          </c:extLst>
        </c:ser>
        <c:dLbls>
          <c:showLegendKey val="0"/>
          <c:showVal val="0"/>
          <c:showCatName val="0"/>
          <c:showSerName val="0"/>
          <c:showPercent val="0"/>
          <c:showBubbleSize val="0"/>
        </c:dLbls>
        <c:marker val="1"/>
        <c:smooth val="0"/>
        <c:axId val="1067220304"/>
        <c:axId val="1067218384"/>
      </c:lineChart>
      <c:lineChart>
        <c:grouping val="standard"/>
        <c:varyColors val="0"/>
        <c:ser>
          <c:idx val="2"/>
          <c:order val="2"/>
          <c:tx>
            <c:strRef>
              <c:f>Annual!$C$29</c:f>
              <c:strCache>
                <c:ptCount val="1"/>
                <c:pt idx="0">
                  <c:v> Gauteng</c:v>
                </c:pt>
              </c:strCache>
            </c:strRef>
          </c:tx>
          <c:spPr>
            <a:ln w="28575" cap="rnd">
              <a:solidFill>
                <a:schemeClr val="accent3"/>
              </a:solidFill>
              <a:round/>
            </a:ln>
            <a:effectLst/>
          </c:spPr>
          <c:marker>
            <c:symbol val="none"/>
          </c:marker>
          <c:cat>
            <c:strRef>
              <c:f>Annual!$D$22:$AF$22</c:f>
              <c:strCache>
                <c:ptCount val="29"/>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strCache>
            </c:strRef>
          </c:cat>
          <c:val>
            <c:numRef>
              <c:f>Annual!$D$29:$AF$29</c:f>
              <c:numCache>
                <c:formatCode>0.0%</c:formatCode>
                <c:ptCount val="29"/>
                <c:pt idx="0">
                  <c:v>0.31247206039412151</c:v>
                </c:pt>
                <c:pt idx="1">
                  <c:v>0.31366737406194728</c:v>
                </c:pt>
                <c:pt idx="2">
                  <c:v>0.31760471379815358</c:v>
                </c:pt>
                <c:pt idx="3">
                  <c:v>0.31550407113120854</c:v>
                </c:pt>
                <c:pt idx="4">
                  <c:v>0.31650367026459925</c:v>
                </c:pt>
                <c:pt idx="5">
                  <c:v>0.32016181824136408</c:v>
                </c:pt>
                <c:pt idx="6">
                  <c:v>0.32091783022487619</c:v>
                </c:pt>
                <c:pt idx="7">
                  <c:v>0.3274778252255775</c:v>
                </c:pt>
                <c:pt idx="8">
                  <c:v>0.32789279705489305</c:v>
                </c:pt>
                <c:pt idx="9">
                  <c:v>0.33237928512216158</c:v>
                </c:pt>
                <c:pt idx="10">
                  <c:v>0.33298742811763099</c:v>
                </c:pt>
                <c:pt idx="11">
                  <c:v>0.33455879742401823</c:v>
                </c:pt>
                <c:pt idx="12">
                  <c:v>0.33473933080734974</c:v>
                </c:pt>
                <c:pt idx="13">
                  <c:v>0.337675865666278</c:v>
                </c:pt>
                <c:pt idx="14">
                  <c:v>0.33995381530379803</c:v>
                </c:pt>
                <c:pt idx="15">
                  <c:v>0.34242707272606665</c:v>
                </c:pt>
                <c:pt idx="16">
                  <c:v>0.34239973604460533</c:v>
                </c:pt>
                <c:pt idx="17">
                  <c:v>0.34346624831970807</c:v>
                </c:pt>
                <c:pt idx="18">
                  <c:v>0.34466974549697665</c:v>
                </c:pt>
                <c:pt idx="19">
                  <c:v>0.34587324816909082</c:v>
                </c:pt>
                <c:pt idx="20">
                  <c:v>0.34685359449427672</c:v>
                </c:pt>
                <c:pt idx="21">
                  <c:v>0.34787597870645354</c:v>
                </c:pt>
                <c:pt idx="22">
                  <c:v>0.34724343989497808</c:v>
                </c:pt>
                <c:pt idx="23">
                  <c:v>0.34926139438563159</c:v>
                </c:pt>
                <c:pt idx="24">
                  <c:v>0.3487021683079618</c:v>
                </c:pt>
                <c:pt idx="25">
                  <c:v>0.34962383576651174</c:v>
                </c:pt>
                <c:pt idx="26">
                  <c:v>0.35110080467458654</c:v>
                </c:pt>
                <c:pt idx="27">
                  <c:v>0.35211276844500827</c:v>
                </c:pt>
                <c:pt idx="28">
                  <c:v>0.35272682246114478</c:v>
                </c:pt>
              </c:numCache>
            </c:numRef>
          </c:val>
          <c:smooth val="0"/>
          <c:extLst>
            <c:ext xmlns:c16="http://schemas.microsoft.com/office/drawing/2014/chart" uri="{C3380CC4-5D6E-409C-BE32-E72D297353CC}">
              <c16:uniqueId val="{00000002-46AB-4E07-8018-DA45A9E74BE1}"/>
            </c:ext>
          </c:extLst>
        </c:ser>
        <c:dLbls>
          <c:showLegendKey val="0"/>
          <c:showVal val="0"/>
          <c:showCatName val="0"/>
          <c:showSerName val="0"/>
          <c:showPercent val="0"/>
          <c:showBubbleSize val="0"/>
        </c:dLbls>
        <c:marker val="1"/>
        <c:smooth val="0"/>
        <c:axId val="995553632"/>
        <c:axId val="1103926816"/>
      </c:lineChart>
      <c:catAx>
        <c:axId val="106722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7218384"/>
        <c:crosses val="autoZero"/>
        <c:auto val="1"/>
        <c:lblAlgn val="ctr"/>
        <c:lblOffset val="100"/>
        <c:noMultiLvlLbl val="0"/>
      </c:catAx>
      <c:valAx>
        <c:axId val="1067218384"/>
        <c:scaling>
          <c:orientation val="minMax"/>
          <c:min val="0.120000000000000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KZN and WC share</a:t>
                </a:r>
                <a:r>
                  <a:rPr lang="en-GB" baseline="0"/>
                  <a:t> of SA GVA</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7220304"/>
        <c:crosses val="autoZero"/>
        <c:crossBetween val="between"/>
      </c:valAx>
      <c:valAx>
        <c:axId val="1103926816"/>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Gauteng's share of SA GVA</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95553632"/>
        <c:crosses val="max"/>
        <c:crossBetween val="between"/>
      </c:valAx>
      <c:catAx>
        <c:axId val="995553632"/>
        <c:scaling>
          <c:orientation val="minMax"/>
        </c:scaling>
        <c:delete val="1"/>
        <c:axPos val="b"/>
        <c:numFmt formatCode="General" sourceLinked="1"/>
        <c:majorTickMark val="out"/>
        <c:minorTickMark val="none"/>
        <c:tickLblPos val="nextTo"/>
        <c:crossAx val="110392681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B51E25-7C9A-4360-A579-AD34C8D0BF04}" type="datetimeFigureOut">
              <a:rPr lang="en-ZA" smtClean="0"/>
              <a:t>2023/12/02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8D171-2BF7-43E1-A7FC-0A8E4FBA11AA}" type="slidenum">
              <a:rPr lang="en-ZA" smtClean="0"/>
              <a:t>‹#›</a:t>
            </a:fld>
            <a:endParaRPr lang="en-ZA"/>
          </a:p>
        </p:txBody>
      </p:sp>
    </p:spTree>
    <p:extLst>
      <p:ext uri="{BB962C8B-B14F-4D97-AF65-F5344CB8AC3E}">
        <p14:creationId xmlns:p14="http://schemas.microsoft.com/office/powerpoint/2010/main" val="796018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50A9D0-6548-441B-9C2F-F954A9158837}" type="datetimeFigureOut">
              <a:rPr lang="en-ZA" smtClean="0"/>
              <a:t>2023/12/02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2012613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0A9D0-6548-441B-9C2F-F954A9158837}" type="datetimeFigureOut">
              <a:rPr lang="en-ZA" smtClean="0"/>
              <a:t>2023/12/02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595619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0A9D0-6548-441B-9C2F-F954A9158837}" type="datetimeFigureOut">
              <a:rPr lang="en-ZA" smtClean="0"/>
              <a:t>2023/12/02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1227795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3120572" y="1843314"/>
            <a:ext cx="3483429" cy="3018972"/>
          </a:xfrm>
          <a:custGeom>
            <a:avLst/>
            <a:gdLst>
              <a:gd name="connsiteX0" fmla="*/ 0 w 3483429"/>
              <a:gd name="connsiteY0" fmla="*/ 0 h 3018972"/>
              <a:gd name="connsiteX1" fmla="*/ 3483429 w 3483429"/>
              <a:gd name="connsiteY1" fmla="*/ 0 h 3018972"/>
              <a:gd name="connsiteX2" fmla="*/ 3483429 w 3483429"/>
              <a:gd name="connsiteY2" fmla="*/ 3018972 h 3018972"/>
              <a:gd name="connsiteX3" fmla="*/ 0 w 3483429"/>
              <a:gd name="connsiteY3" fmla="*/ 3018972 h 3018972"/>
            </a:gdLst>
            <a:ahLst/>
            <a:cxnLst>
              <a:cxn ang="0">
                <a:pos x="connsiteX0" y="connsiteY0"/>
              </a:cxn>
              <a:cxn ang="0">
                <a:pos x="connsiteX1" y="connsiteY1"/>
              </a:cxn>
              <a:cxn ang="0">
                <a:pos x="connsiteX2" y="connsiteY2"/>
              </a:cxn>
              <a:cxn ang="0">
                <a:pos x="connsiteX3" y="connsiteY3"/>
              </a:cxn>
            </a:cxnLst>
            <a:rect l="l" t="t" r="r" b="b"/>
            <a:pathLst>
              <a:path w="3483429" h="3018972">
                <a:moveTo>
                  <a:pt x="0" y="0"/>
                </a:moveTo>
                <a:lnTo>
                  <a:pt x="3483429" y="0"/>
                </a:lnTo>
                <a:lnTo>
                  <a:pt x="3483429" y="3018972"/>
                </a:lnTo>
                <a:lnTo>
                  <a:pt x="0" y="3018972"/>
                </a:lnTo>
                <a:close/>
              </a:path>
            </a:pathLst>
          </a:custGeom>
        </p:spPr>
        <p:txBody>
          <a:bodyPr wrap="square">
            <a:noAutofit/>
          </a:bodyPr>
          <a:lstStyle/>
          <a:p>
            <a:endParaRPr lang="id-ID"/>
          </a:p>
        </p:txBody>
      </p:sp>
    </p:spTree>
    <p:extLst>
      <p:ext uri="{BB962C8B-B14F-4D97-AF65-F5344CB8AC3E}">
        <p14:creationId xmlns:p14="http://schemas.microsoft.com/office/powerpoint/2010/main" val="41786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0A9D0-6548-441B-9C2F-F954A9158837}" type="datetimeFigureOut">
              <a:rPr lang="en-ZA" smtClean="0"/>
              <a:t>2023/12/02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279643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50A9D0-6548-441B-9C2F-F954A9158837}" type="datetimeFigureOut">
              <a:rPr lang="en-ZA" smtClean="0"/>
              <a:t>2023/12/02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139490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50A9D0-6548-441B-9C2F-F954A9158837}" type="datetimeFigureOut">
              <a:rPr lang="en-ZA" smtClean="0"/>
              <a:t>2023/12/02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3542080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50A9D0-6548-441B-9C2F-F954A9158837}" type="datetimeFigureOut">
              <a:rPr lang="en-ZA" smtClean="0"/>
              <a:t>2023/12/02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3962046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50A9D0-6548-441B-9C2F-F954A9158837}" type="datetimeFigureOut">
              <a:rPr lang="en-ZA" smtClean="0"/>
              <a:t>2023/12/02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1379675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0A9D0-6548-441B-9C2F-F954A9158837}" type="datetimeFigureOut">
              <a:rPr lang="en-ZA" smtClean="0"/>
              <a:t>2023/12/02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1921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50A9D0-6548-441B-9C2F-F954A9158837}" type="datetimeFigureOut">
              <a:rPr lang="en-ZA" smtClean="0"/>
              <a:t>2023/12/02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4224120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50A9D0-6548-441B-9C2F-F954A9158837}" type="datetimeFigureOut">
              <a:rPr lang="en-ZA" smtClean="0"/>
              <a:t>2023/12/02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2D575A9-6B06-4F34-9B7C-3380E2DF123E}" type="slidenum">
              <a:rPr lang="en-ZA" smtClean="0"/>
              <a:t>‹#›</a:t>
            </a:fld>
            <a:endParaRPr lang="en-ZA"/>
          </a:p>
        </p:txBody>
      </p:sp>
    </p:spTree>
    <p:extLst>
      <p:ext uri="{BB962C8B-B14F-4D97-AF65-F5344CB8AC3E}">
        <p14:creationId xmlns:p14="http://schemas.microsoft.com/office/powerpoint/2010/main" val="3714321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0A9D0-6548-441B-9C2F-F954A9158837}" type="datetimeFigureOut">
              <a:rPr lang="en-ZA" smtClean="0"/>
              <a:t>2023/12/02</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575A9-6B06-4F34-9B7C-3380E2DF123E}" type="slidenum">
              <a:rPr lang="en-ZA" smtClean="0"/>
              <a:t>‹#›</a:t>
            </a:fld>
            <a:endParaRPr lang="en-ZA"/>
          </a:p>
        </p:txBody>
      </p:sp>
    </p:spTree>
    <p:extLst>
      <p:ext uri="{BB962C8B-B14F-4D97-AF65-F5344CB8AC3E}">
        <p14:creationId xmlns:p14="http://schemas.microsoft.com/office/powerpoint/2010/main" val="42637483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A6BBF6-57B6-CC2F-9EB1-40122A107F73}"/>
              </a:ext>
            </a:extLst>
          </p:cNvPr>
          <p:cNvSpPr>
            <a:spLocks noGrp="1"/>
          </p:cNvSpPr>
          <p:nvPr>
            <p:ph type="title"/>
          </p:nvPr>
        </p:nvSpPr>
        <p:spPr>
          <a:xfrm>
            <a:off x="313267" y="586855"/>
            <a:ext cx="3354821" cy="3387497"/>
          </a:xfrm>
        </p:spPr>
        <p:txBody>
          <a:bodyPr anchor="b">
            <a:normAutofit/>
          </a:bodyPr>
          <a:lstStyle/>
          <a:p>
            <a:br>
              <a:rPr lang="en-US" sz="2200" b="1" dirty="0">
                <a:solidFill>
                  <a:srgbClr val="FFFFFF"/>
                </a:solidFill>
              </a:rPr>
            </a:br>
            <a:r>
              <a:rPr lang="en-US" sz="2200" b="1" dirty="0">
                <a:solidFill>
                  <a:srgbClr val="FFFFFF"/>
                </a:solidFill>
                <a:latin typeface="Lato Black" panose="020F0502020204030203" pitchFamily="34" charset="0"/>
                <a:ea typeface="Lato Black" panose="020F0502020204030203" pitchFamily="34" charset="0"/>
                <a:cs typeface="Lato Black" panose="020F0502020204030203" pitchFamily="34" charset="0"/>
              </a:rPr>
              <a:t>WHY HAS SOUTH AFRICA’S INDUSTRIAL POLICY FAILED TO HALT DEINDUSTRIALISATION AND TRANSFORM THE ECONOMY? </a:t>
            </a:r>
            <a:endParaRPr lang="en-ZA" sz="2200" b="1" dirty="0">
              <a:solidFill>
                <a:srgbClr val="FFFFFF"/>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Content Placeholder 2">
            <a:extLst>
              <a:ext uri="{FF2B5EF4-FFF2-40B4-BE49-F238E27FC236}">
                <a16:creationId xmlns:a16="http://schemas.microsoft.com/office/drawing/2014/main" id="{B778CF22-3BA1-1DCB-5342-193848A65E52}"/>
              </a:ext>
            </a:extLst>
          </p:cNvPr>
          <p:cNvSpPr>
            <a:spLocks noGrp="1"/>
          </p:cNvSpPr>
          <p:nvPr>
            <p:ph idx="1"/>
          </p:nvPr>
        </p:nvSpPr>
        <p:spPr>
          <a:xfrm>
            <a:off x="4810259" y="649480"/>
            <a:ext cx="6555347" cy="5546047"/>
          </a:xfrm>
        </p:spPr>
        <p:txBody>
          <a:bodyPr anchor="ctr">
            <a:normAutofit/>
          </a:bodyPr>
          <a:lstStyle/>
          <a:p>
            <a:pPr marL="0" indent="0">
              <a:buNone/>
            </a:pPr>
            <a:r>
              <a:rPr lang="en-US" sz="2000" dirty="0">
                <a:latin typeface="Lato Black" panose="020F0502020204030203" pitchFamily="34" charset="0"/>
                <a:ea typeface="Lato Black" panose="020F0502020204030203" pitchFamily="34" charset="0"/>
                <a:cs typeface="Lato Black" panose="020F0502020204030203" pitchFamily="34" charset="0"/>
              </a:rPr>
              <a:t>ANDREW MURRAY </a:t>
            </a:r>
          </a:p>
          <a:p>
            <a:pPr marL="0" indent="0">
              <a:buNone/>
            </a:pPr>
            <a:r>
              <a:rPr lang="en-US" sz="2000" dirty="0">
                <a:latin typeface="Lato Black" panose="020F0502020204030203" pitchFamily="34" charset="0"/>
                <a:ea typeface="Lato Black" panose="020F0502020204030203" pitchFamily="34" charset="0"/>
                <a:cs typeface="Lato Black" panose="020F0502020204030203" pitchFamily="34" charset="0"/>
              </a:rPr>
              <a:t>ANNUAL NEIL AGGETT LABOUR STUDIES LECTURE </a:t>
            </a:r>
          </a:p>
          <a:p>
            <a:pPr marL="0" indent="0">
              <a:buNone/>
            </a:pPr>
            <a:r>
              <a:rPr lang="en-US" sz="2000" dirty="0">
                <a:latin typeface="Lato Black" panose="020F0502020204030203" pitchFamily="34" charset="0"/>
                <a:ea typeface="Lato Black" panose="020F0502020204030203" pitchFamily="34" charset="0"/>
                <a:cs typeface="Lato Black" panose="020F0502020204030203" pitchFamily="34" charset="0"/>
              </a:rPr>
              <a:t>14 NOVEMBER 2023 </a:t>
            </a:r>
          </a:p>
          <a:p>
            <a:pPr marL="0" indent="0">
              <a:buNone/>
            </a:pPr>
            <a:endParaRPr lang="en-ZA" sz="2000" dirty="0"/>
          </a:p>
        </p:txBody>
      </p:sp>
    </p:spTree>
    <p:extLst>
      <p:ext uri="{BB962C8B-B14F-4D97-AF65-F5344CB8AC3E}">
        <p14:creationId xmlns:p14="http://schemas.microsoft.com/office/powerpoint/2010/main" val="4100478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924D84CD-5280-4B52-B96E-8EDAA2B20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6BC8DD5A-2177-6753-E2F9-C07A00190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1" cy="1696413"/>
          </a:xfrm>
          <a:prstGeom prst="rect">
            <a:avLst/>
          </a:prstGeom>
          <a:ln>
            <a:noFill/>
          </a:ln>
          <a:effectLst>
            <a:outerShdw blurRad="304800" dist="114300" dir="5460000" sx="92000" sy="92000" algn="t" rotWithShape="0">
              <a:srgbClr val="000000">
                <a:alpha val="1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F30F188-F407-194E-AC13-46844D589E4E}"/>
              </a:ext>
            </a:extLst>
          </p:cNvPr>
          <p:cNvSpPr>
            <a:spLocks noGrp="1"/>
          </p:cNvSpPr>
          <p:nvPr>
            <p:ph type="title"/>
          </p:nvPr>
        </p:nvSpPr>
        <p:spPr>
          <a:xfrm>
            <a:off x="304800" y="274104"/>
            <a:ext cx="11328399" cy="1157242"/>
          </a:xfrm>
        </p:spPr>
        <p:txBody>
          <a:bodyPr vert="horz" lIns="91440" tIns="45720" rIns="91440" bIns="45720" rtlCol="0" anchor="ctr">
            <a:normAutofit/>
          </a:bodyPr>
          <a:lstStyle/>
          <a:p>
            <a:pPr algn="ctr"/>
            <a:r>
              <a:rPr lang="en-US" sz="3200" b="1" kern="1200" dirty="0">
                <a:solidFill>
                  <a:schemeClr val="tx1"/>
                </a:solidFill>
                <a:latin typeface="Lato Black" panose="020F0502020204030203" pitchFamily="34" charset="0"/>
                <a:ea typeface="Lato Black" panose="020F0502020204030203" pitchFamily="34" charset="0"/>
                <a:cs typeface="Lato Black" panose="020F0502020204030203" pitchFamily="34" charset="0"/>
              </a:rPr>
              <a:t>PROVINCIAL CONTRIBUTION TO NATIONAL OUTPUT </a:t>
            </a:r>
          </a:p>
        </p:txBody>
      </p:sp>
      <p:graphicFrame>
        <p:nvGraphicFramePr>
          <p:cNvPr id="5" name="Chart 4">
            <a:extLst>
              <a:ext uri="{FF2B5EF4-FFF2-40B4-BE49-F238E27FC236}">
                <a16:creationId xmlns:a16="http://schemas.microsoft.com/office/drawing/2014/main" id="{881108CB-419E-F2E4-AE55-B52701F8E849}"/>
              </a:ext>
            </a:extLst>
          </p:cNvPr>
          <p:cNvGraphicFramePr>
            <a:graphicFrameLocks noGrp="1"/>
          </p:cNvGraphicFramePr>
          <p:nvPr>
            <p:extLst>
              <p:ext uri="{D42A27DB-BD31-4B8C-83A1-F6EECF244321}">
                <p14:modId xmlns:p14="http://schemas.microsoft.com/office/powerpoint/2010/main" val="2832611047"/>
              </p:ext>
            </p:extLst>
          </p:nvPr>
        </p:nvGraphicFramePr>
        <p:xfrm>
          <a:off x="1250830" y="2150049"/>
          <a:ext cx="4989238" cy="37290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1199A937-4455-5AD5-1215-09CAE8010B24}"/>
              </a:ext>
            </a:extLst>
          </p:cNvPr>
          <p:cNvGraphicFramePr>
            <a:graphicFrameLocks noGrp="1"/>
          </p:cNvGraphicFramePr>
          <p:nvPr>
            <p:extLst>
              <p:ext uri="{D42A27DB-BD31-4B8C-83A1-F6EECF244321}">
                <p14:modId xmlns:p14="http://schemas.microsoft.com/office/powerpoint/2010/main" val="2603492516"/>
              </p:ext>
            </p:extLst>
          </p:nvPr>
        </p:nvGraphicFramePr>
        <p:xfrm>
          <a:off x="6384064" y="2241041"/>
          <a:ext cx="4557106" cy="37290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6058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688A0E9-2E2B-63FA-8A55-4D3A993AA6A0}"/>
              </a:ext>
            </a:extLst>
          </p:cNvPr>
          <p:cNvSpPr>
            <a:spLocks noGrp="1"/>
          </p:cNvSpPr>
          <p:nvPr>
            <p:ph type="ftr" sz="quarter" idx="11"/>
          </p:nvPr>
        </p:nvSpPr>
        <p:spPr/>
        <p:txBody>
          <a:bodyPr/>
          <a:lstStyle/>
          <a:p>
            <a:endParaRPr lang="id-ID"/>
          </a:p>
        </p:txBody>
      </p:sp>
      <p:sp>
        <p:nvSpPr>
          <p:cNvPr id="3" name="Slide Number Placeholder 2">
            <a:extLst>
              <a:ext uri="{FF2B5EF4-FFF2-40B4-BE49-F238E27FC236}">
                <a16:creationId xmlns:a16="http://schemas.microsoft.com/office/drawing/2014/main" id="{F407A844-84A3-602F-97AF-07A68733EB37}"/>
              </a:ext>
            </a:extLst>
          </p:cNvPr>
          <p:cNvSpPr>
            <a:spLocks noGrp="1"/>
          </p:cNvSpPr>
          <p:nvPr>
            <p:ph type="sldNum" sz="quarter" idx="12"/>
          </p:nvPr>
        </p:nvSpPr>
        <p:spPr/>
        <p:txBody>
          <a:bodyPr/>
          <a:lstStyle/>
          <a:p>
            <a:fld id="{23F3660E-9163-4644-9882-F347A20983B1}" type="slidenum">
              <a:rPr lang="id-ID" smtClean="0"/>
              <a:t>11</a:t>
            </a:fld>
            <a:endParaRPr lang="id-ID"/>
          </a:p>
        </p:txBody>
      </p:sp>
      <p:pic>
        <p:nvPicPr>
          <p:cNvPr id="4" name="Picture 3">
            <a:extLst>
              <a:ext uri="{FF2B5EF4-FFF2-40B4-BE49-F238E27FC236}">
                <a16:creationId xmlns:a16="http://schemas.microsoft.com/office/drawing/2014/main" id="{981C867C-C659-2B79-FABF-5379C5B4C9D9}"/>
              </a:ext>
            </a:extLst>
          </p:cNvPr>
          <p:cNvPicPr>
            <a:picLocks noChangeAspect="1"/>
          </p:cNvPicPr>
          <p:nvPr/>
        </p:nvPicPr>
        <p:blipFill>
          <a:blip r:embed="rId2"/>
          <a:stretch>
            <a:fillRect/>
          </a:stretch>
        </p:blipFill>
        <p:spPr>
          <a:xfrm>
            <a:off x="2596592" y="139923"/>
            <a:ext cx="6998815" cy="6578154"/>
          </a:xfrm>
          <a:prstGeom prst="rect">
            <a:avLst/>
          </a:prstGeom>
        </p:spPr>
      </p:pic>
    </p:spTree>
    <p:extLst>
      <p:ext uri="{BB962C8B-B14F-4D97-AF65-F5344CB8AC3E}">
        <p14:creationId xmlns:p14="http://schemas.microsoft.com/office/powerpoint/2010/main" val="1753167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5689184-36D1-5C1F-13CF-B19076E858E4}"/>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200" kern="12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SA AND EC GROWTH 1994-2021</a:t>
            </a:r>
          </a:p>
        </p:txBody>
      </p:sp>
      <p:pic>
        <p:nvPicPr>
          <p:cNvPr id="5" name="Picture 4">
            <a:extLst>
              <a:ext uri="{FF2B5EF4-FFF2-40B4-BE49-F238E27FC236}">
                <a16:creationId xmlns:a16="http://schemas.microsoft.com/office/drawing/2014/main" id="{7A05013D-9414-E9B4-3DBD-B777DF759722}"/>
              </a:ext>
            </a:extLst>
          </p:cNvPr>
          <p:cNvPicPr>
            <a:picLocks noChangeAspect="1"/>
          </p:cNvPicPr>
          <p:nvPr/>
        </p:nvPicPr>
        <p:blipFill>
          <a:blip r:embed="rId2"/>
          <a:stretch>
            <a:fillRect/>
          </a:stretch>
        </p:blipFill>
        <p:spPr>
          <a:xfrm>
            <a:off x="4502428" y="1062568"/>
            <a:ext cx="7225748" cy="4732864"/>
          </a:xfrm>
          <a:prstGeom prst="rect">
            <a:avLst/>
          </a:prstGeom>
        </p:spPr>
      </p:pic>
    </p:spTree>
    <p:extLst>
      <p:ext uri="{BB962C8B-B14F-4D97-AF65-F5344CB8AC3E}">
        <p14:creationId xmlns:p14="http://schemas.microsoft.com/office/powerpoint/2010/main" val="3933118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B0737E2-0A01-7EFB-9D4A-DE847902195C}"/>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200" kern="12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GVA BY SECTOR BY DISTRICT </a:t>
            </a:r>
          </a:p>
        </p:txBody>
      </p:sp>
      <p:pic>
        <p:nvPicPr>
          <p:cNvPr id="3" name="Picture 2">
            <a:extLst>
              <a:ext uri="{FF2B5EF4-FFF2-40B4-BE49-F238E27FC236}">
                <a16:creationId xmlns:a16="http://schemas.microsoft.com/office/drawing/2014/main" id="{3BD33EDC-FC49-27FC-570C-164103F7FB13}"/>
              </a:ext>
            </a:extLst>
          </p:cNvPr>
          <p:cNvPicPr>
            <a:picLocks noChangeAspect="1"/>
          </p:cNvPicPr>
          <p:nvPr/>
        </p:nvPicPr>
        <p:blipFill>
          <a:blip r:embed="rId2"/>
          <a:stretch>
            <a:fillRect/>
          </a:stretch>
        </p:blipFill>
        <p:spPr>
          <a:xfrm>
            <a:off x="4502428" y="1062568"/>
            <a:ext cx="7225748" cy="4732864"/>
          </a:xfrm>
          <a:prstGeom prst="rect">
            <a:avLst/>
          </a:prstGeom>
        </p:spPr>
      </p:pic>
    </p:spTree>
    <p:extLst>
      <p:ext uri="{BB962C8B-B14F-4D97-AF65-F5344CB8AC3E}">
        <p14:creationId xmlns:p14="http://schemas.microsoft.com/office/powerpoint/2010/main" val="132535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D3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516024F-8638-96DF-2A12-3109E67F5105}"/>
              </a:ext>
            </a:extLst>
          </p:cNvPr>
          <p:cNvPicPr>
            <a:picLocks noChangeAspect="1"/>
          </p:cNvPicPr>
          <p:nvPr/>
        </p:nvPicPr>
        <p:blipFill>
          <a:blip r:embed="rId2"/>
          <a:stretch>
            <a:fillRect/>
          </a:stretch>
        </p:blipFill>
        <p:spPr>
          <a:xfrm>
            <a:off x="984930" y="643467"/>
            <a:ext cx="10222139" cy="5571066"/>
          </a:xfrm>
          <a:prstGeom prst="rect">
            <a:avLst/>
          </a:prstGeom>
        </p:spPr>
      </p:pic>
    </p:spTree>
    <p:extLst>
      <p:ext uri="{BB962C8B-B14F-4D97-AF65-F5344CB8AC3E}">
        <p14:creationId xmlns:p14="http://schemas.microsoft.com/office/powerpoint/2010/main" val="4154955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8DA1ADF-E07A-82B2-7A2C-12EA3C9C2081}"/>
              </a:ext>
            </a:extLst>
          </p:cNvPr>
          <p:cNvPicPr>
            <a:picLocks noChangeAspect="1"/>
          </p:cNvPicPr>
          <p:nvPr/>
        </p:nvPicPr>
        <p:blipFill>
          <a:blip r:embed="rId2"/>
          <a:stretch>
            <a:fillRect/>
          </a:stretch>
        </p:blipFill>
        <p:spPr>
          <a:xfrm>
            <a:off x="2765256" y="457200"/>
            <a:ext cx="6661487" cy="5943600"/>
          </a:xfrm>
          <a:prstGeom prst="rect">
            <a:avLst/>
          </a:prstGeom>
        </p:spPr>
      </p:pic>
    </p:spTree>
    <p:extLst>
      <p:ext uri="{BB962C8B-B14F-4D97-AF65-F5344CB8AC3E}">
        <p14:creationId xmlns:p14="http://schemas.microsoft.com/office/powerpoint/2010/main" val="4077364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717730-C059-29C8-F393-C18D3BE9C584}"/>
              </a:ext>
            </a:extLst>
          </p:cNvPr>
          <p:cNvPicPr>
            <a:picLocks noChangeAspect="1"/>
          </p:cNvPicPr>
          <p:nvPr/>
        </p:nvPicPr>
        <p:blipFill>
          <a:blip r:embed="rId2"/>
          <a:stretch>
            <a:fillRect/>
          </a:stretch>
        </p:blipFill>
        <p:spPr>
          <a:xfrm>
            <a:off x="643467" y="961329"/>
            <a:ext cx="5291666" cy="4935342"/>
          </a:xfrm>
          <a:prstGeom prst="rect">
            <a:avLst/>
          </a:prstGeom>
        </p:spPr>
      </p:pic>
      <p:pic>
        <p:nvPicPr>
          <p:cNvPr id="2" name="Picture 1">
            <a:extLst>
              <a:ext uri="{FF2B5EF4-FFF2-40B4-BE49-F238E27FC236}">
                <a16:creationId xmlns:a16="http://schemas.microsoft.com/office/drawing/2014/main" id="{A997F78B-BB85-36E7-EB75-7EB23B42B82C}"/>
              </a:ext>
            </a:extLst>
          </p:cNvPr>
          <p:cNvPicPr>
            <a:picLocks noChangeAspect="1"/>
          </p:cNvPicPr>
          <p:nvPr/>
        </p:nvPicPr>
        <p:blipFill>
          <a:blip r:embed="rId3"/>
          <a:stretch>
            <a:fillRect/>
          </a:stretch>
        </p:blipFill>
        <p:spPr>
          <a:xfrm>
            <a:off x="6256865" y="1668832"/>
            <a:ext cx="5291667" cy="3520335"/>
          </a:xfrm>
          <a:prstGeom prst="rect">
            <a:avLst/>
          </a:prstGeom>
        </p:spPr>
      </p:pic>
    </p:spTree>
    <p:extLst>
      <p:ext uri="{BB962C8B-B14F-4D97-AF65-F5344CB8AC3E}">
        <p14:creationId xmlns:p14="http://schemas.microsoft.com/office/powerpoint/2010/main" val="2765096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1D9C52E1-7939-4163-32EF-4F5C63CA7E9C}"/>
              </a:ext>
            </a:extLst>
          </p:cNvPr>
          <p:cNvPicPr>
            <a:picLocks noChangeAspect="1"/>
          </p:cNvPicPr>
          <p:nvPr/>
        </p:nvPicPr>
        <p:blipFill>
          <a:blip r:embed="rId2"/>
          <a:stretch>
            <a:fillRect/>
          </a:stretch>
        </p:blipFill>
        <p:spPr>
          <a:xfrm>
            <a:off x="457200" y="866419"/>
            <a:ext cx="5867938" cy="5125161"/>
          </a:xfrm>
          <a:prstGeom prst="rect">
            <a:avLst/>
          </a:prstGeom>
        </p:spPr>
      </p:pic>
      <p:pic>
        <p:nvPicPr>
          <p:cNvPr id="4" name="Picture 3">
            <a:extLst>
              <a:ext uri="{FF2B5EF4-FFF2-40B4-BE49-F238E27FC236}">
                <a16:creationId xmlns:a16="http://schemas.microsoft.com/office/drawing/2014/main" id="{66A09302-3BC3-58E3-62D5-791DD5B61FC2}"/>
              </a:ext>
            </a:extLst>
          </p:cNvPr>
          <p:cNvPicPr>
            <a:picLocks noChangeAspect="1"/>
          </p:cNvPicPr>
          <p:nvPr/>
        </p:nvPicPr>
        <p:blipFill>
          <a:blip r:embed="rId3"/>
          <a:stretch>
            <a:fillRect/>
          </a:stretch>
        </p:blipFill>
        <p:spPr>
          <a:xfrm>
            <a:off x="7136839" y="1326519"/>
            <a:ext cx="4597961" cy="3026619"/>
          </a:xfrm>
          <a:prstGeom prst="rect">
            <a:avLst/>
          </a:prstGeom>
        </p:spPr>
      </p:pic>
      <p:sp>
        <p:nvSpPr>
          <p:cNvPr id="3" name="Rectangle 2">
            <a:extLst>
              <a:ext uri="{FF2B5EF4-FFF2-40B4-BE49-F238E27FC236}">
                <a16:creationId xmlns:a16="http://schemas.microsoft.com/office/drawing/2014/main" id="{637CA383-FB5E-BF7F-BC75-16AF89CC7944}"/>
              </a:ext>
            </a:extLst>
          </p:cNvPr>
          <p:cNvSpPr/>
          <p:nvPr/>
        </p:nvSpPr>
        <p:spPr>
          <a:xfrm>
            <a:off x="7154692" y="1855432"/>
            <a:ext cx="749855" cy="234543"/>
          </a:xfrm>
          <a:prstGeom prst="rect">
            <a:avLst/>
          </a:pr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a:extLst>
              <a:ext uri="{FF2B5EF4-FFF2-40B4-BE49-F238E27FC236}">
                <a16:creationId xmlns:a16="http://schemas.microsoft.com/office/drawing/2014/main" id="{1AD01150-D7FD-1484-E856-7416CA72CB27}"/>
              </a:ext>
            </a:extLst>
          </p:cNvPr>
          <p:cNvSpPr/>
          <p:nvPr/>
        </p:nvSpPr>
        <p:spPr>
          <a:xfrm>
            <a:off x="7927728" y="3344188"/>
            <a:ext cx="749855" cy="265793"/>
          </a:xfrm>
          <a:prstGeom prst="rect">
            <a:avLst/>
          </a:pr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a:extLst>
              <a:ext uri="{FF2B5EF4-FFF2-40B4-BE49-F238E27FC236}">
                <a16:creationId xmlns:a16="http://schemas.microsoft.com/office/drawing/2014/main" id="{15710542-6DC1-9A71-5241-90CE51E14B98}"/>
              </a:ext>
            </a:extLst>
          </p:cNvPr>
          <p:cNvSpPr/>
          <p:nvPr/>
        </p:nvSpPr>
        <p:spPr>
          <a:xfrm>
            <a:off x="9455497" y="1855432"/>
            <a:ext cx="749855" cy="234543"/>
          </a:xfrm>
          <a:prstGeom prst="rect">
            <a:avLst/>
          </a:pr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a:extLst>
              <a:ext uri="{FF2B5EF4-FFF2-40B4-BE49-F238E27FC236}">
                <a16:creationId xmlns:a16="http://schemas.microsoft.com/office/drawing/2014/main" id="{55CF646A-36A9-49C8-4795-26599E4D022C}"/>
              </a:ext>
            </a:extLst>
          </p:cNvPr>
          <p:cNvSpPr/>
          <p:nvPr/>
        </p:nvSpPr>
        <p:spPr>
          <a:xfrm>
            <a:off x="7177873" y="2218082"/>
            <a:ext cx="749855" cy="23454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7">
            <a:extLst>
              <a:ext uri="{FF2B5EF4-FFF2-40B4-BE49-F238E27FC236}">
                <a16:creationId xmlns:a16="http://schemas.microsoft.com/office/drawing/2014/main" id="{444EE110-EDC4-F7C2-0982-8784760B6EA7}"/>
              </a:ext>
            </a:extLst>
          </p:cNvPr>
          <p:cNvSpPr/>
          <p:nvPr/>
        </p:nvSpPr>
        <p:spPr>
          <a:xfrm>
            <a:off x="7171705" y="2452625"/>
            <a:ext cx="749855" cy="21536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a:extLst>
              <a:ext uri="{FF2B5EF4-FFF2-40B4-BE49-F238E27FC236}">
                <a16:creationId xmlns:a16="http://schemas.microsoft.com/office/drawing/2014/main" id="{7792B5E6-4FFF-5275-C03D-1D05D78AE007}"/>
              </a:ext>
            </a:extLst>
          </p:cNvPr>
          <p:cNvSpPr/>
          <p:nvPr/>
        </p:nvSpPr>
        <p:spPr>
          <a:xfrm>
            <a:off x="10958165" y="1882874"/>
            <a:ext cx="749855" cy="21536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Rectangle 9">
            <a:extLst>
              <a:ext uri="{FF2B5EF4-FFF2-40B4-BE49-F238E27FC236}">
                <a16:creationId xmlns:a16="http://schemas.microsoft.com/office/drawing/2014/main" id="{C82D3E42-D36C-435F-2EA5-FED31AB12237}"/>
              </a:ext>
            </a:extLst>
          </p:cNvPr>
          <p:cNvSpPr/>
          <p:nvPr/>
        </p:nvSpPr>
        <p:spPr>
          <a:xfrm>
            <a:off x="10958164" y="1651222"/>
            <a:ext cx="749855" cy="21536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ectangle 10">
            <a:extLst>
              <a:ext uri="{FF2B5EF4-FFF2-40B4-BE49-F238E27FC236}">
                <a16:creationId xmlns:a16="http://schemas.microsoft.com/office/drawing/2014/main" id="{D72E79E1-F5A3-030D-3FD7-25E51F9A31B7}"/>
              </a:ext>
            </a:extLst>
          </p:cNvPr>
          <p:cNvSpPr/>
          <p:nvPr/>
        </p:nvSpPr>
        <p:spPr>
          <a:xfrm>
            <a:off x="7927727" y="1859889"/>
            <a:ext cx="749855" cy="23454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a:extLst>
              <a:ext uri="{FF2B5EF4-FFF2-40B4-BE49-F238E27FC236}">
                <a16:creationId xmlns:a16="http://schemas.microsoft.com/office/drawing/2014/main" id="{A777FC92-08E5-BE08-1230-505847FE46ED}"/>
              </a:ext>
            </a:extLst>
          </p:cNvPr>
          <p:cNvSpPr/>
          <p:nvPr/>
        </p:nvSpPr>
        <p:spPr>
          <a:xfrm>
            <a:off x="9450073" y="2218082"/>
            <a:ext cx="749855" cy="23454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758226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7A478-FDC2-B0EA-CBAA-39947EB5A766}"/>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l"/>
            <a:r>
              <a:rPr lang="en-US" sz="3200" b="1" kern="12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SPATIAL TRENDS AND IMPLICATIONS     </a:t>
            </a:r>
          </a:p>
        </p:txBody>
      </p:sp>
      <p:sp>
        <p:nvSpPr>
          <p:cNvPr id="3" name="Subtitle 2">
            <a:extLst>
              <a:ext uri="{FF2B5EF4-FFF2-40B4-BE49-F238E27FC236}">
                <a16:creationId xmlns:a16="http://schemas.microsoft.com/office/drawing/2014/main" id="{D07E079C-88D5-C884-EE6D-B2E87F7119CC}"/>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marL="285750" indent="-228600" algn="l">
              <a:spcAft>
                <a:spcPts val="800"/>
              </a:spcAft>
              <a:buFont typeface="Arial" panose="020B0604020202020204" pitchFamily="34" charset="0"/>
              <a:buChar char="•"/>
            </a:pPr>
            <a:r>
              <a:rPr lang="en-US" sz="1400">
                <a:effectLst/>
              </a:rPr>
              <a:t>Since 1994, the 3 wealthier provinces have increased their share of national GVA while others have shrunk</a:t>
            </a:r>
          </a:p>
          <a:p>
            <a:pPr marL="285750" indent="-228600" algn="l">
              <a:spcAft>
                <a:spcPts val="800"/>
              </a:spcAft>
              <a:buFont typeface="Arial" panose="020B0604020202020204" pitchFamily="34" charset="0"/>
              <a:buChar char="•"/>
            </a:pPr>
            <a:r>
              <a:rPr lang="en-US" sz="1400">
                <a:effectLst/>
              </a:rPr>
              <a:t>Stagnation and economic regression in most provincial economies driven by de-industrialisation and absence of structural transformation of national economy  </a:t>
            </a:r>
          </a:p>
          <a:p>
            <a:pPr marL="285750" indent="-228600" algn="l">
              <a:spcAft>
                <a:spcPts val="800"/>
              </a:spcAft>
              <a:buFont typeface="Arial" panose="020B0604020202020204" pitchFamily="34" charset="0"/>
              <a:buChar char="•"/>
            </a:pPr>
            <a:r>
              <a:rPr lang="en-US" sz="1400">
                <a:effectLst/>
              </a:rPr>
              <a:t>Trend of spatial economic concentration exacerbating uneven development and deepening revenue crisis of local state </a:t>
            </a:r>
            <a:r>
              <a:rPr lang="en-US" sz="1400"/>
              <a:t> </a:t>
            </a:r>
          </a:p>
          <a:p>
            <a:pPr marL="285750" indent="-228600" algn="l">
              <a:spcAft>
                <a:spcPts val="800"/>
              </a:spcAft>
              <a:buFont typeface="Arial" panose="020B0604020202020204" pitchFamily="34" charset="0"/>
              <a:buChar char="•"/>
            </a:pPr>
            <a:r>
              <a:rPr lang="en-US" sz="1400"/>
              <a:t>Huge risks for state-dependent district economies with no productive economy (see for example Alfred Nzo with productive economy less than 10% of GVA) in current context of fiscal cuts</a:t>
            </a:r>
          </a:p>
          <a:p>
            <a:pPr marL="285750" indent="-228600" algn="l">
              <a:spcAft>
                <a:spcPts val="800"/>
              </a:spcAft>
              <a:buFont typeface="Arial" panose="020B0604020202020204" pitchFamily="34" charset="0"/>
              <a:buChar char="•"/>
            </a:pPr>
            <a:r>
              <a:rPr lang="en-US" sz="1400"/>
              <a:t>50% of SA’s economy is concentrated in 5 metros – as shown in slide 11 these are not growing at the pace required to trigger national growth due to structural spatial-economic constraints (transport inefficiencies, low consumption demand in townships where most residents and 60% of country’s unemployed reside) </a:t>
            </a:r>
          </a:p>
          <a:p>
            <a:pPr marL="285750" indent="-228600" algn="l">
              <a:spcAft>
                <a:spcPts val="800"/>
              </a:spcAft>
              <a:buFont typeface="Arial" panose="020B0604020202020204" pitchFamily="34" charset="0"/>
              <a:buChar char="•"/>
            </a:pPr>
            <a:r>
              <a:rPr lang="en-US" sz="1400">
                <a:effectLst/>
              </a:rPr>
              <a:t>There are very weak plans for economic growth and reindustrialisation at sub-national level (District Development Plans not anchored around growth drivers and are not a local expression of industrial policy)</a:t>
            </a:r>
          </a:p>
          <a:p>
            <a:pPr marL="285750" indent="-228600" algn="l">
              <a:spcAft>
                <a:spcPts val="800"/>
              </a:spcAft>
              <a:buFont typeface="Arial" panose="020B0604020202020204" pitchFamily="34" charset="0"/>
              <a:buChar char="•"/>
            </a:pPr>
            <a:r>
              <a:rPr lang="en-US" sz="1400">
                <a:effectLst/>
              </a:rPr>
              <a:t>Very weak appreciation at sub-national level of existing industrial activities (as shown for Sarah Baartman/ex-Cacadu in slides 14-17) and retention/expansion support required (incapacity of municipal LED) </a:t>
            </a:r>
            <a:endParaRPr lang="en-US" sz="1400"/>
          </a:p>
        </p:txBody>
      </p:sp>
    </p:spTree>
    <p:extLst>
      <p:ext uri="{BB962C8B-B14F-4D97-AF65-F5344CB8AC3E}">
        <p14:creationId xmlns:p14="http://schemas.microsoft.com/office/powerpoint/2010/main" val="3396347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7A478-FDC2-B0EA-CBAA-39947EB5A766}"/>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l"/>
            <a:r>
              <a:rPr lang="en-US" sz="3200" b="1" kern="12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WHAT MUST CHANGE?    </a:t>
            </a:r>
          </a:p>
        </p:txBody>
      </p:sp>
      <p:sp>
        <p:nvSpPr>
          <p:cNvPr id="3" name="Subtitle 2">
            <a:extLst>
              <a:ext uri="{FF2B5EF4-FFF2-40B4-BE49-F238E27FC236}">
                <a16:creationId xmlns:a16="http://schemas.microsoft.com/office/drawing/2014/main" id="{D07E079C-88D5-C884-EE6D-B2E87F7119CC}"/>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marL="285750" indent="-228600" algn="l">
              <a:spcAft>
                <a:spcPts val="800"/>
              </a:spcAft>
              <a:buFont typeface="Arial" panose="020B0604020202020204" pitchFamily="34" charset="0"/>
              <a:buChar char="•"/>
            </a:pPr>
            <a:r>
              <a:rPr lang="en-US" sz="1300">
                <a:effectLst/>
              </a:rPr>
              <a:t>Make industrial policy the apex priority that directs other policies </a:t>
            </a:r>
          </a:p>
          <a:p>
            <a:pPr marL="285750" indent="-228600" algn="l">
              <a:spcAft>
                <a:spcPts val="800"/>
              </a:spcAft>
              <a:buFont typeface="Arial" panose="020B0604020202020204" pitchFamily="34" charset="0"/>
              <a:buChar char="•"/>
            </a:pPr>
            <a:r>
              <a:rPr lang="en-US" sz="1300">
                <a:effectLst/>
              </a:rPr>
              <a:t>Enabling macro-economic policy (cannot effectively implement industrial policy within a broadly neo-liberal policy framework) </a:t>
            </a:r>
          </a:p>
          <a:p>
            <a:pPr marL="285750" indent="-228600" algn="l">
              <a:spcAft>
                <a:spcPts val="800"/>
              </a:spcAft>
              <a:buFont typeface="Arial" panose="020B0604020202020204" pitchFamily="34" charset="0"/>
              <a:buChar char="•"/>
            </a:pPr>
            <a:r>
              <a:rPr lang="en-US" sz="1300">
                <a:effectLst/>
              </a:rPr>
              <a:t>Recognise the pivotal role of manufacturing (</a:t>
            </a:r>
            <a:r>
              <a:rPr lang="en-US" sz="1300"/>
              <a:t>backward and forward linkages, stimulates skills, innovation and technology) </a:t>
            </a:r>
          </a:p>
          <a:p>
            <a:pPr marL="285750" indent="-228600" algn="l">
              <a:spcAft>
                <a:spcPts val="800"/>
              </a:spcAft>
              <a:buFont typeface="Arial" panose="020B0604020202020204" pitchFamily="34" charset="0"/>
              <a:buChar char="•"/>
            </a:pPr>
            <a:r>
              <a:rPr lang="en-US" sz="1300"/>
              <a:t>Economies that sustain high growth for long periods had manufacturing GVA upward of 25% (ours around 12%)</a:t>
            </a:r>
          </a:p>
          <a:p>
            <a:pPr marL="285750" indent="-228600" algn="l">
              <a:spcAft>
                <a:spcPts val="800"/>
              </a:spcAft>
              <a:buFont typeface="Arial" panose="020B0604020202020204" pitchFamily="34" charset="0"/>
              <a:buChar char="•"/>
            </a:pPr>
            <a:r>
              <a:rPr lang="en-US" sz="1300">
                <a:effectLst/>
              </a:rPr>
              <a:t>Align industrial policy instruments to protect and expand on local industrial activity  (the weakness of LED?) </a:t>
            </a:r>
          </a:p>
          <a:p>
            <a:pPr marL="285750" indent="-228600" algn="l">
              <a:spcAft>
                <a:spcPts val="800"/>
              </a:spcAft>
              <a:buFont typeface="Arial" panose="020B0604020202020204" pitchFamily="34" charset="0"/>
              <a:buChar char="•"/>
            </a:pPr>
            <a:r>
              <a:rPr lang="en-US" sz="1300">
                <a:effectLst/>
              </a:rPr>
              <a:t>Align industrial policy to areas of future demand (green industrialisation, innovation)</a:t>
            </a:r>
          </a:p>
          <a:p>
            <a:pPr marL="285750" indent="-228600" algn="l">
              <a:spcAft>
                <a:spcPts val="800"/>
              </a:spcAft>
              <a:buFont typeface="Arial" panose="020B0604020202020204" pitchFamily="34" charset="0"/>
              <a:buChar char="•"/>
            </a:pPr>
            <a:r>
              <a:rPr lang="en-US" sz="1300">
                <a:effectLst/>
              </a:rPr>
              <a:t>Shift to higher productivity activities and 4IR (alignment of skills and education system) </a:t>
            </a:r>
          </a:p>
          <a:p>
            <a:pPr marL="285750" indent="-228600" algn="l">
              <a:spcAft>
                <a:spcPts val="800"/>
              </a:spcAft>
              <a:buFont typeface="Arial" panose="020B0604020202020204" pitchFamily="34" charset="0"/>
              <a:buChar char="•"/>
            </a:pPr>
            <a:r>
              <a:rPr lang="en-US" sz="1300">
                <a:effectLst/>
              </a:rPr>
              <a:t>New approach to SEZs and industrial parks </a:t>
            </a:r>
          </a:p>
          <a:p>
            <a:pPr marL="285750" indent="-228600" algn="l">
              <a:spcAft>
                <a:spcPts val="800"/>
              </a:spcAft>
              <a:buFont typeface="Arial" panose="020B0604020202020204" pitchFamily="34" charset="0"/>
              <a:buChar char="•"/>
            </a:pPr>
            <a:r>
              <a:rPr lang="en-US" sz="1300">
                <a:effectLst/>
              </a:rPr>
              <a:t>Localisation and deepening supply chains to bring in new entrant firms (black industrialists and SMMEs) but must be matched with supply side measures to build productivity and competitiveness</a:t>
            </a:r>
          </a:p>
          <a:p>
            <a:pPr marL="285750" indent="-228600" algn="l">
              <a:spcAft>
                <a:spcPts val="800"/>
              </a:spcAft>
              <a:buFont typeface="Arial" panose="020B0604020202020204" pitchFamily="34" charset="0"/>
              <a:buChar char="•"/>
            </a:pPr>
            <a:r>
              <a:rPr lang="en-US" sz="1300">
                <a:effectLst/>
              </a:rPr>
              <a:t>New suites of incentives and more use of DFI de-risking to attract private and institutional capital     </a:t>
            </a:r>
          </a:p>
          <a:p>
            <a:pPr indent="-228600" algn="l">
              <a:buFont typeface="Arial" panose="020B0604020202020204" pitchFamily="34" charset="0"/>
              <a:buChar char="•"/>
            </a:pPr>
            <a:endParaRPr lang="en-US" sz="1300"/>
          </a:p>
        </p:txBody>
      </p:sp>
    </p:spTree>
    <p:extLst>
      <p:ext uri="{BB962C8B-B14F-4D97-AF65-F5344CB8AC3E}">
        <p14:creationId xmlns:p14="http://schemas.microsoft.com/office/powerpoint/2010/main" val="356098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2DABA1B-8E10-F54C-8636-260092681D68}"/>
              </a:ext>
            </a:extLst>
          </p:cNvPr>
          <p:cNvSpPr/>
          <p:nvPr/>
        </p:nvSpPr>
        <p:spPr>
          <a:xfrm>
            <a:off x="213360" y="586855"/>
            <a:ext cx="3454728" cy="3387497"/>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3200" b="1" kern="1200" spc="6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INDUSTRIAL POLICY IN CONTEXT  </a:t>
            </a:r>
          </a:p>
        </p:txBody>
      </p:sp>
      <p:sp>
        <p:nvSpPr>
          <p:cNvPr id="2" name="Rectangle 1">
            <a:extLst>
              <a:ext uri="{FF2B5EF4-FFF2-40B4-BE49-F238E27FC236}">
                <a16:creationId xmlns:a16="http://schemas.microsoft.com/office/drawing/2014/main" id="{4C21B316-F539-8D4E-8D31-2B75147C0AB9}"/>
              </a:ext>
            </a:extLst>
          </p:cNvPr>
          <p:cNvSpPr/>
          <p:nvPr/>
        </p:nvSpPr>
        <p:spPr>
          <a:xfrm>
            <a:off x="4810259" y="649480"/>
            <a:ext cx="6555347" cy="5546047"/>
          </a:xfrm>
          <a:prstGeom prst="rect">
            <a:avLst/>
          </a:prstGeom>
        </p:spPr>
        <p:txBody>
          <a:bodyPr vert="horz" lIns="91440" tIns="45720" rIns="91440" bIns="45720" rtlCol="0" anchor="ctr">
            <a:normAutofit/>
          </a:bodyPr>
          <a:lstStyle/>
          <a:p>
            <a:pPr marL="573750" indent="-228600" defTabSz="914400">
              <a:lnSpc>
                <a:spcPct val="90000"/>
              </a:lnSpc>
              <a:spcAft>
                <a:spcPts val="600"/>
              </a:spcAft>
              <a:buFont typeface="Arial" panose="020B0604020202020204" pitchFamily="34" charset="0"/>
              <a:buChar char="•"/>
            </a:pPr>
            <a:r>
              <a:rPr lang="en-US" sz="2000"/>
              <a:t>Shift from import-substitution industrialization under apartheid to GEAR </a:t>
            </a:r>
          </a:p>
          <a:p>
            <a:pPr marL="573750" indent="-228600" defTabSz="914400">
              <a:lnSpc>
                <a:spcPct val="90000"/>
              </a:lnSpc>
              <a:spcAft>
                <a:spcPts val="600"/>
              </a:spcAft>
              <a:buFont typeface="Arial" panose="020B0604020202020204" pitchFamily="34" charset="0"/>
              <a:buChar char="•"/>
            </a:pPr>
            <a:r>
              <a:rPr lang="en-US" sz="2000">
                <a:effectLst/>
              </a:rPr>
              <a:t>Accompanied by widespread disinvestment, offshore listing by SA conglomerates   </a:t>
            </a:r>
          </a:p>
          <a:p>
            <a:pPr marL="573750" indent="-228600" defTabSz="914400">
              <a:lnSpc>
                <a:spcPct val="90000"/>
              </a:lnSpc>
              <a:spcAft>
                <a:spcPts val="600"/>
              </a:spcAft>
              <a:buFont typeface="Arial" panose="020B0604020202020204" pitchFamily="34" charset="0"/>
              <a:buChar char="•"/>
            </a:pPr>
            <a:r>
              <a:rPr lang="en-US" sz="2000">
                <a:effectLst/>
                <a:highlight>
                  <a:srgbClr val="FFFFFF"/>
                </a:highlight>
              </a:rPr>
              <a:t>Shift to focus on export -led growth with the lowering of import tariffs a key mechanism to lower prices on inputs to increase export competitiveness, from 28% in 1990, 23% in 1994, down to 8.2% by 2006 [1].</a:t>
            </a:r>
            <a:endParaRPr lang="en-US" sz="2000">
              <a:effectLst/>
            </a:endParaRPr>
          </a:p>
          <a:p>
            <a:pPr marL="573750" indent="-228600" defTabSz="914400">
              <a:lnSpc>
                <a:spcPct val="90000"/>
              </a:lnSpc>
              <a:spcAft>
                <a:spcPts val="600"/>
              </a:spcAft>
              <a:buFont typeface="Arial" panose="020B0604020202020204" pitchFamily="34" charset="0"/>
              <a:buChar char="•"/>
            </a:pPr>
            <a:r>
              <a:rPr lang="en-US" sz="2000"/>
              <a:t>De-industrialisation – manufacturing </a:t>
            </a:r>
            <a:r>
              <a:rPr lang="en-US" sz="2000">
                <a:effectLst/>
              </a:rPr>
              <a:t>sector’s share of GDP declining from 19.3% in 1994 to 11.8% in 2019. Textiles and clothing were particularly hard hit, shrinking from 7.8% of manufacturing GVA in 1996 to 1.8% in 2018 [2]. </a:t>
            </a:r>
            <a:endParaRPr lang="en-US" sz="2000"/>
          </a:p>
          <a:p>
            <a:pPr marL="573750" indent="-228600" defTabSz="914400">
              <a:lnSpc>
                <a:spcPct val="90000"/>
              </a:lnSpc>
              <a:spcAft>
                <a:spcPts val="600"/>
              </a:spcAft>
              <a:buFont typeface="Arial" panose="020B0604020202020204" pitchFamily="34" charset="0"/>
              <a:buChar char="•"/>
            </a:pPr>
            <a:r>
              <a:rPr lang="en-US" sz="2000">
                <a:effectLst/>
              </a:rPr>
              <a:t>Employment in labour-intensive industries like textiles, leather products, footwear, and clothing declined by more than 50% between 2000 and 2019 [3].</a:t>
            </a:r>
          </a:p>
          <a:p>
            <a:pPr marL="573750" indent="-228600" defTabSz="914400">
              <a:lnSpc>
                <a:spcPct val="90000"/>
              </a:lnSpc>
              <a:spcAft>
                <a:spcPts val="600"/>
              </a:spcAft>
              <a:buFont typeface="Arial" panose="020B0604020202020204" pitchFamily="34" charset="0"/>
              <a:buChar char="•"/>
            </a:pPr>
            <a:r>
              <a:rPr lang="en-US" sz="2000"/>
              <a:t>Shift to services seen as normal, even desirable </a:t>
            </a:r>
          </a:p>
          <a:p>
            <a:pPr marL="288000" indent="-228600" defTabSz="914400">
              <a:lnSpc>
                <a:spcPct val="90000"/>
              </a:lnSpc>
              <a:spcAft>
                <a:spcPts val="600"/>
              </a:spcAft>
              <a:buFont typeface="Arial" panose="020B0604020202020204" pitchFamily="34" charset="0"/>
              <a:buChar char="•"/>
            </a:pPr>
            <a:endParaRPr lang="en-US" sz="2000"/>
          </a:p>
        </p:txBody>
      </p:sp>
    </p:spTree>
    <p:extLst>
      <p:ext uri="{BB962C8B-B14F-4D97-AF65-F5344CB8AC3E}">
        <p14:creationId xmlns:p14="http://schemas.microsoft.com/office/powerpoint/2010/main" val="1617545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7A478-FDC2-B0EA-CBAA-39947EB5A766}"/>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l"/>
            <a:r>
              <a:rPr lang="en-US" sz="3200" b="1" kern="12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WHAT MUST CHANGE?    </a:t>
            </a:r>
          </a:p>
        </p:txBody>
      </p:sp>
      <p:sp>
        <p:nvSpPr>
          <p:cNvPr id="3" name="Subtitle 2">
            <a:extLst>
              <a:ext uri="{FF2B5EF4-FFF2-40B4-BE49-F238E27FC236}">
                <a16:creationId xmlns:a16="http://schemas.microsoft.com/office/drawing/2014/main" id="{D07E079C-88D5-C884-EE6D-B2E87F7119CC}"/>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marL="285750" indent="-228600" algn="l">
              <a:spcAft>
                <a:spcPts val="800"/>
              </a:spcAft>
              <a:buFont typeface="Arial" panose="020B0604020202020204" pitchFamily="34" charset="0"/>
              <a:buChar char="•"/>
            </a:pPr>
            <a:r>
              <a:rPr lang="en-US" sz="1300" dirty="0">
                <a:effectLst/>
              </a:rPr>
              <a:t>Tackle state capture and the undoing of the developmental state (how do we implement industrial policy in the absence of requisite state capacity, especially at local level?) </a:t>
            </a:r>
          </a:p>
          <a:p>
            <a:pPr marL="285750" indent="-228600" algn="l">
              <a:spcAft>
                <a:spcPts val="800"/>
              </a:spcAft>
              <a:buFont typeface="Arial" panose="020B0604020202020204" pitchFamily="34" charset="0"/>
              <a:buChar char="•"/>
            </a:pPr>
            <a:r>
              <a:rPr lang="en-US" sz="1300" dirty="0">
                <a:effectLst/>
              </a:rPr>
              <a:t>New class agency (old and aspirant rent-seeking elites have no interest in transforming productive capabilities for global competitiveness) </a:t>
            </a:r>
          </a:p>
          <a:p>
            <a:pPr marL="285750" indent="-228600" algn="l">
              <a:spcAft>
                <a:spcPts val="800"/>
              </a:spcAft>
              <a:buFont typeface="Arial" panose="020B0604020202020204" pitchFamily="34" charset="0"/>
              <a:buChar char="•"/>
            </a:pPr>
            <a:r>
              <a:rPr lang="en-US" sz="1300" dirty="0"/>
              <a:t>New roles for business (new partnership models </a:t>
            </a:r>
            <a:r>
              <a:rPr lang="en-US" sz="1300" dirty="0" err="1"/>
              <a:t>eg</a:t>
            </a:r>
            <a:r>
              <a:rPr lang="en-US" sz="1300" dirty="0"/>
              <a:t> proposed by </a:t>
            </a:r>
            <a:r>
              <a:rPr lang="en-US" sz="1300" dirty="0" err="1"/>
              <a:t>B4SA</a:t>
            </a:r>
            <a:r>
              <a:rPr lang="en-US" sz="1300" dirty="0"/>
              <a:t>) – will bring gains but shouldn’t undermine state building    </a:t>
            </a:r>
          </a:p>
          <a:p>
            <a:pPr marL="285750" indent="-228600" algn="l">
              <a:spcAft>
                <a:spcPts val="800"/>
              </a:spcAft>
              <a:buFont typeface="Arial" panose="020B0604020202020204" pitchFamily="34" charset="0"/>
              <a:buChar char="•"/>
            </a:pPr>
            <a:r>
              <a:rPr lang="en-US" sz="1300" dirty="0"/>
              <a:t>New roles for progressive forces (unions, social movements) – limits of corporatism if not accompanied by bottom up activism  </a:t>
            </a:r>
          </a:p>
          <a:p>
            <a:pPr marL="285750" indent="-228600" algn="l">
              <a:spcAft>
                <a:spcPts val="800"/>
              </a:spcAft>
              <a:buFont typeface="Arial" panose="020B0604020202020204" pitchFamily="34" charset="0"/>
              <a:buChar char="•"/>
            </a:pPr>
            <a:r>
              <a:rPr lang="en-US" sz="1300" dirty="0"/>
              <a:t>Navigating new geo-politics (friend-shoring) and poly-crisis   </a:t>
            </a:r>
          </a:p>
          <a:p>
            <a:pPr marL="285750" indent="-228600" algn="l">
              <a:spcAft>
                <a:spcPts val="800"/>
              </a:spcAft>
              <a:buFont typeface="Arial" panose="020B0604020202020204" pitchFamily="34" charset="0"/>
              <a:buChar char="•"/>
            </a:pPr>
            <a:r>
              <a:rPr lang="en-US" sz="1300" dirty="0"/>
              <a:t>Accelerate addressing structural constraints (logistics, energy security </a:t>
            </a:r>
            <a:r>
              <a:rPr lang="en-US" sz="1300" dirty="0" err="1"/>
              <a:t>etc</a:t>
            </a:r>
            <a:r>
              <a:rPr lang="en-US" sz="1300" dirty="0"/>
              <a:t>) but expand scope to include structure of the economy and concentrated ownership   </a:t>
            </a:r>
          </a:p>
          <a:p>
            <a:pPr marL="285750" indent="-228600" algn="l">
              <a:spcAft>
                <a:spcPts val="800"/>
              </a:spcAft>
              <a:buFont typeface="Arial" panose="020B0604020202020204" pitchFamily="34" charset="0"/>
              <a:buChar char="•"/>
            </a:pPr>
            <a:r>
              <a:rPr lang="en-US" sz="1300" dirty="0"/>
              <a:t>What is the essence of the economic exchange and trade-offs among and between elites and between elites and the working class and poor? </a:t>
            </a:r>
          </a:p>
          <a:p>
            <a:pPr marL="285750" indent="-228600" algn="l">
              <a:spcAft>
                <a:spcPts val="800"/>
              </a:spcAft>
              <a:buFont typeface="Arial" panose="020B0604020202020204" pitchFamily="34" charset="0"/>
              <a:buChar char="•"/>
            </a:pPr>
            <a:r>
              <a:rPr lang="en-US" sz="1300" dirty="0"/>
              <a:t>How do we couple growth and transformation agendas (to avoid trickle down policy orientations)</a:t>
            </a:r>
          </a:p>
          <a:p>
            <a:pPr marL="285750" indent="-228600" algn="l">
              <a:spcAft>
                <a:spcPts val="800"/>
              </a:spcAft>
              <a:buFont typeface="Arial" panose="020B0604020202020204" pitchFamily="34" charset="0"/>
              <a:buChar char="•"/>
            </a:pPr>
            <a:r>
              <a:rPr lang="en-US" sz="1300" dirty="0"/>
              <a:t>Timing for societal discussions (public reasoning) is good (as we end first 30 years of democracy).    </a:t>
            </a:r>
          </a:p>
          <a:p>
            <a:pPr algn="l"/>
            <a:endParaRPr lang="en-US" sz="1300" dirty="0"/>
          </a:p>
        </p:txBody>
      </p:sp>
    </p:spTree>
    <p:extLst>
      <p:ext uri="{BB962C8B-B14F-4D97-AF65-F5344CB8AC3E}">
        <p14:creationId xmlns:p14="http://schemas.microsoft.com/office/powerpoint/2010/main" val="4128673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7A478-FDC2-B0EA-CBAA-39947EB5A766}"/>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l"/>
            <a:r>
              <a:rPr lang="en-US" sz="3200" b="1" kern="12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REFERENCES</a:t>
            </a:r>
            <a:r>
              <a:rPr lang="en-US" sz="4000" b="1" kern="1200" dirty="0">
                <a:solidFill>
                  <a:srgbClr val="FFFFFF"/>
                </a:solidFill>
                <a:latin typeface="+mj-lt"/>
                <a:ea typeface="+mj-ea"/>
                <a:cs typeface="+mj-cs"/>
              </a:rPr>
              <a:t>     </a:t>
            </a:r>
          </a:p>
        </p:txBody>
      </p:sp>
      <p:sp>
        <p:nvSpPr>
          <p:cNvPr id="3" name="Subtitle 2">
            <a:extLst>
              <a:ext uri="{FF2B5EF4-FFF2-40B4-BE49-F238E27FC236}">
                <a16:creationId xmlns:a16="http://schemas.microsoft.com/office/drawing/2014/main" id="{D07E079C-88D5-C884-EE6D-B2E87F7119CC}"/>
              </a:ext>
            </a:extLst>
          </p:cNvPr>
          <p:cNvSpPr>
            <a:spLocks noGrp="1"/>
          </p:cNvSpPr>
          <p:nvPr>
            <p:ph type="subTitle" idx="1"/>
          </p:nvPr>
        </p:nvSpPr>
        <p:spPr>
          <a:xfrm>
            <a:off x="4210226" y="511388"/>
            <a:ext cx="7230796" cy="6082405"/>
          </a:xfrm>
        </p:spPr>
        <p:txBody>
          <a:bodyPr vert="horz" lIns="91440" tIns="45720" rIns="91440" bIns="45720" rtlCol="0" anchor="ctr">
            <a:normAutofit fontScale="55000" lnSpcReduction="20000"/>
          </a:bodyPr>
          <a:lstStyle/>
          <a:p>
            <a:pPr algn="l">
              <a:spcAft>
                <a:spcPts val="800"/>
              </a:spcAft>
            </a:pPr>
            <a:r>
              <a:rPr lang="en-US" sz="2100" dirty="0">
                <a:effectLst/>
              </a:rPr>
              <a:t>[1] Garth Strachan ‘Selected observations and lessons of post- apartheid industrial policy”. Unpublished presentation</a:t>
            </a:r>
          </a:p>
          <a:p>
            <a:pPr algn="l">
              <a:spcAft>
                <a:spcPts val="800"/>
              </a:spcAft>
            </a:pPr>
            <a:r>
              <a:rPr lang="en-US" sz="2100" dirty="0">
                <a:effectLst/>
              </a:rPr>
              <a:t>[2] Anthony Black “Creating Employment. Can </a:t>
            </a:r>
            <a:r>
              <a:rPr lang="en-US" sz="2100" dirty="0" err="1">
                <a:effectLst/>
              </a:rPr>
              <a:t>Labour</a:t>
            </a:r>
            <a:r>
              <a:rPr lang="en-US" sz="2100" dirty="0">
                <a:effectLst/>
              </a:rPr>
              <a:t>-intensive manufacturing Work?” in Better Choices – Ensuring South Africa’s future’. Greg Mills, </a:t>
            </a:r>
            <a:r>
              <a:rPr lang="en-US" sz="2100" dirty="0" err="1">
                <a:effectLst/>
              </a:rPr>
              <a:t>Mcebisi</a:t>
            </a:r>
            <a:r>
              <a:rPr lang="en-US" sz="2100" dirty="0">
                <a:effectLst/>
              </a:rPr>
              <a:t> Jonas, Haroon </a:t>
            </a:r>
            <a:r>
              <a:rPr lang="en-US" sz="2100" dirty="0" err="1">
                <a:effectLst/>
              </a:rPr>
              <a:t>Bhorat</a:t>
            </a:r>
            <a:r>
              <a:rPr lang="en-US" sz="2100" dirty="0">
                <a:effectLst/>
              </a:rPr>
              <a:t> and Ray Hartley, 2022. picador </a:t>
            </a:r>
          </a:p>
          <a:p>
            <a:pPr algn="l">
              <a:spcAft>
                <a:spcPts val="800"/>
              </a:spcAft>
            </a:pPr>
            <a:r>
              <a:rPr lang="en-US" sz="2100" dirty="0"/>
              <a:t>[3] </a:t>
            </a:r>
            <a:r>
              <a:rPr lang="en-US" sz="2100" dirty="0">
                <a:effectLst/>
              </a:rPr>
              <a:t>Anthony Black “Creating Employment. Can </a:t>
            </a:r>
            <a:r>
              <a:rPr lang="en-US" sz="2100" dirty="0" err="1">
                <a:effectLst/>
              </a:rPr>
              <a:t>Labour</a:t>
            </a:r>
            <a:r>
              <a:rPr lang="en-US" sz="2100" dirty="0">
                <a:effectLst/>
              </a:rPr>
              <a:t>-intensive manufacturing Work?” in Better Choices – Ensuring South Africa’s Future’. Greg Mills, </a:t>
            </a:r>
            <a:r>
              <a:rPr lang="en-US" sz="2100" dirty="0" err="1">
                <a:effectLst/>
              </a:rPr>
              <a:t>Mcebisi</a:t>
            </a:r>
            <a:r>
              <a:rPr lang="en-US" sz="2100" dirty="0">
                <a:effectLst/>
              </a:rPr>
              <a:t> Jonas, Haroon </a:t>
            </a:r>
            <a:r>
              <a:rPr lang="en-US" sz="2100" dirty="0" err="1">
                <a:effectLst/>
              </a:rPr>
              <a:t>Bhorat</a:t>
            </a:r>
            <a:r>
              <a:rPr lang="en-US" sz="2100" dirty="0">
                <a:effectLst/>
              </a:rPr>
              <a:t> and Ray Hartley, 2022. Picador </a:t>
            </a:r>
          </a:p>
          <a:p>
            <a:pPr algn="l">
              <a:spcAft>
                <a:spcPts val="800"/>
              </a:spcAft>
            </a:pPr>
            <a:r>
              <a:rPr lang="en-US" sz="2100" dirty="0">
                <a:effectLst/>
              </a:rPr>
              <a:t>[4] National Industrial Policy Framework. The </a:t>
            </a:r>
            <a:r>
              <a:rPr lang="en-US" sz="2100" dirty="0" err="1">
                <a:effectLst/>
              </a:rPr>
              <a:t>dti</a:t>
            </a:r>
            <a:r>
              <a:rPr lang="en-US" sz="2100" dirty="0">
                <a:effectLst/>
              </a:rPr>
              <a:t>. 2007</a:t>
            </a:r>
          </a:p>
          <a:p>
            <a:pPr algn="l">
              <a:spcAft>
                <a:spcPts val="800"/>
              </a:spcAft>
            </a:pPr>
            <a:r>
              <a:rPr lang="en-US" sz="2100" dirty="0">
                <a:effectLst/>
              </a:rPr>
              <a:t>[5] TIPS, 2016. “Analysis of existing industrial policies and the state of implementation in South Africa”. </a:t>
            </a:r>
          </a:p>
          <a:p>
            <a:pPr algn="l">
              <a:spcAft>
                <a:spcPts val="800"/>
              </a:spcAft>
            </a:pPr>
            <a:r>
              <a:rPr lang="en-US" sz="2100" dirty="0">
                <a:effectLst/>
              </a:rPr>
              <a:t>[6] Growth Lab at Harvard, “Inputs for Master Plans Review Process”.  Ap</a:t>
            </a:r>
            <a:r>
              <a:rPr lang="en-US" sz="2100" dirty="0"/>
              <a:t>ril 2023 </a:t>
            </a:r>
            <a:endParaRPr lang="en-US" sz="2100" dirty="0">
              <a:effectLst/>
            </a:endParaRPr>
          </a:p>
          <a:p>
            <a:pPr algn="l">
              <a:spcAft>
                <a:spcPts val="800"/>
              </a:spcAft>
            </a:pPr>
            <a:r>
              <a:rPr lang="en-US" sz="2100" dirty="0">
                <a:effectLst/>
              </a:rPr>
              <a:t>[7] Jason Bell, </a:t>
            </a:r>
            <a:r>
              <a:rPr lang="en-US" sz="2100" dirty="0" err="1">
                <a:effectLst/>
              </a:rPr>
              <a:t>Sumayya</a:t>
            </a:r>
            <a:r>
              <a:rPr lang="en-US" sz="2100" dirty="0">
                <a:effectLst/>
              </a:rPr>
              <a:t> Goga, Pamela </a:t>
            </a:r>
            <a:r>
              <a:rPr lang="en-US" sz="2100" dirty="0" err="1">
                <a:effectLst/>
              </a:rPr>
              <a:t>Mondliwa</a:t>
            </a:r>
            <a:r>
              <a:rPr lang="en-US" sz="2100" dirty="0">
                <a:effectLst/>
              </a:rPr>
              <a:t>, Simon Roberts. “Structural Transformation in South Africa” Towards a Smart, Open Economy for All”. IDTT. 2018 </a:t>
            </a:r>
          </a:p>
          <a:p>
            <a:pPr algn="l">
              <a:spcAft>
                <a:spcPts val="800"/>
              </a:spcAft>
            </a:pPr>
            <a:r>
              <a:rPr lang="en-US" sz="2100" dirty="0"/>
              <a:t>[8] National Planning Commission, “10 Year Review of the National Development Plan”. 2023 </a:t>
            </a:r>
          </a:p>
          <a:p>
            <a:pPr algn="l">
              <a:spcAft>
                <a:spcPts val="800"/>
              </a:spcAft>
            </a:pPr>
            <a:r>
              <a:rPr lang="en-US" sz="2100" dirty="0">
                <a:effectLst/>
              </a:rPr>
              <a:t>[9] </a:t>
            </a:r>
            <a:r>
              <a:rPr lang="en-US" sz="2100" dirty="0"/>
              <a:t>National Planning Commission, “10 Year Review of the National Development Plan”. 2023 </a:t>
            </a:r>
          </a:p>
          <a:p>
            <a:pPr algn="l">
              <a:spcAft>
                <a:spcPts val="800"/>
              </a:spcAft>
            </a:pPr>
            <a:r>
              <a:rPr lang="en-US" sz="2100" dirty="0"/>
              <a:t>[10] National Planning Commission, “10 Year Review of the National Development Plan”. 2023 </a:t>
            </a:r>
          </a:p>
          <a:p>
            <a:pPr algn="l">
              <a:spcAft>
                <a:spcPts val="800"/>
              </a:spcAft>
            </a:pPr>
            <a:r>
              <a:rPr lang="en-US" sz="2100" dirty="0">
                <a:effectLst/>
              </a:rPr>
              <a:t>[11] </a:t>
            </a:r>
            <a:r>
              <a:rPr lang="en-US" sz="2100" dirty="0"/>
              <a:t>National Planning Commission, “10 Year Review of the National Development Plan”. 2023 </a:t>
            </a:r>
          </a:p>
          <a:p>
            <a:pPr algn="l">
              <a:spcAft>
                <a:spcPts val="800"/>
              </a:spcAft>
            </a:pPr>
            <a:r>
              <a:rPr lang="en-US" sz="2100" dirty="0">
                <a:effectLst/>
              </a:rPr>
              <a:t> </a:t>
            </a:r>
            <a:r>
              <a:rPr lang="en-US" sz="2100" dirty="0"/>
              <a:t>[12] B-BBEE Commission. 2020 B-BBEE Annual Report. </a:t>
            </a:r>
          </a:p>
          <a:p>
            <a:pPr algn="l">
              <a:spcAft>
                <a:spcPts val="800"/>
              </a:spcAft>
            </a:pPr>
            <a:r>
              <a:rPr lang="en-US" sz="2100" dirty="0">
                <a:effectLst/>
              </a:rPr>
              <a:t>[13] Alan Hirsch, “How do we get faster growth and job creation in South Africa?” NDP Review Colloquium. University of Johannesburg. 26-27 July 2019.</a:t>
            </a:r>
          </a:p>
          <a:p>
            <a:pPr algn="l">
              <a:spcAft>
                <a:spcPts val="800"/>
              </a:spcAft>
            </a:pPr>
            <a:r>
              <a:rPr lang="en-US" sz="2100" dirty="0"/>
              <a:t>[14] Data for Slides 6 and 9-16 all drawn from </a:t>
            </a:r>
            <a:r>
              <a:rPr lang="en-US" sz="2100" dirty="0" err="1"/>
              <a:t>Quantec</a:t>
            </a:r>
            <a:r>
              <a:rPr lang="en-US" sz="2100" dirty="0"/>
              <a:t>, 2023    </a:t>
            </a:r>
          </a:p>
          <a:p>
            <a:pPr algn="l">
              <a:spcAft>
                <a:spcPts val="800"/>
              </a:spcAft>
            </a:pPr>
            <a:r>
              <a:rPr lang="en-US" sz="1800" dirty="0">
                <a:effectLst/>
              </a:rPr>
              <a:t>  </a:t>
            </a:r>
          </a:p>
          <a:p>
            <a:pPr indent="-228600" algn="l">
              <a:buFont typeface="Arial" panose="020B0604020202020204" pitchFamily="34" charset="0"/>
              <a:buChar char="•"/>
            </a:pPr>
            <a:endParaRPr lang="en-US" sz="700" dirty="0"/>
          </a:p>
        </p:txBody>
      </p:sp>
    </p:spTree>
    <p:extLst>
      <p:ext uri="{BB962C8B-B14F-4D97-AF65-F5344CB8AC3E}">
        <p14:creationId xmlns:p14="http://schemas.microsoft.com/office/powerpoint/2010/main" val="1370420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2DABA1B-8E10-F54C-8636-260092681D68}"/>
              </a:ext>
            </a:extLst>
          </p:cNvPr>
          <p:cNvSpPr/>
          <p:nvPr/>
        </p:nvSpPr>
        <p:spPr>
          <a:xfrm>
            <a:off x="466722" y="586855"/>
            <a:ext cx="3201366" cy="3387497"/>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3200" b="1" kern="1200" spc="6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THE NEW TURN – THE NIPF   </a:t>
            </a:r>
          </a:p>
        </p:txBody>
      </p:sp>
      <p:sp>
        <p:nvSpPr>
          <p:cNvPr id="2" name="Rectangle 1">
            <a:extLst>
              <a:ext uri="{FF2B5EF4-FFF2-40B4-BE49-F238E27FC236}">
                <a16:creationId xmlns:a16="http://schemas.microsoft.com/office/drawing/2014/main" id="{4C21B316-F539-8D4E-8D31-2B75147C0AB9}"/>
              </a:ext>
            </a:extLst>
          </p:cNvPr>
          <p:cNvSpPr/>
          <p:nvPr/>
        </p:nvSpPr>
        <p:spPr>
          <a:xfrm>
            <a:off x="4810259" y="649480"/>
            <a:ext cx="6555347" cy="5546047"/>
          </a:xfrm>
          <a:prstGeom prst="rect">
            <a:avLst/>
          </a:prstGeom>
        </p:spPr>
        <p:txBody>
          <a:bodyPr vert="horz" lIns="91440" tIns="45720" rIns="91440" bIns="45720" rtlCol="0" anchor="ctr">
            <a:normAutofit/>
          </a:bodyPr>
          <a:lstStyle/>
          <a:p>
            <a:pPr marL="342900" indent="-228600" defTabSz="914400">
              <a:lnSpc>
                <a:spcPct val="90000"/>
              </a:lnSpc>
              <a:spcBef>
                <a:spcPts val="1200"/>
              </a:spcBef>
              <a:buFont typeface="Arial" panose="020B0604020202020204" pitchFamily="34" charset="0"/>
              <a:buChar char="•"/>
            </a:pPr>
            <a:r>
              <a:rPr lang="en-US" sz="1700">
                <a:effectLst/>
              </a:rPr>
              <a:t>The 2007 NIPF recognized that South Africa was experiencing premature deindustrialization, and that industrialization (or in our case reindustrialization) was necessary to diversify and transform the structure of the economy for higher growth, increased levels of productivity, innovation and technological progress, and export competitiveness, through: </a:t>
            </a:r>
          </a:p>
          <a:p>
            <a:pPr marL="800100" lvl="1" indent="-228600" defTabSz="914400">
              <a:lnSpc>
                <a:spcPct val="90000"/>
              </a:lnSpc>
              <a:spcBef>
                <a:spcPts val="1200"/>
              </a:spcBef>
              <a:buFont typeface="Arial" panose="020B0604020202020204" pitchFamily="34" charset="0"/>
              <a:buChar char="•"/>
            </a:pPr>
            <a:r>
              <a:rPr lang="en-US" sz="1700" u="none" strike="noStrike">
                <a:effectLst/>
              </a:rPr>
              <a:t>Developing industrial capabilities and promoting industrial growth in key sectors, such as automotive, clothing and textiles, agro-processing, and information and communication technology.</a:t>
            </a:r>
          </a:p>
          <a:p>
            <a:pPr marL="800100" lvl="1" indent="-228600" defTabSz="914400">
              <a:lnSpc>
                <a:spcPct val="90000"/>
              </a:lnSpc>
              <a:buFont typeface="Arial" panose="020B0604020202020204" pitchFamily="34" charset="0"/>
              <a:buChar char="•"/>
            </a:pPr>
            <a:r>
              <a:rPr lang="en-US" sz="1700" u="none" strike="noStrike">
                <a:effectLst/>
              </a:rPr>
              <a:t>Promoting innovation and technological development to improve productivity and competitiveness.</a:t>
            </a:r>
          </a:p>
          <a:p>
            <a:pPr marL="800100" lvl="1" indent="-228600" defTabSz="914400">
              <a:lnSpc>
                <a:spcPct val="90000"/>
              </a:lnSpc>
              <a:buFont typeface="Arial" panose="020B0604020202020204" pitchFamily="34" charset="0"/>
              <a:buChar char="•"/>
            </a:pPr>
            <a:r>
              <a:rPr lang="en-US" sz="1700" u="none" strike="noStrike">
                <a:effectLst/>
              </a:rPr>
              <a:t>Supporting the development of small and medium-sized enterprises (SMEs) and promoting the integration of SMEs into global supply chains.</a:t>
            </a:r>
          </a:p>
          <a:p>
            <a:pPr marL="800100" lvl="1" indent="-228600" defTabSz="914400">
              <a:lnSpc>
                <a:spcPct val="90000"/>
              </a:lnSpc>
              <a:buFont typeface="Arial" panose="020B0604020202020204" pitchFamily="34" charset="0"/>
              <a:buChar char="•"/>
            </a:pPr>
            <a:r>
              <a:rPr lang="en-US" sz="1700" u="none" strike="noStrike">
                <a:effectLst/>
              </a:rPr>
              <a:t>Strengthening the linkages between industry and other sectors of the economy, such as agriculture, mining, and services.</a:t>
            </a:r>
          </a:p>
          <a:p>
            <a:pPr marL="800100" lvl="1" indent="-228600" defTabSz="914400">
              <a:lnSpc>
                <a:spcPct val="90000"/>
              </a:lnSpc>
              <a:spcAft>
                <a:spcPts val="1200"/>
              </a:spcAft>
              <a:buFont typeface="Arial" panose="020B0604020202020204" pitchFamily="34" charset="0"/>
              <a:buChar char="•"/>
            </a:pPr>
            <a:r>
              <a:rPr lang="en-US" sz="1700" u="none" strike="noStrike">
                <a:effectLst/>
              </a:rPr>
              <a:t>Promoting sustainable development and the efficient use of natural resources [4].</a:t>
            </a:r>
          </a:p>
          <a:p>
            <a:pPr marL="573750" indent="-228600" defTabSz="914400">
              <a:lnSpc>
                <a:spcPct val="90000"/>
              </a:lnSpc>
              <a:buFont typeface="Arial" panose="020B0604020202020204" pitchFamily="34" charset="0"/>
              <a:buChar char="•"/>
            </a:pPr>
            <a:endParaRPr lang="en-US" sz="1700">
              <a:effectLst/>
            </a:endParaRPr>
          </a:p>
          <a:p>
            <a:pPr marL="573750" indent="-228600" defTabSz="914400">
              <a:lnSpc>
                <a:spcPct val="90000"/>
              </a:lnSpc>
              <a:buFont typeface="Arial" panose="020B0604020202020204" pitchFamily="34" charset="0"/>
              <a:buChar char="•"/>
            </a:pPr>
            <a:endParaRPr lang="en-US" sz="1700"/>
          </a:p>
          <a:p>
            <a:pPr marL="288000" indent="-228600" defTabSz="914400">
              <a:lnSpc>
                <a:spcPct val="90000"/>
              </a:lnSpc>
              <a:buFont typeface="Arial" panose="020B0604020202020204" pitchFamily="34" charset="0"/>
              <a:buChar char="•"/>
            </a:pPr>
            <a:endParaRPr lang="en-US" sz="1700"/>
          </a:p>
        </p:txBody>
      </p:sp>
    </p:spTree>
    <p:extLst>
      <p:ext uri="{BB962C8B-B14F-4D97-AF65-F5344CB8AC3E}">
        <p14:creationId xmlns:p14="http://schemas.microsoft.com/office/powerpoint/2010/main" val="11453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2DABA1B-8E10-F54C-8636-260092681D68}"/>
              </a:ext>
            </a:extLst>
          </p:cNvPr>
          <p:cNvSpPr/>
          <p:nvPr/>
        </p:nvSpPr>
        <p:spPr>
          <a:xfrm>
            <a:off x="262467" y="586855"/>
            <a:ext cx="3539066" cy="3387497"/>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3200" b="1" kern="1200" spc="6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THE REIMAGINED INDUSTRIAL STRATEGY    </a:t>
            </a:r>
          </a:p>
        </p:txBody>
      </p:sp>
      <p:sp>
        <p:nvSpPr>
          <p:cNvPr id="2" name="Rectangle 1">
            <a:extLst>
              <a:ext uri="{FF2B5EF4-FFF2-40B4-BE49-F238E27FC236}">
                <a16:creationId xmlns:a16="http://schemas.microsoft.com/office/drawing/2014/main" id="{4C21B316-F539-8D4E-8D31-2B75147C0AB9}"/>
              </a:ext>
            </a:extLst>
          </p:cNvPr>
          <p:cNvSpPr/>
          <p:nvPr/>
        </p:nvSpPr>
        <p:spPr>
          <a:xfrm>
            <a:off x="4810259" y="649480"/>
            <a:ext cx="6555347" cy="5546047"/>
          </a:xfrm>
          <a:prstGeom prst="rect">
            <a:avLst/>
          </a:prstGeom>
        </p:spPr>
        <p:txBody>
          <a:bodyPr vert="horz" lIns="91440" tIns="45720" rIns="91440" bIns="45720" rtlCol="0" anchor="ctr">
            <a:normAutofit/>
          </a:bodyPr>
          <a:lstStyle/>
          <a:p>
            <a:pPr marL="342900" indent="-228600" defTabSz="914400">
              <a:lnSpc>
                <a:spcPct val="90000"/>
              </a:lnSpc>
              <a:spcBef>
                <a:spcPts val="1200"/>
              </a:spcBef>
              <a:buFont typeface="Arial" panose="020B0604020202020204" pitchFamily="34" charset="0"/>
              <a:buChar char="•"/>
            </a:pPr>
            <a:r>
              <a:rPr lang="en-US" sz="1700">
                <a:effectLst/>
              </a:rPr>
              <a:t>Some success of IPAP  – automotive more competitive competitive, decline in textiles and clothing halted, food and beverage sector growth [5]</a:t>
            </a:r>
          </a:p>
          <a:p>
            <a:pPr marL="342900" indent="-228600" defTabSz="914400">
              <a:lnSpc>
                <a:spcPct val="90000"/>
              </a:lnSpc>
              <a:spcBef>
                <a:spcPts val="1200"/>
              </a:spcBef>
              <a:buFont typeface="Arial" panose="020B0604020202020204" pitchFamily="34" charset="0"/>
              <a:buChar char="•"/>
            </a:pPr>
            <a:r>
              <a:rPr lang="en-US" sz="1700"/>
              <a:t>But recognition that broader binding constraints – energy, logistics, crime, skills, and especially state capacity were undermining industrial policy </a:t>
            </a:r>
          </a:p>
          <a:p>
            <a:pPr marL="342900" indent="-228600" defTabSz="914400">
              <a:lnSpc>
                <a:spcPct val="90000"/>
              </a:lnSpc>
              <a:spcBef>
                <a:spcPts val="1200"/>
              </a:spcBef>
              <a:buFont typeface="Arial" panose="020B0604020202020204" pitchFamily="34" charset="0"/>
              <a:buChar char="•"/>
            </a:pPr>
            <a:r>
              <a:rPr lang="en-US" sz="1700"/>
              <a:t>Also significantly undermined by macro-economic policy – fiscal austerity and 27% economic allocation </a:t>
            </a:r>
          </a:p>
          <a:p>
            <a:pPr marL="342900" indent="-228600" defTabSz="914400">
              <a:lnSpc>
                <a:spcPct val="90000"/>
              </a:lnSpc>
              <a:spcBef>
                <a:spcPts val="1200"/>
              </a:spcBef>
              <a:buFont typeface="Arial" panose="020B0604020202020204" pitchFamily="34" charset="0"/>
              <a:buChar char="•"/>
            </a:pPr>
            <a:r>
              <a:rPr lang="en-US" sz="1700"/>
              <a:t>Also, recognition that industrial policy actions needed to be developed with private industry (and labour?), hence the shift to the Reimagined Industrial Strategy and masterplans (18 currently done or under development)</a:t>
            </a:r>
          </a:p>
          <a:p>
            <a:pPr marL="342900" indent="-228600" defTabSz="914400">
              <a:lnSpc>
                <a:spcPct val="90000"/>
              </a:lnSpc>
              <a:spcBef>
                <a:spcPts val="1200"/>
              </a:spcBef>
              <a:buFont typeface="Arial" panose="020B0604020202020204" pitchFamily="34" charset="0"/>
              <a:buChar char="•"/>
            </a:pPr>
            <a:r>
              <a:rPr lang="en-US" sz="1700">
                <a:effectLst/>
              </a:rPr>
              <a:t>Harvard Growth Lab - the importance of public-public co-ordination, both vertical and horizontal [6].</a:t>
            </a:r>
          </a:p>
          <a:p>
            <a:pPr marL="342900" indent="-228600" defTabSz="914400">
              <a:lnSpc>
                <a:spcPct val="90000"/>
              </a:lnSpc>
              <a:spcBef>
                <a:spcPts val="1200"/>
              </a:spcBef>
              <a:buFont typeface="Arial" panose="020B0604020202020204" pitchFamily="34" charset="0"/>
              <a:buChar char="•"/>
            </a:pPr>
            <a:r>
              <a:rPr lang="en-US" sz="1700">
                <a:effectLst/>
              </a:rPr>
              <a:t>This suggests the need for the DTIC to play more of a coordinating role, beyond its obvious policy role. </a:t>
            </a:r>
          </a:p>
          <a:p>
            <a:pPr marL="342900" indent="-228600" defTabSz="914400">
              <a:lnSpc>
                <a:spcPct val="90000"/>
              </a:lnSpc>
              <a:spcBef>
                <a:spcPts val="1200"/>
              </a:spcBef>
              <a:buFont typeface="Arial" panose="020B0604020202020204" pitchFamily="34" charset="0"/>
              <a:buChar char="•"/>
            </a:pPr>
            <a:r>
              <a:rPr lang="en-US" sz="1700">
                <a:effectLst/>
              </a:rPr>
              <a:t>Model is built on greater role for local government (the sphere where interface with industry should happen) but doomed by lack of capacity and misdirected LED</a:t>
            </a:r>
            <a:endParaRPr lang="en-US" sz="1700"/>
          </a:p>
        </p:txBody>
      </p:sp>
    </p:spTree>
    <p:extLst>
      <p:ext uri="{BB962C8B-B14F-4D97-AF65-F5344CB8AC3E}">
        <p14:creationId xmlns:p14="http://schemas.microsoft.com/office/powerpoint/2010/main" val="264656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7A478-FDC2-B0EA-CBAA-39947EB5A766}"/>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l"/>
            <a:r>
              <a:rPr lang="en-US" sz="3200" b="1" kern="12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OUR FAILURE TO TRANSFORM  </a:t>
            </a:r>
          </a:p>
        </p:txBody>
      </p:sp>
      <p:sp>
        <p:nvSpPr>
          <p:cNvPr id="3" name="Subtitle 2">
            <a:extLst>
              <a:ext uri="{FF2B5EF4-FFF2-40B4-BE49-F238E27FC236}">
                <a16:creationId xmlns:a16="http://schemas.microsoft.com/office/drawing/2014/main" id="{D07E079C-88D5-C884-EE6D-B2E87F7119CC}"/>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marL="342900" indent="-228600" algn="l">
              <a:spcAft>
                <a:spcPts val="800"/>
              </a:spcAft>
              <a:buFont typeface="Arial" panose="020B0604020202020204" pitchFamily="34" charset="0"/>
              <a:buChar char="•"/>
            </a:pPr>
            <a:r>
              <a:rPr lang="en-US" sz="1700">
                <a:effectLst/>
              </a:rPr>
              <a:t>Industrial policy has neither diversified the economy, nor made us future fit in the context of 4IR driven production.</a:t>
            </a:r>
          </a:p>
          <a:p>
            <a:pPr marL="342900" indent="-228600" algn="l">
              <a:spcAft>
                <a:spcPts val="800"/>
              </a:spcAft>
              <a:buFont typeface="Arial" panose="020B0604020202020204" pitchFamily="34" charset="0"/>
              <a:buChar char="•"/>
            </a:pPr>
            <a:r>
              <a:rPr lang="en-US" sz="1700">
                <a:effectLst/>
              </a:rPr>
              <a:t>We have not overcome our path dependency and remain overly dependent on commodity exports as a core source of growth (60% of merchandise exports) [7]. </a:t>
            </a:r>
          </a:p>
          <a:p>
            <a:pPr marL="342900" indent="-228600" algn="l">
              <a:spcAft>
                <a:spcPts val="800"/>
              </a:spcAft>
              <a:buFont typeface="Arial" panose="020B0604020202020204" pitchFamily="34" charset="0"/>
              <a:buChar char="•"/>
            </a:pPr>
            <a:r>
              <a:rPr lang="en-US" sz="1700">
                <a:effectLst/>
              </a:rPr>
              <a:t>Since 2012, except for the short lived mini-commodities surge after COVID, the world has been in a protracted commodities downcycle.</a:t>
            </a:r>
          </a:p>
          <a:p>
            <a:pPr marL="342900" indent="-228600" algn="l">
              <a:spcAft>
                <a:spcPts val="800"/>
              </a:spcAft>
              <a:buFont typeface="Arial" panose="020B0604020202020204" pitchFamily="34" charset="0"/>
              <a:buChar char="•"/>
            </a:pPr>
            <a:r>
              <a:rPr lang="en-US" sz="1700">
                <a:effectLst/>
              </a:rPr>
              <a:t>The sustained period of 4%-5% growth we experienced in the first half of the noughties was driven in the main by China’s massive infrastructure spend, where they were investing 50% of GDP in fixed capital. </a:t>
            </a:r>
          </a:p>
          <a:p>
            <a:pPr marL="342900" indent="-228600" algn="l">
              <a:spcAft>
                <a:spcPts val="800"/>
              </a:spcAft>
              <a:buFont typeface="Arial" panose="020B0604020202020204" pitchFamily="34" charset="0"/>
              <a:buChar char="•"/>
            </a:pPr>
            <a:r>
              <a:rPr lang="en-US" sz="1700">
                <a:effectLst/>
              </a:rPr>
              <a:t>That was the golden era. Unemployment dropped significantly, and the fiscus was flush with reserves that allowed us to push through the 2008 financial crash and continue with a counter-cyclical fiscal stance until around 2014. – “the real wasted years?”- in that this was not directed into new, diversified and inclusive productive capabilities </a:t>
            </a:r>
          </a:p>
          <a:p>
            <a:pPr indent="-228600" algn="l">
              <a:spcAft>
                <a:spcPts val="800"/>
              </a:spcAft>
              <a:buFont typeface="Arial" panose="020B0604020202020204" pitchFamily="34" charset="0"/>
              <a:buChar char="•"/>
            </a:pPr>
            <a:endParaRPr lang="en-US" sz="1700">
              <a:effectLst/>
            </a:endParaRPr>
          </a:p>
          <a:p>
            <a:pPr indent="-228600" algn="l">
              <a:buFont typeface="Arial" panose="020B0604020202020204" pitchFamily="34" charset="0"/>
              <a:buChar char="•"/>
            </a:pPr>
            <a:endParaRPr lang="en-US" sz="1700"/>
          </a:p>
        </p:txBody>
      </p:sp>
    </p:spTree>
    <p:extLst>
      <p:ext uri="{BB962C8B-B14F-4D97-AF65-F5344CB8AC3E}">
        <p14:creationId xmlns:p14="http://schemas.microsoft.com/office/powerpoint/2010/main" val="368034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33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7D621BC-4404-91C3-D51A-FCE6DD2B5AC4}"/>
              </a:ext>
            </a:extLst>
          </p:cNvPr>
          <p:cNvPicPr>
            <a:picLocks noChangeAspect="1"/>
          </p:cNvPicPr>
          <p:nvPr/>
        </p:nvPicPr>
        <p:blipFill>
          <a:blip r:embed="rId2"/>
          <a:stretch>
            <a:fillRect/>
          </a:stretch>
        </p:blipFill>
        <p:spPr>
          <a:xfrm>
            <a:off x="3000964" y="643467"/>
            <a:ext cx="6190072" cy="5571066"/>
          </a:xfrm>
          <a:prstGeom prst="rect">
            <a:avLst/>
          </a:prstGeom>
        </p:spPr>
      </p:pic>
    </p:spTree>
    <p:extLst>
      <p:ext uri="{BB962C8B-B14F-4D97-AF65-F5344CB8AC3E}">
        <p14:creationId xmlns:p14="http://schemas.microsoft.com/office/powerpoint/2010/main" val="400433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7A478-FDC2-B0EA-CBAA-39947EB5A766}"/>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l"/>
            <a:r>
              <a:rPr lang="en-US" sz="3200" b="1" kern="12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OUR FAILURE TO TRANSFORM  </a:t>
            </a:r>
          </a:p>
        </p:txBody>
      </p:sp>
      <p:sp>
        <p:nvSpPr>
          <p:cNvPr id="3" name="Subtitle 2">
            <a:extLst>
              <a:ext uri="{FF2B5EF4-FFF2-40B4-BE49-F238E27FC236}">
                <a16:creationId xmlns:a16="http://schemas.microsoft.com/office/drawing/2014/main" id="{D07E079C-88D5-C884-EE6D-B2E87F7119CC}"/>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marL="285750" indent="-228600" algn="l">
              <a:spcAft>
                <a:spcPts val="800"/>
              </a:spcAft>
              <a:buFont typeface="Arial" panose="020B0604020202020204" pitchFamily="34" charset="0"/>
              <a:buChar char="•"/>
            </a:pPr>
            <a:r>
              <a:rPr lang="en-US" sz="1700">
                <a:effectLst/>
              </a:rPr>
              <a:t>Underlying our weak growth is weak investment. Our NDP has a fixed capital formation investment target of 30% of GDP by 2030. We are currently sitting at 14%, down from 19% in 2010 [8]. </a:t>
            </a:r>
          </a:p>
          <a:p>
            <a:pPr marL="285750" indent="-228600" algn="l">
              <a:spcAft>
                <a:spcPts val="800"/>
              </a:spcAft>
              <a:buFont typeface="Arial" panose="020B0604020202020204" pitchFamily="34" charset="0"/>
              <a:buChar char="•"/>
            </a:pPr>
            <a:r>
              <a:rPr lang="en-US" sz="1700">
                <a:effectLst/>
              </a:rPr>
              <a:t>Much of our recent fixed investment is in renewable energy which is good but not building productive capabilities and jobs.   </a:t>
            </a:r>
          </a:p>
          <a:p>
            <a:pPr marL="285750" indent="-228600" algn="l">
              <a:spcAft>
                <a:spcPts val="800"/>
              </a:spcAft>
              <a:buFont typeface="Arial" panose="020B0604020202020204" pitchFamily="34" charset="0"/>
              <a:buChar char="•"/>
            </a:pPr>
            <a:r>
              <a:rPr lang="en-US" sz="1700">
                <a:effectLst/>
              </a:rPr>
              <a:t>South Africa’s World Competitiveness Ranking has been in constant decline, down from 37</a:t>
            </a:r>
            <a:r>
              <a:rPr lang="en-US" sz="1700" baseline="30000">
                <a:effectLst/>
              </a:rPr>
              <a:t>th</a:t>
            </a:r>
            <a:r>
              <a:rPr lang="en-US" sz="1700">
                <a:effectLst/>
              </a:rPr>
              <a:t> position in 2005 to 62</a:t>
            </a:r>
            <a:r>
              <a:rPr lang="en-US" sz="1700" baseline="30000">
                <a:effectLst/>
              </a:rPr>
              <a:t>nd</a:t>
            </a:r>
            <a:r>
              <a:rPr lang="en-US" sz="1700">
                <a:effectLst/>
              </a:rPr>
              <a:t> out of 64 countries in 2021 [9]. </a:t>
            </a:r>
          </a:p>
          <a:p>
            <a:pPr marL="285750" indent="-228600" algn="l">
              <a:spcAft>
                <a:spcPts val="800"/>
              </a:spcAft>
              <a:buFont typeface="Arial" panose="020B0604020202020204" pitchFamily="34" charset="0"/>
              <a:buChar char="•"/>
            </a:pPr>
            <a:r>
              <a:rPr lang="en-US" sz="1700">
                <a:effectLst/>
              </a:rPr>
              <a:t>Reasons mostly have to do with the worsening state of our economic infrastructure, and the weakening financial position of the SOCs responsible for this infrastructure. </a:t>
            </a:r>
          </a:p>
          <a:p>
            <a:pPr marL="285750" indent="-228600" algn="l">
              <a:spcAft>
                <a:spcPts val="800"/>
              </a:spcAft>
              <a:buFont typeface="Arial" panose="020B0604020202020204" pitchFamily="34" charset="0"/>
              <a:buChar char="•"/>
            </a:pPr>
            <a:r>
              <a:rPr lang="en-US" sz="1700">
                <a:effectLst/>
              </a:rPr>
              <a:t>Global conditions are also not conducive for FDI flows to the developing world, with high interest rates in the developed world keeping capital at home. </a:t>
            </a:r>
          </a:p>
          <a:p>
            <a:pPr marL="285750" indent="-228600" algn="l">
              <a:spcAft>
                <a:spcPts val="800"/>
              </a:spcAft>
              <a:buFont typeface="Arial" panose="020B0604020202020204" pitchFamily="34" charset="0"/>
              <a:buChar char="•"/>
            </a:pPr>
            <a:r>
              <a:rPr lang="en-US" sz="1700">
                <a:effectLst/>
              </a:rPr>
              <a:t>There is also the new trends of deglobalisation and friend-shoring which will affect FDI investment inflows  </a:t>
            </a:r>
          </a:p>
          <a:p>
            <a:pPr indent="-228600" algn="l">
              <a:buFont typeface="Arial" panose="020B0604020202020204" pitchFamily="34" charset="0"/>
              <a:buChar char="•"/>
            </a:pPr>
            <a:endParaRPr lang="en-US" sz="1700"/>
          </a:p>
        </p:txBody>
      </p:sp>
    </p:spTree>
    <p:extLst>
      <p:ext uri="{BB962C8B-B14F-4D97-AF65-F5344CB8AC3E}">
        <p14:creationId xmlns:p14="http://schemas.microsoft.com/office/powerpoint/2010/main" val="399007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7A478-FDC2-B0EA-CBAA-39947EB5A766}"/>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l"/>
            <a:r>
              <a:rPr lang="en-US" sz="3200" b="1" kern="12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OUR FAILURE TO TRANSFORM  </a:t>
            </a:r>
          </a:p>
        </p:txBody>
      </p:sp>
      <p:sp>
        <p:nvSpPr>
          <p:cNvPr id="3" name="Subtitle 2">
            <a:extLst>
              <a:ext uri="{FF2B5EF4-FFF2-40B4-BE49-F238E27FC236}">
                <a16:creationId xmlns:a16="http://schemas.microsoft.com/office/drawing/2014/main" id="{D07E079C-88D5-C884-EE6D-B2E87F7119CC}"/>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marL="342900" indent="-228600" algn="l">
              <a:spcAft>
                <a:spcPts val="800"/>
              </a:spcAft>
              <a:buFont typeface="Arial" panose="020B0604020202020204" pitchFamily="34" charset="0"/>
              <a:buChar char="•"/>
            </a:pPr>
            <a:r>
              <a:rPr lang="en-US" sz="1600">
                <a:effectLst/>
              </a:rPr>
              <a:t>SA remains with a highly concentrated business structure in which the top 10% of businesses earn 86% of total income while the bottom 50% earn less than 2% of total income [10]. </a:t>
            </a:r>
          </a:p>
          <a:p>
            <a:pPr marL="342900" indent="-228600" algn="l">
              <a:spcAft>
                <a:spcPts val="800"/>
              </a:spcAft>
              <a:buFont typeface="Arial" panose="020B0604020202020204" pitchFamily="34" charset="0"/>
              <a:buChar char="•"/>
            </a:pPr>
            <a:r>
              <a:rPr lang="en-US" sz="1600">
                <a:effectLst/>
              </a:rPr>
              <a:t>In finance for example, the market share of the top five banks has increased from 74% in 2001 to just under 90% currently. Similarly, in retail, the top 4 national supermarket chains now control almost three quarters of the national market, and this has been increasing through exclusivity agreements with shopping malls and convenience stores and online platforms squeezing out spaza shops and smaller independent retailers [11].</a:t>
            </a:r>
          </a:p>
          <a:p>
            <a:pPr marL="342900" indent="-228600" algn="l">
              <a:spcAft>
                <a:spcPts val="800"/>
              </a:spcAft>
              <a:buFont typeface="Arial" panose="020B0604020202020204" pitchFamily="34" charset="0"/>
              <a:buChar char="•"/>
            </a:pPr>
            <a:r>
              <a:rPr lang="en-US" sz="1600">
                <a:effectLst/>
              </a:rPr>
              <a:t>Market concentration has limited black economic ownership in the productive economy. The 2020 BBBEE Commission Report of 150 JSE entities, 43 organs of state and just under 6000 private entities found black ownership sitting at around 29%. Some 3% of the JSE listed companies are black owned [12]. </a:t>
            </a:r>
          </a:p>
          <a:p>
            <a:pPr marL="342900" indent="-228600" algn="l">
              <a:spcAft>
                <a:spcPts val="800"/>
              </a:spcAft>
              <a:buFont typeface="Arial" panose="020B0604020202020204" pitchFamily="34" charset="0"/>
              <a:buChar char="•"/>
            </a:pPr>
            <a:r>
              <a:rPr lang="en-US" sz="1600">
                <a:effectLst/>
              </a:rPr>
              <a:t>Our Gini Co-efficient, the standard indictor of inequality, has remained at around 0.69 for the past 10 years. But the real depth of inequality is seen in the net worth gini (0.90), property asset gini (0.88), and financial asset gini (0.92) – almost perfect inequality [13]. </a:t>
            </a:r>
          </a:p>
          <a:p>
            <a:pPr marL="342900" indent="-228600" algn="l">
              <a:spcAft>
                <a:spcPts val="800"/>
              </a:spcAft>
              <a:buFont typeface="Arial" panose="020B0604020202020204" pitchFamily="34" charset="0"/>
              <a:buChar char="•"/>
            </a:pPr>
            <a:r>
              <a:rPr lang="en-US" sz="1600"/>
              <a:t>Uneven spatial development [14]  </a:t>
            </a:r>
            <a:endParaRPr lang="en-US" sz="1600">
              <a:effectLst/>
            </a:endParaRPr>
          </a:p>
          <a:p>
            <a:pPr indent="-228600" algn="l">
              <a:spcAft>
                <a:spcPts val="800"/>
              </a:spcAft>
              <a:buFont typeface="Arial" panose="020B0604020202020204" pitchFamily="34" charset="0"/>
              <a:buChar char="•"/>
            </a:pPr>
            <a:endParaRPr lang="en-US" sz="1600">
              <a:effectLst/>
            </a:endParaRPr>
          </a:p>
          <a:p>
            <a:pPr indent="-228600" algn="l">
              <a:buFont typeface="Arial" panose="020B0604020202020204" pitchFamily="34" charset="0"/>
              <a:buChar char="•"/>
            </a:pPr>
            <a:endParaRPr lang="en-US" sz="1600"/>
          </a:p>
        </p:txBody>
      </p:sp>
    </p:spTree>
    <p:extLst>
      <p:ext uri="{BB962C8B-B14F-4D97-AF65-F5344CB8AC3E}">
        <p14:creationId xmlns:p14="http://schemas.microsoft.com/office/powerpoint/2010/main" val="3955034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82E00B1-DDA7-F75A-06F4-0677BD09CDBE}"/>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200" kern="12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GVA BY SECTOR BY PROVINCE </a:t>
            </a:r>
          </a:p>
        </p:txBody>
      </p:sp>
      <p:graphicFrame>
        <p:nvGraphicFramePr>
          <p:cNvPr id="3" name="Chart 2">
            <a:extLst>
              <a:ext uri="{FF2B5EF4-FFF2-40B4-BE49-F238E27FC236}">
                <a16:creationId xmlns:a16="http://schemas.microsoft.com/office/drawing/2014/main" id="{33B4A924-4D10-D542-A8D7-99C2EB83A3AB}"/>
              </a:ext>
            </a:extLst>
          </p:cNvPr>
          <p:cNvGraphicFramePr>
            <a:graphicFrameLocks noGrp="1"/>
          </p:cNvGraphicFramePr>
          <p:nvPr>
            <p:extLst>
              <p:ext uri="{D42A27DB-BD31-4B8C-83A1-F6EECF244321}">
                <p14:modId xmlns:p14="http://schemas.microsoft.com/office/powerpoint/2010/main" val="84045051"/>
              </p:ext>
            </p:extLst>
          </p:nvPr>
        </p:nvGraphicFramePr>
        <p:xfrm>
          <a:off x="4502428" y="467208"/>
          <a:ext cx="7225748" cy="5923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93286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726</TotalTime>
  <Words>1987</Words>
  <Application>Microsoft Office PowerPoint</Application>
  <PresentationFormat>Widescreen</PresentationFormat>
  <Paragraphs>99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Lato Black</vt:lpstr>
      <vt:lpstr>Office Theme</vt:lpstr>
      <vt:lpstr> WHY HAS SOUTH AFRICA’S INDUSTRIAL POLICY FAILED TO HALT DEINDUSTRIALISATION AND TRANSFORM THE ECONOMY? </vt:lpstr>
      <vt:lpstr>PowerPoint Presentation</vt:lpstr>
      <vt:lpstr>PowerPoint Presentation</vt:lpstr>
      <vt:lpstr>PowerPoint Presentation</vt:lpstr>
      <vt:lpstr>OUR FAILURE TO TRANSFORM  </vt:lpstr>
      <vt:lpstr>PowerPoint Presentation</vt:lpstr>
      <vt:lpstr>OUR FAILURE TO TRANSFORM  </vt:lpstr>
      <vt:lpstr>OUR FAILURE TO TRANSFORM  </vt:lpstr>
      <vt:lpstr>GVA BY SECTOR BY PROVINCE </vt:lpstr>
      <vt:lpstr>PROVINCIAL CONTRIBUTION TO NATIONAL OUTPUT </vt:lpstr>
      <vt:lpstr>PowerPoint Presentation</vt:lpstr>
      <vt:lpstr>SA AND EC GROWTH 1994-2021</vt:lpstr>
      <vt:lpstr>GVA BY SECTOR BY DISTRICT </vt:lpstr>
      <vt:lpstr>PowerPoint Presentation</vt:lpstr>
      <vt:lpstr>PowerPoint Presentation</vt:lpstr>
      <vt:lpstr>PowerPoint Presentation</vt:lpstr>
      <vt:lpstr>PowerPoint Presentation</vt:lpstr>
      <vt:lpstr>SPATIAL TRENDS AND IMPLICATIONS     </vt:lpstr>
      <vt:lpstr>WHAT MUST CHANGE?    </vt:lpstr>
      <vt:lpstr>WHAT MUST CHANGE?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HAS SOUTH AFRICA’S INDUSTRIAL POLICY FAILED TO HALT DEINDUSTRIALISATION AND TRANSFORM THE ECONOMY?</dc:title>
  <dc:creator>Andrew Murray</dc:creator>
  <cp:lastModifiedBy>Lucien van der Walt</cp:lastModifiedBy>
  <cp:revision>10</cp:revision>
  <dcterms:created xsi:type="dcterms:W3CDTF">2023-11-14T08:01:19Z</dcterms:created>
  <dcterms:modified xsi:type="dcterms:W3CDTF">2023-12-02T08:01:13Z</dcterms:modified>
</cp:coreProperties>
</file>