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12" r:id="rId3"/>
    <p:sldId id="313" r:id="rId4"/>
    <p:sldId id="311" r:id="rId5"/>
    <p:sldId id="314" r:id="rId6"/>
    <p:sldId id="315" r:id="rId7"/>
    <p:sldId id="316" r:id="rId8"/>
    <p:sldId id="318" r:id="rId9"/>
    <p:sldId id="317" r:id="rId10"/>
    <p:sldId id="272" r:id="rId11"/>
    <p:sldId id="258" r:id="rId12"/>
    <p:sldId id="259" r:id="rId13"/>
    <p:sldId id="282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4D"/>
    <a:srgbClr val="7B1272"/>
    <a:srgbClr val="009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18" autoAdjust="0"/>
    <p:restoredTop sz="94609" autoAdjust="0"/>
  </p:normalViewPr>
  <p:slideViewPr>
    <p:cSldViewPr snapToGrid="0">
      <p:cViewPr varScale="1">
        <p:scale>
          <a:sx n="74" d="100"/>
          <a:sy n="74" d="100"/>
        </p:scale>
        <p:origin x="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324041" cy="32404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91DA5-8F95-4EF2-875F-ABAB546A0B7C}" type="datetimeFigureOut">
              <a:rPr lang="en-ZA" smtClean="0"/>
              <a:pPr/>
              <a:t>14/07/2022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4452-ADDB-4AB5-A162-BAA5917C97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98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047999"/>
            <a:ext cx="9144000" cy="3050721"/>
          </a:xfrm>
        </p:spPr>
        <p:txBody>
          <a:bodyPr lIns="90000" bIns="684000" anchor="b" anchorCtr="1"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2" y="564654"/>
            <a:ext cx="3419480" cy="1137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78436"/>
            <a:ext cx="9144000" cy="432048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 userDrawn="1"/>
        </p:nvSpPr>
        <p:spPr>
          <a:xfrm>
            <a:off x="0" y="6506936"/>
            <a:ext cx="9144000" cy="904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4CA44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547664" y="1953076"/>
            <a:ext cx="6912828" cy="968827"/>
          </a:xfrm>
        </p:spPr>
        <p:txBody>
          <a:bodyPr anchor="b"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Main Heading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6621010"/>
            <a:ext cx="1755775" cy="220662"/>
          </a:xfrm>
        </p:spPr>
        <p:txBody>
          <a:bodyPr>
            <a:noAutofit/>
          </a:bodyPr>
          <a:lstStyle>
            <a:lvl1pPr>
              <a:buNone/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ZA" dirty="0"/>
              <a:t>DD/MM/YYYY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2465" y="6070066"/>
            <a:ext cx="2997200" cy="3016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465732" y="26571"/>
            <a:ext cx="4536575" cy="7452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400"/>
            </a:lvl1pPr>
            <a:lvl2pPr>
              <a:lnSpc>
                <a:spcPct val="100000"/>
              </a:lnSpc>
              <a:buClr>
                <a:srgbClr val="4CA44D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1979671" y="512633"/>
            <a:ext cx="4536575" cy="6480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800"/>
            </a:lvl1pPr>
            <a:lvl2pPr>
              <a:lnSpc>
                <a:spcPct val="100000"/>
              </a:lnSpc>
              <a:buClr>
                <a:srgbClr val="4CA44D"/>
              </a:buClr>
              <a:buFont typeface="Courier New" pitchFamily="49" charset="0"/>
              <a:buChar char="o"/>
              <a:defRPr sz="2400"/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2000"/>
            </a:lvl3pPr>
            <a:lvl4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•"/>
              <a:defRPr sz="1800"/>
            </a:lvl4pPr>
            <a:lvl5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◦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260640" y="2974640"/>
            <a:ext cx="6858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737554" y="3356992"/>
            <a:ext cx="6858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4" name="Picture 13" descr="footer.jpg"/>
          <p:cNvPicPr>
            <a:picLocks noChangeAspect="1"/>
          </p:cNvPicPr>
          <p:nvPr userDrawn="1"/>
        </p:nvPicPr>
        <p:blipFill>
          <a:blip r:embed="rId2" cstate="print"/>
          <a:srcRect l="5333" r="19666"/>
          <a:stretch>
            <a:fillRect/>
          </a:stretch>
        </p:blipFill>
        <p:spPr>
          <a:xfrm rot="5400000">
            <a:off x="-3151399" y="3151395"/>
            <a:ext cx="6858004" cy="555209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 rot="5400000">
            <a:off x="-366922" y="6037263"/>
            <a:ext cx="127635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5805261" y="3254663"/>
            <a:ext cx="5768757" cy="658987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07548" y="1484754"/>
            <a:ext cx="7452943" cy="4536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·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○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"/>
              <a:defRPr sz="1800" b="0" u="none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21288"/>
            <a:ext cx="9144000" cy="432048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4CA44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2456878"/>
            <a:ext cx="7487164" cy="194424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algn="l">
              <a:defRPr sz="3200" b="1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549" y="4401123"/>
            <a:ext cx="7487164" cy="129616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6668280"/>
              </p:ext>
            </p:extLst>
          </p:nvPr>
        </p:nvGraphicFramePr>
        <p:xfrm>
          <a:off x="13287256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12" descr="RU logo (landscap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472" y="764704"/>
            <a:ext cx="3419480" cy="1140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2" y="564654"/>
            <a:ext cx="3419480" cy="1137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1600201"/>
            <a:ext cx="3488251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○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041" y="1600201"/>
            <a:ext cx="3564452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07548" y="1447800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041" y="1447800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3" name="Picture 22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2456877"/>
            <a:ext cx="3488251" cy="3564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2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○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Calibri" pitchFamily="34" charset="0"/>
              <a:buChar char="◦"/>
              <a:defRPr sz="16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896041" y="2456877"/>
            <a:ext cx="3564452" cy="3564452"/>
          </a:xfrm>
        </p:spPr>
        <p:txBody>
          <a:bodyPr/>
          <a:lstStyle>
            <a:lvl1pPr>
              <a:lnSpc>
                <a:spcPct val="100000"/>
              </a:lnSpc>
              <a:buClr>
                <a:srgbClr val="4CA44D"/>
              </a:buClr>
              <a:defRPr sz="22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46304" y="62103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DCD11-920B-4899-9B97-949C5440C1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2"/>
          </p:nvPr>
        </p:nvSpPr>
        <p:spPr>
          <a:xfrm>
            <a:off x="1007548" y="1600200"/>
            <a:ext cx="2268288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0"/>
          </p:nvPr>
        </p:nvSpPr>
        <p:spPr>
          <a:xfrm>
            <a:off x="3599877" y="1600201"/>
            <a:ext cx="4860616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4CA44D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4CA44D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4CA44D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4CA44D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4" name="Picture 33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4800600"/>
            <a:ext cx="7452943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53"/>
            <a:ext cx="9144000" cy="32428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549" y="5367338"/>
            <a:ext cx="7452943" cy="8048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2791"/>
            <a:ext cx="9144000" cy="55520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04" y="5621"/>
            <a:ext cx="7696200" cy="609600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2099626"/>
              </p:ext>
            </p:extLst>
          </p:nvPr>
        </p:nvGraphicFramePr>
        <p:xfrm>
          <a:off x="13287256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BC5C-321D-4B3E-8D50-BD1FF25B0B25}" type="datetime1">
              <a:rPr lang="en-ZA" smtClean="0"/>
              <a:pPr/>
              <a:t>14/07/2022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.vanderwalt@ru.ac.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409" y="1569683"/>
            <a:ext cx="7813964" cy="1384048"/>
          </a:xfrm>
        </p:spPr>
        <p:txBody>
          <a:bodyPr>
            <a:noAutofit/>
          </a:bodyPr>
          <a:lstStyle/>
          <a:p>
            <a:r>
              <a:rPr lang="en-ZA" dirty="0"/>
              <a:t>Positioning young workers for their rightful place in the economy politics &amp;labour issues</a:t>
            </a:r>
            <a:br>
              <a:rPr lang="en-ZA" sz="3200" dirty="0"/>
            </a:br>
            <a:br>
              <a:rPr lang="en-ZA" sz="1000" dirty="0"/>
            </a:br>
            <a:r>
              <a:rPr lang="en-ZA" sz="2000" dirty="0"/>
              <a:t>Prof Lucien van der Walt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47664" y="6579909"/>
            <a:ext cx="1977961" cy="261763"/>
          </a:xfrm>
        </p:spPr>
        <p:txBody>
          <a:bodyPr/>
          <a:lstStyle/>
          <a:p>
            <a:r>
              <a:rPr lang="en-ZA" b="1" dirty="0"/>
              <a:t>2022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532465" y="6070066"/>
            <a:ext cx="7111914" cy="415575"/>
          </a:xfrm>
        </p:spPr>
        <p:txBody>
          <a:bodyPr/>
          <a:lstStyle/>
          <a:p>
            <a:r>
              <a:rPr lang="en-ZA" dirty="0"/>
              <a:t>Neil Aggett Labour Studies Unit (NALSU)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DF86B01-45C9-4A26-AE69-EF6F4A3E17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8649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21872-0103-41FB-85CD-E8EC2C9C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785" y="532905"/>
            <a:ext cx="2791151" cy="942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4FA0AC-35CE-4762-8336-BDEDD7F3A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73" y="3223801"/>
            <a:ext cx="2670463" cy="2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B7D6D-2BE1-4175-8FE0-BE170958B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756" y="1257300"/>
            <a:ext cx="7722736" cy="4764028"/>
          </a:xfrm>
        </p:spPr>
        <p:txBody>
          <a:bodyPr>
            <a:noAutofit/>
          </a:bodyPr>
          <a:lstStyle/>
          <a:p>
            <a:r>
              <a:rPr lang="en-ZA" sz="2200" b="1" dirty="0"/>
              <a:t>Current failure to have concrete, winnable projects</a:t>
            </a:r>
          </a:p>
          <a:p>
            <a:pPr lvl="1"/>
            <a:r>
              <a:rPr lang="en-ZA" sz="1800" dirty="0"/>
              <a:t>Capitulation to neo-liberalism e.g. Mbeki, Clinton, Deng</a:t>
            </a:r>
          </a:p>
          <a:p>
            <a:pPr lvl="1"/>
            <a:r>
              <a:rPr lang="en-ZA" sz="1800" dirty="0"/>
              <a:t>The rules have changed</a:t>
            </a:r>
          </a:p>
          <a:p>
            <a:pPr lvl="1"/>
            <a:r>
              <a:rPr lang="en-ZA" sz="1800" dirty="0"/>
              <a:t>Beating a dead horse</a:t>
            </a:r>
          </a:p>
          <a:p>
            <a:pPr lvl="1"/>
            <a:r>
              <a:rPr lang="en-ZA" sz="1800" dirty="0"/>
              <a:t>Crude identity politics not class solidarity </a:t>
            </a:r>
          </a:p>
          <a:p>
            <a:pPr lvl="1"/>
            <a:r>
              <a:rPr lang="en-ZA" sz="1800" dirty="0"/>
              <a:t>Lesser-</a:t>
            </a:r>
            <a:r>
              <a:rPr lang="en-ZA" sz="1800" dirty="0" err="1"/>
              <a:t>evilism</a:t>
            </a:r>
            <a:r>
              <a:rPr lang="en-ZA" sz="1800" dirty="0"/>
              <a:t> and “progressive capitalists”</a:t>
            </a:r>
          </a:p>
          <a:p>
            <a:endParaRPr lang="en-ZA" sz="3200" b="1" dirty="0"/>
          </a:p>
          <a:p>
            <a:r>
              <a:rPr lang="en-ZA" sz="2200" b="1" dirty="0"/>
              <a:t>The price of failure? Right-populism</a:t>
            </a:r>
          </a:p>
          <a:p>
            <a:pPr lvl="1"/>
            <a:r>
              <a:rPr lang="en-ZA" sz="1800" dirty="0"/>
              <a:t>Suffering working-classes</a:t>
            </a:r>
          </a:p>
          <a:p>
            <a:pPr lvl="1"/>
            <a:r>
              <a:rPr lang="en-ZA" sz="1800" dirty="0"/>
              <a:t>Eclipse of traditional formations: unions, parties, neighbourhoods</a:t>
            </a:r>
          </a:p>
          <a:p>
            <a:pPr lvl="1"/>
            <a:r>
              <a:rPr lang="en-ZA" sz="1800" dirty="0"/>
              <a:t>Left crisis</a:t>
            </a:r>
          </a:p>
          <a:p>
            <a:pPr lvl="1"/>
            <a:r>
              <a:rPr lang="en-ZA" sz="1800" dirty="0"/>
              <a:t>Johnson, Trump, Modi …</a:t>
            </a:r>
          </a:p>
          <a:p>
            <a:pPr lvl="1"/>
            <a:r>
              <a:rPr lang="en-ZA" sz="1800" dirty="0"/>
              <a:t>South Africa?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8806B-A9CF-4F68-91A1-F435C86E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5338B-146D-4223-A75C-591A6680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3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0328" y="1184564"/>
            <a:ext cx="7920164" cy="4836764"/>
          </a:xfrm>
        </p:spPr>
        <p:txBody>
          <a:bodyPr>
            <a:normAutofit/>
          </a:bodyPr>
          <a:lstStyle/>
          <a:p>
            <a:r>
              <a:rPr lang="en-ZA" sz="2200" b="1" dirty="0"/>
              <a:t>Rebuild and revitalise unions</a:t>
            </a:r>
          </a:p>
          <a:p>
            <a:pPr lvl="1"/>
            <a:r>
              <a:rPr lang="en-ZA" sz="2200" dirty="0"/>
              <a:t>Workers control</a:t>
            </a:r>
          </a:p>
          <a:p>
            <a:pPr lvl="1"/>
            <a:r>
              <a:rPr lang="en-ZA" sz="2200" dirty="0"/>
              <a:t>Organise the unorganised, don’t redivide the cake </a:t>
            </a:r>
          </a:p>
          <a:p>
            <a:pPr lvl="1"/>
            <a:r>
              <a:rPr lang="en-ZA" sz="2200" dirty="0"/>
              <a:t>Alternative mass media incl. social media, video</a:t>
            </a:r>
          </a:p>
          <a:p>
            <a:pPr lvl="1"/>
            <a:endParaRPr lang="en-ZA" sz="2200" dirty="0"/>
          </a:p>
          <a:p>
            <a:r>
              <a:rPr lang="en-ZA" sz="2200" b="1" dirty="0"/>
              <a:t>The working-class is not just (low-paid) workers</a:t>
            </a:r>
          </a:p>
          <a:p>
            <a:endParaRPr lang="en-ZA" sz="2200" dirty="0"/>
          </a:p>
          <a:p>
            <a:r>
              <a:rPr lang="en-ZA" sz="2200" b="1" dirty="0"/>
              <a:t> Rebuild union-community alliances</a:t>
            </a:r>
          </a:p>
          <a:p>
            <a:pPr lvl="1"/>
            <a:r>
              <a:rPr lang="en-ZA" sz="2200" dirty="0"/>
              <a:t>Service delivery</a:t>
            </a:r>
          </a:p>
          <a:p>
            <a:pPr lvl="1"/>
            <a:r>
              <a:rPr lang="en-ZA" sz="2200" dirty="0"/>
              <a:t>Whistle-blowing </a:t>
            </a:r>
          </a:p>
          <a:p>
            <a:pPr lvl="1"/>
            <a:r>
              <a:rPr lang="en-ZA" sz="2200" dirty="0"/>
              <a:t>Respect your neighbours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 the long march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71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644" y="1215736"/>
            <a:ext cx="7632848" cy="4805592"/>
          </a:xfrm>
        </p:spPr>
        <p:txBody>
          <a:bodyPr>
            <a:normAutofit/>
          </a:bodyPr>
          <a:lstStyle/>
          <a:p>
            <a:r>
              <a:rPr lang="en-ZA" sz="2600" dirty="0"/>
              <a:t>In unions and communities, (re)build</a:t>
            </a:r>
          </a:p>
          <a:p>
            <a:pPr lvl="1"/>
            <a:r>
              <a:rPr lang="en-ZA" sz="2200" dirty="0"/>
              <a:t>Anti-corruption politics</a:t>
            </a:r>
          </a:p>
          <a:p>
            <a:pPr lvl="1"/>
            <a:r>
              <a:rPr lang="en-ZA" sz="2200" dirty="0"/>
              <a:t>Solidarity and humanity</a:t>
            </a:r>
          </a:p>
          <a:p>
            <a:pPr lvl="1"/>
            <a:r>
              <a:rPr lang="en-ZA" sz="2200" dirty="0"/>
              <a:t>Interpersonal relations</a:t>
            </a:r>
          </a:p>
          <a:p>
            <a:pPr lvl="1"/>
            <a:r>
              <a:rPr lang="en-ZA" sz="2200" dirty="0"/>
              <a:t>End reliance on politicians, “big men” </a:t>
            </a:r>
          </a:p>
          <a:p>
            <a:pPr lvl="1"/>
            <a:r>
              <a:rPr lang="en-ZA" sz="2200" dirty="0"/>
              <a:t>Win-win actions </a:t>
            </a:r>
          </a:p>
          <a:p>
            <a:pPr marL="914400" lvl="2" indent="0">
              <a:buNone/>
            </a:pPr>
            <a:r>
              <a:rPr lang="en-ZA" sz="2000" dirty="0"/>
              <a:t>	(bad ambulance example)</a:t>
            </a:r>
          </a:p>
          <a:p>
            <a:endParaRPr lang="en-ZA" sz="1900" dirty="0"/>
          </a:p>
          <a:p>
            <a:r>
              <a:rPr lang="en-ZA" sz="2200" b="1" dirty="0"/>
              <a:t>Foster associational life</a:t>
            </a:r>
          </a:p>
          <a:p>
            <a:pPr lvl="1"/>
            <a:r>
              <a:rPr lang="en-ZA" sz="2200" dirty="0"/>
              <a:t>Debate and political tolerance </a:t>
            </a:r>
          </a:p>
          <a:p>
            <a:pPr lvl="1"/>
            <a:r>
              <a:rPr lang="en-ZA" sz="2200" dirty="0"/>
              <a:t>Self-help e.g. policing, clean-ups </a:t>
            </a:r>
          </a:p>
          <a:p>
            <a:pPr lvl="1"/>
            <a:endParaRPr lang="en-ZA" sz="2200" dirty="0"/>
          </a:p>
          <a:p>
            <a:pPr lvl="1"/>
            <a:endParaRPr lang="en-ZA" sz="1800" dirty="0"/>
          </a:p>
          <a:p>
            <a:pPr lvl="1"/>
            <a:endParaRPr lang="en-ZA" sz="2200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4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218A2-C20F-4591-A4BE-F05955FD3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018" y="1122218"/>
            <a:ext cx="7795473" cy="523413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5500" dirty="0"/>
          </a:p>
          <a:p>
            <a:r>
              <a:rPr lang="en-US" sz="5500" dirty="0"/>
              <a:t>Build </a:t>
            </a:r>
            <a:r>
              <a:rPr lang="en-ZA" sz="6000" dirty="0"/>
              <a:t>capacities for self-governance</a:t>
            </a:r>
          </a:p>
          <a:p>
            <a:pPr lvl="1"/>
            <a:r>
              <a:rPr lang="en-ZA" sz="5600" dirty="0"/>
              <a:t>Organising democratically</a:t>
            </a:r>
          </a:p>
          <a:p>
            <a:pPr lvl="1"/>
            <a:endParaRPr lang="en-ZA" sz="5600" dirty="0"/>
          </a:p>
          <a:p>
            <a:pPr lvl="1"/>
            <a:r>
              <a:rPr lang="en-ZA" sz="5600" dirty="0"/>
              <a:t>Working-class autonomy from state, business, party system</a:t>
            </a:r>
          </a:p>
          <a:p>
            <a:pPr lvl="1"/>
            <a:endParaRPr lang="en-ZA" sz="5600" dirty="0"/>
          </a:p>
          <a:p>
            <a:pPr lvl="1"/>
            <a:r>
              <a:rPr lang="en-ZA" sz="5600" dirty="0"/>
              <a:t>Education: </a:t>
            </a:r>
          </a:p>
          <a:p>
            <a:pPr lvl="2"/>
            <a:r>
              <a:rPr lang="en-ZA" sz="5400" dirty="0"/>
              <a:t>Class consciousness</a:t>
            </a:r>
          </a:p>
          <a:p>
            <a:pPr lvl="2"/>
            <a:r>
              <a:rPr lang="en-ZA" sz="5400" dirty="0"/>
              <a:t>Social theory: what’s the problem?</a:t>
            </a:r>
          </a:p>
          <a:p>
            <a:pPr marL="914400" lvl="2" indent="0">
              <a:buNone/>
            </a:pPr>
            <a:endParaRPr lang="en-ZA" sz="5400" dirty="0"/>
          </a:p>
          <a:p>
            <a:r>
              <a:rPr lang="en-ZA" sz="6000" dirty="0"/>
              <a:t>Develop a popular counter-culture </a:t>
            </a:r>
          </a:p>
          <a:p>
            <a:pPr marL="0" indent="0">
              <a:buNone/>
            </a:pPr>
            <a:endParaRPr lang="en-ZA" sz="6000" dirty="0"/>
          </a:p>
          <a:p>
            <a:r>
              <a:rPr lang="en-ZA" sz="6000" dirty="0"/>
              <a:t>Develop a popular counter-power</a:t>
            </a:r>
          </a:p>
          <a:p>
            <a:endParaRPr lang="en-ZA" sz="6000" dirty="0"/>
          </a:p>
          <a:p>
            <a:pPr lvl="1"/>
            <a:endParaRPr lang="en-ZA" dirty="0"/>
          </a:p>
          <a:p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F4F7F-4F50-40F9-B9C4-12FEDF91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14B93-80D9-438C-9271-8538CF0A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picture: a new society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95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1F598-8646-45FB-8B20-0F36B22AF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027" y="1205345"/>
            <a:ext cx="8260773" cy="5039591"/>
          </a:xfrm>
        </p:spPr>
        <p:txBody>
          <a:bodyPr>
            <a:normAutofit/>
          </a:bodyPr>
          <a:lstStyle/>
          <a:p>
            <a:r>
              <a:rPr lang="en-ZA" sz="2200" dirty="0"/>
              <a:t>Mass job creation, reindustrialisation, </a:t>
            </a:r>
          </a:p>
          <a:p>
            <a:pPr lvl="1"/>
            <a:r>
              <a:rPr lang="en-ZA" sz="1800" dirty="0"/>
              <a:t>Not grants, “delivery,” dependence </a:t>
            </a:r>
          </a:p>
          <a:p>
            <a:endParaRPr lang="en-ZA" sz="2200" dirty="0"/>
          </a:p>
          <a:p>
            <a:r>
              <a:rPr lang="en-ZA" sz="2200" dirty="0"/>
              <a:t>Phase out the township system, education </a:t>
            </a:r>
          </a:p>
          <a:p>
            <a:endParaRPr lang="en-ZA" sz="2200" dirty="0"/>
          </a:p>
          <a:p>
            <a:r>
              <a:rPr lang="en-ZA" sz="2200" dirty="0"/>
              <a:t>Extend real working-class control over economy, society </a:t>
            </a:r>
          </a:p>
          <a:p>
            <a:endParaRPr lang="en-ZA" sz="2200" dirty="0"/>
          </a:p>
          <a:p>
            <a:r>
              <a:rPr lang="en-ZA" sz="2200" dirty="0"/>
              <a:t>Collectivise, democratically plan </a:t>
            </a:r>
          </a:p>
          <a:p>
            <a:pPr lvl="1"/>
            <a:r>
              <a:rPr lang="en-ZA" sz="2200" dirty="0"/>
              <a:t>State ownership?  e.g. ESKOM</a:t>
            </a:r>
          </a:p>
          <a:p>
            <a:pPr lvl="1"/>
            <a:r>
              <a:rPr lang="en-ZA" sz="2200" dirty="0"/>
              <a:t>Private ownership? e.g. Lonmin</a:t>
            </a:r>
          </a:p>
          <a:p>
            <a:pPr lvl="1"/>
            <a:endParaRPr lang="en-ZA" sz="3200" dirty="0"/>
          </a:p>
          <a:p>
            <a:pPr marL="914400" lvl="2" indent="0">
              <a:buNone/>
            </a:pPr>
            <a:endParaRPr lang="en-ZA" sz="3200" dirty="0"/>
          </a:p>
          <a:p>
            <a:endParaRPr lang="en-ZA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9A27C-184A-4648-A748-B9DB05E9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21611-FE25-490B-A81E-9E19E96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sz="2800" dirty="0"/>
            </a:br>
            <a:r>
              <a:rPr lang="en-ZA" sz="2800" dirty="0"/>
              <a:t>Build for a new society: from below</a:t>
            </a:r>
            <a:br>
              <a:rPr lang="en-ZA" sz="2800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31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5AD3D-8C24-46D7-9025-9ACB23094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628" y="1163782"/>
            <a:ext cx="7805864" cy="485754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COSATU “young workers forums”</a:t>
            </a:r>
          </a:p>
          <a:p>
            <a:endParaRPr lang="en-ZA" dirty="0"/>
          </a:p>
          <a:p>
            <a:r>
              <a:rPr lang="en-ZA" dirty="0"/>
              <a:t>Challenges </a:t>
            </a:r>
          </a:p>
          <a:p>
            <a:endParaRPr lang="en-ZA" dirty="0"/>
          </a:p>
          <a:p>
            <a:r>
              <a:rPr lang="en-ZA" dirty="0"/>
              <a:t>NALSU</a:t>
            </a:r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l.vanderwalt@ru.ac.za</a:t>
            </a:r>
            <a:endParaRPr lang="en-US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9E1D4-7C48-43AE-B4EA-B9FEC862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EF4D6-C2F3-469F-9527-74EE6A95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Opening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32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6868-6BBE-4DA6-B13B-D27DFB926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67691"/>
            <a:ext cx="8003291" cy="51642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Largest, stable, formal civil society </a:t>
            </a:r>
            <a:r>
              <a:rPr lang="en-US" dirty="0" err="1"/>
              <a:t>organisations</a:t>
            </a:r>
            <a:r>
              <a:rPr lang="en-US" dirty="0"/>
              <a:t> 	(besides churches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dirty="0"/>
              <a:t>28% SA workforce</a:t>
            </a:r>
          </a:p>
          <a:p>
            <a:endParaRPr lang="en-US" sz="1400" dirty="0"/>
          </a:p>
          <a:p>
            <a:pPr lvl="1"/>
            <a:r>
              <a:rPr lang="en-US" dirty="0"/>
              <a:t>Southern Africa &amp; North Africa have highest unionization  rates (after Northern Europe)</a:t>
            </a:r>
          </a:p>
          <a:p>
            <a:endParaRPr lang="en-US" dirty="0"/>
          </a:p>
          <a:p>
            <a:r>
              <a:rPr lang="en-US" dirty="0"/>
              <a:t>Crucial to freedom struggle of (broad) working-class</a:t>
            </a:r>
          </a:p>
          <a:p>
            <a:endParaRPr lang="en-US" sz="1400" dirty="0"/>
          </a:p>
          <a:p>
            <a:r>
              <a:rPr lang="en-US" dirty="0"/>
              <a:t>Proven role in winning rights, wage gains, liberation struggles</a:t>
            </a:r>
          </a:p>
          <a:p>
            <a:endParaRPr lang="en-US" dirty="0"/>
          </a:p>
          <a:p>
            <a:r>
              <a:rPr lang="en-US" dirty="0"/>
              <a:t>Primary </a:t>
            </a:r>
            <a:r>
              <a:rPr lang="en-US" dirty="0" err="1"/>
              <a:t>organisations</a:t>
            </a:r>
            <a:r>
              <a:rPr lang="en-US" dirty="0"/>
              <a:t> of working-class majority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13D0E-80F2-43FB-BCD8-EFA59EAE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0A88B-EE93-4F42-B6E0-EEB29065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Unions matter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7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5A01E-F3ED-4C3F-9368-7D47D9D1E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628" y="1320800"/>
            <a:ext cx="7778172" cy="4700528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dirty="0"/>
              <a:t>Decades of struggle to: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dirty="0" err="1"/>
              <a:t>Organise</a:t>
            </a:r>
            <a:endParaRPr lang="en-US" dirty="0"/>
          </a:p>
          <a:p>
            <a:r>
              <a:rPr lang="en-US" dirty="0"/>
              <a:t>Unite and level-up</a:t>
            </a:r>
          </a:p>
          <a:p>
            <a:r>
              <a:rPr lang="en-US" dirty="0"/>
              <a:t>Educate</a:t>
            </a:r>
          </a:p>
          <a:p>
            <a:r>
              <a:rPr lang="en-US" dirty="0"/>
              <a:t>Win gains</a:t>
            </a:r>
          </a:p>
          <a:p>
            <a:r>
              <a:rPr lang="en-US" dirty="0"/>
              <a:t>Shift wealth and power to working-class</a:t>
            </a:r>
          </a:p>
          <a:p>
            <a:endParaRPr lang="en-US" dirty="0"/>
          </a:p>
          <a:p>
            <a:r>
              <a:rPr lang="en-US" dirty="0"/>
              <a:t>The inter-generational character of unions</a:t>
            </a:r>
          </a:p>
          <a:p>
            <a:endParaRPr lang="en-US" dirty="0"/>
          </a:p>
          <a:p>
            <a:r>
              <a:rPr lang="en-US" dirty="0"/>
              <a:t>The surprising age of SAMWU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BD837-D169-4660-B2CE-85C2AB98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508B32-CD12-47D1-BD61-829EC8CB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Unions &amp; the long march of the </a:t>
            </a:r>
            <a:br>
              <a:rPr lang="en-US" b="1" dirty="0"/>
            </a:br>
            <a:r>
              <a:rPr lang="en-US" b="1" dirty="0"/>
              <a:t>working-class</a:t>
            </a:r>
            <a:br>
              <a:rPr lang="en-US" b="1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98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611BC-36BD-4E44-9048-8BBA05B10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545" y="1059873"/>
            <a:ext cx="8021781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ZA" dirty="0"/>
          </a:p>
          <a:p>
            <a:r>
              <a:rPr lang="en-ZA" dirty="0"/>
              <a:t>The future of the workforce, unions, nation</a:t>
            </a:r>
          </a:p>
          <a:p>
            <a:endParaRPr lang="en-ZA" dirty="0"/>
          </a:p>
          <a:p>
            <a:r>
              <a:rPr lang="en-ZA" dirty="0"/>
              <a:t>New energy, experiences, ideas</a:t>
            </a:r>
          </a:p>
          <a:p>
            <a:endParaRPr lang="en-ZA" dirty="0"/>
          </a:p>
          <a:p>
            <a:r>
              <a:rPr lang="en-ZA" dirty="0"/>
              <a:t>Preventing discrimination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58542-55C1-4AA1-A1AA-E0B27C2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C96FF1-83DB-42EB-A948-26EAA1AC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The importance of young workers to unions</a:t>
            </a:r>
            <a:br>
              <a:rPr lang="en-US" b="1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32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413F0C-8C10-4788-9F4E-0FE33B35D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91" y="1111827"/>
            <a:ext cx="8551718" cy="524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Unions powerful despite attacks, erosion, internal issues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	BUT losing “authority” in larger society, working-class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Old “pipeline” from youth activism to unions getting blocked</a:t>
            </a:r>
          </a:p>
          <a:p>
            <a:endParaRPr lang="en-ZA" dirty="0"/>
          </a:p>
          <a:p>
            <a:r>
              <a:rPr lang="en-ZA" dirty="0"/>
              <a:t>Mass unemployment: over 70% of youth</a:t>
            </a:r>
          </a:p>
          <a:p>
            <a:endParaRPr lang="en-ZA" dirty="0"/>
          </a:p>
          <a:p>
            <a:r>
              <a:rPr lang="en-ZA" dirty="0"/>
              <a:t>Social rupture between youth, past history of unions</a:t>
            </a:r>
          </a:p>
          <a:p>
            <a:pPr lvl="1"/>
            <a:r>
              <a:rPr lang="en-ZA" dirty="0"/>
              <a:t>The “patriotic history” of SA</a:t>
            </a:r>
          </a:p>
          <a:p>
            <a:pPr lvl="1"/>
            <a:r>
              <a:rPr lang="en-ZA" dirty="0"/>
              <a:t>The elevation of political parties</a:t>
            </a:r>
          </a:p>
          <a:p>
            <a:pPr lvl="1"/>
            <a:r>
              <a:rPr lang="en-ZA" dirty="0"/>
              <a:t>The search for a new Moses</a:t>
            </a:r>
          </a:p>
          <a:p>
            <a:pPr lvl="1"/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A6AA5-CEBD-487C-9B73-6BD0207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DCDC8C-6787-4D81-9E88-DC2F6E34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dirty="0"/>
            </a:br>
            <a:br>
              <a:rPr lang="en-ZA" dirty="0"/>
            </a:br>
            <a:r>
              <a:rPr lang="en-ZA" dirty="0"/>
              <a:t>Challenges for youth and unions</a:t>
            </a:r>
            <a:br>
              <a:rPr lang="en-ZA" dirty="0"/>
            </a:b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901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C3069-268B-4E97-B8A3-6E72567E9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164" y="997527"/>
            <a:ext cx="8572500" cy="5358823"/>
          </a:xfrm>
        </p:spPr>
        <p:txBody>
          <a:bodyPr>
            <a:normAutofit fontScale="92500" lnSpcReduction="20000"/>
          </a:bodyPr>
          <a:lstStyle/>
          <a:p>
            <a:endParaRPr lang="en-ZA" dirty="0"/>
          </a:p>
          <a:p>
            <a:r>
              <a:rPr lang="en-ZA" dirty="0"/>
              <a:t>Key parts: flexible labour, outsourcing, competition, job-hunting, poverty</a:t>
            </a:r>
          </a:p>
          <a:p>
            <a:endParaRPr lang="en-ZA" dirty="0"/>
          </a:p>
          <a:p>
            <a:r>
              <a:rPr lang="en-ZA" dirty="0"/>
              <a:t>The isolated “neo-liberal subject” </a:t>
            </a:r>
          </a:p>
          <a:p>
            <a:endParaRPr lang="en-ZA" dirty="0"/>
          </a:p>
          <a:p>
            <a:r>
              <a:rPr lang="en-ZA" dirty="0"/>
              <a:t>Politics of fear: crisis, short-termism, powerlessness, escapism</a:t>
            </a:r>
          </a:p>
          <a:p>
            <a:pPr marL="57150" indent="0">
              <a:buNone/>
            </a:pPr>
            <a:r>
              <a:rPr lang="en-ZA" dirty="0"/>
              <a:t>‘</a:t>
            </a:r>
          </a:p>
          <a:p>
            <a:r>
              <a:rPr lang="en-ZA" dirty="0"/>
              <a:t>Social decay in township, working-class communities, families</a:t>
            </a:r>
          </a:p>
          <a:p>
            <a:endParaRPr lang="en-ZA" dirty="0"/>
          </a:p>
          <a:p>
            <a:r>
              <a:rPr lang="en-ZA" dirty="0"/>
              <a:t>Weakening of social bonds, mass movements, associational life</a:t>
            </a:r>
          </a:p>
          <a:p>
            <a:endParaRPr lang="en-ZA" dirty="0"/>
          </a:p>
          <a:p>
            <a:r>
              <a:rPr lang="en-ZA" dirty="0"/>
              <a:t>Factionalism, intolerance, rage </a:t>
            </a:r>
          </a:p>
          <a:p>
            <a:endParaRPr lang="en-ZA" dirty="0"/>
          </a:p>
          <a:p>
            <a:r>
              <a:rPr lang="en-ZA" dirty="0"/>
              <a:t>“Woke” capitalism </a:t>
            </a:r>
          </a:p>
          <a:p>
            <a:pPr lvl="1"/>
            <a:endParaRPr lang="en-ZA" dirty="0"/>
          </a:p>
          <a:p>
            <a:pPr lvl="1"/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22F75-9625-4951-A6A3-1438F143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884FC-0D41-4D18-886B-919E8CB3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dirty="0"/>
            </a:br>
            <a:r>
              <a:rPr lang="en-ZA" dirty="0"/>
              <a:t>The new-liberal world</a:t>
            </a:r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0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3B1E5-1FBA-45AE-AEA8-A12531D04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374" y="1171694"/>
            <a:ext cx="7972118" cy="4849634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Advertising driven, censored, manipulated </a:t>
            </a:r>
          </a:p>
          <a:p>
            <a:endParaRPr lang="en-ZA" dirty="0"/>
          </a:p>
          <a:p>
            <a:r>
              <a:rPr lang="en-ZA" dirty="0"/>
              <a:t>The show: trending, “populist” shock, mobbing </a:t>
            </a:r>
          </a:p>
          <a:p>
            <a:endParaRPr lang="en-ZA" dirty="0"/>
          </a:p>
          <a:p>
            <a:r>
              <a:rPr lang="en-ZA" dirty="0"/>
              <a:t>“war journalism” and opinion-editorials</a:t>
            </a:r>
          </a:p>
          <a:p>
            <a:endParaRPr lang="en-ZA" dirty="0"/>
          </a:p>
          <a:p>
            <a:r>
              <a:rPr lang="en-ZA" dirty="0"/>
              <a:t>“Friends” and friends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The alienated consumer, not the organised people </a:t>
            </a:r>
          </a:p>
          <a:p>
            <a:endParaRPr lang="en-ZA" dirty="0"/>
          </a:p>
          <a:p>
            <a:r>
              <a:rPr lang="en-ZA" dirty="0"/>
              <a:t>“get rich or die trying”: the pretty picture</a:t>
            </a:r>
          </a:p>
          <a:p>
            <a:endParaRPr lang="en-ZA" dirty="0"/>
          </a:p>
          <a:p>
            <a:r>
              <a:rPr lang="en-ZA" dirty="0"/>
              <a:t>Imperialism and the news, ideas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B3CF0-79A8-43EF-86C1-F5F26561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3D65D-D2C7-4C5F-929B-FB9A599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and info-wars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56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977BE-89CB-4754-B449-CACB00E8D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70264"/>
            <a:ext cx="8003291" cy="4951064"/>
          </a:xfrm>
        </p:spPr>
        <p:txBody>
          <a:bodyPr/>
          <a:lstStyle/>
          <a:p>
            <a:r>
              <a:rPr lang="en-US" dirty="0"/>
              <a:t>Widespread disillusion in politics, socialism, change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collapse of the old state-</a:t>
            </a:r>
            <a:r>
              <a:rPr lang="en-US" dirty="0" err="1"/>
              <a:t>centred</a:t>
            </a:r>
            <a:r>
              <a:rPr lang="en-US" dirty="0"/>
              <a:t> models:</a:t>
            </a:r>
          </a:p>
          <a:p>
            <a:pPr lvl="1"/>
            <a:r>
              <a:rPr lang="en-US" dirty="0"/>
              <a:t>Anti-colonial nationalism e.g. Africa</a:t>
            </a:r>
          </a:p>
          <a:p>
            <a:pPr lvl="1"/>
            <a:r>
              <a:rPr lang="en-US" dirty="0"/>
              <a:t>Keynesian welfare state e.g. West Europe</a:t>
            </a:r>
          </a:p>
          <a:p>
            <a:pPr lvl="1"/>
            <a:r>
              <a:rPr lang="en-US" dirty="0"/>
              <a:t>“communism” e.g. USSR, Vietnam </a:t>
            </a:r>
          </a:p>
          <a:p>
            <a:pPr lvl="1"/>
            <a:endParaRPr lang="en-US" dirty="0"/>
          </a:p>
          <a:p>
            <a:r>
              <a:rPr lang="en-US" dirty="0"/>
              <a:t>It was not neo-liberalism that ended these ….</a:t>
            </a:r>
          </a:p>
          <a:p>
            <a:endParaRPr lang="en-US" dirty="0"/>
          </a:p>
          <a:p>
            <a:r>
              <a:rPr lang="en-US" dirty="0"/>
              <a:t>It was their crisis that opened the door to neo-liberalism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184D3-2B19-4CF6-8840-D69DDE4A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01D92F-B3E2-477F-81AC-E05BB7C8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crisis of the left project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08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9315</TotalTime>
  <Words>712</Words>
  <Application>Microsoft Office PowerPoint</Application>
  <PresentationFormat>On-screen Show (4:3)</PresentationFormat>
  <Paragraphs>189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Office Theme</vt:lpstr>
      <vt:lpstr>Positioning young workers for their rightful place in the economy politics &amp;labour issues  Prof Lucien van der Walt</vt:lpstr>
      <vt:lpstr>1. Opening </vt:lpstr>
      <vt:lpstr>Unions matter</vt:lpstr>
      <vt:lpstr> Unions &amp; the long march of the  working-class </vt:lpstr>
      <vt:lpstr> The importance of young workers to unions </vt:lpstr>
      <vt:lpstr>  Challenges for youth and unions  </vt:lpstr>
      <vt:lpstr> The new-liberal world </vt:lpstr>
      <vt:lpstr>Social media and info-wars</vt:lpstr>
      <vt:lpstr>The crisis of the left project</vt:lpstr>
      <vt:lpstr>PowerPoint Presentation</vt:lpstr>
      <vt:lpstr>Restarting the long march</vt:lpstr>
      <vt:lpstr>PowerPoint Presentation</vt:lpstr>
      <vt:lpstr>The big picture: a new society</vt:lpstr>
      <vt:lpstr> Build for a new society: from below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</dc:creator>
  <cp:lastModifiedBy>Lucien van der Walt</cp:lastModifiedBy>
  <cp:revision>276</cp:revision>
  <dcterms:created xsi:type="dcterms:W3CDTF">2013-04-19T06:18:45Z</dcterms:created>
  <dcterms:modified xsi:type="dcterms:W3CDTF">2022-07-14T08:13:16Z</dcterms:modified>
</cp:coreProperties>
</file>