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6"/>
  </p:notesMasterIdLst>
  <p:sldIdLst>
    <p:sldId id="256" r:id="rId2"/>
    <p:sldId id="360" r:id="rId3"/>
    <p:sldId id="322" r:id="rId4"/>
    <p:sldId id="356" r:id="rId5"/>
    <p:sldId id="312" r:id="rId6"/>
    <p:sldId id="328" r:id="rId7"/>
    <p:sldId id="321" r:id="rId8"/>
    <p:sldId id="320" r:id="rId9"/>
    <p:sldId id="327" r:id="rId10"/>
    <p:sldId id="333" r:id="rId11"/>
    <p:sldId id="313" r:id="rId12"/>
    <p:sldId id="329" r:id="rId13"/>
    <p:sldId id="332" r:id="rId14"/>
    <p:sldId id="330" r:id="rId15"/>
    <p:sldId id="323" r:id="rId16"/>
    <p:sldId id="331" r:id="rId17"/>
    <p:sldId id="353" r:id="rId18"/>
    <p:sldId id="324" r:id="rId19"/>
    <p:sldId id="352" r:id="rId20"/>
    <p:sldId id="325" r:id="rId21"/>
    <p:sldId id="340" r:id="rId22"/>
    <p:sldId id="334" r:id="rId23"/>
    <p:sldId id="326" r:id="rId24"/>
    <p:sldId id="339" r:id="rId25"/>
    <p:sldId id="354" r:id="rId26"/>
    <p:sldId id="338" r:id="rId27"/>
    <p:sldId id="335" r:id="rId28"/>
    <p:sldId id="337" r:id="rId29"/>
    <p:sldId id="336" r:id="rId30"/>
    <p:sldId id="341" r:id="rId31"/>
    <p:sldId id="359" r:id="rId32"/>
    <p:sldId id="342" r:id="rId33"/>
    <p:sldId id="343" r:id="rId34"/>
    <p:sldId id="361" r:id="rId35"/>
    <p:sldId id="344" r:id="rId36"/>
    <p:sldId id="345" r:id="rId37"/>
    <p:sldId id="349" r:id="rId38"/>
    <p:sldId id="348" r:id="rId39"/>
    <p:sldId id="358" r:id="rId40"/>
    <p:sldId id="346" r:id="rId41"/>
    <p:sldId id="351" r:id="rId42"/>
    <p:sldId id="347" r:id="rId43"/>
    <p:sldId id="350" r:id="rId44"/>
    <p:sldId id="357"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4D"/>
    <a:srgbClr val="7B1272"/>
    <a:srgbClr val="0099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13" autoAdjust="0"/>
    <p:restoredTop sz="94609" autoAdjust="0"/>
  </p:normalViewPr>
  <p:slideViewPr>
    <p:cSldViewPr snapToGrid="0">
      <p:cViewPr varScale="1">
        <p:scale>
          <a:sx n="79" d="100"/>
          <a:sy n="79" d="100"/>
        </p:scale>
        <p:origin x="5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89" d="100"/>
          <a:sy n="89" d="100"/>
        </p:scale>
        <p:origin x="-3762" y="-108"/>
      </p:cViewPr>
      <p:guideLst>
        <p:guide orient="horz" pos="2880"/>
        <p:guide pos="2160"/>
      </p:guideLst>
    </p:cSldViewPr>
  </p:notesViewPr>
  <p:gridSpacing cx="324041" cy="324041"/>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791DA5-8F95-4EF2-875F-ABAB546A0B7C}" type="datetimeFigureOut">
              <a:rPr lang="en-ZA" smtClean="0"/>
              <a:pPr/>
              <a:t>2022/09/14</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184452-ADDB-4AB5-A162-BAA5917C97F6}" type="slidenum">
              <a:rPr lang="en-ZA" smtClean="0"/>
              <a:pPr/>
              <a:t>‹#›</a:t>
            </a:fld>
            <a:endParaRPr lang="en-ZA"/>
          </a:p>
        </p:txBody>
      </p:sp>
    </p:spTree>
    <p:extLst>
      <p:ext uri="{BB962C8B-B14F-4D97-AF65-F5344CB8AC3E}">
        <p14:creationId xmlns:p14="http://schemas.microsoft.com/office/powerpoint/2010/main" val="4069860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0" y="3047999"/>
            <a:ext cx="9144000" cy="3050721"/>
          </a:xfrm>
        </p:spPr>
        <p:txBody>
          <a:bodyPr lIns="90000" bIns="684000" anchor="b" anchorCtr="1">
            <a:normAutofit/>
          </a:bodyPr>
          <a:lstStyle>
            <a:lvl1pPr>
              <a:buNone/>
              <a:defRPr sz="2000" baseline="0">
                <a:latin typeface="Arial" pitchFamily="34" charset="0"/>
                <a:cs typeface="Arial" pitchFamily="34" charset="0"/>
              </a:defRPr>
            </a:lvl1pPr>
          </a:lstStyle>
          <a:p>
            <a:endParaRPr lang="en-ZA"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0472" y="564654"/>
            <a:ext cx="3419480" cy="1137843"/>
          </a:xfrm>
          <a:prstGeom prst="rect">
            <a:avLst/>
          </a:prstGeom>
        </p:spPr>
      </p:pic>
      <p:sp>
        <p:nvSpPr>
          <p:cNvPr id="8" name="Rectangle 7"/>
          <p:cNvSpPr/>
          <p:nvPr userDrawn="1"/>
        </p:nvSpPr>
        <p:spPr>
          <a:xfrm>
            <a:off x="0" y="6078436"/>
            <a:ext cx="9144000" cy="432048"/>
          </a:xfrm>
          <a:prstGeom prst="rect">
            <a:avLst/>
          </a:prstGeom>
          <a:solidFill>
            <a:srgbClr val="009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userDrawn="1"/>
        </p:nvSpPr>
        <p:spPr>
          <a:xfrm>
            <a:off x="0" y="6506936"/>
            <a:ext cx="9144000" cy="90416"/>
          </a:xfrm>
          <a:prstGeom prst="rect">
            <a:avLst/>
          </a:prstGeom>
          <a:solidFill>
            <a:srgbClr val="4CA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4CA44D"/>
              </a:solidFill>
            </a:endParaRPr>
          </a:p>
        </p:txBody>
      </p:sp>
      <p:sp>
        <p:nvSpPr>
          <p:cNvPr id="10" name="Rectangle 9"/>
          <p:cNvSpPr/>
          <p:nvPr userDrawn="1"/>
        </p:nvSpPr>
        <p:spPr>
          <a:xfrm>
            <a:off x="0" y="6597352"/>
            <a:ext cx="9144000" cy="288032"/>
          </a:xfrm>
          <a:prstGeom prst="rect">
            <a:avLst/>
          </a:prstGeom>
          <a:solidFill>
            <a:srgbClr val="7B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Title 23"/>
          <p:cNvSpPr>
            <a:spLocks noGrp="1"/>
          </p:cNvSpPr>
          <p:nvPr>
            <p:ph type="title" hasCustomPrompt="1"/>
          </p:nvPr>
        </p:nvSpPr>
        <p:spPr>
          <a:xfrm>
            <a:off x="1547664" y="1953076"/>
            <a:ext cx="6912828" cy="968827"/>
          </a:xfrm>
        </p:spPr>
        <p:txBody>
          <a:bodyPr anchor="b">
            <a:normAutofit/>
          </a:bodyPr>
          <a:lstStyle>
            <a:lvl1pPr algn="l">
              <a:defRPr sz="2800" b="1" baseline="0">
                <a:latin typeface="Arial" pitchFamily="34" charset="0"/>
                <a:cs typeface="Arial" pitchFamily="34" charset="0"/>
              </a:defRPr>
            </a:lvl1pPr>
          </a:lstStyle>
          <a:p>
            <a:r>
              <a:rPr lang="en-US" dirty="0"/>
              <a:t>Presentation</a:t>
            </a:r>
            <a:br>
              <a:rPr lang="en-US" dirty="0"/>
            </a:br>
            <a:r>
              <a:rPr lang="en-US" dirty="0"/>
              <a:t>Main Heading</a:t>
            </a:r>
            <a:endParaRPr lang="en-ZA" dirty="0"/>
          </a:p>
        </p:txBody>
      </p:sp>
      <p:sp>
        <p:nvSpPr>
          <p:cNvPr id="17" name="Text Placeholder 16"/>
          <p:cNvSpPr>
            <a:spLocks noGrp="1"/>
          </p:cNvSpPr>
          <p:nvPr>
            <p:ph type="body" sz="quarter" idx="14" hasCustomPrompt="1"/>
          </p:nvPr>
        </p:nvSpPr>
        <p:spPr>
          <a:xfrm>
            <a:off x="1547664" y="6621010"/>
            <a:ext cx="1755775" cy="220662"/>
          </a:xfrm>
        </p:spPr>
        <p:txBody>
          <a:bodyPr>
            <a:noAutofit/>
          </a:bodyPr>
          <a:lstStyle>
            <a:lvl1pPr>
              <a:buNone/>
              <a:defRPr sz="1100">
                <a:solidFill>
                  <a:schemeClr val="bg1"/>
                </a:solidFill>
                <a:latin typeface="Arial" pitchFamily="34" charset="0"/>
                <a:cs typeface="Arial" pitchFamily="34" charset="0"/>
              </a:defRPr>
            </a:lvl1pPr>
          </a:lstStyle>
          <a:p>
            <a:pPr lvl="0"/>
            <a:r>
              <a:rPr lang="en-ZA" dirty="0"/>
              <a:t>DD/MM/YYYY</a:t>
            </a:r>
          </a:p>
        </p:txBody>
      </p:sp>
      <p:sp>
        <p:nvSpPr>
          <p:cNvPr id="3" name="Text Placeholder 2"/>
          <p:cNvSpPr>
            <a:spLocks noGrp="1"/>
          </p:cNvSpPr>
          <p:nvPr>
            <p:ph type="body" sz="quarter" idx="15" hasCustomPrompt="1"/>
          </p:nvPr>
        </p:nvSpPr>
        <p:spPr>
          <a:xfrm>
            <a:off x="1532465" y="6070066"/>
            <a:ext cx="2997200" cy="301625"/>
          </a:xfrm>
        </p:spPr>
        <p:txBody>
          <a:bodyPr>
            <a:noAutofit/>
          </a:bodyPr>
          <a:lstStyle>
            <a:lvl1pPr marL="0" marR="0" indent="0" algn="l" defTabSz="914400" rtl="0" eaLnBrk="1" fontAlgn="auto" latinLnBrk="0" hangingPunct="1">
              <a:lnSpc>
                <a:spcPct val="150000"/>
              </a:lnSpc>
              <a:spcBef>
                <a:spcPct val="20000"/>
              </a:spcBef>
              <a:spcAft>
                <a:spcPts val="0"/>
              </a:spcAft>
              <a:buClrTx/>
              <a:buSzTx/>
              <a:buFont typeface="Arial" pitchFamily="34" charset="0"/>
              <a:buNone/>
              <a:tabLst/>
              <a:defRPr sz="1700">
                <a:solidFill>
                  <a:schemeClr val="bg1"/>
                </a:solidFill>
              </a:defRPr>
            </a:lvl1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ZA" sz="1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Department Name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rot="5400000">
            <a:off x="2465732" y="26571"/>
            <a:ext cx="4536575" cy="7452942"/>
          </a:xfrm>
        </p:spPr>
        <p:txBody>
          <a:bodyPr>
            <a:normAutofit/>
          </a:bodyPr>
          <a:lstStyle>
            <a:lvl1pPr>
              <a:lnSpc>
                <a:spcPct val="100000"/>
              </a:lnSpc>
              <a:buClr>
                <a:srgbClr val="4CA44D"/>
              </a:buClr>
              <a:defRPr sz="2400"/>
            </a:lvl1pPr>
            <a:lvl2pPr>
              <a:lnSpc>
                <a:spcPct val="100000"/>
              </a:lnSpc>
              <a:buClr>
                <a:srgbClr val="4CA44D"/>
              </a:buClr>
              <a:buFont typeface="Courier New" pitchFamily="49" charset="0"/>
              <a:buChar char="o"/>
              <a:defRPr sz="2000"/>
            </a:lvl2pPr>
            <a:lvl3pPr>
              <a:lnSpc>
                <a:spcPct val="100000"/>
              </a:lnSpc>
              <a:buClr>
                <a:srgbClr val="4CA44D"/>
              </a:buClr>
              <a:buFont typeface="Symbol" pitchFamily="18" charset="2"/>
              <a:buChar char="-"/>
              <a:defRPr sz="1800"/>
            </a:lvl3pPr>
            <a:lvl4pPr>
              <a:lnSpc>
                <a:spcPct val="100000"/>
              </a:lnSpc>
              <a:buClr>
                <a:srgbClr val="4CA44D"/>
              </a:buClr>
              <a:buFont typeface="Calibri" pitchFamily="34" charset="0"/>
              <a:buChar char="•"/>
              <a:defRPr sz="1600"/>
            </a:lvl4pPr>
            <a:lvl5pPr>
              <a:lnSpc>
                <a:spcPct val="100000"/>
              </a:lnSpc>
              <a:buClr>
                <a:srgbClr val="4CA44D"/>
              </a:buClr>
              <a:buFont typeface="Calibri"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0" name="Rectangle 9"/>
          <p:cNvSpPr/>
          <p:nvPr userDrawn="1"/>
        </p:nvSpPr>
        <p:spPr>
          <a:xfrm>
            <a:off x="0" y="0"/>
            <a:ext cx="9144000" cy="908720"/>
          </a:xfrm>
          <a:prstGeom prst="rect">
            <a:avLst/>
          </a:prstGeom>
          <a:solidFill>
            <a:srgbClr val="7B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2" name="Picture 11" descr="footer.jpg"/>
          <p:cNvPicPr>
            <a:picLocks noChangeAspect="1"/>
          </p:cNvPicPr>
          <p:nvPr userDrawn="1"/>
        </p:nvPicPr>
        <p:blipFill>
          <a:blip r:embed="rId2" cstate="print"/>
          <a:stretch>
            <a:fillRect/>
          </a:stretch>
        </p:blipFill>
        <p:spPr>
          <a:xfrm>
            <a:off x="0" y="6302791"/>
            <a:ext cx="9144000" cy="555209"/>
          </a:xfrm>
          <a:prstGeom prst="rect">
            <a:avLst/>
          </a:prstGeom>
        </p:spPr>
      </p:pic>
      <p:sp>
        <p:nvSpPr>
          <p:cNvPr id="13" name="Slide Number Placeholder 6"/>
          <p:cNvSpPr>
            <a:spLocks noGrp="1"/>
          </p:cNvSpPr>
          <p:nvPr>
            <p:ph type="sldNum" sz="quarter" idx="12"/>
          </p:nvPr>
        </p:nvSpPr>
        <p:spPr>
          <a:xfrm>
            <a:off x="6553200" y="6356350"/>
            <a:ext cx="2133600" cy="365125"/>
          </a:xfrm>
        </p:spPr>
        <p:txBody>
          <a:bodyPr/>
          <a:lstStyle>
            <a:lvl1pPr>
              <a:defRPr>
                <a:solidFill>
                  <a:schemeClr val="bg1"/>
                </a:solidFill>
                <a:latin typeface="Arial" pitchFamily="34" charset="0"/>
                <a:cs typeface="Arial" pitchFamily="34" charset="0"/>
              </a:defRPr>
            </a:lvl1pPr>
          </a:lstStyle>
          <a:p>
            <a:fld id="{EDA1711D-FA38-428E-8A41-861559834B06}" type="slidenum">
              <a:rPr lang="en-ZA" smtClean="0"/>
              <a:pPr/>
              <a:t>‹#›</a:t>
            </a:fld>
            <a:endParaRPr lang="en-ZA" dirty="0"/>
          </a:p>
        </p:txBody>
      </p:sp>
      <p:sp>
        <p:nvSpPr>
          <p:cNvPr id="14" name="Rectangle 13"/>
          <p:cNvSpPr/>
          <p:nvPr userDrawn="1"/>
        </p:nvSpPr>
        <p:spPr>
          <a:xfrm>
            <a:off x="0" y="908720"/>
            <a:ext cx="9144000" cy="144016"/>
          </a:xfrm>
          <a:prstGeom prst="rect">
            <a:avLst/>
          </a:prstGeom>
          <a:solidFill>
            <a:srgbClr val="4CA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itle 1"/>
          <p:cNvSpPr>
            <a:spLocks noGrp="1"/>
          </p:cNvSpPr>
          <p:nvPr>
            <p:ph type="title" hasCustomPrompt="1"/>
          </p:nvPr>
        </p:nvSpPr>
        <p:spPr>
          <a:xfrm>
            <a:off x="1007549" y="0"/>
            <a:ext cx="7632848" cy="836672"/>
          </a:xfrm>
        </p:spPr>
        <p:txBody>
          <a:bodyPr>
            <a:normAutofit/>
          </a:bodyPr>
          <a:lstStyle>
            <a:lvl1pPr algn="l">
              <a:defRPr sz="3000" b="1">
                <a:solidFill>
                  <a:schemeClr val="bg1"/>
                </a:solidFill>
                <a:latin typeface="Arial" pitchFamily="34" charset="0"/>
                <a:cs typeface="Arial" pitchFamily="34" charset="0"/>
              </a:defRPr>
            </a:lvl1pPr>
          </a:lstStyle>
          <a:p>
            <a:r>
              <a:rPr lang="en-US" dirty="0"/>
              <a:t>Text slide heading set in Arial</a:t>
            </a:r>
            <a:endParaRPr lang="en-Z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ext Placeholder 8"/>
          <p:cNvSpPr>
            <a:spLocks noGrp="1"/>
          </p:cNvSpPr>
          <p:nvPr>
            <p:ph type="body" sz="quarter" idx="13"/>
          </p:nvPr>
        </p:nvSpPr>
        <p:spPr>
          <a:xfrm rot="5400000">
            <a:off x="1979671" y="512633"/>
            <a:ext cx="4536575" cy="6480820"/>
          </a:xfrm>
        </p:spPr>
        <p:txBody>
          <a:bodyPr>
            <a:normAutofit/>
          </a:bodyPr>
          <a:lstStyle>
            <a:lvl1pPr>
              <a:lnSpc>
                <a:spcPct val="100000"/>
              </a:lnSpc>
              <a:buClr>
                <a:srgbClr val="4CA44D"/>
              </a:buClr>
              <a:defRPr sz="2800"/>
            </a:lvl1pPr>
            <a:lvl2pPr>
              <a:lnSpc>
                <a:spcPct val="100000"/>
              </a:lnSpc>
              <a:buClr>
                <a:srgbClr val="4CA44D"/>
              </a:buClr>
              <a:buFont typeface="Courier New" pitchFamily="49" charset="0"/>
              <a:buChar char="o"/>
              <a:defRPr sz="2400"/>
            </a:lvl2pPr>
            <a:lvl3pPr>
              <a:lnSpc>
                <a:spcPct val="100000"/>
              </a:lnSpc>
              <a:buClr>
                <a:srgbClr val="4CA44D"/>
              </a:buClr>
              <a:buFont typeface="Symbol" pitchFamily="18" charset="2"/>
              <a:buChar char="-"/>
              <a:defRPr sz="2000"/>
            </a:lvl3pPr>
            <a:lvl4pPr>
              <a:lnSpc>
                <a:spcPct val="100000"/>
              </a:lnSpc>
              <a:buClr>
                <a:srgbClr val="4CA44D"/>
              </a:buClr>
              <a:buFont typeface="Calibri" pitchFamily="34" charset="0"/>
              <a:buChar char="•"/>
              <a:defRPr sz="1800"/>
            </a:lvl4pPr>
            <a:lvl5pPr>
              <a:lnSpc>
                <a:spcPct val="100000"/>
              </a:lnSpc>
              <a:buClr>
                <a:srgbClr val="4CA44D"/>
              </a:buClr>
              <a:buFont typeface="Calibri"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8" name="Rectangle 7"/>
          <p:cNvSpPr/>
          <p:nvPr userDrawn="1"/>
        </p:nvSpPr>
        <p:spPr>
          <a:xfrm rot="5400000">
            <a:off x="5260640" y="2974640"/>
            <a:ext cx="6858000" cy="908720"/>
          </a:xfrm>
          <a:prstGeom prst="rect">
            <a:avLst/>
          </a:prstGeom>
          <a:solidFill>
            <a:srgbClr val="7B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userDrawn="1"/>
        </p:nvSpPr>
        <p:spPr>
          <a:xfrm rot="5400000">
            <a:off x="4737554" y="3356992"/>
            <a:ext cx="6858000" cy="144016"/>
          </a:xfrm>
          <a:prstGeom prst="rect">
            <a:avLst/>
          </a:prstGeom>
          <a:solidFill>
            <a:srgbClr val="4CA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4" name="Picture 13" descr="footer.jpg"/>
          <p:cNvPicPr>
            <a:picLocks noChangeAspect="1"/>
          </p:cNvPicPr>
          <p:nvPr userDrawn="1"/>
        </p:nvPicPr>
        <p:blipFill>
          <a:blip r:embed="rId2" cstate="print"/>
          <a:srcRect l="5333" r="19666"/>
          <a:stretch>
            <a:fillRect/>
          </a:stretch>
        </p:blipFill>
        <p:spPr>
          <a:xfrm rot="5400000">
            <a:off x="-3151399" y="3151395"/>
            <a:ext cx="6858004" cy="555209"/>
          </a:xfrm>
          <a:prstGeom prst="rect">
            <a:avLst/>
          </a:prstGeom>
        </p:spPr>
      </p:pic>
      <p:sp>
        <p:nvSpPr>
          <p:cNvPr id="15" name="Slide Number Placeholder 6"/>
          <p:cNvSpPr>
            <a:spLocks noGrp="1"/>
          </p:cNvSpPr>
          <p:nvPr>
            <p:ph type="sldNum" sz="quarter" idx="12"/>
          </p:nvPr>
        </p:nvSpPr>
        <p:spPr>
          <a:xfrm rot="5400000">
            <a:off x="-366922" y="6037263"/>
            <a:ext cx="1276351" cy="365125"/>
          </a:xfrm>
        </p:spPr>
        <p:txBody>
          <a:bodyPr/>
          <a:lstStyle>
            <a:lvl1pPr>
              <a:defRPr>
                <a:solidFill>
                  <a:schemeClr val="bg1"/>
                </a:solidFill>
                <a:latin typeface="Arial" pitchFamily="34" charset="0"/>
                <a:cs typeface="Arial" pitchFamily="34" charset="0"/>
              </a:defRPr>
            </a:lvl1pPr>
          </a:lstStyle>
          <a:p>
            <a:fld id="{EDA1711D-FA38-428E-8A41-861559834B06}" type="slidenum">
              <a:rPr lang="en-ZA" smtClean="0"/>
              <a:pPr/>
              <a:t>‹#›</a:t>
            </a:fld>
            <a:endParaRPr lang="en-ZA" dirty="0"/>
          </a:p>
        </p:txBody>
      </p:sp>
      <p:sp>
        <p:nvSpPr>
          <p:cNvPr id="10" name="Title 1"/>
          <p:cNvSpPr>
            <a:spLocks noGrp="1"/>
          </p:cNvSpPr>
          <p:nvPr>
            <p:ph type="title" hasCustomPrompt="1"/>
          </p:nvPr>
        </p:nvSpPr>
        <p:spPr>
          <a:xfrm rot="5400000">
            <a:off x="5805261" y="3254663"/>
            <a:ext cx="5768757" cy="658987"/>
          </a:xfrm>
        </p:spPr>
        <p:txBody>
          <a:bodyPr>
            <a:normAutofit/>
          </a:bodyPr>
          <a:lstStyle>
            <a:lvl1pPr algn="l">
              <a:defRPr sz="2800" b="1">
                <a:solidFill>
                  <a:schemeClr val="bg1"/>
                </a:solidFill>
                <a:latin typeface="Arial" pitchFamily="34" charset="0"/>
                <a:cs typeface="Arial" pitchFamily="34" charset="0"/>
              </a:defRPr>
            </a:lvl1pPr>
          </a:lstStyle>
          <a:p>
            <a:r>
              <a:rPr lang="en-US" dirty="0"/>
              <a:t>Text slide heading set in Arial</a:t>
            </a:r>
            <a:endParaRPr lang="en-Z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0"/>
            <a:ext cx="9144000" cy="908720"/>
          </a:xfrm>
          <a:prstGeom prst="rect">
            <a:avLst/>
          </a:prstGeom>
          <a:solidFill>
            <a:srgbClr val="7B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userDrawn="1"/>
        </p:nvSpPr>
        <p:spPr>
          <a:xfrm>
            <a:off x="0" y="908720"/>
            <a:ext cx="9144000" cy="144016"/>
          </a:xfrm>
          <a:prstGeom prst="rect">
            <a:avLst/>
          </a:prstGeom>
          <a:solidFill>
            <a:srgbClr val="4CA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 Placeholder 14"/>
          <p:cNvSpPr>
            <a:spLocks noGrp="1"/>
          </p:cNvSpPr>
          <p:nvPr>
            <p:ph type="body" sz="quarter" idx="10"/>
          </p:nvPr>
        </p:nvSpPr>
        <p:spPr>
          <a:xfrm>
            <a:off x="1007548" y="1484754"/>
            <a:ext cx="7452943" cy="4536574"/>
          </a:xfrm>
        </p:spPr>
        <p:txBody>
          <a:bodyPr>
            <a:normAutofit/>
          </a:bodyPr>
          <a:lstStyle>
            <a:lvl1pPr>
              <a:lnSpc>
                <a:spcPct val="100000"/>
              </a:lnSpc>
              <a:buClr>
                <a:srgbClr val="4CA44D"/>
              </a:buClr>
              <a:buFont typeface="Symbol" pitchFamily="18" charset="2"/>
              <a:buChar char="·"/>
              <a:defRPr sz="2400" b="0">
                <a:latin typeface="Arial" pitchFamily="34" charset="0"/>
                <a:cs typeface="Arial" pitchFamily="34" charset="0"/>
              </a:defRPr>
            </a:lvl1pPr>
            <a:lvl2pPr>
              <a:lnSpc>
                <a:spcPct val="100000"/>
              </a:lnSpc>
              <a:buClr>
                <a:srgbClr val="4CA44D"/>
              </a:buClr>
              <a:buFont typeface="Arial" pitchFamily="34" charset="0"/>
              <a:buChar char="○"/>
              <a:defRPr sz="2000">
                <a:latin typeface="Arial" pitchFamily="34" charset="0"/>
                <a:cs typeface="Arial" pitchFamily="34" charset="0"/>
              </a:defRPr>
            </a:lvl2pPr>
            <a:lvl3pPr>
              <a:lnSpc>
                <a:spcPct val="100000"/>
              </a:lnSpc>
              <a:buClr>
                <a:srgbClr val="4CA44D"/>
              </a:buClr>
              <a:buFont typeface="Symbol" pitchFamily="18" charset="2"/>
              <a:buChar char=""/>
              <a:defRPr sz="1800" b="0" u="none" cap="none" spc="0">
                <a:ln>
                  <a:noFill/>
                </a:ln>
                <a:solidFill>
                  <a:schemeClr val="tx1"/>
                </a:solidFill>
                <a:effectLst/>
                <a:latin typeface="Arial" pitchFamily="34" charset="0"/>
                <a:cs typeface="Arial" pitchFamily="34" charset="0"/>
              </a:defRPr>
            </a:lvl3pPr>
            <a:lvl4pPr>
              <a:lnSpc>
                <a:spcPct val="100000"/>
              </a:lnSpc>
              <a:buClr>
                <a:srgbClr val="4CA44D"/>
              </a:buClr>
              <a:buFont typeface="Arial" pitchFamily="34" charset="0"/>
              <a:buChar char="•"/>
              <a:defRPr sz="1600">
                <a:latin typeface="Arial" pitchFamily="34" charset="0"/>
                <a:cs typeface="Arial" pitchFamily="34" charset="0"/>
              </a:defRPr>
            </a:lvl4pPr>
            <a:lvl5pPr>
              <a:lnSpc>
                <a:spcPct val="100000"/>
              </a:lnSpc>
              <a:buClr>
                <a:srgbClr val="4CA44D"/>
              </a:buClr>
              <a:buFont typeface="Arial" pitchFamily="34" charset="0"/>
              <a:buChar char="◦"/>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16" name="TextBox 15"/>
          <p:cNvSpPr txBox="1"/>
          <p:nvPr userDrawn="1"/>
        </p:nvSpPr>
        <p:spPr>
          <a:xfrm>
            <a:off x="7164328" y="6345369"/>
            <a:ext cx="972123" cy="307777"/>
          </a:xfrm>
          <a:prstGeom prst="rect">
            <a:avLst/>
          </a:prstGeom>
          <a:noFill/>
        </p:spPr>
        <p:txBody>
          <a:bodyPr wrap="square" rtlCol="0">
            <a:spAutoFit/>
          </a:bodyPr>
          <a:lstStyle/>
          <a:p>
            <a:pPr marL="400050" indent="-400050" algn="r">
              <a:buFont typeface="+mj-lt"/>
              <a:buNone/>
            </a:pPr>
            <a:fld id="{59129038-30A0-4044-A7A8-E5128C0CD9F6}" type="slidenum">
              <a:rPr lang="en-ZA" sz="1400" smtClean="0">
                <a:solidFill>
                  <a:schemeClr val="bg1"/>
                </a:solidFill>
                <a:latin typeface="Arial" pitchFamily="34" charset="0"/>
                <a:cs typeface="Arial" pitchFamily="34" charset="0"/>
              </a:rPr>
              <a:pPr marL="400050" indent="-400050" algn="r">
                <a:buFont typeface="+mj-lt"/>
                <a:buNone/>
              </a:pPr>
              <a:t>‹#›</a:t>
            </a:fld>
            <a:endParaRPr lang="en-ZA" sz="1400" dirty="0">
              <a:solidFill>
                <a:schemeClr val="bg1"/>
              </a:solidFill>
              <a:latin typeface="Arial" pitchFamily="34" charset="0"/>
              <a:cs typeface="Arial" pitchFamily="34" charset="0"/>
            </a:endParaRPr>
          </a:p>
        </p:txBody>
      </p:sp>
      <p:pic>
        <p:nvPicPr>
          <p:cNvPr id="27" name="Picture 26" descr="footer.jpg"/>
          <p:cNvPicPr>
            <a:picLocks noChangeAspect="1"/>
          </p:cNvPicPr>
          <p:nvPr userDrawn="1"/>
        </p:nvPicPr>
        <p:blipFill>
          <a:blip r:embed="rId2" cstate="print"/>
          <a:stretch>
            <a:fillRect/>
          </a:stretch>
        </p:blipFill>
        <p:spPr>
          <a:xfrm>
            <a:off x="0" y="6302791"/>
            <a:ext cx="9144000" cy="555209"/>
          </a:xfrm>
          <a:prstGeom prst="rect">
            <a:avLst/>
          </a:prstGeom>
        </p:spPr>
      </p:pic>
      <p:sp>
        <p:nvSpPr>
          <p:cNvPr id="28" name="Slide Number Placeholder 5"/>
          <p:cNvSpPr>
            <a:spLocks noGrp="1"/>
          </p:cNvSpPr>
          <p:nvPr>
            <p:ph type="sldNum" sz="quarter" idx="12"/>
          </p:nvPr>
        </p:nvSpPr>
        <p:spPr>
          <a:xfrm>
            <a:off x="6553200" y="6356350"/>
            <a:ext cx="2133600" cy="365125"/>
          </a:xfrm>
        </p:spPr>
        <p:txBody>
          <a:bodyPr/>
          <a:lstStyle>
            <a:lvl1pPr>
              <a:defRPr>
                <a:solidFill>
                  <a:schemeClr val="bg1"/>
                </a:solidFill>
                <a:latin typeface="Arial" pitchFamily="34" charset="0"/>
                <a:cs typeface="Arial" pitchFamily="34" charset="0"/>
              </a:defRPr>
            </a:lvl1pPr>
          </a:lstStyle>
          <a:p>
            <a:fld id="{EDA1711D-FA38-428E-8A41-861559834B06}" type="slidenum">
              <a:rPr lang="en-ZA" smtClean="0"/>
              <a:pPr/>
              <a:t>‹#›</a:t>
            </a:fld>
            <a:endParaRPr lang="en-ZA" dirty="0"/>
          </a:p>
        </p:txBody>
      </p:sp>
      <p:sp>
        <p:nvSpPr>
          <p:cNvPr id="9" name="Title 1"/>
          <p:cNvSpPr>
            <a:spLocks noGrp="1"/>
          </p:cNvSpPr>
          <p:nvPr>
            <p:ph type="title" hasCustomPrompt="1"/>
          </p:nvPr>
        </p:nvSpPr>
        <p:spPr>
          <a:xfrm>
            <a:off x="1007549" y="0"/>
            <a:ext cx="7632848" cy="836672"/>
          </a:xfrm>
        </p:spPr>
        <p:txBody>
          <a:bodyPr>
            <a:normAutofit/>
          </a:bodyPr>
          <a:lstStyle>
            <a:lvl1pPr algn="l">
              <a:defRPr sz="3000" b="1">
                <a:solidFill>
                  <a:schemeClr val="bg1"/>
                </a:solidFill>
                <a:latin typeface="Arial" pitchFamily="34" charset="0"/>
                <a:cs typeface="Arial" pitchFamily="34" charset="0"/>
              </a:defRPr>
            </a:lvl1pPr>
          </a:lstStyle>
          <a:p>
            <a:r>
              <a:rPr lang="en-US" dirty="0"/>
              <a:t>Text slide heading set in Arial</a:t>
            </a:r>
            <a:endParaRPr lang="en-ZA"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6021288"/>
            <a:ext cx="9144000" cy="432048"/>
          </a:xfrm>
          <a:prstGeom prst="rect">
            <a:avLst/>
          </a:prstGeom>
          <a:solidFill>
            <a:srgbClr val="009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userDrawn="1"/>
        </p:nvSpPr>
        <p:spPr>
          <a:xfrm>
            <a:off x="0" y="6453336"/>
            <a:ext cx="9144000" cy="144016"/>
          </a:xfrm>
          <a:prstGeom prst="rect">
            <a:avLst/>
          </a:prstGeom>
          <a:solidFill>
            <a:srgbClr val="4CA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srgbClr val="4CA44D"/>
              </a:solidFill>
            </a:endParaRPr>
          </a:p>
        </p:txBody>
      </p:sp>
      <p:sp>
        <p:nvSpPr>
          <p:cNvPr id="9" name="Rectangle 8"/>
          <p:cNvSpPr/>
          <p:nvPr userDrawn="1"/>
        </p:nvSpPr>
        <p:spPr>
          <a:xfrm>
            <a:off x="0" y="6597352"/>
            <a:ext cx="9144000" cy="288032"/>
          </a:xfrm>
          <a:prstGeom prst="rect">
            <a:avLst/>
          </a:prstGeom>
          <a:solidFill>
            <a:srgbClr val="7B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hasCustomPrompt="1"/>
          </p:nvPr>
        </p:nvSpPr>
        <p:spPr>
          <a:xfrm>
            <a:off x="1007549" y="2456878"/>
            <a:ext cx="7487164" cy="1944245"/>
          </a:xfrm>
          <a:noFill/>
          <a:ln>
            <a:noFill/>
          </a:ln>
        </p:spPr>
        <p:style>
          <a:lnRef idx="2">
            <a:schemeClr val="accent2"/>
          </a:lnRef>
          <a:fillRef idx="1">
            <a:schemeClr val="lt1"/>
          </a:fillRef>
          <a:effectRef idx="0">
            <a:schemeClr val="accent2"/>
          </a:effectRef>
          <a:fontRef idx="none"/>
        </p:style>
        <p:txBody>
          <a:bodyPr anchor="b">
            <a:normAutofit/>
          </a:bodyPr>
          <a:lstStyle>
            <a:lvl1pPr algn="l">
              <a:defRPr sz="3200" b="1" cap="none">
                <a:latin typeface="Arial" pitchFamily="34" charset="0"/>
                <a:cs typeface="Arial" pitchFamily="34" charset="0"/>
              </a:defRPr>
            </a:lvl1pPr>
          </a:lstStyle>
          <a:p>
            <a:r>
              <a:rPr lang="en-US" dirty="0"/>
              <a:t>Click to edit master title style</a:t>
            </a:r>
            <a:endParaRPr lang="en-ZA" dirty="0"/>
          </a:p>
        </p:txBody>
      </p:sp>
      <p:sp>
        <p:nvSpPr>
          <p:cNvPr id="3" name="Text Placeholder 2"/>
          <p:cNvSpPr>
            <a:spLocks noGrp="1"/>
          </p:cNvSpPr>
          <p:nvPr>
            <p:ph type="body" idx="1"/>
          </p:nvPr>
        </p:nvSpPr>
        <p:spPr>
          <a:xfrm>
            <a:off x="1007549" y="4401123"/>
            <a:ext cx="7487164" cy="1296164"/>
          </a:xfrm>
          <a:noFill/>
          <a:ln>
            <a:noFill/>
          </a:ln>
        </p:spPr>
        <p:style>
          <a:lnRef idx="2">
            <a:schemeClr val="accent2"/>
          </a:lnRef>
          <a:fillRef idx="1">
            <a:schemeClr val="lt1"/>
          </a:fillRef>
          <a:effectRef idx="0">
            <a:schemeClr val="accent2"/>
          </a:effectRef>
          <a:fontRef idx="none"/>
        </p:style>
        <p:txBody>
          <a:bodyPr anchor="t">
            <a:normAutofit/>
          </a:bodyPr>
          <a:lstStyle>
            <a:lvl1pPr marL="0" indent="0">
              <a:buNone/>
              <a:defRPr sz="2400">
                <a:solidFill>
                  <a:srgbClr val="7B1272"/>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graphicFrame>
        <p:nvGraphicFramePr>
          <p:cNvPr id="10" name="Table 9"/>
          <p:cNvGraphicFramePr>
            <a:graphicFrameLocks noGrp="1"/>
          </p:cNvGraphicFramePr>
          <p:nvPr userDrawn="1">
            <p:extLst>
              <p:ext uri="{D42A27DB-BD31-4B8C-83A1-F6EECF244321}">
                <p14:modId xmlns:p14="http://schemas.microsoft.com/office/powerpoint/2010/main" val="4236668280"/>
              </p:ext>
            </p:extLst>
          </p:nvPr>
        </p:nvGraphicFramePr>
        <p:xfrm>
          <a:off x="13287256" y="0"/>
          <a:ext cx="9144000" cy="6858000"/>
        </p:xfrm>
        <a:graphic>
          <a:graphicData uri="http://schemas.openxmlformats.org/drawingml/2006/table">
            <a:tbl>
              <a:tblPr firstRow="1" bandRow="1"/>
              <a:tblGrid>
                <a:gridCol w="3048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30480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gridCol w="304800">
                  <a:extLst>
                    <a:ext uri="{9D8B030D-6E8A-4147-A177-3AD203B41FA5}">
                      <a16:colId xmlns:a16="http://schemas.microsoft.com/office/drawing/2014/main" val="20004"/>
                    </a:ext>
                  </a:extLst>
                </a:gridCol>
                <a:gridCol w="304800">
                  <a:extLst>
                    <a:ext uri="{9D8B030D-6E8A-4147-A177-3AD203B41FA5}">
                      <a16:colId xmlns:a16="http://schemas.microsoft.com/office/drawing/2014/main" val="20005"/>
                    </a:ext>
                  </a:extLst>
                </a:gridCol>
                <a:gridCol w="304800">
                  <a:extLst>
                    <a:ext uri="{9D8B030D-6E8A-4147-A177-3AD203B41FA5}">
                      <a16:colId xmlns:a16="http://schemas.microsoft.com/office/drawing/2014/main" val="20006"/>
                    </a:ext>
                  </a:extLst>
                </a:gridCol>
                <a:gridCol w="304800">
                  <a:extLst>
                    <a:ext uri="{9D8B030D-6E8A-4147-A177-3AD203B41FA5}">
                      <a16:colId xmlns:a16="http://schemas.microsoft.com/office/drawing/2014/main" val="20007"/>
                    </a:ext>
                  </a:extLst>
                </a:gridCol>
                <a:gridCol w="304800">
                  <a:extLst>
                    <a:ext uri="{9D8B030D-6E8A-4147-A177-3AD203B41FA5}">
                      <a16:colId xmlns:a16="http://schemas.microsoft.com/office/drawing/2014/main" val="20008"/>
                    </a:ext>
                  </a:extLst>
                </a:gridCol>
                <a:gridCol w="304800">
                  <a:extLst>
                    <a:ext uri="{9D8B030D-6E8A-4147-A177-3AD203B41FA5}">
                      <a16:colId xmlns:a16="http://schemas.microsoft.com/office/drawing/2014/main" val="20009"/>
                    </a:ext>
                  </a:extLst>
                </a:gridCol>
                <a:gridCol w="304800">
                  <a:extLst>
                    <a:ext uri="{9D8B030D-6E8A-4147-A177-3AD203B41FA5}">
                      <a16:colId xmlns:a16="http://schemas.microsoft.com/office/drawing/2014/main" val="20010"/>
                    </a:ext>
                  </a:extLst>
                </a:gridCol>
                <a:gridCol w="304800">
                  <a:extLst>
                    <a:ext uri="{9D8B030D-6E8A-4147-A177-3AD203B41FA5}">
                      <a16:colId xmlns:a16="http://schemas.microsoft.com/office/drawing/2014/main" val="20011"/>
                    </a:ext>
                  </a:extLst>
                </a:gridCol>
                <a:gridCol w="304800">
                  <a:extLst>
                    <a:ext uri="{9D8B030D-6E8A-4147-A177-3AD203B41FA5}">
                      <a16:colId xmlns:a16="http://schemas.microsoft.com/office/drawing/2014/main" val="20012"/>
                    </a:ext>
                  </a:extLst>
                </a:gridCol>
                <a:gridCol w="304800">
                  <a:extLst>
                    <a:ext uri="{9D8B030D-6E8A-4147-A177-3AD203B41FA5}">
                      <a16:colId xmlns:a16="http://schemas.microsoft.com/office/drawing/2014/main" val="20013"/>
                    </a:ext>
                  </a:extLst>
                </a:gridCol>
                <a:gridCol w="304800">
                  <a:extLst>
                    <a:ext uri="{9D8B030D-6E8A-4147-A177-3AD203B41FA5}">
                      <a16:colId xmlns:a16="http://schemas.microsoft.com/office/drawing/2014/main" val="20014"/>
                    </a:ext>
                  </a:extLst>
                </a:gridCol>
                <a:gridCol w="304800">
                  <a:extLst>
                    <a:ext uri="{9D8B030D-6E8A-4147-A177-3AD203B41FA5}">
                      <a16:colId xmlns:a16="http://schemas.microsoft.com/office/drawing/2014/main" val="20015"/>
                    </a:ext>
                  </a:extLst>
                </a:gridCol>
                <a:gridCol w="304800">
                  <a:extLst>
                    <a:ext uri="{9D8B030D-6E8A-4147-A177-3AD203B41FA5}">
                      <a16:colId xmlns:a16="http://schemas.microsoft.com/office/drawing/2014/main" val="20016"/>
                    </a:ext>
                  </a:extLst>
                </a:gridCol>
                <a:gridCol w="304800">
                  <a:extLst>
                    <a:ext uri="{9D8B030D-6E8A-4147-A177-3AD203B41FA5}">
                      <a16:colId xmlns:a16="http://schemas.microsoft.com/office/drawing/2014/main" val="20017"/>
                    </a:ext>
                  </a:extLst>
                </a:gridCol>
                <a:gridCol w="304800">
                  <a:extLst>
                    <a:ext uri="{9D8B030D-6E8A-4147-A177-3AD203B41FA5}">
                      <a16:colId xmlns:a16="http://schemas.microsoft.com/office/drawing/2014/main" val="20018"/>
                    </a:ext>
                  </a:extLst>
                </a:gridCol>
                <a:gridCol w="304800">
                  <a:extLst>
                    <a:ext uri="{9D8B030D-6E8A-4147-A177-3AD203B41FA5}">
                      <a16:colId xmlns:a16="http://schemas.microsoft.com/office/drawing/2014/main" val="20019"/>
                    </a:ext>
                  </a:extLst>
                </a:gridCol>
                <a:gridCol w="304800">
                  <a:extLst>
                    <a:ext uri="{9D8B030D-6E8A-4147-A177-3AD203B41FA5}">
                      <a16:colId xmlns:a16="http://schemas.microsoft.com/office/drawing/2014/main" val="20020"/>
                    </a:ext>
                  </a:extLst>
                </a:gridCol>
                <a:gridCol w="304800">
                  <a:extLst>
                    <a:ext uri="{9D8B030D-6E8A-4147-A177-3AD203B41FA5}">
                      <a16:colId xmlns:a16="http://schemas.microsoft.com/office/drawing/2014/main" val="20021"/>
                    </a:ext>
                  </a:extLst>
                </a:gridCol>
                <a:gridCol w="304800">
                  <a:extLst>
                    <a:ext uri="{9D8B030D-6E8A-4147-A177-3AD203B41FA5}">
                      <a16:colId xmlns:a16="http://schemas.microsoft.com/office/drawing/2014/main" val="20022"/>
                    </a:ext>
                  </a:extLst>
                </a:gridCol>
                <a:gridCol w="304800">
                  <a:extLst>
                    <a:ext uri="{9D8B030D-6E8A-4147-A177-3AD203B41FA5}">
                      <a16:colId xmlns:a16="http://schemas.microsoft.com/office/drawing/2014/main" val="20023"/>
                    </a:ext>
                  </a:extLst>
                </a:gridCol>
                <a:gridCol w="304800">
                  <a:extLst>
                    <a:ext uri="{9D8B030D-6E8A-4147-A177-3AD203B41FA5}">
                      <a16:colId xmlns:a16="http://schemas.microsoft.com/office/drawing/2014/main" val="20024"/>
                    </a:ext>
                  </a:extLst>
                </a:gridCol>
                <a:gridCol w="304800">
                  <a:extLst>
                    <a:ext uri="{9D8B030D-6E8A-4147-A177-3AD203B41FA5}">
                      <a16:colId xmlns:a16="http://schemas.microsoft.com/office/drawing/2014/main" val="20025"/>
                    </a:ext>
                  </a:extLst>
                </a:gridCol>
                <a:gridCol w="304800">
                  <a:extLst>
                    <a:ext uri="{9D8B030D-6E8A-4147-A177-3AD203B41FA5}">
                      <a16:colId xmlns:a16="http://schemas.microsoft.com/office/drawing/2014/main" val="20026"/>
                    </a:ext>
                  </a:extLst>
                </a:gridCol>
                <a:gridCol w="304800">
                  <a:extLst>
                    <a:ext uri="{9D8B030D-6E8A-4147-A177-3AD203B41FA5}">
                      <a16:colId xmlns:a16="http://schemas.microsoft.com/office/drawing/2014/main" val="20027"/>
                    </a:ext>
                  </a:extLst>
                </a:gridCol>
                <a:gridCol w="304800">
                  <a:extLst>
                    <a:ext uri="{9D8B030D-6E8A-4147-A177-3AD203B41FA5}">
                      <a16:colId xmlns:a16="http://schemas.microsoft.com/office/drawing/2014/main" val="20028"/>
                    </a:ext>
                  </a:extLst>
                </a:gridCol>
                <a:gridCol w="304800">
                  <a:extLst>
                    <a:ext uri="{9D8B030D-6E8A-4147-A177-3AD203B41FA5}">
                      <a16:colId xmlns:a16="http://schemas.microsoft.com/office/drawing/2014/main" val="20029"/>
                    </a:ext>
                  </a:extLst>
                </a:gridCol>
              </a:tblGrid>
              <a:tr h="762000">
                <a:tc>
                  <a:txBody>
                    <a:bodyPr/>
                    <a:lstStyle/>
                    <a:p>
                      <a:endParaRPr lang="en-ZA" dirty="0"/>
                    </a:p>
                  </a:txBody>
                  <a:tcPr/>
                </a:tc>
                <a:tc>
                  <a:txBody>
                    <a:bodyPr/>
                    <a:lstStyle/>
                    <a:p>
                      <a:endParaRPr lang="en-ZA"/>
                    </a:p>
                  </a:txBody>
                  <a:tcPr/>
                </a:tc>
                <a:tc>
                  <a:txBody>
                    <a:bodyPr/>
                    <a:lstStyle/>
                    <a:p>
                      <a:endParaRPr lang="en-ZA" dirty="0"/>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0"/>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1"/>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2"/>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dirty="0"/>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3"/>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dirty="0"/>
                    </a:p>
                  </a:txBody>
                  <a:tcPr/>
                </a:tc>
                <a:extLst>
                  <a:ext uri="{0D108BD9-81ED-4DB2-BD59-A6C34878D82A}">
                    <a16:rowId xmlns:a16="http://schemas.microsoft.com/office/drawing/2014/main" val="10004"/>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5"/>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6"/>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7"/>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dirty="0"/>
                    </a:p>
                  </a:txBody>
                  <a:tcPr/>
                </a:tc>
                <a:extLst>
                  <a:ext uri="{0D108BD9-81ED-4DB2-BD59-A6C34878D82A}">
                    <a16:rowId xmlns:a16="http://schemas.microsoft.com/office/drawing/2014/main" val="10008"/>
                  </a:ext>
                </a:extLst>
              </a:tr>
            </a:tbl>
          </a:graphicData>
        </a:graphic>
      </p:graphicFrame>
      <p:pic>
        <p:nvPicPr>
          <p:cNvPr id="13" name="Picture 12" descr="RU logo (landscape).jpg"/>
          <p:cNvPicPr>
            <a:picLocks noChangeAspect="1"/>
          </p:cNvPicPr>
          <p:nvPr userDrawn="1"/>
        </p:nvPicPr>
        <p:blipFill>
          <a:blip r:embed="rId2" cstate="print"/>
          <a:stretch>
            <a:fillRect/>
          </a:stretch>
        </p:blipFill>
        <p:spPr>
          <a:xfrm>
            <a:off x="720472" y="764704"/>
            <a:ext cx="3419480" cy="114028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0472" y="564654"/>
            <a:ext cx="3419480" cy="113784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footer.jpg"/>
          <p:cNvPicPr>
            <a:picLocks noChangeAspect="1"/>
          </p:cNvPicPr>
          <p:nvPr userDrawn="1"/>
        </p:nvPicPr>
        <p:blipFill>
          <a:blip r:embed="rId2" cstate="print"/>
          <a:stretch>
            <a:fillRect/>
          </a:stretch>
        </p:blipFill>
        <p:spPr>
          <a:xfrm>
            <a:off x="0" y="6302791"/>
            <a:ext cx="9144000" cy="555209"/>
          </a:xfrm>
          <a:prstGeom prst="rect">
            <a:avLst/>
          </a:prstGeom>
        </p:spPr>
      </p:pic>
      <p:sp>
        <p:nvSpPr>
          <p:cNvPr id="3" name="Content Placeholder 2"/>
          <p:cNvSpPr>
            <a:spLocks noGrp="1"/>
          </p:cNvSpPr>
          <p:nvPr>
            <p:ph sz="half" idx="1"/>
          </p:nvPr>
        </p:nvSpPr>
        <p:spPr>
          <a:xfrm>
            <a:off x="1007548" y="1600201"/>
            <a:ext cx="3488251" cy="4421128"/>
          </a:xfrm>
        </p:spPr>
        <p:txBody>
          <a:bodyPr>
            <a:normAutofit/>
          </a:bodyPr>
          <a:lstStyle>
            <a:lvl1pPr>
              <a:lnSpc>
                <a:spcPct val="100000"/>
              </a:lnSpc>
              <a:buClr>
                <a:srgbClr val="4CA44D"/>
              </a:buClr>
              <a:defRPr sz="2400">
                <a:latin typeface="Arial" pitchFamily="34" charset="0"/>
                <a:cs typeface="Arial" pitchFamily="34" charset="0"/>
              </a:defRPr>
            </a:lvl1pPr>
            <a:lvl2pPr>
              <a:lnSpc>
                <a:spcPct val="100000"/>
              </a:lnSpc>
              <a:buClr>
                <a:srgbClr val="4CA44D"/>
              </a:buClr>
              <a:buFont typeface="Arial" pitchFamily="34" charset="0"/>
              <a:buChar char="○"/>
              <a:defRPr sz="2000">
                <a:latin typeface="Arial" pitchFamily="34" charset="0"/>
                <a:cs typeface="Arial" pitchFamily="34" charset="0"/>
              </a:defRPr>
            </a:lvl2pPr>
            <a:lvl3pPr>
              <a:lnSpc>
                <a:spcPct val="100000"/>
              </a:lnSpc>
              <a:buClr>
                <a:srgbClr val="4CA44D"/>
              </a:buClr>
              <a:buFont typeface="Symbol" pitchFamily="18" charset="2"/>
              <a:buChar char="-"/>
              <a:defRPr sz="1800">
                <a:latin typeface="Arial" pitchFamily="34" charset="0"/>
                <a:cs typeface="Arial" pitchFamily="34" charset="0"/>
              </a:defRPr>
            </a:lvl3pPr>
            <a:lvl4pPr>
              <a:lnSpc>
                <a:spcPct val="100000"/>
              </a:lnSpc>
              <a:buClr>
                <a:srgbClr val="4CA44D"/>
              </a:buClr>
              <a:buFont typeface="Arial" pitchFamily="34" charset="0"/>
              <a:buChar char="•"/>
              <a:defRPr sz="1600">
                <a:latin typeface="Arial" pitchFamily="34" charset="0"/>
                <a:cs typeface="Arial" pitchFamily="34" charset="0"/>
              </a:defRPr>
            </a:lvl4pPr>
            <a:lvl5pPr>
              <a:lnSpc>
                <a:spcPct val="100000"/>
              </a:lnSpc>
              <a:buClr>
                <a:srgbClr val="4CA44D"/>
              </a:buClr>
              <a:buFont typeface="Calibri"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p:cNvSpPr>
            <a:spLocks noGrp="1"/>
          </p:cNvSpPr>
          <p:nvPr>
            <p:ph sz="half" idx="2"/>
          </p:nvPr>
        </p:nvSpPr>
        <p:spPr>
          <a:xfrm>
            <a:off x="4896041" y="1600201"/>
            <a:ext cx="3564452" cy="4421128"/>
          </a:xfrm>
        </p:spPr>
        <p:txBody>
          <a:bodyPr>
            <a:normAutofit/>
          </a:bodyPr>
          <a:lstStyle>
            <a:lvl1pPr>
              <a:lnSpc>
                <a:spcPct val="100000"/>
              </a:lnSpc>
              <a:buClr>
                <a:srgbClr val="4CA44D"/>
              </a:buClr>
              <a:defRPr sz="2400">
                <a:latin typeface="Arial" pitchFamily="34" charset="0"/>
                <a:cs typeface="Arial" pitchFamily="34" charset="0"/>
              </a:defRPr>
            </a:lvl1pPr>
            <a:lvl2pPr>
              <a:lnSpc>
                <a:spcPct val="100000"/>
              </a:lnSpc>
              <a:buClr>
                <a:srgbClr val="4CA44D"/>
              </a:buClr>
              <a:buFont typeface="Courier New" pitchFamily="49" charset="0"/>
              <a:buChar char="o"/>
              <a:defRPr sz="2000">
                <a:latin typeface="Arial" pitchFamily="34" charset="0"/>
                <a:cs typeface="Arial" pitchFamily="34" charset="0"/>
              </a:defRPr>
            </a:lvl2pPr>
            <a:lvl3pPr>
              <a:lnSpc>
                <a:spcPct val="100000"/>
              </a:lnSpc>
              <a:buClr>
                <a:srgbClr val="4CA44D"/>
              </a:buClr>
              <a:buFont typeface="Symbol" pitchFamily="18" charset="2"/>
              <a:buChar char="-"/>
              <a:defRPr sz="1800">
                <a:latin typeface="Arial" pitchFamily="34" charset="0"/>
                <a:cs typeface="Arial" pitchFamily="34" charset="0"/>
              </a:defRPr>
            </a:lvl3pPr>
            <a:lvl4pPr>
              <a:lnSpc>
                <a:spcPct val="100000"/>
              </a:lnSpc>
              <a:buClr>
                <a:srgbClr val="4CA44D"/>
              </a:buClr>
              <a:buFont typeface="Arial" pitchFamily="34" charset="0"/>
              <a:buChar char="•"/>
              <a:defRPr sz="1600">
                <a:latin typeface="Arial" pitchFamily="34" charset="0"/>
                <a:cs typeface="Arial" pitchFamily="34" charset="0"/>
              </a:defRPr>
            </a:lvl4pPr>
            <a:lvl5pPr>
              <a:lnSpc>
                <a:spcPct val="100000"/>
              </a:lnSpc>
              <a:buClr>
                <a:srgbClr val="4CA44D"/>
              </a:buClr>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a:p>
            <a:pPr lvl="0"/>
            <a:endParaRPr lang="en-ZA" dirty="0"/>
          </a:p>
        </p:txBody>
      </p:sp>
      <p:sp>
        <p:nvSpPr>
          <p:cNvPr id="9" name="Rectangle 8"/>
          <p:cNvSpPr/>
          <p:nvPr userDrawn="1"/>
        </p:nvSpPr>
        <p:spPr>
          <a:xfrm>
            <a:off x="0" y="0"/>
            <a:ext cx="9144000" cy="908720"/>
          </a:xfrm>
          <a:prstGeom prst="rect">
            <a:avLst/>
          </a:prstGeom>
          <a:solidFill>
            <a:srgbClr val="7B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userDrawn="1"/>
        </p:nvSpPr>
        <p:spPr>
          <a:xfrm>
            <a:off x="0" y="908720"/>
            <a:ext cx="9144000" cy="144016"/>
          </a:xfrm>
          <a:prstGeom prst="rect">
            <a:avLst/>
          </a:prstGeom>
          <a:solidFill>
            <a:srgbClr val="4CA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Slide Number Placeholder 5"/>
          <p:cNvSpPr>
            <a:spLocks noGrp="1"/>
          </p:cNvSpPr>
          <p:nvPr>
            <p:ph type="sldNum" sz="quarter" idx="12"/>
          </p:nvPr>
        </p:nvSpPr>
        <p:spPr>
          <a:xfrm>
            <a:off x="6553200" y="6356350"/>
            <a:ext cx="2133600" cy="365125"/>
          </a:xfrm>
        </p:spPr>
        <p:txBody>
          <a:bodyPr/>
          <a:lstStyle>
            <a:lvl1pPr>
              <a:defRPr>
                <a:solidFill>
                  <a:schemeClr val="bg1"/>
                </a:solidFill>
                <a:latin typeface="Arial" pitchFamily="34" charset="0"/>
                <a:cs typeface="Arial" pitchFamily="34" charset="0"/>
              </a:defRPr>
            </a:lvl1pPr>
          </a:lstStyle>
          <a:p>
            <a:fld id="{EDA1711D-FA38-428E-8A41-861559834B06}" type="slidenum">
              <a:rPr lang="en-ZA" smtClean="0"/>
              <a:pPr/>
              <a:t>‹#›</a:t>
            </a:fld>
            <a:endParaRPr lang="en-ZA" dirty="0"/>
          </a:p>
        </p:txBody>
      </p:sp>
      <p:sp>
        <p:nvSpPr>
          <p:cNvPr id="13" name="Title 1"/>
          <p:cNvSpPr>
            <a:spLocks noGrp="1"/>
          </p:cNvSpPr>
          <p:nvPr>
            <p:ph type="title" hasCustomPrompt="1"/>
          </p:nvPr>
        </p:nvSpPr>
        <p:spPr>
          <a:xfrm>
            <a:off x="1007549" y="0"/>
            <a:ext cx="7632848" cy="836672"/>
          </a:xfrm>
        </p:spPr>
        <p:txBody>
          <a:bodyPr>
            <a:normAutofit/>
          </a:bodyPr>
          <a:lstStyle>
            <a:lvl1pPr algn="l">
              <a:defRPr sz="3000" b="1">
                <a:solidFill>
                  <a:schemeClr val="bg1"/>
                </a:solidFill>
                <a:latin typeface="Arial" pitchFamily="34" charset="0"/>
                <a:cs typeface="Arial" pitchFamily="34" charset="0"/>
              </a:defRPr>
            </a:lvl1pPr>
          </a:lstStyle>
          <a:p>
            <a:r>
              <a:rPr lang="en-US" dirty="0"/>
              <a:t>Text slide heading set in Arial</a:t>
            </a:r>
            <a:endParaRPr lang="en-Z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1007548" y="1447800"/>
            <a:ext cx="3564451" cy="762000"/>
          </a:xfrm>
          <a:noFill/>
          <a:ln w="12700" cap="sq" cmpd="sng" algn="ctr">
            <a:noFill/>
            <a:prstDash val="solid"/>
          </a:ln>
        </p:spPr>
        <p:txBody>
          <a:bodyPr lIns="91440" anchor="b" anchorCtr="0">
            <a:noAutofit/>
          </a:bodyPr>
          <a:lstStyle>
            <a:lvl1pPr marL="0" indent="0">
              <a:lnSpc>
                <a:spcPct val="100000"/>
              </a:lnSpc>
              <a:buNone/>
              <a:defRPr sz="2400" b="1">
                <a:solidFill>
                  <a:schemeClr val="tx1"/>
                </a:solidFill>
                <a:latin typeface="Arial" pitchFamily="34" charset="0"/>
                <a:ea typeface="+mj-ea"/>
                <a:cs typeface="Arial"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14" name="Text Placeholder 3"/>
          <p:cNvSpPr>
            <a:spLocks noGrp="1"/>
          </p:cNvSpPr>
          <p:nvPr>
            <p:ph type="body" sz="half" idx="3"/>
          </p:nvPr>
        </p:nvSpPr>
        <p:spPr>
          <a:xfrm>
            <a:off x="4896041" y="1447800"/>
            <a:ext cx="3564451" cy="762000"/>
          </a:xfrm>
          <a:noFill/>
          <a:ln w="12700" cap="sq" cmpd="sng" algn="ctr">
            <a:noFill/>
            <a:prstDash val="solid"/>
          </a:ln>
        </p:spPr>
        <p:txBody>
          <a:bodyPr lIns="91440" anchor="b" anchorCtr="0">
            <a:noAutofit/>
          </a:bodyPr>
          <a:lstStyle>
            <a:lvl1pPr marL="0" indent="0">
              <a:lnSpc>
                <a:spcPct val="100000"/>
              </a:lnSpc>
              <a:buNone/>
              <a:defRPr sz="2400" b="1">
                <a:solidFill>
                  <a:schemeClr val="tx1"/>
                </a:solidFill>
                <a:latin typeface="Arial" pitchFamily="34" charset="0"/>
                <a:ea typeface="+mj-ea"/>
                <a:cs typeface="Arial"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20" name="Rectangle 19"/>
          <p:cNvSpPr/>
          <p:nvPr userDrawn="1"/>
        </p:nvSpPr>
        <p:spPr>
          <a:xfrm>
            <a:off x="0" y="0"/>
            <a:ext cx="9144000" cy="908720"/>
          </a:xfrm>
          <a:prstGeom prst="rect">
            <a:avLst/>
          </a:prstGeom>
          <a:solidFill>
            <a:srgbClr val="7B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ectangle 20"/>
          <p:cNvSpPr/>
          <p:nvPr userDrawn="1"/>
        </p:nvSpPr>
        <p:spPr>
          <a:xfrm>
            <a:off x="0" y="908720"/>
            <a:ext cx="9144000" cy="144016"/>
          </a:xfrm>
          <a:prstGeom prst="rect">
            <a:avLst/>
          </a:prstGeom>
          <a:solidFill>
            <a:srgbClr val="4CA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23" name="Picture 22" descr="footer.jpg"/>
          <p:cNvPicPr>
            <a:picLocks noChangeAspect="1"/>
          </p:cNvPicPr>
          <p:nvPr userDrawn="1"/>
        </p:nvPicPr>
        <p:blipFill>
          <a:blip r:embed="rId2" cstate="print"/>
          <a:stretch>
            <a:fillRect/>
          </a:stretch>
        </p:blipFill>
        <p:spPr>
          <a:xfrm>
            <a:off x="0" y="6302791"/>
            <a:ext cx="9144000" cy="555209"/>
          </a:xfrm>
          <a:prstGeom prst="rect">
            <a:avLst/>
          </a:prstGeom>
        </p:spPr>
      </p:pic>
      <p:sp>
        <p:nvSpPr>
          <p:cNvPr id="24" name="Slide Number Placeholder 6"/>
          <p:cNvSpPr>
            <a:spLocks noGrp="1"/>
          </p:cNvSpPr>
          <p:nvPr>
            <p:ph type="sldNum" sz="quarter" idx="12"/>
          </p:nvPr>
        </p:nvSpPr>
        <p:spPr>
          <a:xfrm>
            <a:off x="6553200" y="6356350"/>
            <a:ext cx="2133600" cy="365125"/>
          </a:xfrm>
        </p:spPr>
        <p:txBody>
          <a:bodyPr/>
          <a:lstStyle>
            <a:lvl1pPr>
              <a:defRPr>
                <a:solidFill>
                  <a:schemeClr val="bg1"/>
                </a:solidFill>
                <a:latin typeface="Arial" pitchFamily="34" charset="0"/>
                <a:cs typeface="Arial" pitchFamily="34" charset="0"/>
              </a:defRPr>
            </a:lvl1pPr>
          </a:lstStyle>
          <a:p>
            <a:fld id="{EDA1711D-FA38-428E-8A41-861559834B06}" type="slidenum">
              <a:rPr lang="en-ZA" smtClean="0"/>
              <a:pPr/>
              <a:t>‹#›</a:t>
            </a:fld>
            <a:endParaRPr lang="en-ZA" dirty="0"/>
          </a:p>
        </p:txBody>
      </p:sp>
      <p:sp>
        <p:nvSpPr>
          <p:cNvPr id="25" name="Content Placeholder 2"/>
          <p:cNvSpPr>
            <a:spLocks noGrp="1"/>
          </p:cNvSpPr>
          <p:nvPr>
            <p:ph sz="half" idx="1"/>
          </p:nvPr>
        </p:nvSpPr>
        <p:spPr>
          <a:xfrm>
            <a:off x="1007548" y="2456877"/>
            <a:ext cx="3488251" cy="3564452"/>
          </a:xfrm>
        </p:spPr>
        <p:txBody>
          <a:bodyPr>
            <a:normAutofit/>
          </a:bodyPr>
          <a:lstStyle>
            <a:lvl1pPr>
              <a:lnSpc>
                <a:spcPct val="100000"/>
              </a:lnSpc>
              <a:buClr>
                <a:srgbClr val="4CA44D"/>
              </a:buClr>
              <a:defRPr sz="2200" b="0">
                <a:latin typeface="Arial" pitchFamily="34" charset="0"/>
                <a:cs typeface="Arial" pitchFamily="34" charset="0"/>
              </a:defRPr>
            </a:lvl1pPr>
            <a:lvl2pPr>
              <a:lnSpc>
                <a:spcPct val="100000"/>
              </a:lnSpc>
              <a:buClr>
                <a:srgbClr val="4CA44D"/>
              </a:buClr>
              <a:buFont typeface="Arial" pitchFamily="34" charset="0"/>
              <a:buChar char="○"/>
              <a:defRPr sz="2000" b="0">
                <a:latin typeface="Arial" pitchFamily="34" charset="0"/>
                <a:cs typeface="Arial" pitchFamily="34" charset="0"/>
              </a:defRPr>
            </a:lvl2pPr>
            <a:lvl3pPr>
              <a:lnSpc>
                <a:spcPct val="100000"/>
              </a:lnSpc>
              <a:buClr>
                <a:srgbClr val="4CA44D"/>
              </a:buClr>
              <a:buFont typeface="Symbol" pitchFamily="18" charset="2"/>
              <a:buChar char="-"/>
              <a:defRPr sz="1800" b="0">
                <a:latin typeface="Arial" pitchFamily="34" charset="0"/>
                <a:cs typeface="Arial" pitchFamily="34" charset="0"/>
              </a:defRPr>
            </a:lvl3pPr>
            <a:lvl4pPr>
              <a:lnSpc>
                <a:spcPct val="100000"/>
              </a:lnSpc>
              <a:buClr>
                <a:srgbClr val="4CA44D"/>
              </a:buClr>
              <a:buFont typeface="Arial" pitchFamily="34" charset="0"/>
              <a:buChar char="•"/>
              <a:defRPr sz="1600" b="0">
                <a:latin typeface="Arial" pitchFamily="34" charset="0"/>
                <a:cs typeface="Arial" pitchFamily="34" charset="0"/>
              </a:defRPr>
            </a:lvl4pPr>
            <a:lvl5pPr>
              <a:lnSpc>
                <a:spcPct val="100000"/>
              </a:lnSpc>
              <a:buClr>
                <a:srgbClr val="4CA44D"/>
              </a:buClr>
              <a:buFont typeface="Calibri" pitchFamily="34" charset="0"/>
              <a:buChar char="◦"/>
              <a:defRPr sz="1600" b="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26" name="Content Placeholder 3"/>
          <p:cNvSpPr>
            <a:spLocks noGrp="1"/>
          </p:cNvSpPr>
          <p:nvPr>
            <p:ph sz="half" idx="2"/>
          </p:nvPr>
        </p:nvSpPr>
        <p:spPr>
          <a:xfrm>
            <a:off x="4896041" y="2456877"/>
            <a:ext cx="3564452" cy="3564452"/>
          </a:xfrm>
        </p:spPr>
        <p:txBody>
          <a:bodyPr/>
          <a:lstStyle>
            <a:lvl1pPr>
              <a:lnSpc>
                <a:spcPct val="100000"/>
              </a:lnSpc>
              <a:buClr>
                <a:srgbClr val="4CA44D"/>
              </a:buClr>
              <a:defRPr sz="2200">
                <a:latin typeface="Arial" pitchFamily="34" charset="0"/>
                <a:cs typeface="Arial" pitchFamily="34" charset="0"/>
              </a:defRPr>
            </a:lvl1pPr>
            <a:lvl2pPr>
              <a:lnSpc>
                <a:spcPct val="100000"/>
              </a:lnSpc>
              <a:buClr>
                <a:srgbClr val="4CA44D"/>
              </a:buClr>
              <a:buFont typeface="Courier New" pitchFamily="49" charset="0"/>
              <a:buChar char="o"/>
              <a:defRPr sz="2000">
                <a:latin typeface="Arial" pitchFamily="34" charset="0"/>
                <a:cs typeface="Arial" pitchFamily="34" charset="0"/>
              </a:defRPr>
            </a:lvl2pPr>
            <a:lvl3pPr>
              <a:lnSpc>
                <a:spcPct val="100000"/>
              </a:lnSpc>
              <a:buClr>
                <a:srgbClr val="4CA44D"/>
              </a:buClr>
              <a:buFont typeface="Symbol" pitchFamily="18" charset="2"/>
              <a:buChar char="-"/>
              <a:defRPr sz="1800">
                <a:latin typeface="Arial" pitchFamily="34" charset="0"/>
                <a:cs typeface="Arial" pitchFamily="34" charset="0"/>
              </a:defRPr>
            </a:lvl3pPr>
            <a:lvl4pPr>
              <a:lnSpc>
                <a:spcPct val="100000"/>
              </a:lnSpc>
              <a:buClr>
                <a:srgbClr val="4CA44D"/>
              </a:buClr>
              <a:buFont typeface="Arial" pitchFamily="34" charset="0"/>
              <a:buChar char="•"/>
              <a:defRPr sz="1600">
                <a:latin typeface="Arial" pitchFamily="34" charset="0"/>
                <a:cs typeface="Arial" pitchFamily="34" charset="0"/>
              </a:defRPr>
            </a:lvl4pPr>
            <a:lvl5pPr>
              <a:lnSpc>
                <a:spcPct val="100000"/>
              </a:lnSpc>
              <a:buClr>
                <a:srgbClr val="4CA44D"/>
              </a:buClr>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a:p>
            <a:pPr lvl="0"/>
            <a:endParaRPr lang="en-ZA" dirty="0"/>
          </a:p>
        </p:txBody>
      </p:sp>
      <p:sp>
        <p:nvSpPr>
          <p:cNvPr id="11" name="Title 1"/>
          <p:cNvSpPr>
            <a:spLocks noGrp="1"/>
          </p:cNvSpPr>
          <p:nvPr>
            <p:ph type="title" hasCustomPrompt="1"/>
          </p:nvPr>
        </p:nvSpPr>
        <p:spPr>
          <a:xfrm>
            <a:off x="1007549" y="0"/>
            <a:ext cx="7632848" cy="836672"/>
          </a:xfrm>
        </p:spPr>
        <p:txBody>
          <a:bodyPr>
            <a:normAutofit/>
          </a:bodyPr>
          <a:lstStyle>
            <a:lvl1pPr algn="l">
              <a:defRPr sz="3000" b="1">
                <a:solidFill>
                  <a:schemeClr val="bg1"/>
                </a:solidFill>
                <a:latin typeface="Arial" pitchFamily="34" charset="0"/>
                <a:cs typeface="Arial" pitchFamily="34" charset="0"/>
              </a:defRPr>
            </a:lvl1pPr>
          </a:lstStyle>
          <a:p>
            <a:r>
              <a:rPr lang="en-US" dirty="0"/>
              <a:t>Text slide heading set in Arial</a:t>
            </a:r>
            <a:endParaRPr lang="en-Z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footer.jpg"/>
          <p:cNvPicPr>
            <a:picLocks noChangeAspect="1"/>
          </p:cNvPicPr>
          <p:nvPr userDrawn="1"/>
        </p:nvPicPr>
        <p:blipFill>
          <a:blip r:embed="rId2" cstate="print"/>
          <a:stretch>
            <a:fillRect/>
          </a:stretch>
        </p:blipFill>
        <p:spPr>
          <a:xfrm>
            <a:off x="0" y="6302791"/>
            <a:ext cx="9144000" cy="555209"/>
          </a:xfrm>
          <a:prstGeom prst="rect">
            <a:avLst/>
          </a:prstGeom>
        </p:spPr>
      </p:pic>
      <p:sp>
        <p:nvSpPr>
          <p:cNvPr id="7" name="Slide Number Placeholder 6"/>
          <p:cNvSpPr>
            <a:spLocks noGrp="1"/>
          </p:cNvSpPr>
          <p:nvPr>
            <p:ph type="sldNum" sz="quarter" idx="12"/>
          </p:nvPr>
        </p:nvSpPr>
        <p:spPr>
          <a:xfrm>
            <a:off x="6553200" y="6356350"/>
            <a:ext cx="2133600" cy="365125"/>
          </a:xfrm>
        </p:spPr>
        <p:txBody>
          <a:bodyPr/>
          <a:lstStyle>
            <a:lvl1pPr>
              <a:defRPr>
                <a:solidFill>
                  <a:schemeClr val="bg1"/>
                </a:solidFill>
                <a:latin typeface="Arial" pitchFamily="34" charset="0"/>
                <a:cs typeface="Arial" pitchFamily="34" charset="0"/>
              </a:defRPr>
            </a:lvl1pPr>
          </a:lstStyle>
          <a:p>
            <a:fld id="{EDA1711D-FA38-428E-8A41-861559834B06}" type="slidenum">
              <a:rPr lang="en-ZA" smtClean="0"/>
              <a:pPr/>
              <a:t>‹#›</a:t>
            </a:fld>
            <a:endParaRPr lang="en-ZA" dirty="0"/>
          </a:p>
        </p:txBody>
      </p:sp>
      <p:sp>
        <p:nvSpPr>
          <p:cNvPr id="8" name="Rectangle 7"/>
          <p:cNvSpPr/>
          <p:nvPr userDrawn="1"/>
        </p:nvSpPr>
        <p:spPr>
          <a:xfrm>
            <a:off x="0" y="0"/>
            <a:ext cx="9144000" cy="908720"/>
          </a:xfrm>
          <a:prstGeom prst="rect">
            <a:avLst/>
          </a:prstGeom>
          <a:solidFill>
            <a:srgbClr val="7B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p:cNvSpPr/>
          <p:nvPr userDrawn="1"/>
        </p:nvSpPr>
        <p:spPr>
          <a:xfrm>
            <a:off x="0" y="908720"/>
            <a:ext cx="9144000" cy="144016"/>
          </a:xfrm>
          <a:prstGeom prst="rect">
            <a:avLst/>
          </a:prstGeom>
          <a:solidFill>
            <a:srgbClr val="4CA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itle 1"/>
          <p:cNvSpPr>
            <a:spLocks noGrp="1"/>
          </p:cNvSpPr>
          <p:nvPr>
            <p:ph type="title" hasCustomPrompt="1"/>
          </p:nvPr>
        </p:nvSpPr>
        <p:spPr>
          <a:xfrm>
            <a:off x="1007549" y="0"/>
            <a:ext cx="7632848" cy="836672"/>
          </a:xfrm>
        </p:spPr>
        <p:txBody>
          <a:bodyPr>
            <a:normAutofit/>
          </a:bodyPr>
          <a:lstStyle>
            <a:lvl1pPr algn="l">
              <a:defRPr sz="3000" b="1">
                <a:solidFill>
                  <a:schemeClr val="bg1"/>
                </a:solidFill>
                <a:latin typeface="Arial" pitchFamily="34" charset="0"/>
                <a:cs typeface="Arial" pitchFamily="34" charset="0"/>
              </a:defRPr>
            </a:lvl1pPr>
          </a:lstStyle>
          <a:p>
            <a:r>
              <a:rPr lang="en-US" dirty="0"/>
              <a:t>Text slide heading set in Arial</a:t>
            </a:r>
            <a:endParaRPr lang="en-Z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Slide Number Placeholder 6"/>
          <p:cNvSpPr txBox="1">
            <a:spLocks/>
          </p:cNvSpPr>
          <p:nvPr userDrawn="1"/>
        </p:nvSpPr>
        <p:spPr>
          <a:xfrm>
            <a:off x="146304" y="6210300"/>
            <a:ext cx="457200" cy="45720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79CDCD11-920B-4899-9B97-949C5440C155}" type="slidenum">
              <a:rPr kumimoji="0" lang="en-ZA"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ZA"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26" name="Text Placeholder 2"/>
          <p:cNvSpPr>
            <a:spLocks noGrp="1"/>
          </p:cNvSpPr>
          <p:nvPr>
            <p:ph type="body" idx="2"/>
          </p:nvPr>
        </p:nvSpPr>
        <p:spPr>
          <a:xfrm>
            <a:off x="1007548" y="1600200"/>
            <a:ext cx="2268288" cy="4495800"/>
          </a:xfrm>
        </p:spPr>
        <p:txBody>
          <a:bodyPr>
            <a:normAutofit/>
          </a:bodyPr>
          <a:lstStyle>
            <a:lvl1pPr marL="0" indent="0">
              <a:lnSpc>
                <a:spcPct val="100000"/>
              </a:lnSpc>
              <a:buNone/>
              <a:defRPr sz="1600">
                <a:latin typeface="Arial" pitchFamily="34" charset="0"/>
                <a:cs typeface="Arial" pitchFamily="34"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31" name="Content Placeholder 3"/>
          <p:cNvSpPr>
            <a:spLocks noGrp="1"/>
          </p:cNvSpPr>
          <p:nvPr>
            <p:ph sz="half" idx="10"/>
          </p:nvPr>
        </p:nvSpPr>
        <p:spPr>
          <a:xfrm>
            <a:off x="3599877" y="1600201"/>
            <a:ext cx="4860616" cy="4421128"/>
          </a:xfrm>
        </p:spPr>
        <p:txBody>
          <a:bodyPr>
            <a:normAutofit/>
          </a:bodyPr>
          <a:lstStyle>
            <a:lvl1pPr>
              <a:lnSpc>
                <a:spcPct val="100000"/>
              </a:lnSpc>
              <a:buClr>
                <a:srgbClr val="4CA44D"/>
              </a:buClr>
              <a:defRPr sz="2000">
                <a:latin typeface="Arial" pitchFamily="34" charset="0"/>
                <a:cs typeface="Arial" pitchFamily="34" charset="0"/>
              </a:defRPr>
            </a:lvl1pPr>
            <a:lvl2pPr>
              <a:lnSpc>
                <a:spcPct val="100000"/>
              </a:lnSpc>
              <a:buClr>
                <a:srgbClr val="4CA44D"/>
              </a:buClr>
              <a:buFont typeface="Courier New" pitchFamily="49" charset="0"/>
              <a:buChar char="o"/>
              <a:defRPr sz="2000">
                <a:latin typeface="Arial" pitchFamily="34" charset="0"/>
                <a:cs typeface="Arial" pitchFamily="34" charset="0"/>
              </a:defRPr>
            </a:lvl2pPr>
            <a:lvl3pPr>
              <a:lnSpc>
                <a:spcPct val="100000"/>
              </a:lnSpc>
              <a:buClr>
                <a:srgbClr val="4CA44D"/>
              </a:buClr>
              <a:buFont typeface="Symbol" pitchFamily="18" charset="2"/>
              <a:buChar char="-"/>
              <a:defRPr sz="1800">
                <a:latin typeface="Arial" pitchFamily="34" charset="0"/>
                <a:cs typeface="Arial" pitchFamily="34" charset="0"/>
              </a:defRPr>
            </a:lvl3pPr>
            <a:lvl4pPr>
              <a:lnSpc>
                <a:spcPct val="100000"/>
              </a:lnSpc>
              <a:buClr>
                <a:srgbClr val="4CA44D"/>
              </a:buClr>
              <a:buFont typeface="Arial" pitchFamily="34" charset="0"/>
              <a:buChar char="•"/>
              <a:defRPr sz="1600">
                <a:latin typeface="Arial" pitchFamily="34" charset="0"/>
                <a:cs typeface="Arial" pitchFamily="34" charset="0"/>
              </a:defRPr>
            </a:lvl4pPr>
            <a:lvl5pPr>
              <a:lnSpc>
                <a:spcPct val="100000"/>
              </a:lnSpc>
              <a:buClr>
                <a:srgbClr val="4CA44D"/>
              </a:buClr>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a:p>
            <a:pPr lvl="0"/>
            <a:endParaRPr lang="en-ZA" dirty="0"/>
          </a:p>
        </p:txBody>
      </p:sp>
      <p:sp>
        <p:nvSpPr>
          <p:cNvPr id="32" name="Rectangle 31"/>
          <p:cNvSpPr/>
          <p:nvPr userDrawn="1"/>
        </p:nvSpPr>
        <p:spPr>
          <a:xfrm>
            <a:off x="0" y="0"/>
            <a:ext cx="9144000" cy="908720"/>
          </a:xfrm>
          <a:prstGeom prst="rect">
            <a:avLst/>
          </a:prstGeom>
          <a:solidFill>
            <a:srgbClr val="7B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4" name="Picture 33" descr="footer.jpg"/>
          <p:cNvPicPr>
            <a:picLocks noChangeAspect="1"/>
          </p:cNvPicPr>
          <p:nvPr userDrawn="1"/>
        </p:nvPicPr>
        <p:blipFill>
          <a:blip r:embed="rId2" cstate="print"/>
          <a:stretch>
            <a:fillRect/>
          </a:stretch>
        </p:blipFill>
        <p:spPr>
          <a:xfrm>
            <a:off x="0" y="6302791"/>
            <a:ext cx="9144000" cy="555209"/>
          </a:xfrm>
          <a:prstGeom prst="rect">
            <a:avLst/>
          </a:prstGeom>
        </p:spPr>
      </p:pic>
      <p:sp>
        <p:nvSpPr>
          <p:cNvPr id="35" name="Slide Number Placeholder 6"/>
          <p:cNvSpPr>
            <a:spLocks noGrp="1"/>
          </p:cNvSpPr>
          <p:nvPr>
            <p:ph type="sldNum" sz="quarter" idx="12"/>
          </p:nvPr>
        </p:nvSpPr>
        <p:spPr>
          <a:xfrm>
            <a:off x="6553200" y="6356350"/>
            <a:ext cx="2133600" cy="365125"/>
          </a:xfrm>
        </p:spPr>
        <p:txBody>
          <a:bodyPr/>
          <a:lstStyle>
            <a:lvl1pPr>
              <a:defRPr>
                <a:solidFill>
                  <a:schemeClr val="bg1"/>
                </a:solidFill>
                <a:latin typeface="Arial" pitchFamily="34" charset="0"/>
                <a:cs typeface="Arial" pitchFamily="34" charset="0"/>
              </a:defRPr>
            </a:lvl1pPr>
          </a:lstStyle>
          <a:p>
            <a:fld id="{EDA1711D-FA38-428E-8A41-861559834B06}" type="slidenum">
              <a:rPr lang="en-ZA" smtClean="0"/>
              <a:pPr/>
              <a:t>‹#›</a:t>
            </a:fld>
            <a:endParaRPr lang="en-ZA" dirty="0"/>
          </a:p>
        </p:txBody>
      </p:sp>
      <p:sp>
        <p:nvSpPr>
          <p:cNvPr id="36" name="Rectangle 35"/>
          <p:cNvSpPr/>
          <p:nvPr userDrawn="1"/>
        </p:nvSpPr>
        <p:spPr>
          <a:xfrm>
            <a:off x="0" y="908720"/>
            <a:ext cx="9144000" cy="144016"/>
          </a:xfrm>
          <a:prstGeom prst="rect">
            <a:avLst/>
          </a:prstGeom>
          <a:solidFill>
            <a:srgbClr val="4CA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itle 1"/>
          <p:cNvSpPr>
            <a:spLocks noGrp="1"/>
          </p:cNvSpPr>
          <p:nvPr>
            <p:ph type="title" hasCustomPrompt="1"/>
          </p:nvPr>
        </p:nvSpPr>
        <p:spPr>
          <a:xfrm>
            <a:off x="1007549" y="0"/>
            <a:ext cx="7632848" cy="836672"/>
          </a:xfrm>
        </p:spPr>
        <p:txBody>
          <a:bodyPr>
            <a:normAutofit/>
          </a:bodyPr>
          <a:lstStyle>
            <a:lvl1pPr algn="l">
              <a:defRPr sz="3000" b="1">
                <a:solidFill>
                  <a:schemeClr val="bg1"/>
                </a:solidFill>
                <a:latin typeface="Arial" pitchFamily="34" charset="0"/>
                <a:cs typeface="Arial" pitchFamily="34" charset="0"/>
              </a:defRPr>
            </a:lvl1pPr>
          </a:lstStyle>
          <a:p>
            <a:r>
              <a:rPr lang="en-US" dirty="0"/>
              <a:t>Text slide heading set in Arial</a:t>
            </a:r>
            <a:endParaRPr lang="en-Z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549" y="4800600"/>
            <a:ext cx="7452943" cy="566738"/>
          </a:xfrm>
        </p:spPr>
        <p:txBody>
          <a:bodyPr anchor="b"/>
          <a:lstStyle>
            <a:lvl1pPr algn="l">
              <a:defRPr sz="2000" b="1">
                <a:latin typeface="Arial" pitchFamily="34" charset="0"/>
                <a:cs typeface="Arial" pitchFamily="34" charset="0"/>
              </a:defRPr>
            </a:lvl1pPr>
          </a:lstStyle>
          <a:p>
            <a:r>
              <a:rPr lang="en-US" dirty="0"/>
              <a:t>Click to edit Master title style</a:t>
            </a:r>
            <a:endParaRPr lang="en-ZA" dirty="0"/>
          </a:p>
        </p:txBody>
      </p:sp>
      <p:sp>
        <p:nvSpPr>
          <p:cNvPr id="3" name="Picture Placeholder 2"/>
          <p:cNvSpPr>
            <a:spLocks noGrp="1"/>
          </p:cNvSpPr>
          <p:nvPr>
            <p:ph type="pic" idx="1"/>
          </p:nvPr>
        </p:nvSpPr>
        <p:spPr>
          <a:xfrm>
            <a:off x="0" y="1484753"/>
            <a:ext cx="9144000" cy="3242821"/>
          </a:xfrm>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p:cNvSpPr>
            <a:spLocks noGrp="1"/>
          </p:cNvSpPr>
          <p:nvPr>
            <p:ph type="body" sz="half" idx="2"/>
          </p:nvPr>
        </p:nvSpPr>
        <p:spPr>
          <a:xfrm>
            <a:off x="1007549" y="5367338"/>
            <a:ext cx="7452943" cy="804862"/>
          </a:xfrm>
        </p:spPr>
        <p:txBody>
          <a:bodyPr/>
          <a:lstStyle>
            <a:lvl1pPr marL="0" indent="0">
              <a:lnSpc>
                <a:spcPct val="100000"/>
              </a:lnSpc>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Rectangle 7"/>
          <p:cNvSpPr/>
          <p:nvPr userDrawn="1"/>
        </p:nvSpPr>
        <p:spPr>
          <a:xfrm>
            <a:off x="0" y="0"/>
            <a:ext cx="9144000" cy="908720"/>
          </a:xfrm>
          <a:prstGeom prst="rect">
            <a:avLst/>
          </a:prstGeom>
          <a:solidFill>
            <a:srgbClr val="7B1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descr="footer.jpg"/>
          <p:cNvPicPr>
            <a:picLocks noChangeAspect="1"/>
          </p:cNvPicPr>
          <p:nvPr userDrawn="1"/>
        </p:nvPicPr>
        <p:blipFill>
          <a:blip r:embed="rId2" cstate="print"/>
          <a:stretch>
            <a:fillRect/>
          </a:stretch>
        </p:blipFill>
        <p:spPr>
          <a:xfrm>
            <a:off x="0" y="6302791"/>
            <a:ext cx="9144000" cy="555209"/>
          </a:xfrm>
          <a:prstGeom prst="rect">
            <a:avLst/>
          </a:prstGeom>
        </p:spPr>
      </p:pic>
      <p:sp>
        <p:nvSpPr>
          <p:cNvPr id="11" name="Slide Number Placeholder 6"/>
          <p:cNvSpPr>
            <a:spLocks noGrp="1"/>
          </p:cNvSpPr>
          <p:nvPr>
            <p:ph type="sldNum" sz="quarter" idx="12"/>
          </p:nvPr>
        </p:nvSpPr>
        <p:spPr>
          <a:xfrm>
            <a:off x="6553200" y="6356350"/>
            <a:ext cx="2133600" cy="365125"/>
          </a:xfrm>
        </p:spPr>
        <p:txBody>
          <a:bodyPr/>
          <a:lstStyle>
            <a:lvl1pPr>
              <a:defRPr>
                <a:solidFill>
                  <a:schemeClr val="bg1"/>
                </a:solidFill>
                <a:latin typeface="Arial" pitchFamily="34" charset="0"/>
                <a:cs typeface="Arial" pitchFamily="34" charset="0"/>
              </a:defRPr>
            </a:lvl1pPr>
          </a:lstStyle>
          <a:p>
            <a:fld id="{EDA1711D-FA38-428E-8A41-861559834B06}" type="slidenum">
              <a:rPr lang="en-ZA" smtClean="0"/>
              <a:pPr/>
              <a:t>‹#›</a:t>
            </a:fld>
            <a:endParaRPr lang="en-ZA" dirty="0"/>
          </a:p>
        </p:txBody>
      </p:sp>
      <p:sp>
        <p:nvSpPr>
          <p:cNvPr id="12" name="Rectangle 11"/>
          <p:cNvSpPr/>
          <p:nvPr userDrawn="1"/>
        </p:nvSpPr>
        <p:spPr>
          <a:xfrm>
            <a:off x="0" y="908720"/>
            <a:ext cx="9144000" cy="144016"/>
          </a:xfrm>
          <a:prstGeom prst="rect">
            <a:avLst/>
          </a:prstGeom>
          <a:solidFill>
            <a:srgbClr val="4CA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 Placeholder 5"/>
          <p:cNvSpPr>
            <a:spLocks noGrp="1"/>
          </p:cNvSpPr>
          <p:nvPr>
            <p:ph type="body" sz="quarter" idx="13" hasCustomPrompt="1"/>
          </p:nvPr>
        </p:nvSpPr>
        <p:spPr>
          <a:xfrm>
            <a:off x="1007004" y="5621"/>
            <a:ext cx="7696200" cy="609600"/>
          </a:xfrm>
        </p:spPr>
        <p:txBody>
          <a:bodyPr>
            <a:noAutofit/>
          </a:bodyPr>
          <a:lstStyle>
            <a:lvl1pPr marL="0" indent="0">
              <a:buNone/>
              <a:defRPr sz="3000" b="1">
                <a:solidFill>
                  <a:schemeClr val="bg1"/>
                </a:solidFill>
              </a:defRPr>
            </a:lvl1pPr>
          </a:lstStyle>
          <a:p>
            <a:pPr lvl="0"/>
            <a:r>
              <a:rPr lang="en-US" dirty="0"/>
              <a:t>Text slide heading set in Arial</a:t>
            </a:r>
            <a:endParaRPr lang="en-Z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able 8"/>
          <p:cNvGraphicFramePr>
            <a:graphicFrameLocks noGrp="1"/>
          </p:cNvGraphicFramePr>
          <p:nvPr userDrawn="1">
            <p:extLst>
              <p:ext uri="{D42A27DB-BD31-4B8C-83A1-F6EECF244321}">
                <p14:modId xmlns:p14="http://schemas.microsoft.com/office/powerpoint/2010/main" val="4032099626"/>
              </p:ext>
            </p:extLst>
          </p:nvPr>
        </p:nvGraphicFramePr>
        <p:xfrm>
          <a:off x="13287256" y="0"/>
          <a:ext cx="9144000" cy="6858000"/>
        </p:xfrm>
        <a:graphic>
          <a:graphicData uri="http://schemas.openxmlformats.org/drawingml/2006/table">
            <a:tbl>
              <a:tblPr firstRow="1" bandRow="1"/>
              <a:tblGrid>
                <a:gridCol w="3048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304800">
                  <a:extLst>
                    <a:ext uri="{9D8B030D-6E8A-4147-A177-3AD203B41FA5}">
                      <a16:colId xmlns:a16="http://schemas.microsoft.com/office/drawing/2014/main" val="20002"/>
                    </a:ext>
                  </a:extLst>
                </a:gridCol>
                <a:gridCol w="304800">
                  <a:extLst>
                    <a:ext uri="{9D8B030D-6E8A-4147-A177-3AD203B41FA5}">
                      <a16:colId xmlns:a16="http://schemas.microsoft.com/office/drawing/2014/main" val="20003"/>
                    </a:ext>
                  </a:extLst>
                </a:gridCol>
                <a:gridCol w="304800">
                  <a:extLst>
                    <a:ext uri="{9D8B030D-6E8A-4147-A177-3AD203B41FA5}">
                      <a16:colId xmlns:a16="http://schemas.microsoft.com/office/drawing/2014/main" val="20004"/>
                    </a:ext>
                  </a:extLst>
                </a:gridCol>
                <a:gridCol w="304800">
                  <a:extLst>
                    <a:ext uri="{9D8B030D-6E8A-4147-A177-3AD203B41FA5}">
                      <a16:colId xmlns:a16="http://schemas.microsoft.com/office/drawing/2014/main" val="20005"/>
                    </a:ext>
                  </a:extLst>
                </a:gridCol>
                <a:gridCol w="304800">
                  <a:extLst>
                    <a:ext uri="{9D8B030D-6E8A-4147-A177-3AD203B41FA5}">
                      <a16:colId xmlns:a16="http://schemas.microsoft.com/office/drawing/2014/main" val="20006"/>
                    </a:ext>
                  </a:extLst>
                </a:gridCol>
                <a:gridCol w="304800">
                  <a:extLst>
                    <a:ext uri="{9D8B030D-6E8A-4147-A177-3AD203B41FA5}">
                      <a16:colId xmlns:a16="http://schemas.microsoft.com/office/drawing/2014/main" val="20007"/>
                    </a:ext>
                  </a:extLst>
                </a:gridCol>
                <a:gridCol w="304800">
                  <a:extLst>
                    <a:ext uri="{9D8B030D-6E8A-4147-A177-3AD203B41FA5}">
                      <a16:colId xmlns:a16="http://schemas.microsoft.com/office/drawing/2014/main" val="20008"/>
                    </a:ext>
                  </a:extLst>
                </a:gridCol>
                <a:gridCol w="304800">
                  <a:extLst>
                    <a:ext uri="{9D8B030D-6E8A-4147-A177-3AD203B41FA5}">
                      <a16:colId xmlns:a16="http://schemas.microsoft.com/office/drawing/2014/main" val="20009"/>
                    </a:ext>
                  </a:extLst>
                </a:gridCol>
                <a:gridCol w="304800">
                  <a:extLst>
                    <a:ext uri="{9D8B030D-6E8A-4147-A177-3AD203B41FA5}">
                      <a16:colId xmlns:a16="http://schemas.microsoft.com/office/drawing/2014/main" val="20010"/>
                    </a:ext>
                  </a:extLst>
                </a:gridCol>
                <a:gridCol w="304800">
                  <a:extLst>
                    <a:ext uri="{9D8B030D-6E8A-4147-A177-3AD203B41FA5}">
                      <a16:colId xmlns:a16="http://schemas.microsoft.com/office/drawing/2014/main" val="20011"/>
                    </a:ext>
                  </a:extLst>
                </a:gridCol>
                <a:gridCol w="304800">
                  <a:extLst>
                    <a:ext uri="{9D8B030D-6E8A-4147-A177-3AD203B41FA5}">
                      <a16:colId xmlns:a16="http://schemas.microsoft.com/office/drawing/2014/main" val="20012"/>
                    </a:ext>
                  </a:extLst>
                </a:gridCol>
                <a:gridCol w="304800">
                  <a:extLst>
                    <a:ext uri="{9D8B030D-6E8A-4147-A177-3AD203B41FA5}">
                      <a16:colId xmlns:a16="http://schemas.microsoft.com/office/drawing/2014/main" val="20013"/>
                    </a:ext>
                  </a:extLst>
                </a:gridCol>
                <a:gridCol w="304800">
                  <a:extLst>
                    <a:ext uri="{9D8B030D-6E8A-4147-A177-3AD203B41FA5}">
                      <a16:colId xmlns:a16="http://schemas.microsoft.com/office/drawing/2014/main" val="20014"/>
                    </a:ext>
                  </a:extLst>
                </a:gridCol>
                <a:gridCol w="304800">
                  <a:extLst>
                    <a:ext uri="{9D8B030D-6E8A-4147-A177-3AD203B41FA5}">
                      <a16:colId xmlns:a16="http://schemas.microsoft.com/office/drawing/2014/main" val="20015"/>
                    </a:ext>
                  </a:extLst>
                </a:gridCol>
                <a:gridCol w="304800">
                  <a:extLst>
                    <a:ext uri="{9D8B030D-6E8A-4147-A177-3AD203B41FA5}">
                      <a16:colId xmlns:a16="http://schemas.microsoft.com/office/drawing/2014/main" val="20016"/>
                    </a:ext>
                  </a:extLst>
                </a:gridCol>
                <a:gridCol w="304800">
                  <a:extLst>
                    <a:ext uri="{9D8B030D-6E8A-4147-A177-3AD203B41FA5}">
                      <a16:colId xmlns:a16="http://schemas.microsoft.com/office/drawing/2014/main" val="20017"/>
                    </a:ext>
                  </a:extLst>
                </a:gridCol>
                <a:gridCol w="304800">
                  <a:extLst>
                    <a:ext uri="{9D8B030D-6E8A-4147-A177-3AD203B41FA5}">
                      <a16:colId xmlns:a16="http://schemas.microsoft.com/office/drawing/2014/main" val="20018"/>
                    </a:ext>
                  </a:extLst>
                </a:gridCol>
                <a:gridCol w="304800">
                  <a:extLst>
                    <a:ext uri="{9D8B030D-6E8A-4147-A177-3AD203B41FA5}">
                      <a16:colId xmlns:a16="http://schemas.microsoft.com/office/drawing/2014/main" val="20019"/>
                    </a:ext>
                  </a:extLst>
                </a:gridCol>
                <a:gridCol w="304800">
                  <a:extLst>
                    <a:ext uri="{9D8B030D-6E8A-4147-A177-3AD203B41FA5}">
                      <a16:colId xmlns:a16="http://schemas.microsoft.com/office/drawing/2014/main" val="20020"/>
                    </a:ext>
                  </a:extLst>
                </a:gridCol>
                <a:gridCol w="304800">
                  <a:extLst>
                    <a:ext uri="{9D8B030D-6E8A-4147-A177-3AD203B41FA5}">
                      <a16:colId xmlns:a16="http://schemas.microsoft.com/office/drawing/2014/main" val="20021"/>
                    </a:ext>
                  </a:extLst>
                </a:gridCol>
                <a:gridCol w="304800">
                  <a:extLst>
                    <a:ext uri="{9D8B030D-6E8A-4147-A177-3AD203B41FA5}">
                      <a16:colId xmlns:a16="http://schemas.microsoft.com/office/drawing/2014/main" val="20022"/>
                    </a:ext>
                  </a:extLst>
                </a:gridCol>
                <a:gridCol w="304800">
                  <a:extLst>
                    <a:ext uri="{9D8B030D-6E8A-4147-A177-3AD203B41FA5}">
                      <a16:colId xmlns:a16="http://schemas.microsoft.com/office/drawing/2014/main" val="20023"/>
                    </a:ext>
                  </a:extLst>
                </a:gridCol>
                <a:gridCol w="304800">
                  <a:extLst>
                    <a:ext uri="{9D8B030D-6E8A-4147-A177-3AD203B41FA5}">
                      <a16:colId xmlns:a16="http://schemas.microsoft.com/office/drawing/2014/main" val="20024"/>
                    </a:ext>
                  </a:extLst>
                </a:gridCol>
                <a:gridCol w="304800">
                  <a:extLst>
                    <a:ext uri="{9D8B030D-6E8A-4147-A177-3AD203B41FA5}">
                      <a16:colId xmlns:a16="http://schemas.microsoft.com/office/drawing/2014/main" val="20025"/>
                    </a:ext>
                  </a:extLst>
                </a:gridCol>
                <a:gridCol w="304800">
                  <a:extLst>
                    <a:ext uri="{9D8B030D-6E8A-4147-A177-3AD203B41FA5}">
                      <a16:colId xmlns:a16="http://schemas.microsoft.com/office/drawing/2014/main" val="20026"/>
                    </a:ext>
                  </a:extLst>
                </a:gridCol>
                <a:gridCol w="304800">
                  <a:extLst>
                    <a:ext uri="{9D8B030D-6E8A-4147-A177-3AD203B41FA5}">
                      <a16:colId xmlns:a16="http://schemas.microsoft.com/office/drawing/2014/main" val="20027"/>
                    </a:ext>
                  </a:extLst>
                </a:gridCol>
                <a:gridCol w="304800">
                  <a:extLst>
                    <a:ext uri="{9D8B030D-6E8A-4147-A177-3AD203B41FA5}">
                      <a16:colId xmlns:a16="http://schemas.microsoft.com/office/drawing/2014/main" val="20028"/>
                    </a:ext>
                  </a:extLst>
                </a:gridCol>
                <a:gridCol w="304800">
                  <a:extLst>
                    <a:ext uri="{9D8B030D-6E8A-4147-A177-3AD203B41FA5}">
                      <a16:colId xmlns:a16="http://schemas.microsoft.com/office/drawing/2014/main" val="20029"/>
                    </a:ext>
                  </a:extLst>
                </a:gridCol>
              </a:tblGrid>
              <a:tr h="762000">
                <a:tc>
                  <a:txBody>
                    <a:bodyPr/>
                    <a:lstStyle/>
                    <a:p>
                      <a:endParaRPr lang="en-ZA" dirty="0"/>
                    </a:p>
                  </a:txBody>
                  <a:tcPr/>
                </a:tc>
                <a:tc>
                  <a:txBody>
                    <a:bodyPr/>
                    <a:lstStyle/>
                    <a:p>
                      <a:endParaRPr lang="en-ZA"/>
                    </a:p>
                  </a:txBody>
                  <a:tcPr/>
                </a:tc>
                <a:tc>
                  <a:txBody>
                    <a:bodyPr/>
                    <a:lstStyle/>
                    <a:p>
                      <a:endParaRPr lang="en-ZA" dirty="0"/>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0"/>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1"/>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2"/>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dirty="0"/>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3"/>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dirty="0"/>
                    </a:p>
                  </a:txBody>
                  <a:tcPr/>
                </a:tc>
                <a:extLst>
                  <a:ext uri="{0D108BD9-81ED-4DB2-BD59-A6C34878D82A}">
                    <a16:rowId xmlns:a16="http://schemas.microsoft.com/office/drawing/2014/main" val="10004"/>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5"/>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6"/>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extLst>
                  <a:ext uri="{0D108BD9-81ED-4DB2-BD59-A6C34878D82A}">
                    <a16:rowId xmlns:a16="http://schemas.microsoft.com/office/drawing/2014/main" val="10007"/>
                  </a:ext>
                </a:extLst>
              </a:tr>
              <a:tr h="762000">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a:p>
                  </a:txBody>
                  <a:tcPr/>
                </a:tc>
                <a:tc>
                  <a:txBody>
                    <a:bodyPr/>
                    <a:lstStyle/>
                    <a:p>
                      <a:endParaRPr lang="en-ZA" dirty="0"/>
                    </a:p>
                  </a:txBody>
                  <a:tcPr/>
                </a:tc>
                <a:extLst>
                  <a:ext uri="{0D108BD9-81ED-4DB2-BD59-A6C34878D82A}">
                    <a16:rowId xmlns:a16="http://schemas.microsoft.com/office/drawing/2014/main" val="10008"/>
                  </a:ext>
                </a:extLst>
              </a:tr>
            </a:tbl>
          </a:graphicData>
        </a:graphic>
      </p:graphicFrame>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Z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60BC5C-321D-4B3E-8D50-BD1FF25B0B25}" type="datetime1">
              <a:rPr lang="en-ZA" smtClean="0"/>
              <a:pPr/>
              <a:t>2022/09/14</a:t>
            </a:fld>
            <a:endParaRPr lang="en-Z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1711D-FA38-428E-8A41-861559834B06}" type="slidenum">
              <a:rPr lang="en-ZA" smtClean="0"/>
              <a:pPr/>
              <a:t>‹#›</a:t>
            </a:fld>
            <a:endParaRPr lang="en-Z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4" r:id="rId6"/>
    <p:sldLayoutId id="2147483661"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l.vanderwalt@ru.ac.za" TargetMode="Externa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mailto:l.vanderwalt@ru.ac.z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0208" y="1569682"/>
            <a:ext cx="9043792" cy="1859317"/>
          </a:xfrm>
        </p:spPr>
        <p:txBody>
          <a:bodyPr>
            <a:noAutofit/>
          </a:bodyPr>
          <a:lstStyle/>
          <a:p>
            <a:r>
              <a:rPr lang="en-ZA" dirty="0"/>
              <a:t>Radical Encounters: Christianity, Garveyism and Revolutionary Syndicalism in the ICU, 1919-1939 </a:t>
            </a:r>
            <a:br>
              <a:rPr lang="en-ZA" dirty="0"/>
            </a:br>
            <a:r>
              <a:rPr lang="en-ZA" sz="2200" dirty="0"/>
              <a:t>By Professor Lucien van der Walt </a:t>
            </a:r>
            <a:r>
              <a:rPr lang="en-ZA" sz="1400" dirty="0">
                <a:hlinkClick r:id="rId2"/>
              </a:rPr>
              <a:t>l.vanderwalt@ru.ac.za</a:t>
            </a:r>
            <a:r>
              <a:rPr lang="en-ZA" sz="1400" dirty="0"/>
              <a:t> </a:t>
            </a:r>
            <a:br>
              <a:rPr lang="en-ZA" sz="1000" dirty="0"/>
            </a:br>
            <a:endParaRPr lang="en-ZA" sz="2000" dirty="0"/>
          </a:p>
        </p:txBody>
      </p:sp>
      <p:sp>
        <p:nvSpPr>
          <p:cNvPr id="4" name="Text Placeholder 3"/>
          <p:cNvSpPr>
            <a:spLocks noGrp="1"/>
          </p:cNvSpPr>
          <p:nvPr>
            <p:ph type="body" sz="quarter" idx="14"/>
          </p:nvPr>
        </p:nvSpPr>
        <p:spPr>
          <a:xfrm>
            <a:off x="747563" y="6587834"/>
            <a:ext cx="8043145" cy="166255"/>
          </a:xfrm>
        </p:spPr>
        <p:txBody>
          <a:bodyPr/>
          <a:lstStyle/>
          <a:p>
            <a:r>
              <a:rPr lang="en-ZA" b="1" dirty="0"/>
              <a:t>25 August – 2022 – Labour Studies Seminar Series, Eden Grove 2, Rhodes University, Makhanda, South Africa</a:t>
            </a:r>
            <a:endParaRPr lang="en-ZA" dirty="0"/>
          </a:p>
        </p:txBody>
      </p:sp>
      <p:sp>
        <p:nvSpPr>
          <p:cNvPr id="5" name="Text Placeholder 4"/>
          <p:cNvSpPr>
            <a:spLocks noGrp="1"/>
          </p:cNvSpPr>
          <p:nvPr>
            <p:ph type="body" sz="quarter" idx="15"/>
          </p:nvPr>
        </p:nvSpPr>
        <p:spPr>
          <a:xfrm>
            <a:off x="1532465" y="6070066"/>
            <a:ext cx="7111914" cy="415575"/>
          </a:xfrm>
        </p:spPr>
        <p:txBody>
          <a:bodyPr/>
          <a:lstStyle/>
          <a:p>
            <a:r>
              <a:rPr lang="en-ZA" dirty="0"/>
              <a:t>Neil Aggett Labour Studies Unit (NALSU)</a:t>
            </a:r>
          </a:p>
        </p:txBody>
      </p:sp>
      <p:pic>
        <p:nvPicPr>
          <p:cNvPr id="11" name="Picture 10">
            <a:extLst>
              <a:ext uri="{FF2B5EF4-FFF2-40B4-BE49-F238E27FC236}">
                <a16:creationId xmlns:a16="http://schemas.microsoft.com/office/drawing/2014/main" id="{71E21872-0103-41FB-85CD-E8EC2C9C4DA2}"/>
              </a:ext>
            </a:extLst>
          </p:cNvPr>
          <p:cNvPicPr>
            <a:picLocks noChangeAspect="1"/>
          </p:cNvPicPr>
          <p:nvPr/>
        </p:nvPicPr>
        <p:blipFill>
          <a:blip r:embed="rId3"/>
          <a:stretch>
            <a:fillRect/>
          </a:stretch>
        </p:blipFill>
        <p:spPr>
          <a:xfrm>
            <a:off x="5215785" y="532905"/>
            <a:ext cx="2791151" cy="942510"/>
          </a:xfrm>
          <a:prstGeom prst="rect">
            <a:avLst/>
          </a:prstGeom>
        </p:spPr>
      </p:pic>
      <p:pic>
        <p:nvPicPr>
          <p:cNvPr id="16" name="Picture Placeholder 15">
            <a:extLst>
              <a:ext uri="{FF2B5EF4-FFF2-40B4-BE49-F238E27FC236}">
                <a16:creationId xmlns:a16="http://schemas.microsoft.com/office/drawing/2014/main" id="{C6541A4C-3629-443D-A0C5-E74DB22AC8E4}"/>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5315" b="25315"/>
          <a:stretch>
            <a:fillRect/>
          </a:stretch>
        </p:blipFill>
        <p:spPr>
          <a:xfrm>
            <a:off x="0" y="3208775"/>
            <a:ext cx="9144000" cy="2929528"/>
          </a:xfrm>
        </p:spPr>
      </p:pic>
    </p:spTree>
    <p:extLst>
      <p:ext uri="{BB962C8B-B14F-4D97-AF65-F5344CB8AC3E}">
        <p14:creationId xmlns:p14="http://schemas.microsoft.com/office/powerpoint/2010/main" val="41534231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BC77B9-051F-4BE3-BA66-D08CF2A6DC12}"/>
              </a:ext>
            </a:extLst>
          </p:cNvPr>
          <p:cNvSpPr>
            <a:spLocks noGrp="1"/>
          </p:cNvSpPr>
          <p:nvPr>
            <p:ph type="body" sz="quarter" idx="10"/>
          </p:nvPr>
        </p:nvSpPr>
        <p:spPr>
          <a:xfrm>
            <a:off x="405245" y="1091044"/>
            <a:ext cx="8530937" cy="5101937"/>
          </a:xfrm>
        </p:spPr>
        <p:txBody>
          <a:bodyPr/>
          <a:lstStyle/>
          <a:p>
            <a:pPr marL="0" indent="0">
              <a:buNone/>
            </a:pPr>
            <a:r>
              <a:rPr lang="en-ZA" sz="2400" b="1" dirty="0"/>
              <a:t>SA dominates southern Africa</a:t>
            </a:r>
          </a:p>
          <a:p>
            <a:pPr marL="0" indent="0">
              <a:buNone/>
            </a:pPr>
            <a:endParaRPr lang="en-ZA" sz="2400" b="1" dirty="0"/>
          </a:p>
          <a:p>
            <a:r>
              <a:rPr lang="en-ZA" sz="2200" dirty="0"/>
              <a:t>Major investor e.g. Mozambique, Namibia, Zambia, Zimbabwe</a:t>
            </a:r>
          </a:p>
          <a:p>
            <a:endParaRPr lang="en-ZA" sz="2200" dirty="0"/>
          </a:p>
          <a:p>
            <a:r>
              <a:rPr lang="en-ZA" sz="2200" dirty="0"/>
              <a:t>Eswatini, Lesotho, parts of Mozambique: SA’s “labour reserves”</a:t>
            </a:r>
          </a:p>
          <a:p>
            <a:endParaRPr lang="en-ZA" sz="2200" dirty="0"/>
          </a:p>
          <a:p>
            <a:r>
              <a:rPr lang="en-ZA" sz="2200" dirty="0"/>
              <a:t>Namibia ruled by SA</a:t>
            </a:r>
          </a:p>
          <a:p>
            <a:endParaRPr lang="en-ZA" sz="2200" dirty="0"/>
          </a:p>
          <a:p>
            <a:r>
              <a:rPr lang="en-ZA" sz="2200" dirty="0"/>
              <a:t>Efforts made to formally “incorporate” Botswana, Eswatini, Lesotho,  Namibia, Zimbabwe as additional provinces</a:t>
            </a:r>
          </a:p>
        </p:txBody>
      </p:sp>
      <p:sp>
        <p:nvSpPr>
          <p:cNvPr id="3" name="Slide Number Placeholder 2">
            <a:extLst>
              <a:ext uri="{FF2B5EF4-FFF2-40B4-BE49-F238E27FC236}">
                <a16:creationId xmlns:a16="http://schemas.microsoft.com/office/drawing/2014/main" id="{6671F34B-7969-45A7-B015-984DE5F73A44}"/>
              </a:ext>
            </a:extLst>
          </p:cNvPr>
          <p:cNvSpPr>
            <a:spLocks noGrp="1"/>
          </p:cNvSpPr>
          <p:nvPr>
            <p:ph type="sldNum" sz="quarter" idx="12"/>
          </p:nvPr>
        </p:nvSpPr>
        <p:spPr/>
        <p:txBody>
          <a:bodyPr/>
          <a:lstStyle/>
          <a:p>
            <a:fld id="{EDA1711D-FA38-428E-8A41-861559834B06}" type="slidenum">
              <a:rPr lang="en-ZA" smtClean="0"/>
              <a:pPr/>
              <a:t>10</a:t>
            </a:fld>
            <a:endParaRPr lang="en-ZA" dirty="0"/>
          </a:p>
        </p:txBody>
      </p:sp>
      <p:sp>
        <p:nvSpPr>
          <p:cNvPr id="4" name="Title 3">
            <a:extLst>
              <a:ext uri="{FF2B5EF4-FFF2-40B4-BE49-F238E27FC236}">
                <a16:creationId xmlns:a16="http://schemas.microsoft.com/office/drawing/2014/main" id="{0E8BAB25-9D43-482E-A602-2026854AF9B3}"/>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68022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4A6868-6BBE-4DA6-B13B-D27DFB9264AD}"/>
              </a:ext>
            </a:extLst>
          </p:cNvPr>
          <p:cNvSpPr>
            <a:spLocks noGrp="1"/>
          </p:cNvSpPr>
          <p:nvPr>
            <p:ph type="body" sz="quarter" idx="10"/>
          </p:nvPr>
        </p:nvSpPr>
        <p:spPr>
          <a:xfrm>
            <a:off x="325678" y="1077238"/>
            <a:ext cx="8134814" cy="5354735"/>
          </a:xfrm>
        </p:spPr>
        <p:txBody>
          <a:bodyPr>
            <a:normAutofit fontScale="92500"/>
          </a:bodyPr>
          <a:lstStyle/>
          <a:p>
            <a:pPr marL="0" indent="0">
              <a:buNone/>
            </a:pPr>
            <a:r>
              <a:rPr lang="en-US" b="1" dirty="0"/>
              <a:t>SA example (the patterns in neighbouring colonies vary):</a:t>
            </a:r>
          </a:p>
          <a:p>
            <a:pPr marL="0" indent="0">
              <a:buNone/>
            </a:pPr>
            <a:r>
              <a:rPr lang="en-US" dirty="0"/>
              <a:t> A highly </a:t>
            </a:r>
            <a:r>
              <a:rPr lang="en-US" dirty="0" err="1"/>
              <a:t>centralised</a:t>
            </a:r>
            <a:r>
              <a:rPr lang="en-US" dirty="0"/>
              <a:t> capitalism </a:t>
            </a:r>
            <a:r>
              <a:rPr lang="en-US" b="1" dirty="0"/>
              <a:t>and</a:t>
            </a:r>
            <a:r>
              <a:rPr lang="en-US" dirty="0"/>
              <a:t> state rest upon a vast, growing working-class</a:t>
            </a:r>
          </a:p>
          <a:p>
            <a:pPr marL="0" indent="0">
              <a:buNone/>
            </a:pPr>
            <a:endParaRPr lang="en-US" dirty="0"/>
          </a:p>
          <a:p>
            <a:pPr marL="0" indent="0">
              <a:buNone/>
            </a:pPr>
            <a:r>
              <a:rPr lang="en-ZA"/>
              <a:t>The growing </a:t>
            </a:r>
            <a:r>
              <a:rPr lang="en-ZA" dirty="0"/>
              <a:t>urban workforce (1913, Witwatersrand):</a:t>
            </a:r>
          </a:p>
          <a:p>
            <a:r>
              <a:rPr lang="en-ZA" dirty="0"/>
              <a:t>195,000 black Africans on gold mines </a:t>
            </a:r>
          </a:p>
          <a:p>
            <a:r>
              <a:rPr lang="en-ZA" dirty="0"/>
              <a:t>43,000 in other jobs e.g. railways, warehouses</a:t>
            </a:r>
          </a:p>
          <a:p>
            <a:r>
              <a:rPr lang="en-ZA" dirty="0"/>
              <a:t>22,000 white workers on mines</a:t>
            </a:r>
          </a:p>
          <a:p>
            <a:r>
              <a:rPr lang="en-ZA" dirty="0"/>
              <a:t>15,000 in other jobs</a:t>
            </a:r>
          </a:p>
          <a:p>
            <a:endParaRPr lang="en-ZA" dirty="0"/>
          </a:p>
          <a:p>
            <a:pPr marL="0" indent="0">
              <a:buNone/>
            </a:pPr>
            <a:r>
              <a:rPr lang="en-ZA" dirty="0"/>
              <a:t>The huge rural workforce (1920, national):</a:t>
            </a:r>
          </a:p>
          <a:p>
            <a:r>
              <a:rPr lang="en-ZA" dirty="0"/>
              <a:t>1 in 4 people in SA live in cities</a:t>
            </a:r>
          </a:p>
          <a:p>
            <a:pPr marL="0" indent="0">
              <a:buNone/>
            </a:pPr>
            <a:r>
              <a:rPr lang="en-ZA" dirty="0"/>
              <a:t> 	i.e. 1,733,000 urban, out of 6,928,000 total</a:t>
            </a:r>
          </a:p>
          <a:p>
            <a:endParaRPr lang="en-ZA" dirty="0"/>
          </a:p>
        </p:txBody>
      </p:sp>
      <p:sp>
        <p:nvSpPr>
          <p:cNvPr id="3" name="Slide Number Placeholder 2">
            <a:extLst>
              <a:ext uri="{FF2B5EF4-FFF2-40B4-BE49-F238E27FC236}">
                <a16:creationId xmlns:a16="http://schemas.microsoft.com/office/drawing/2014/main" id="{42613D0E-80F2-43FB-BCD8-EFA59EAEDB8F}"/>
              </a:ext>
            </a:extLst>
          </p:cNvPr>
          <p:cNvSpPr>
            <a:spLocks noGrp="1"/>
          </p:cNvSpPr>
          <p:nvPr>
            <p:ph type="sldNum" sz="quarter" idx="12"/>
          </p:nvPr>
        </p:nvSpPr>
        <p:spPr/>
        <p:txBody>
          <a:bodyPr/>
          <a:lstStyle/>
          <a:p>
            <a:fld id="{EDA1711D-FA38-428E-8A41-861559834B06}" type="slidenum">
              <a:rPr lang="en-ZA" smtClean="0"/>
              <a:pPr/>
              <a:t>11</a:t>
            </a:fld>
            <a:endParaRPr lang="en-ZA" dirty="0"/>
          </a:p>
        </p:txBody>
      </p:sp>
      <p:sp>
        <p:nvSpPr>
          <p:cNvPr id="4" name="Title 3">
            <a:extLst>
              <a:ext uri="{FF2B5EF4-FFF2-40B4-BE49-F238E27FC236}">
                <a16:creationId xmlns:a16="http://schemas.microsoft.com/office/drawing/2014/main" id="{BAF0A88B-EE93-4F42-B6E0-EEB29065FFAB}"/>
              </a:ext>
            </a:extLst>
          </p:cNvPr>
          <p:cNvSpPr>
            <a:spLocks noGrp="1"/>
          </p:cNvSpPr>
          <p:nvPr>
            <p:ph type="title"/>
          </p:nvPr>
        </p:nvSpPr>
        <p:spPr/>
        <p:txBody>
          <a:bodyPr>
            <a:normAutofit/>
          </a:bodyPr>
          <a:lstStyle/>
          <a:p>
            <a:r>
              <a:rPr lang="en-US" dirty="0"/>
              <a:t>3. Context: the divided working-class</a:t>
            </a:r>
            <a:endParaRPr lang="en-ZA" dirty="0"/>
          </a:p>
        </p:txBody>
      </p:sp>
    </p:spTree>
    <p:extLst>
      <p:ext uri="{BB962C8B-B14F-4D97-AF65-F5344CB8AC3E}">
        <p14:creationId xmlns:p14="http://schemas.microsoft.com/office/powerpoint/2010/main" val="18679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fade">
                                      <p:cBhvr>
                                        <p:cTn id="47" dur="500"/>
                                        <p:tgtEl>
                                          <p:spTgt spid="2">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1" end="11"/>
                                            </p:txEl>
                                          </p:spTgt>
                                        </p:tgtEl>
                                        <p:attrNameLst>
                                          <p:attrName>style.visibility</p:attrName>
                                        </p:attrNameLst>
                                      </p:cBhvr>
                                      <p:to>
                                        <p:strVal val="visible"/>
                                      </p:to>
                                    </p:set>
                                    <p:animEffect transition="in" filter="fade">
                                      <p:cBhvr>
                                        <p:cTn id="5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3DED80-720B-4118-BE2B-F8F6FEB9A9B7}"/>
              </a:ext>
            </a:extLst>
          </p:cNvPr>
          <p:cNvSpPr>
            <a:spLocks noGrp="1"/>
          </p:cNvSpPr>
          <p:nvPr>
            <p:ph type="body" sz="quarter" idx="10"/>
          </p:nvPr>
        </p:nvSpPr>
        <p:spPr>
          <a:xfrm>
            <a:off x="475989" y="1102290"/>
            <a:ext cx="8408238" cy="5254060"/>
          </a:xfrm>
        </p:spPr>
        <p:txBody>
          <a:bodyPr>
            <a:normAutofit/>
          </a:bodyPr>
          <a:lstStyle/>
          <a:p>
            <a:pPr marL="0" indent="0">
              <a:buNone/>
            </a:pPr>
            <a:r>
              <a:rPr lang="en-US" b="1" dirty="0"/>
              <a:t>This growing working-class is fractured</a:t>
            </a:r>
          </a:p>
          <a:p>
            <a:pPr marL="0" indent="0">
              <a:buNone/>
            </a:pPr>
            <a:endParaRPr lang="en-US" dirty="0"/>
          </a:p>
          <a:p>
            <a:r>
              <a:rPr lang="en-US" sz="2200" dirty="0"/>
              <a:t>(mainly Afrikaner) unskilled “poor whites” vs (mainly immigrant, “English”) white artisans</a:t>
            </a:r>
          </a:p>
          <a:p>
            <a:endParaRPr lang="en-US" sz="2200" dirty="0"/>
          </a:p>
          <a:p>
            <a:r>
              <a:rPr lang="en-US" sz="2200" dirty="0"/>
              <a:t>(mainly SA, black) township dwellers vs (hostel) rural “migrants” </a:t>
            </a:r>
          </a:p>
          <a:p>
            <a:endParaRPr lang="en-US" sz="2200" dirty="0"/>
          </a:p>
          <a:p>
            <a:r>
              <a:rPr lang="en-US" sz="2200" dirty="0"/>
              <a:t>Large-scale use of </a:t>
            </a:r>
            <a:r>
              <a:rPr lang="en-US" sz="2200" dirty="0" err="1"/>
              <a:t>labour</a:t>
            </a:r>
            <a:r>
              <a:rPr lang="en-US" sz="2200" dirty="0"/>
              <a:t> from southern African region </a:t>
            </a:r>
          </a:p>
          <a:p>
            <a:pPr marL="0" indent="0">
              <a:buNone/>
            </a:pPr>
            <a:r>
              <a:rPr lang="en-US" sz="2200" dirty="0"/>
              <a:t>	e.g. 49% black mine workforce are non-SA (1920)</a:t>
            </a:r>
          </a:p>
          <a:p>
            <a:pPr marL="0" indent="0">
              <a:buNone/>
            </a:pPr>
            <a:r>
              <a:rPr lang="en-US" sz="2200" dirty="0"/>
              <a:t>	e.g. black “Nyasa” (Malawian) clerks on mines</a:t>
            </a:r>
          </a:p>
          <a:p>
            <a:pPr marL="0" indent="0">
              <a:buNone/>
            </a:pPr>
            <a:endParaRPr lang="en-US" dirty="0"/>
          </a:p>
          <a:p>
            <a:pPr marL="0" indent="0">
              <a:buNone/>
            </a:pPr>
            <a:endParaRPr lang="en-ZA" dirty="0"/>
          </a:p>
        </p:txBody>
      </p:sp>
      <p:sp>
        <p:nvSpPr>
          <p:cNvPr id="3" name="Slide Number Placeholder 2">
            <a:extLst>
              <a:ext uri="{FF2B5EF4-FFF2-40B4-BE49-F238E27FC236}">
                <a16:creationId xmlns:a16="http://schemas.microsoft.com/office/drawing/2014/main" id="{579F4960-79AB-4EC7-B82C-8F42FC7D8214}"/>
              </a:ext>
            </a:extLst>
          </p:cNvPr>
          <p:cNvSpPr>
            <a:spLocks noGrp="1"/>
          </p:cNvSpPr>
          <p:nvPr>
            <p:ph type="sldNum" sz="quarter" idx="12"/>
          </p:nvPr>
        </p:nvSpPr>
        <p:spPr/>
        <p:txBody>
          <a:bodyPr/>
          <a:lstStyle/>
          <a:p>
            <a:fld id="{EDA1711D-FA38-428E-8A41-861559834B06}" type="slidenum">
              <a:rPr lang="en-ZA" smtClean="0"/>
              <a:pPr/>
              <a:t>12</a:t>
            </a:fld>
            <a:endParaRPr lang="en-ZA" dirty="0"/>
          </a:p>
        </p:txBody>
      </p:sp>
      <p:sp>
        <p:nvSpPr>
          <p:cNvPr id="4" name="Title 3">
            <a:extLst>
              <a:ext uri="{FF2B5EF4-FFF2-40B4-BE49-F238E27FC236}">
                <a16:creationId xmlns:a16="http://schemas.microsoft.com/office/drawing/2014/main" id="{04EEAFBA-BC77-4148-AD85-629011448321}"/>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186132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F38CA6-9A85-4B9A-AFE1-948AA64BCBEE}"/>
              </a:ext>
            </a:extLst>
          </p:cNvPr>
          <p:cNvSpPr>
            <a:spLocks noGrp="1"/>
          </p:cNvSpPr>
          <p:nvPr>
            <p:ph type="body" sz="quarter" idx="10"/>
          </p:nvPr>
        </p:nvSpPr>
        <p:spPr>
          <a:xfrm>
            <a:off x="477982" y="1039091"/>
            <a:ext cx="7982509" cy="4982237"/>
          </a:xfrm>
        </p:spPr>
        <p:txBody>
          <a:bodyPr/>
          <a:lstStyle/>
          <a:p>
            <a:pPr marL="0" indent="0">
              <a:buNone/>
            </a:pPr>
            <a:r>
              <a:rPr lang="en-ZA" b="1" dirty="0"/>
              <a:t>Basis of economy is cheap black labour </a:t>
            </a:r>
          </a:p>
          <a:p>
            <a:endParaRPr lang="en-ZA" dirty="0"/>
          </a:p>
          <a:p>
            <a:r>
              <a:rPr lang="en-ZA" dirty="0"/>
              <a:t>Racist laws e.g. pass system, exclusions in labour laws, coercive contracts</a:t>
            </a:r>
          </a:p>
          <a:p>
            <a:r>
              <a:rPr lang="en-ZA" dirty="0"/>
              <a:t>Racist practices: unequal wages etc</a:t>
            </a:r>
          </a:p>
          <a:p>
            <a:r>
              <a:rPr lang="en-ZA" dirty="0"/>
              <a:t>“Migrant’ labour system incl. from other countries</a:t>
            </a:r>
          </a:p>
          <a:p>
            <a:r>
              <a:rPr lang="en-ZA" dirty="0"/>
              <a:t>Job colour bar</a:t>
            </a:r>
          </a:p>
          <a:p>
            <a:r>
              <a:rPr lang="en-ZA" dirty="0"/>
              <a:t>“Maximum average system” (wage ceiling)</a:t>
            </a:r>
          </a:p>
          <a:p>
            <a:r>
              <a:rPr lang="en-US" dirty="0"/>
              <a:t>Farms</a:t>
            </a:r>
          </a:p>
          <a:p>
            <a:endParaRPr lang="en-US" dirty="0"/>
          </a:p>
          <a:p>
            <a:pPr marL="0" indent="0">
              <a:buNone/>
            </a:pPr>
            <a:r>
              <a:rPr lang="en-ZA" dirty="0"/>
              <a:t>	</a:t>
            </a:r>
            <a:endParaRPr lang="en-US" dirty="0"/>
          </a:p>
          <a:p>
            <a:pPr marL="0" indent="0">
              <a:buNone/>
            </a:pPr>
            <a:endParaRPr lang="en-ZA" dirty="0"/>
          </a:p>
        </p:txBody>
      </p:sp>
      <p:sp>
        <p:nvSpPr>
          <p:cNvPr id="3" name="Slide Number Placeholder 2">
            <a:extLst>
              <a:ext uri="{FF2B5EF4-FFF2-40B4-BE49-F238E27FC236}">
                <a16:creationId xmlns:a16="http://schemas.microsoft.com/office/drawing/2014/main" id="{BA4DDBBC-C7B6-4FBE-995E-CDA1B786B508}"/>
              </a:ext>
            </a:extLst>
          </p:cNvPr>
          <p:cNvSpPr>
            <a:spLocks noGrp="1"/>
          </p:cNvSpPr>
          <p:nvPr>
            <p:ph type="sldNum" sz="quarter" idx="12"/>
          </p:nvPr>
        </p:nvSpPr>
        <p:spPr/>
        <p:txBody>
          <a:bodyPr/>
          <a:lstStyle/>
          <a:p>
            <a:fld id="{EDA1711D-FA38-428E-8A41-861559834B06}" type="slidenum">
              <a:rPr lang="en-ZA" smtClean="0"/>
              <a:pPr/>
              <a:t>13</a:t>
            </a:fld>
            <a:endParaRPr lang="en-ZA" dirty="0"/>
          </a:p>
        </p:txBody>
      </p:sp>
      <p:sp>
        <p:nvSpPr>
          <p:cNvPr id="4" name="Title 3">
            <a:extLst>
              <a:ext uri="{FF2B5EF4-FFF2-40B4-BE49-F238E27FC236}">
                <a16:creationId xmlns:a16="http://schemas.microsoft.com/office/drawing/2014/main" id="{92EFADF5-F070-4C4A-A8B2-1817CDE77DC0}"/>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79151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326490-0B0C-4BE5-B3EB-151E69DF5435}"/>
              </a:ext>
            </a:extLst>
          </p:cNvPr>
          <p:cNvSpPr>
            <a:spLocks noGrp="1"/>
          </p:cNvSpPr>
          <p:nvPr>
            <p:ph type="body" sz="quarter" idx="10"/>
          </p:nvPr>
        </p:nvSpPr>
        <p:spPr>
          <a:xfrm>
            <a:off x="425885" y="1102290"/>
            <a:ext cx="8041709" cy="5073042"/>
          </a:xfrm>
        </p:spPr>
        <p:txBody>
          <a:bodyPr>
            <a:normAutofit lnSpcReduction="10000"/>
          </a:bodyPr>
          <a:lstStyle/>
          <a:p>
            <a:pPr marL="0" indent="0">
              <a:buNone/>
            </a:pPr>
            <a:r>
              <a:rPr lang="en-US" b="1" dirty="0"/>
              <a:t>This growing working-class is militant</a:t>
            </a:r>
          </a:p>
          <a:p>
            <a:pPr marL="0" indent="0">
              <a:buNone/>
            </a:pPr>
            <a:endParaRPr lang="en-US" b="1" dirty="0"/>
          </a:p>
          <a:p>
            <a:pPr marL="0" indent="0">
              <a:buNone/>
            </a:pPr>
            <a:r>
              <a:rPr lang="en-US" dirty="0"/>
              <a:t>White workers form 1</a:t>
            </a:r>
            <a:r>
              <a:rPr lang="en-US" baseline="30000" dirty="0"/>
              <a:t>st</a:t>
            </a:r>
            <a:r>
              <a:rPr lang="en-US" dirty="0"/>
              <a:t> unions in region</a:t>
            </a:r>
          </a:p>
          <a:p>
            <a:r>
              <a:rPr lang="en-US" dirty="0"/>
              <a:t>SA (1881)</a:t>
            </a:r>
          </a:p>
          <a:p>
            <a:r>
              <a:rPr lang="en-US" dirty="0"/>
              <a:t>Mozambique (1901)</a:t>
            </a:r>
          </a:p>
          <a:p>
            <a:r>
              <a:rPr lang="en-US" dirty="0"/>
              <a:t>Zimbabwe (1913)</a:t>
            </a:r>
          </a:p>
          <a:p>
            <a:r>
              <a:rPr lang="en-US" dirty="0"/>
              <a:t>Namibia (1914)</a:t>
            </a:r>
          </a:p>
          <a:p>
            <a:pPr marL="0" indent="0">
              <a:buNone/>
            </a:pPr>
            <a:endParaRPr lang="en-US" sz="2200" dirty="0"/>
          </a:p>
          <a:p>
            <a:pPr marL="0" indent="0">
              <a:buNone/>
            </a:pPr>
            <a:r>
              <a:rPr lang="en-US" dirty="0"/>
              <a:t>(Some) racially mixed unions in Cape, Mozambique</a:t>
            </a:r>
          </a:p>
          <a:p>
            <a:pPr marL="0" indent="0">
              <a:buNone/>
            </a:pPr>
            <a:endParaRPr lang="en-US" dirty="0"/>
          </a:p>
          <a:p>
            <a:pPr marL="0" indent="0">
              <a:buNone/>
            </a:pPr>
            <a:r>
              <a:rPr lang="en-US" dirty="0"/>
              <a:t>Black African-based unions start 1917, with Industrial Workers of Africa (</a:t>
            </a:r>
            <a:r>
              <a:rPr lang="en-US" dirty="0" err="1"/>
              <a:t>IWA</a:t>
            </a:r>
            <a:r>
              <a:rPr lang="en-US" dirty="0"/>
              <a:t>)</a:t>
            </a:r>
            <a:endParaRPr lang="en-ZA" dirty="0"/>
          </a:p>
        </p:txBody>
      </p:sp>
      <p:sp>
        <p:nvSpPr>
          <p:cNvPr id="3" name="Slide Number Placeholder 2">
            <a:extLst>
              <a:ext uri="{FF2B5EF4-FFF2-40B4-BE49-F238E27FC236}">
                <a16:creationId xmlns:a16="http://schemas.microsoft.com/office/drawing/2014/main" id="{FDD47812-78FE-4607-A7EC-CB7BE5C2D4E6}"/>
              </a:ext>
            </a:extLst>
          </p:cNvPr>
          <p:cNvSpPr>
            <a:spLocks noGrp="1"/>
          </p:cNvSpPr>
          <p:nvPr>
            <p:ph type="sldNum" sz="quarter" idx="12"/>
          </p:nvPr>
        </p:nvSpPr>
        <p:spPr/>
        <p:txBody>
          <a:bodyPr/>
          <a:lstStyle/>
          <a:p>
            <a:fld id="{EDA1711D-FA38-428E-8A41-861559834B06}" type="slidenum">
              <a:rPr lang="en-ZA" smtClean="0"/>
              <a:pPr/>
              <a:t>14</a:t>
            </a:fld>
            <a:endParaRPr lang="en-ZA" dirty="0"/>
          </a:p>
        </p:txBody>
      </p:sp>
      <p:sp>
        <p:nvSpPr>
          <p:cNvPr id="4" name="Title 3">
            <a:extLst>
              <a:ext uri="{FF2B5EF4-FFF2-40B4-BE49-F238E27FC236}">
                <a16:creationId xmlns:a16="http://schemas.microsoft.com/office/drawing/2014/main" id="{F4D21A88-7B23-4D20-A869-1249DD368FC0}"/>
              </a:ext>
            </a:extLst>
          </p:cNvPr>
          <p:cNvSpPr>
            <a:spLocks noGrp="1"/>
          </p:cNvSpPr>
          <p:nvPr>
            <p:ph type="title"/>
          </p:nvPr>
        </p:nvSpPr>
        <p:spPr/>
        <p:txBody>
          <a:bodyPr/>
          <a:lstStyle/>
          <a:p>
            <a:r>
              <a:rPr lang="en-US" dirty="0"/>
              <a:t>4. Born in a storm: the ICU </a:t>
            </a:r>
            <a:endParaRPr lang="en-ZA" dirty="0"/>
          </a:p>
        </p:txBody>
      </p:sp>
    </p:spTree>
    <p:extLst>
      <p:ext uri="{BB962C8B-B14F-4D97-AF65-F5344CB8AC3E}">
        <p14:creationId xmlns:p14="http://schemas.microsoft.com/office/powerpoint/2010/main" val="389729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609859-36C7-478D-AA55-0F31562240F5}"/>
              </a:ext>
            </a:extLst>
          </p:cNvPr>
          <p:cNvSpPr>
            <a:spLocks noGrp="1"/>
          </p:cNvSpPr>
          <p:nvPr>
            <p:ph type="body" sz="quarter" idx="10"/>
          </p:nvPr>
        </p:nvSpPr>
        <p:spPr>
          <a:xfrm>
            <a:off x="249383" y="1018310"/>
            <a:ext cx="8644096" cy="5338040"/>
          </a:xfrm>
        </p:spPr>
        <p:txBody>
          <a:bodyPr>
            <a:noAutofit/>
          </a:bodyPr>
          <a:lstStyle/>
          <a:p>
            <a:pPr marL="57150" indent="0">
              <a:buNone/>
            </a:pPr>
            <a:r>
              <a:rPr lang="en-US" sz="2200" b="1" dirty="0"/>
              <a:t>Massive strike wave across southern Africa, 1916-1924 (all races)</a:t>
            </a:r>
          </a:p>
          <a:p>
            <a:pPr marL="57150" indent="0">
              <a:buNone/>
            </a:pPr>
            <a:endParaRPr lang="en-ZA" sz="2200" dirty="0"/>
          </a:p>
          <a:p>
            <a:pPr marL="57150" indent="0">
              <a:buNone/>
            </a:pPr>
            <a:r>
              <a:rPr lang="en-ZA" sz="2200" dirty="0"/>
              <a:t>Angola: mass strike 1923 </a:t>
            </a:r>
          </a:p>
          <a:p>
            <a:pPr marL="57150" indent="0">
              <a:buNone/>
            </a:pPr>
            <a:endParaRPr lang="en-ZA" sz="1000" dirty="0"/>
          </a:p>
          <a:p>
            <a:pPr marL="57150" indent="0">
              <a:buNone/>
            </a:pPr>
            <a:r>
              <a:rPr lang="en-ZA" sz="2200" dirty="0"/>
              <a:t>Mozambique: mass strikes 1917, 1920 and 1925-1926 </a:t>
            </a:r>
          </a:p>
          <a:p>
            <a:pPr marL="57150" indent="0">
              <a:buNone/>
            </a:pPr>
            <a:endParaRPr lang="en-ZA" sz="1000" dirty="0"/>
          </a:p>
          <a:p>
            <a:pPr marL="57150" indent="0">
              <a:buNone/>
            </a:pPr>
            <a:r>
              <a:rPr lang="en-ZA" sz="2200" dirty="0"/>
              <a:t>Namibia</a:t>
            </a:r>
            <a:r>
              <a:rPr lang="en-ZA" sz="2200" i="1" dirty="0"/>
              <a:t>: </a:t>
            </a:r>
            <a:r>
              <a:rPr lang="en-ZA" sz="2200" dirty="0"/>
              <a:t>1919-1920 </a:t>
            </a:r>
          </a:p>
          <a:p>
            <a:pPr marL="57150" indent="0">
              <a:buNone/>
            </a:pPr>
            <a:endParaRPr lang="en-ZA" sz="1000" i="1" dirty="0"/>
          </a:p>
          <a:p>
            <a:pPr marL="57150" indent="0">
              <a:buNone/>
            </a:pPr>
            <a:r>
              <a:rPr lang="en-ZA" sz="2200" dirty="0"/>
              <a:t>South Africa</a:t>
            </a:r>
          </a:p>
          <a:p>
            <a:pPr marL="400050"/>
            <a:r>
              <a:rPr lang="en-ZA" sz="2200" dirty="0"/>
              <a:t>205 strikes from 1916-1922</a:t>
            </a:r>
          </a:p>
          <a:p>
            <a:pPr marL="400050"/>
            <a:r>
              <a:rPr lang="en-ZA" sz="2200" dirty="0"/>
              <a:t>1920: 46,000 black miners strike </a:t>
            </a:r>
          </a:p>
          <a:p>
            <a:pPr marL="400050"/>
            <a:r>
              <a:rPr lang="en-ZA" sz="2200" dirty="0"/>
              <a:t>1922: Rand Revolt – white workers’ armed revolt</a:t>
            </a:r>
          </a:p>
          <a:p>
            <a:pPr marL="57150" indent="0">
              <a:buNone/>
            </a:pPr>
            <a:endParaRPr lang="en-ZA" sz="1800" dirty="0"/>
          </a:p>
          <a:p>
            <a:pPr marL="57150" indent="0">
              <a:buNone/>
            </a:pPr>
            <a:r>
              <a:rPr lang="en-ZA" sz="2200" dirty="0"/>
              <a:t>Zimbabwe: 1919, 1921</a:t>
            </a:r>
          </a:p>
        </p:txBody>
      </p:sp>
      <p:sp>
        <p:nvSpPr>
          <p:cNvPr id="3" name="Slide Number Placeholder 2">
            <a:extLst>
              <a:ext uri="{FF2B5EF4-FFF2-40B4-BE49-F238E27FC236}">
                <a16:creationId xmlns:a16="http://schemas.microsoft.com/office/drawing/2014/main" id="{925E0803-1C23-4B40-852A-41BA14C71DBD}"/>
              </a:ext>
            </a:extLst>
          </p:cNvPr>
          <p:cNvSpPr>
            <a:spLocks noGrp="1"/>
          </p:cNvSpPr>
          <p:nvPr>
            <p:ph type="sldNum" sz="quarter" idx="12"/>
          </p:nvPr>
        </p:nvSpPr>
        <p:spPr/>
        <p:txBody>
          <a:bodyPr/>
          <a:lstStyle/>
          <a:p>
            <a:fld id="{EDA1711D-FA38-428E-8A41-861559834B06}" type="slidenum">
              <a:rPr lang="en-ZA" smtClean="0"/>
              <a:pPr/>
              <a:t>15</a:t>
            </a:fld>
            <a:endParaRPr lang="en-ZA" dirty="0"/>
          </a:p>
        </p:txBody>
      </p:sp>
      <p:sp>
        <p:nvSpPr>
          <p:cNvPr id="4" name="Title 3">
            <a:extLst>
              <a:ext uri="{FF2B5EF4-FFF2-40B4-BE49-F238E27FC236}">
                <a16:creationId xmlns:a16="http://schemas.microsoft.com/office/drawing/2014/main" id="{AA3BCFF6-2B6F-4449-8835-D320F0FAF7BE}"/>
              </a:ext>
            </a:extLst>
          </p:cNvPr>
          <p:cNvSpPr>
            <a:spLocks noGrp="1"/>
          </p:cNvSpPr>
          <p:nvPr>
            <p:ph type="title"/>
          </p:nvPr>
        </p:nvSpPr>
        <p:spPr/>
        <p:txBody>
          <a:bodyPr/>
          <a:lstStyle/>
          <a:p>
            <a:endParaRPr lang="en-ZA" dirty="0"/>
          </a:p>
        </p:txBody>
      </p:sp>
    </p:spTree>
    <p:extLst>
      <p:ext uri="{BB962C8B-B14F-4D97-AF65-F5344CB8AC3E}">
        <p14:creationId xmlns:p14="http://schemas.microsoft.com/office/powerpoint/2010/main" val="36620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500"/>
                                        <p:tgtEl>
                                          <p:spTgt spid="2">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fade">
                                      <p:cBhvr>
                                        <p:cTn id="42" dur="500"/>
                                        <p:tgtEl>
                                          <p:spTgt spid="2">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3" end="13"/>
                                            </p:txEl>
                                          </p:spTgt>
                                        </p:tgtEl>
                                        <p:attrNameLst>
                                          <p:attrName>style.visibility</p:attrName>
                                        </p:attrNameLst>
                                      </p:cBhvr>
                                      <p:to>
                                        <p:strVal val="visible"/>
                                      </p:to>
                                    </p:set>
                                    <p:animEffect transition="in" filter="fade">
                                      <p:cBhvr>
                                        <p:cTn id="47"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776208-C476-4E35-BA98-954580D16031}"/>
              </a:ext>
            </a:extLst>
          </p:cNvPr>
          <p:cNvSpPr>
            <a:spLocks noGrp="1"/>
          </p:cNvSpPr>
          <p:nvPr>
            <p:ph type="body" sz="quarter" idx="10"/>
          </p:nvPr>
        </p:nvSpPr>
        <p:spPr>
          <a:xfrm>
            <a:off x="501041" y="1014607"/>
            <a:ext cx="8139355" cy="5095247"/>
          </a:xfrm>
        </p:spPr>
        <p:txBody>
          <a:bodyPr>
            <a:normAutofit/>
          </a:bodyPr>
          <a:lstStyle/>
          <a:p>
            <a:pPr marL="0" indent="0">
              <a:buNone/>
            </a:pPr>
            <a:r>
              <a:rPr lang="en-US" dirty="0"/>
              <a:t>ICU: founded in Cape Town: </a:t>
            </a:r>
          </a:p>
          <a:p>
            <a:r>
              <a:rPr lang="en-US" dirty="0"/>
              <a:t>Initial base: </a:t>
            </a:r>
            <a:r>
              <a:rPr lang="en-US" dirty="0" err="1"/>
              <a:t>Coloured</a:t>
            </a:r>
            <a:r>
              <a:rPr lang="en-US" dirty="0"/>
              <a:t> workers, esp. on docks</a:t>
            </a:r>
          </a:p>
          <a:p>
            <a:r>
              <a:rPr lang="en-US" dirty="0"/>
              <a:t>One of wave of new black, </a:t>
            </a:r>
            <a:r>
              <a:rPr lang="en-US" dirty="0" err="1"/>
              <a:t>Coloured</a:t>
            </a:r>
            <a:r>
              <a:rPr lang="en-US" dirty="0"/>
              <a:t> unions from 1917</a:t>
            </a:r>
          </a:p>
          <a:p>
            <a:pPr marL="0" indent="0">
              <a:buNone/>
            </a:pPr>
            <a:endParaRPr lang="en-US" dirty="0"/>
          </a:p>
          <a:p>
            <a:pPr marL="0" indent="0">
              <a:buNone/>
            </a:pPr>
            <a:r>
              <a:rPr lang="en-US" dirty="0"/>
              <a:t>1919: December docks strike, with :</a:t>
            </a:r>
          </a:p>
          <a:p>
            <a:pPr lvl="1"/>
            <a:r>
              <a:rPr lang="en-US" dirty="0"/>
              <a:t> </a:t>
            </a:r>
            <a:r>
              <a:rPr lang="en-US" sz="2200" dirty="0"/>
              <a:t>ICU + (mainly black African) </a:t>
            </a:r>
            <a:r>
              <a:rPr lang="en-US" sz="2200" dirty="0" err="1"/>
              <a:t>IWA</a:t>
            </a:r>
            <a:r>
              <a:rPr lang="en-US" sz="2200" dirty="0"/>
              <a:t> </a:t>
            </a:r>
          </a:p>
          <a:p>
            <a:pPr lvl="1"/>
            <a:r>
              <a:rPr lang="en-US" sz="2200" dirty="0"/>
              <a:t>Backing by (mainly) white unions e.g. </a:t>
            </a:r>
            <a:r>
              <a:rPr lang="en-US" sz="2200" dirty="0" err="1"/>
              <a:t>NURHAS</a:t>
            </a:r>
            <a:r>
              <a:rPr lang="en-US" sz="2200" dirty="0"/>
              <a:t> on railways</a:t>
            </a:r>
          </a:p>
          <a:p>
            <a:pPr marL="57150" indent="0">
              <a:buNone/>
            </a:pPr>
            <a:endParaRPr lang="en-US" dirty="0"/>
          </a:p>
          <a:p>
            <a:pPr marL="57150" indent="0">
              <a:buNone/>
            </a:pPr>
            <a:r>
              <a:rPr lang="en-US" dirty="0"/>
              <a:t>1920: Bloemfontein congress of black, </a:t>
            </a:r>
            <a:r>
              <a:rPr lang="en-US" dirty="0" err="1"/>
              <a:t>Coloured</a:t>
            </a:r>
            <a:r>
              <a:rPr lang="en-US" dirty="0"/>
              <a:t> unions</a:t>
            </a:r>
          </a:p>
          <a:p>
            <a:pPr marL="400050"/>
            <a:r>
              <a:rPr lang="en-US" sz="2200" dirty="0" err="1"/>
              <a:t>IWA</a:t>
            </a:r>
            <a:r>
              <a:rPr lang="en-US" sz="2200" dirty="0"/>
              <a:t> and others merge under ICU banner</a:t>
            </a:r>
          </a:p>
          <a:p>
            <a:pPr marL="400050"/>
            <a:r>
              <a:rPr lang="en-US" sz="2200" dirty="0"/>
              <a:t>ICU declares aim of “</a:t>
            </a:r>
            <a:r>
              <a:rPr lang="en-US" sz="2200" b="1" dirty="0"/>
              <a:t>one great union south of Zambezi</a:t>
            </a:r>
            <a:r>
              <a:rPr lang="en-US" sz="2200" dirty="0"/>
              <a:t>”</a:t>
            </a:r>
          </a:p>
          <a:p>
            <a:pPr marL="0" indent="0">
              <a:buNone/>
            </a:pPr>
            <a:endParaRPr lang="en-ZA" dirty="0"/>
          </a:p>
        </p:txBody>
      </p:sp>
      <p:sp>
        <p:nvSpPr>
          <p:cNvPr id="3" name="Slide Number Placeholder 2">
            <a:extLst>
              <a:ext uri="{FF2B5EF4-FFF2-40B4-BE49-F238E27FC236}">
                <a16:creationId xmlns:a16="http://schemas.microsoft.com/office/drawing/2014/main" id="{937C386D-E192-4154-8B1F-017E4EF0D1B3}"/>
              </a:ext>
            </a:extLst>
          </p:cNvPr>
          <p:cNvSpPr>
            <a:spLocks noGrp="1"/>
          </p:cNvSpPr>
          <p:nvPr>
            <p:ph type="sldNum" sz="quarter" idx="12"/>
          </p:nvPr>
        </p:nvSpPr>
        <p:spPr/>
        <p:txBody>
          <a:bodyPr/>
          <a:lstStyle/>
          <a:p>
            <a:fld id="{EDA1711D-FA38-428E-8A41-861559834B06}" type="slidenum">
              <a:rPr lang="en-ZA" smtClean="0"/>
              <a:pPr/>
              <a:t>16</a:t>
            </a:fld>
            <a:endParaRPr lang="en-ZA" dirty="0"/>
          </a:p>
        </p:txBody>
      </p:sp>
      <p:sp>
        <p:nvSpPr>
          <p:cNvPr id="4" name="Title 3">
            <a:extLst>
              <a:ext uri="{FF2B5EF4-FFF2-40B4-BE49-F238E27FC236}">
                <a16:creationId xmlns:a16="http://schemas.microsoft.com/office/drawing/2014/main" id="{88E6F305-21D4-4B3E-A865-2B60A4E22BE4}"/>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6068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fade">
                                      <p:cBhvr>
                                        <p:cTn id="4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7B2303-F2B4-4F6D-8082-5A88FC8A7048}"/>
              </a:ext>
            </a:extLst>
          </p:cNvPr>
          <p:cNvSpPr>
            <a:spLocks noGrp="1"/>
          </p:cNvSpPr>
          <p:nvPr>
            <p:ph type="sldNum" sz="quarter" idx="12"/>
          </p:nvPr>
        </p:nvSpPr>
        <p:spPr/>
        <p:txBody>
          <a:bodyPr/>
          <a:lstStyle/>
          <a:p>
            <a:fld id="{EDA1711D-FA38-428E-8A41-861559834B06}" type="slidenum">
              <a:rPr lang="en-ZA" smtClean="0"/>
              <a:pPr/>
              <a:t>17</a:t>
            </a:fld>
            <a:endParaRPr lang="en-ZA" dirty="0"/>
          </a:p>
        </p:txBody>
      </p:sp>
      <p:sp>
        <p:nvSpPr>
          <p:cNvPr id="4" name="Title 3">
            <a:extLst>
              <a:ext uri="{FF2B5EF4-FFF2-40B4-BE49-F238E27FC236}">
                <a16:creationId xmlns:a16="http://schemas.microsoft.com/office/drawing/2014/main" id="{3425E716-2A08-444E-99B6-7889BC09F5DA}"/>
              </a:ext>
            </a:extLst>
          </p:cNvPr>
          <p:cNvSpPr>
            <a:spLocks noGrp="1"/>
          </p:cNvSpPr>
          <p:nvPr>
            <p:ph type="title"/>
          </p:nvPr>
        </p:nvSpPr>
        <p:spPr/>
        <p:txBody>
          <a:bodyPr/>
          <a:lstStyle/>
          <a:p>
            <a:endParaRPr lang="en-ZA"/>
          </a:p>
        </p:txBody>
      </p:sp>
      <p:pic>
        <p:nvPicPr>
          <p:cNvPr id="6" name="Picture 5">
            <a:extLst>
              <a:ext uri="{FF2B5EF4-FFF2-40B4-BE49-F238E27FC236}">
                <a16:creationId xmlns:a16="http://schemas.microsoft.com/office/drawing/2014/main" id="{F3682ABC-7CAE-48CF-BEA5-EA1A4D6D856D}"/>
              </a:ext>
            </a:extLst>
          </p:cNvPr>
          <p:cNvPicPr>
            <a:picLocks noChangeAspect="1"/>
          </p:cNvPicPr>
          <p:nvPr/>
        </p:nvPicPr>
        <p:blipFill>
          <a:blip r:embed="rId2"/>
          <a:stretch>
            <a:fillRect/>
          </a:stretch>
        </p:blipFill>
        <p:spPr>
          <a:xfrm>
            <a:off x="2618514" y="1088972"/>
            <a:ext cx="3449782" cy="4480868"/>
          </a:xfrm>
          <a:prstGeom prst="rect">
            <a:avLst/>
          </a:prstGeom>
        </p:spPr>
      </p:pic>
      <p:sp>
        <p:nvSpPr>
          <p:cNvPr id="5" name="Text Placeholder 1">
            <a:extLst>
              <a:ext uri="{FF2B5EF4-FFF2-40B4-BE49-F238E27FC236}">
                <a16:creationId xmlns:a16="http://schemas.microsoft.com/office/drawing/2014/main" id="{392E2208-F286-409F-8F2E-627C00828121}"/>
              </a:ext>
            </a:extLst>
          </p:cNvPr>
          <p:cNvSpPr>
            <a:spLocks noGrp="1"/>
          </p:cNvSpPr>
          <p:nvPr>
            <p:ph type="body" sz="quarter" idx="10"/>
          </p:nvPr>
        </p:nvSpPr>
        <p:spPr>
          <a:xfrm>
            <a:off x="1825336" y="5015893"/>
            <a:ext cx="5143500" cy="1205345"/>
          </a:xfrm>
        </p:spPr>
        <p:txBody>
          <a:bodyPr>
            <a:normAutofit fontScale="25000" lnSpcReduction="20000"/>
          </a:bodyPr>
          <a:lstStyle/>
          <a:p>
            <a:pPr marL="0" indent="0">
              <a:buNone/>
            </a:pPr>
            <a:endParaRPr lang="en-US"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lgn="ctr">
              <a:buNone/>
            </a:pPr>
            <a:r>
              <a:rPr lang="en-ZA" sz="4800" b="1" dirty="0"/>
              <a:t>Portrait of Sampson, breaking the chains and bringing down the sinful: Johannesburg HQ of the ICU</a:t>
            </a:r>
          </a:p>
          <a:p>
            <a:pPr marL="0" indent="0">
              <a:buNone/>
            </a:pPr>
            <a:endParaRPr lang="en-ZA" dirty="0"/>
          </a:p>
        </p:txBody>
      </p:sp>
    </p:spTree>
    <p:extLst>
      <p:ext uri="{BB962C8B-B14F-4D97-AF65-F5344CB8AC3E}">
        <p14:creationId xmlns:p14="http://schemas.microsoft.com/office/powerpoint/2010/main" val="339003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animEffect transition="in" filter="fade">
                                      <p:cBhvr>
                                        <p:cTn id="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CC69AC-4AC1-41EE-89EA-B27591A41AA8}"/>
              </a:ext>
            </a:extLst>
          </p:cNvPr>
          <p:cNvSpPr>
            <a:spLocks noGrp="1"/>
          </p:cNvSpPr>
          <p:nvPr>
            <p:ph type="body" sz="quarter" idx="10"/>
          </p:nvPr>
        </p:nvSpPr>
        <p:spPr>
          <a:xfrm>
            <a:off x="400833" y="1114815"/>
            <a:ext cx="8239563" cy="5046993"/>
          </a:xfrm>
        </p:spPr>
        <p:txBody>
          <a:bodyPr>
            <a:normAutofit fontScale="92500" lnSpcReduction="10000"/>
          </a:bodyPr>
          <a:lstStyle/>
          <a:p>
            <a:pPr marL="0" indent="0">
              <a:buNone/>
            </a:pPr>
            <a:r>
              <a:rPr lang="en-US" b="1" dirty="0"/>
              <a:t>Spread of ICU in South Africa</a:t>
            </a:r>
          </a:p>
          <a:p>
            <a:endParaRPr lang="en-US" sz="2200" dirty="0"/>
          </a:p>
          <a:p>
            <a:r>
              <a:rPr lang="en-US" sz="2200" dirty="0"/>
              <a:t>Before 1925: mainly in Cape province</a:t>
            </a:r>
          </a:p>
          <a:p>
            <a:endParaRPr lang="en-US" sz="2200" dirty="0"/>
          </a:p>
          <a:p>
            <a:r>
              <a:rPr lang="en-US" sz="2200" dirty="0"/>
              <a:t>From 1925: massive growth in interior, mainly black</a:t>
            </a:r>
          </a:p>
          <a:p>
            <a:endParaRPr lang="en-US" sz="2200" dirty="0"/>
          </a:p>
          <a:p>
            <a:r>
              <a:rPr lang="en-US" sz="2200" dirty="0"/>
              <a:t>Sections in most big cities</a:t>
            </a:r>
          </a:p>
          <a:p>
            <a:endParaRPr lang="en-US" sz="2200" dirty="0"/>
          </a:p>
          <a:p>
            <a:r>
              <a:rPr lang="en-US" sz="2200" dirty="0"/>
              <a:t>ICU “</a:t>
            </a:r>
            <a:r>
              <a:rPr lang="en-US" sz="2200" i="1" dirty="0"/>
              <a:t>veld</a:t>
            </a:r>
            <a:r>
              <a:rPr lang="en-US" sz="2200" dirty="0"/>
              <a:t> fire” in smaller towns, </a:t>
            </a:r>
            <a:r>
              <a:rPr lang="en-US" sz="2200" i="1" dirty="0" err="1"/>
              <a:t>dorps</a:t>
            </a:r>
            <a:r>
              <a:rPr lang="en-US" sz="2200" dirty="0"/>
              <a:t>, white-owned farms</a:t>
            </a:r>
          </a:p>
          <a:p>
            <a:pPr marL="457200" lvl="1" indent="0">
              <a:buNone/>
            </a:pPr>
            <a:r>
              <a:rPr lang="en-US" sz="2200" dirty="0"/>
              <a:t>e.g. more ICU members </a:t>
            </a:r>
            <a:r>
              <a:rPr lang="en-ZA" sz="2200" dirty="0"/>
              <a:t>King Williams Town than  Bloemfontein, Durban (1925)</a:t>
            </a:r>
          </a:p>
          <a:p>
            <a:endParaRPr lang="en-US" sz="2200" dirty="0"/>
          </a:p>
          <a:p>
            <a:r>
              <a:rPr lang="en-US" sz="2200" dirty="0"/>
              <a:t>Some presence in  “native reserves” </a:t>
            </a:r>
          </a:p>
          <a:p>
            <a:pPr marL="800100" lvl="2" indent="0">
              <a:buNone/>
            </a:pPr>
            <a:r>
              <a:rPr lang="en-US" sz="2400" dirty="0"/>
              <a:t>(including some chiefs)</a:t>
            </a:r>
          </a:p>
          <a:p>
            <a:pPr lvl="1"/>
            <a:endParaRPr lang="en-US" dirty="0"/>
          </a:p>
          <a:p>
            <a:endParaRPr lang="en-ZA" dirty="0"/>
          </a:p>
        </p:txBody>
      </p:sp>
      <p:sp>
        <p:nvSpPr>
          <p:cNvPr id="3" name="Slide Number Placeholder 2">
            <a:extLst>
              <a:ext uri="{FF2B5EF4-FFF2-40B4-BE49-F238E27FC236}">
                <a16:creationId xmlns:a16="http://schemas.microsoft.com/office/drawing/2014/main" id="{DE0E2B8F-D840-47EA-9FBF-6BD8138FACA7}"/>
              </a:ext>
            </a:extLst>
          </p:cNvPr>
          <p:cNvSpPr>
            <a:spLocks noGrp="1"/>
          </p:cNvSpPr>
          <p:nvPr>
            <p:ph type="sldNum" sz="quarter" idx="12"/>
          </p:nvPr>
        </p:nvSpPr>
        <p:spPr/>
        <p:txBody>
          <a:bodyPr/>
          <a:lstStyle/>
          <a:p>
            <a:fld id="{EDA1711D-FA38-428E-8A41-861559834B06}" type="slidenum">
              <a:rPr lang="en-ZA" smtClean="0"/>
              <a:pPr/>
              <a:t>18</a:t>
            </a:fld>
            <a:endParaRPr lang="en-ZA" dirty="0"/>
          </a:p>
        </p:txBody>
      </p:sp>
      <p:sp>
        <p:nvSpPr>
          <p:cNvPr id="4" name="Title 3">
            <a:extLst>
              <a:ext uri="{FF2B5EF4-FFF2-40B4-BE49-F238E27FC236}">
                <a16:creationId xmlns:a16="http://schemas.microsoft.com/office/drawing/2014/main" id="{6392ECF5-7B29-438B-B6E0-65B282389B07}"/>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428721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fade">
                                      <p:cBhvr>
                                        <p:cTn id="37" dur="500"/>
                                        <p:tgtEl>
                                          <p:spTgt spid="2">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fade">
                                      <p:cBhvr>
                                        <p:cTn id="4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E2FFE4-94AB-4960-BB6D-9A6C0A7A9060}"/>
              </a:ext>
            </a:extLst>
          </p:cNvPr>
          <p:cNvSpPr>
            <a:spLocks noGrp="1"/>
          </p:cNvSpPr>
          <p:nvPr>
            <p:ph type="body" sz="quarter" idx="10"/>
          </p:nvPr>
        </p:nvSpPr>
        <p:spPr/>
        <p:txBody>
          <a:bodyPr/>
          <a:lstStyle/>
          <a:p>
            <a:r>
              <a:rPr lang="en-US" dirty="0"/>
              <a:t>ICU </a:t>
            </a:r>
            <a:endParaRPr lang="en-ZA" dirty="0"/>
          </a:p>
        </p:txBody>
      </p:sp>
      <p:sp>
        <p:nvSpPr>
          <p:cNvPr id="3" name="Slide Number Placeholder 2">
            <a:extLst>
              <a:ext uri="{FF2B5EF4-FFF2-40B4-BE49-F238E27FC236}">
                <a16:creationId xmlns:a16="http://schemas.microsoft.com/office/drawing/2014/main" id="{0589918B-BD04-4801-A0D2-CF4955640304}"/>
              </a:ext>
            </a:extLst>
          </p:cNvPr>
          <p:cNvSpPr>
            <a:spLocks noGrp="1"/>
          </p:cNvSpPr>
          <p:nvPr>
            <p:ph type="sldNum" sz="quarter" idx="12"/>
          </p:nvPr>
        </p:nvSpPr>
        <p:spPr/>
        <p:txBody>
          <a:bodyPr/>
          <a:lstStyle/>
          <a:p>
            <a:fld id="{EDA1711D-FA38-428E-8A41-861559834B06}" type="slidenum">
              <a:rPr lang="en-ZA" smtClean="0"/>
              <a:pPr/>
              <a:t>19</a:t>
            </a:fld>
            <a:endParaRPr lang="en-ZA" dirty="0"/>
          </a:p>
        </p:txBody>
      </p:sp>
      <p:sp>
        <p:nvSpPr>
          <p:cNvPr id="4" name="Title 3">
            <a:extLst>
              <a:ext uri="{FF2B5EF4-FFF2-40B4-BE49-F238E27FC236}">
                <a16:creationId xmlns:a16="http://schemas.microsoft.com/office/drawing/2014/main" id="{0E7A35D9-F065-4963-90C6-49B8CCA7FED5}"/>
              </a:ext>
            </a:extLst>
          </p:cNvPr>
          <p:cNvSpPr>
            <a:spLocks noGrp="1"/>
          </p:cNvSpPr>
          <p:nvPr>
            <p:ph type="title"/>
          </p:nvPr>
        </p:nvSpPr>
        <p:spPr/>
        <p:txBody>
          <a:bodyPr/>
          <a:lstStyle/>
          <a:p>
            <a:endParaRPr lang="en-ZA"/>
          </a:p>
        </p:txBody>
      </p:sp>
      <p:pic>
        <p:nvPicPr>
          <p:cNvPr id="6" name="Picture 5">
            <a:extLst>
              <a:ext uri="{FF2B5EF4-FFF2-40B4-BE49-F238E27FC236}">
                <a16:creationId xmlns:a16="http://schemas.microsoft.com/office/drawing/2014/main" id="{5D71BC22-D695-4A89-A216-68A44D891AED}"/>
              </a:ext>
            </a:extLst>
          </p:cNvPr>
          <p:cNvPicPr>
            <a:picLocks noChangeAspect="1"/>
          </p:cNvPicPr>
          <p:nvPr/>
        </p:nvPicPr>
        <p:blipFill>
          <a:blip r:embed="rId2"/>
          <a:stretch>
            <a:fillRect/>
          </a:stretch>
        </p:blipFill>
        <p:spPr>
          <a:xfrm>
            <a:off x="1218486" y="1149732"/>
            <a:ext cx="6707027" cy="4212119"/>
          </a:xfrm>
          <a:prstGeom prst="rect">
            <a:avLst/>
          </a:prstGeom>
        </p:spPr>
      </p:pic>
      <p:sp>
        <p:nvSpPr>
          <p:cNvPr id="8" name="Text Placeholder 1">
            <a:extLst>
              <a:ext uri="{FF2B5EF4-FFF2-40B4-BE49-F238E27FC236}">
                <a16:creationId xmlns:a16="http://schemas.microsoft.com/office/drawing/2014/main" id="{0CC31C82-FCA5-4B7D-ABD0-872635A464E6}"/>
              </a:ext>
            </a:extLst>
          </p:cNvPr>
          <p:cNvSpPr txBox="1">
            <a:spLocks/>
          </p:cNvSpPr>
          <p:nvPr/>
        </p:nvSpPr>
        <p:spPr>
          <a:xfrm>
            <a:off x="1825336" y="4956464"/>
            <a:ext cx="5143500" cy="1140082"/>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lnSpc>
                <a:spcPct val="100000"/>
              </a:lnSpc>
              <a:spcBef>
                <a:spcPct val="20000"/>
              </a:spcBef>
              <a:buClr>
                <a:srgbClr val="4CA44D"/>
              </a:buClr>
              <a:buFont typeface="Symbol" pitchFamily="18" charset="2"/>
              <a:buChar char="·"/>
              <a:defRPr sz="2400" b="0" kern="1200">
                <a:solidFill>
                  <a:schemeClr val="tx1"/>
                </a:solidFill>
                <a:latin typeface="Arial" pitchFamily="34" charset="0"/>
                <a:ea typeface="+mn-ea"/>
                <a:cs typeface="Arial" pitchFamily="34" charset="0"/>
              </a:defRPr>
            </a:lvl1pPr>
            <a:lvl2pPr marL="742950" indent="-285750" algn="l" defTabSz="914400" rtl="0" eaLnBrk="1" latinLnBrk="0" hangingPunct="1">
              <a:lnSpc>
                <a:spcPct val="100000"/>
              </a:lnSpc>
              <a:spcBef>
                <a:spcPct val="20000"/>
              </a:spcBef>
              <a:buClr>
                <a:srgbClr val="4CA44D"/>
              </a:buClr>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00000"/>
              </a:lnSpc>
              <a:spcBef>
                <a:spcPct val="20000"/>
              </a:spcBef>
              <a:buClr>
                <a:srgbClr val="4CA44D"/>
              </a:buClr>
              <a:buFont typeface="Symbol" pitchFamily="18" charset="2"/>
              <a:buChar char=""/>
              <a:defRPr sz="1800" b="0" u="none" kern="1200" cap="none" spc="0">
                <a:ln>
                  <a:noFill/>
                </a:ln>
                <a:solidFill>
                  <a:schemeClr val="tx1"/>
                </a:solidFill>
                <a:effectLst/>
                <a:latin typeface="Arial" pitchFamily="34" charset="0"/>
                <a:ea typeface="+mn-ea"/>
                <a:cs typeface="Arial" pitchFamily="34" charset="0"/>
              </a:defRPr>
            </a:lvl3pPr>
            <a:lvl4pPr marL="1600200" indent="-228600" algn="l" defTabSz="914400" rtl="0" eaLnBrk="1" latinLnBrk="0" hangingPunct="1">
              <a:lnSpc>
                <a:spcPct val="100000"/>
              </a:lnSpc>
              <a:spcBef>
                <a:spcPct val="20000"/>
              </a:spcBef>
              <a:buClr>
                <a:srgbClr val="4CA44D"/>
              </a:buClr>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00000"/>
              </a:lnSpc>
              <a:spcBef>
                <a:spcPct val="20000"/>
              </a:spcBef>
              <a:buClr>
                <a:srgbClr val="4CA44D"/>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Symbol" pitchFamily="18" charset="2"/>
              <a:buNone/>
            </a:pPr>
            <a:endParaRPr lang="en-US" dirty="0"/>
          </a:p>
          <a:p>
            <a:pPr marL="0" indent="0">
              <a:buFont typeface="Symbol" pitchFamily="18" charset="2"/>
              <a:buNone/>
            </a:pPr>
            <a:endParaRPr lang="en-ZA" dirty="0"/>
          </a:p>
          <a:p>
            <a:pPr marL="0" indent="0">
              <a:buFont typeface="Symbol" pitchFamily="18" charset="2"/>
              <a:buNone/>
            </a:pPr>
            <a:endParaRPr lang="en-ZA" dirty="0"/>
          </a:p>
          <a:p>
            <a:pPr marL="0" indent="0">
              <a:buFont typeface="Symbol" pitchFamily="18" charset="2"/>
              <a:buNone/>
            </a:pPr>
            <a:endParaRPr lang="en-ZA" dirty="0"/>
          </a:p>
          <a:p>
            <a:pPr marL="0" indent="0">
              <a:buFont typeface="Symbol" pitchFamily="18" charset="2"/>
              <a:buNone/>
            </a:pPr>
            <a:endParaRPr lang="en-ZA" dirty="0"/>
          </a:p>
          <a:p>
            <a:pPr marL="0" indent="0">
              <a:buFont typeface="Symbol" pitchFamily="18" charset="2"/>
              <a:buNone/>
            </a:pPr>
            <a:endParaRPr lang="en-ZA" dirty="0"/>
          </a:p>
          <a:p>
            <a:pPr marL="0" indent="0">
              <a:buFont typeface="Symbol" pitchFamily="18" charset="2"/>
              <a:buNone/>
            </a:pPr>
            <a:endParaRPr lang="en-ZA" dirty="0"/>
          </a:p>
          <a:p>
            <a:pPr marL="0" indent="0" algn="ctr">
              <a:buFont typeface="Symbol" pitchFamily="18" charset="2"/>
              <a:buNone/>
            </a:pPr>
            <a:r>
              <a:rPr lang="en-ZA" sz="4800" b="1" dirty="0"/>
              <a:t>Mass meeting, ICU, South Africa, July 1929</a:t>
            </a:r>
          </a:p>
          <a:p>
            <a:pPr marL="0" indent="0">
              <a:buFont typeface="Symbol" pitchFamily="18" charset="2"/>
              <a:buNone/>
            </a:pPr>
            <a:endParaRPr lang="en-ZA" dirty="0"/>
          </a:p>
        </p:txBody>
      </p:sp>
    </p:spTree>
    <p:extLst>
      <p:ext uri="{BB962C8B-B14F-4D97-AF65-F5344CB8AC3E}">
        <p14:creationId xmlns:p14="http://schemas.microsoft.com/office/powerpoint/2010/main" val="327894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fade">
                                      <p:cBhvr>
                                        <p:cTn id="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EBA8B1-BB5C-4280-9E18-0933763DE407}"/>
              </a:ext>
            </a:extLst>
          </p:cNvPr>
          <p:cNvSpPr>
            <a:spLocks noGrp="1"/>
          </p:cNvSpPr>
          <p:nvPr>
            <p:ph type="sldNum" sz="quarter" idx="12"/>
          </p:nvPr>
        </p:nvSpPr>
        <p:spPr/>
        <p:txBody>
          <a:bodyPr/>
          <a:lstStyle/>
          <a:p>
            <a:fld id="{EDA1711D-FA38-428E-8A41-861559834B06}" type="slidenum">
              <a:rPr lang="en-ZA" smtClean="0"/>
              <a:pPr/>
              <a:t>2</a:t>
            </a:fld>
            <a:endParaRPr lang="en-ZA" dirty="0"/>
          </a:p>
        </p:txBody>
      </p:sp>
      <p:sp>
        <p:nvSpPr>
          <p:cNvPr id="4" name="Title 3">
            <a:extLst>
              <a:ext uri="{FF2B5EF4-FFF2-40B4-BE49-F238E27FC236}">
                <a16:creationId xmlns:a16="http://schemas.microsoft.com/office/drawing/2014/main" id="{93945B9A-C194-4B04-8FA4-D3835DCA531B}"/>
              </a:ext>
            </a:extLst>
          </p:cNvPr>
          <p:cNvSpPr>
            <a:spLocks noGrp="1"/>
          </p:cNvSpPr>
          <p:nvPr>
            <p:ph type="title"/>
          </p:nvPr>
        </p:nvSpPr>
        <p:spPr/>
        <p:txBody>
          <a:bodyPr/>
          <a:lstStyle/>
          <a:p>
            <a:endParaRPr lang="en-ZA"/>
          </a:p>
        </p:txBody>
      </p:sp>
      <p:pic>
        <p:nvPicPr>
          <p:cNvPr id="6" name="Picture 5">
            <a:extLst>
              <a:ext uri="{FF2B5EF4-FFF2-40B4-BE49-F238E27FC236}">
                <a16:creationId xmlns:a16="http://schemas.microsoft.com/office/drawing/2014/main" id="{AB6E6675-EAF6-4F33-9827-B6A3A8DC386A}"/>
              </a:ext>
            </a:extLst>
          </p:cNvPr>
          <p:cNvPicPr>
            <a:picLocks noChangeAspect="1"/>
          </p:cNvPicPr>
          <p:nvPr/>
        </p:nvPicPr>
        <p:blipFill>
          <a:blip r:embed="rId2"/>
          <a:stretch>
            <a:fillRect/>
          </a:stretch>
        </p:blipFill>
        <p:spPr>
          <a:xfrm>
            <a:off x="543671" y="1055933"/>
            <a:ext cx="3588566" cy="5081155"/>
          </a:xfrm>
          <a:prstGeom prst="rect">
            <a:avLst/>
          </a:prstGeom>
        </p:spPr>
      </p:pic>
      <p:sp>
        <p:nvSpPr>
          <p:cNvPr id="8" name="TextBox 7">
            <a:extLst>
              <a:ext uri="{FF2B5EF4-FFF2-40B4-BE49-F238E27FC236}">
                <a16:creationId xmlns:a16="http://schemas.microsoft.com/office/drawing/2014/main" id="{4EA1FC2D-4934-4880-84A4-47A16FF79C8E}"/>
              </a:ext>
            </a:extLst>
          </p:cNvPr>
          <p:cNvSpPr txBox="1"/>
          <p:nvPr/>
        </p:nvSpPr>
        <p:spPr>
          <a:xfrm>
            <a:off x="4492216" y="4259651"/>
            <a:ext cx="4869993" cy="1877437"/>
          </a:xfrm>
          <a:prstGeom prst="rect">
            <a:avLst/>
          </a:prstGeom>
          <a:noFill/>
        </p:spPr>
        <p:txBody>
          <a:bodyPr wrap="square">
            <a:spAutoFit/>
          </a:bodyPr>
          <a:lstStyle/>
          <a:p>
            <a:pPr marL="0" indent="0">
              <a:buNone/>
            </a:pPr>
            <a:endParaRPr lang="en-US" sz="1800" b="1" dirty="0"/>
          </a:p>
          <a:p>
            <a:pPr marL="0" indent="0">
              <a:buNone/>
            </a:pPr>
            <a:r>
              <a:rPr lang="en-US" sz="1400" b="1" dirty="0"/>
              <a:t>CITATION</a:t>
            </a:r>
            <a:r>
              <a:rPr lang="en-US" sz="1400" dirty="0"/>
              <a:t>: Lucien van der Walt, 2022, “Radical Encounters: Christianity, Garveyism and Revolutionary Syndicalism in the Industrial &amp; Commercial Workers Union of Africa, 1919-1939,” paper presented at </a:t>
            </a:r>
            <a:r>
              <a:rPr lang="en-US" sz="1400" dirty="0" err="1"/>
              <a:t>Labour</a:t>
            </a:r>
            <a:r>
              <a:rPr lang="en-US" sz="1400" dirty="0"/>
              <a:t> Studies Seminar Series: Neil Aggett </a:t>
            </a:r>
            <a:r>
              <a:rPr lang="en-US" sz="1400" dirty="0" err="1"/>
              <a:t>Labour</a:t>
            </a:r>
            <a:r>
              <a:rPr lang="en-US" sz="1400" dirty="0"/>
              <a:t> Studies Unit (NALSU), blended event (Eden Grove 2/ webinar), Rhodes University, Makhanda, South Africa, 25 August.</a:t>
            </a:r>
            <a:endParaRPr lang="en-ZA" sz="1400" dirty="0"/>
          </a:p>
        </p:txBody>
      </p:sp>
    </p:spTree>
    <p:extLst>
      <p:ext uri="{BB962C8B-B14F-4D97-AF65-F5344CB8AC3E}">
        <p14:creationId xmlns:p14="http://schemas.microsoft.com/office/powerpoint/2010/main" val="663831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24BCA0-F9D1-4139-90D2-610BB3667325}"/>
              </a:ext>
            </a:extLst>
          </p:cNvPr>
          <p:cNvSpPr>
            <a:spLocks noGrp="1"/>
          </p:cNvSpPr>
          <p:nvPr>
            <p:ph type="body" sz="quarter" idx="10"/>
          </p:nvPr>
        </p:nvSpPr>
        <p:spPr>
          <a:xfrm>
            <a:off x="450937" y="1114816"/>
            <a:ext cx="8079287" cy="5098094"/>
          </a:xfrm>
        </p:spPr>
        <p:txBody>
          <a:bodyPr>
            <a:normAutofit/>
          </a:bodyPr>
          <a:lstStyle/>
          <a:p>
            <a:pPr marL="0" indent="0">
              <a:buNone/>
            </a:pPr>
            <a:r>
              <a:rPr lang="en-US" b="1" dirty="0"/>
              <a:t>Spread of ICU across southern Africa</a:t>
            </a:r>
          </a:p>
          <a:p>
            <a:r>
              <a:rPr lang="en-US" dirty="0"/>
              <a:t>1920: Namibia (South West Africa)</a:t>
            </a:r>
          </a:p>
          <a:p>
            <a:r>
              <a:rPr lang="en-US" dirty="0"/>
              <a:t>1927: Swaziland, Zimbabwe</a:t>
            </a:r>
          </a:p>
          <a:p>
            <a:r>
              <a:rPr lang="en-US" dirty="0"/>
              <a:t>1928: Lesotho</a:t>
            </a:r>
          </a:p>
          <a:p>
            <a:r>
              <a:rPr lang="en-US" dirty="0"/>
              <a:t>1931: Zambia</a:t>
            </a:r>
          </a:p>
          <a:p>
            <a:endParaRPr lang="en-US" sz="2200" dirty="0"/>
          </a:p>
          <a:p>
            <a:pPr marL="0" indent="0">
              <a:buNone/>
            </a:pPr>
            <a:r>
              <a:rPr lang="en-US" b="1" dirty="0"/>
              <a:t>In 1927, ICU in SA (alone) claims 100,000 members</a:t>
            </a:r>
          </a:p>
          <a:p>
            <a:r>
              <a:rPr lang="en-US" i="1" dirty="0"/>
              <a:t>Actual </a:t>
            </a:r>
            <a:r>
              <a:rPr lang="en-US" dirty="0"/>
              <a:t>figure over 200,000</a:t>
            </a:r>
          </a:p>
          <a:p>
            <a:pPr lvl="1"/>
            <a:r>
              <a:rPr lang="en-US" dirty="0"/>
              <a:t>(mainly white) </a:t>
            </a:r>
            <a:r>
              <a:rPr lang="en-ZA" dirty="0"/>
              <a:t>SA Trade Union Congress: 35,000 (1927)</a:t>
            </a:r>
            <a:endParaRPr lang="en-US" dirty="0"/>
          </a:p>
          <a:p>
            <a:pPr lvl="1"/>
            <a:r>
              <a:rPr lang="en-US" dirty="0"/>
              <a:t>Communist Party of SA (1929): 3,000</a:t>
            </a:r>
          </a:p>
          <a:p>
            <a:pPr lvl="1"/>
            <a:r>
              <a:rPr lang="en-US" dirty="0"/>
              <a:t>ANC (before 1940s): 4,000</a:t>
            </a:r>
          </a:p>
          <a:p>
            <a:r>
              <a:rPr lang="en-US" dirty="0"/>
              <a:t>Marcus Garvey’s </a:t>
            </a:r>
            <a:r>
              <a:rPr lang="en-US" dirty="0" err="1"/>
              <a:t>UNIA</a:t>
            </a:r>
            <a:r>
              <a:rPr lang="en-US" dirty="0"/>
              <a:t>: 300,000 enrolled (worldwide)</a:t>
            </a:r>
          </a:p>
          <a:p>
            <a:pPr marL="0" indent="0">
              <a:buNone/>
            </a:pPr>
            <a:endParaRPr lang="en-ZA" dirty="0"/>
          </a:p>
        </p:txBody>
      </p:sp>
      <p:sp>
        <p:nvSpPr>
          <p:cNvPr id="3" name="Slide Number Placeholder 2">
            <a:extLst>
              <a:ext uri="{FF2B5EF4-FFF2-40B4-BE49-F238E27FC236}">
                <a16:creationId xmlns:a16="http://schemas.microsoft.com/office/drawing/2014/main" id="{3CA01214-7EBE-46B1-AD44-1A9AFFDA7962}"/>
              </a:ext>
            </a:extLst>
          </p:cNvPr>
          <p:cNvSpPr>
            <a:spLocks noGrp="1"/>
          </p:cNvSpPr>
          <p:nvPr>
            <p:ph type="sldNum" sz="quarter" idx="12"/>
          </p:nvPr>
        </p:nvSpPr>
        <p:spPr/>
        <p:txBody>
          <a:bodyPr/>
          <a:lstStyle/>
          <a:p>
            <a:fld id="{EDA1711D-FA38-428E-8A41-861559834B06}" type="slidenum">
              <a:rPr lang="en-ZA" smtClean="0"/>
              <a:pPr/>
              <a:t>20</a:t>
            </a:fld>
            <a:endParaRPr lang="en-ZA" dirty="0"/>
          </a:p>
        </p:txBody>
      </p:sp>
      <p:sp>
        <p:nvSpPr>
          <p:cNvPr id="4" name="Title 3">
            <a:extLst>
              <a:ext uri="{FF2B5EF4-FFF2-40B4-BE49-F238E27FC236}">
                <a16:creationId xmlns:a16="http://schemas.microsoft.com/office/drawing/2014/main" id="{2E3BB6B3-DD10-429C-BE1C-AF6ED8B8283C}"/>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420495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fade">
                                      <p:cBhvr>
                                        <p:cTn id="52" dur="500"/>
                                        <p:tgtEl>
                                          <p:spTgt spid="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Effect transition="in" filter="fade">
                                      <p:cBhvr>
                                        <p:cTn id="5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8B86CB-7B32-4FB2-86F5-7FDDD41A7182}"/>
              </a:ext>
            </a:extLst>
          </p:cNvPr>
          <p:cNvSpPr>
            <a:spLocks noGrp="1"/>
          </p:cNvSpPr>
          <p:nvPr>
            <p:ph type="body" sz="quarter" idx="10"/>
          </p:nvPr>
        </p:nvSpPr>
        <p:spPr>
          <a:xfrm>
            <a:off x="488373" y="1111827"/>
            <a:ext cx="8416635" cy="5143500"/>
          </a:xfrm>
        </p:spPr>
        <p:txBody>
          <a:bodyPr>
            <a:normAutofit fontScale="92500" lnSpcReduction="20000"/>
          </a:bodyPr>
          <a:lstStyle/>
          <a:p>
            <a:pPr marL="0" indent="0">
              <a:buNone/>
            </a:pPr>
            <a:r>
              <a:rPr lang="en-US" b="1" dirty="0"/>
              <a:t>The rise of the ICU reflects</a:t>
            </a:r>
          </a:p>
          <a:p>
            <a:pPr marL="0" indent="0">
              <a:buNone/>
            </a:pPr>
            <a:endParaRPr lang="en-US" dirty="0"/>
          </a:p>
          <a:p>
            <a:r>
              <a:rPr lang="en-US" dirty="0"/>
              <a:t>The growth and </a:t>
            </a:r>
            <a:r>
              <a:rPr lang="en-US" dirty="0" err="1"/>
              <a:t>centralisation</a:t>
            </a:r>
            <a:r>
              <a:rPr lang="en-US" dirty="0"/>
              <a:t> of the black and </a:t>
            </a:r>
            <a:r>
              <a:rPr lang="en-US" dirty="0" err="1"/>
              <a:t>Coloured</a:t>
            </a:r>
            <a:r>
              <a:rPr lang="en-US" dirty="0"/>
              <a:t>  working-class</a:t>
            </a:r>
          </a:p>
          <a:p>
            <a:pPr lvl="1"/>
            <a:r>
              <a:rPr lang="en-US" dirty="0"/>
              <a:t>Big employers e.g. government docks, diamond fields</a:t>
            </a:r>
          </a:p>
          <a:p>
            <a:pPr lvl="1"/>
            <a:r>
              <a:rPr lang="en-US" dirty="0"/>
              <a:t>Segregated </a:t>
            </a:r>
            <a:r>
              <a:rPr lang="en-US" dirty="0" err="1"/>
              <a:t>neighbourhoods</a:t>
            </a:r>
            <a:r>
              <a:rPr lang="en-US" dirty="0"/>
              <a:t>, hostels </a:t>
            </a:r>
          </a:p>
          <a:p>
            <a:endParaRPr lang="en-US" dirty="0"/>
          </a:p>
          <a:p>
            <a:r>
              <a:rPr lang="en-US" dirty="0"/>
              <a:t>Massive changes on white-farms: </a:t>
            </a:r>
          </a:p>
          <a:p>
            <a:pPr lvl="1"/>
            <a:r>
              <a:rPr lang="en-US" dirty="0"/>
              <a:t>tenants are pushed into wage </a:t>
            </a:r>
            <a:r>
              <a:rPr lang="en-US" dirty="0" err="1"/>
              <a:t>labour</a:t>
            </a:r>
            <a:r>
              <a:rPr lang="en-US" dirty="0"/>
              <a:t>, or evicted </a:t>
            </a:r>
          </a:p>
          <a:p>
            <a:pPr lvl="1"/>
            <a:endParaRPr lang="en-US" dirty="0"/>
          </a:p>
          <a:p>
            <a:r>
              <a:rPr lang="en-US" dirty="0"/>
              <a:t>A broader mood of militancy and hope</a:t>
            </a:r>
          </a:p>
          <a:p>
            <a:endParaRPr lang="en-US" dirty="0"/>
          </a:p>
          <a:p>
            <a:r>
              <a:rPr lang="en-US" dirty="0"/>
              <a:t>An ability to connect up to workplace </a:t>
            </a:r>
            <a:r>
              <a:rPr lang="en-US" b="1" dirty="0"/>
              <a:t>and </a:t>
            </a:r>
            <a:r>
              <a:rPr lang="en-US" dirty="0"/>
              <a:t>township issues</a:t>
            </a:r>
          </a:p>
          <a:p>
            <a:endParaRPr lang="en-US" dirty="0"/>
          </a:p>
          <a:p>
            <a:r>
              <a:rPr lang="en-US" dirty="0"/>
              <a:t>An ability to connect politics to a wide range of oppressed groups e.g. black women</a:t>
            </a:r>
          </a:p>
          <a:p>
            <a:pPr marL="0" indent="0">
              <a:buNone/>
            </a:pPr>
            <a:endParaRPr lang="en-ZA" dirty="0"/>
          </a:p>
        </p:txBody>
      </p:sp>
      <p:sp>
        <p:nvSpPr>
          <p:cNvPr id="3" name="Slide Number Placeholder 2">
            <a:extLst>
              <a:ext uri="{FF2B5EF4-FFF2-40B4-BE49-F238E27FC236}">
                <a16:creationId xmlns:a16="http://schemas.microsoft.com/office/drawing/2014/main" id="{72B79CC9-74C8-4F36-9955-5D327558073B}"/>
              </a:ext>
            </a:extLst>
          </p:cNvPr>
          <p:cNvSpPr>
            <a:spLocks noGrp="1"/>
          </p:cNvSpPr>
          <p:nvPr>
            <p:ph type="sldNum" sz="quarter" idx="12"/>
          </p:nvPr>
        </p:nvSpPr>
        <p:spPr/>
        <p:txBody>
          <a:bodyPr/>
          <a:lstStyle/>
          <a:p>
            <a:fld id="{EDA1711D-FA38-428E-8A41-861559834B06}" type="slidenum">
              <a:rPr lang="en-ZA" smtClean="0"/>
              <a:pPr/>
              <a:t>21</a:t>
            </a:fld>
            <a:endParaRPr lang="en-ZA" dirty="0"/>
          </a:p>
        </p:txBody>
      </p:sp>
      <p:sp>
        <p:nvSpPr>
          <p:cNvPr id="4" name="Title 3">
            <a:extLst>
              <a:ext uri="{FF2B5EF4-FFF2-40B4-BE49-F238E27FC236}">
                <a16:creationId xmlns:a16="http://schemas.microsoft.com/office/drawing/2014/main" id="{1E5403CD-C1C3-449C-8495-C5BB30F94AFA}"/>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32209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500"/>
                                        <p:tgtEl>
                                          <p:spTgt spid="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fade">
                                      <p:cBhvr>
                                        <p:cTn id="42" dur="500"/>
                                        <p:tgtEl>
                                          <p:spTgt spid="2">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3" end="13"/>
                                            </p:txEl>
                                          </p:spTgt>
                                        </p:tgtEl>
                                        <p:attrNameLst>
                                          <p:attrName>style.visibility</p:attrName>
                                        </p:attrNameLst>
                                      </p:cBhvr>
                                      <p:to>
                                        <p:strVal val="visible"/>
                                      </p:to>
                                    </p:set>
                                    <p:animEffect transition="in" filter="fade">
                                      <p:cBhvr>
                                        <p:cTn id="47"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050345-13E5-426F-864B-CEA8DF21477B}"/>
              </a:ext>
            </a:extLst>
          </p:cNvPr>
          <p:cNvSpPr>
            <a:spLocks noGrp="1"/>
          </p:cNvSpPr>
          <p:nvPr>
            <p:ph type="body" sz="quarter" idx="10"/>
          </p:nvPr>
        </p:nvSpPr>
        <p:spPr>
          <a:xfrm>
            <a:off x="519545" y="1101435"/>
            <a:ext cx="8281555" cy="5361710"/>
          </a:xfrm>
        </p:spPr>
        <p:txBody>
          <a:bodyPr>
            <a:normAutofit fontScale="77500" lnSpcReduction="20000"/>
          </a:bodyPr>
          <a:lstStyle/>
          <a:p>
            <a:pPr marL="0" indent="0">
              <a:buNone/>
            </a:pPr>
            <a:r>
              <a:rPr lang="en-US" b="1" dirty="0"/>
              <a:t>Some of its significance: </a:t>
            </a:r>
          </a:p>
          <a:p>
            <a:endParaRPr lang="en-US" sz="2600" dirty="0"/>
          </a:p>
          <a:p>
            <a:r>
              <a:rPr lang="en-US" sz="2600" dirty="0"/>
              <a:t>Biggest black / </a:t>
            </a:r>
            <a:r>
              <a:rPr lang="en-US" sz="2600" dirty="0" err="1"/>
              <a:t>Coloured</a:t>
            </a:r>
            <a:r>
              <a:rPr lang="en-US" sz="2600" dirty="0"/>
              <a:t> revolt in region before 1940s</a:t>
            </a:r>
          </a:p>
          <a:p>
            <a:endParaRPr lang="en-US" sz="2600" dirty="0"/>
          </a:p>
          <a:p>
            <a:r>
              <a:rPr lang="en-US" sz="2600" dirty="0"/>
              <a:t>Biggest union movement for decades</a:t>
            </a:r>
          </a:p>
          <a:p>
            <a:endParaRPr lang="en-US" sz="2600" dirty="0"/>
          </a:p>
          <a:p>
            <a:r>
              <a:rPr lang="en-US" sz="2600" dirty="0"/>
              <a:t>Pioneered mass black/ </a:t>
            </a:r>
            <a:r>
              <a:rPr lang="en-US" sz="2600" dirty="0" err="1"/>
              <a:t>Coloured</a:t>
            </a:r>
            <a:r>
              <a:rPr lang="en-US" sz="2600" dirty="0"/>
              <a:t> “non-racial” unionism</a:t>
            </a:r>
          </a:p>
          <a:p>
            <a:endParaRPr lang="en-US" sz="2600" dirty="0"/>
          </a:p>
          <a:p>
            <a:r>
              <a:rPr lang="en-US" sz="2600" dirty="0"/>
              <a:t>Massive, unmatched rural base esp. SA, Zimbabwe</a:t>
            </a:r>
          </a:p>
          <a:p>
            <a:endParaRPr lang="en-US" sz="2600" dirty="0"/>
          </a:p>
          <a:p>
            <a:r>
              <a:rPr lang="en-US" sz="2600" dirty="0"/>
              <a:t>Regional form: </a:t>
            </a:r>
          </a:p>
          <a:p>
            <a:pPr lvl="1"/>
            <a:r>
              <a:rPr lang="en-US" sz="2600" dirty="0"/>
              <a:t>six countries, common issues</a:t>
            </a:r>
          </a:p>
          <a:p>
            <a:pPr lvl="1"/>
            <a:r>
              <a:rPr lang="en-US" sz="2600" dirty="0"/>
              <a:t>“</a:t>
            </a:r>
            <a:r>
              <a:rPr lang="en-US" sz="2600" dirty="0" err="1"/>
              <a:t>globalisation</a:t>
            </a:r>
            <a:r>
              <a:rPr lang="en-US" sz="2600" dirty="0"/>
              <a:t> from below”</a:t>
            </a:r>
          </a:p>
          <a:p>
            <a:pPr lvl="1"/>
            <a:r>
              <a:rPr lang="en-US" sz="2600" dirty="0"/>
              <a:t>Minimum wage for region (Henry Dee)</a:t>
            </a:r>
          </a:p>
          <a:p>
            <a:endParaRPr lang="en-US" sz="2600" dirty="0"/>
          </a:p>
          <a:p>
            <a:r>
              <a:rPr lang="en-US" sz="2600" dirty="0"/>
              <a:t>Radical: anti-capitalist, anti-imperialist, anti-racist</a:t>
            </a:r>
            <a:endParaRPr lang="en-ZA" sz="2600" dirty="0"/>
          </a:p>
        </p:txBody>
      </p:sp>
      <p:sp>
        <p:nvSpPr>
          <p:cNvPr id="3" name="Slide Number Placeholder 2">
            <a:extLst>
              <a:ext uri="{FF2B5EF4-FFF2-40B4-BE49-F238E27FC236}">
                <a16:creationId xmlns:a16="http://schemas.microsoft.com/office/drawing/2014/main" id="{0AACF93E-4893-4EF8-A1BF-E06769EFE96B}"/>
              </a:ext>
            </a:extLst>
          </p:cNvPr>
          <p:cNvSpPr>
            <a:spLocks noGrp="1"/>
          </p:cNvSpPr>
          <p:nvPr>
            <p:ph type="sldNum" sz="quarter" idx="12"/>
          </p:nvPr>
        </p:nvSpPr>
        <p:spPr/>
        <p:txBody>
          <a:bodyPr/>
          <a:lstStyle/>
          <a:p>
            <a:fld id="{EDA1711D-FA38-428E-8A41-861559834B06}" type="slidenum">
              <a:rPr lang="en-ZA" smtClean="0"/>
              <a:pPr/>
              <a:t>22</a:t>
            </a:fld>
            <a:endParaRPr lang="en-ZA" dirty="0"/>
          </a:p>
        </p:txBody>
      </p:sp>
      <p:sp>
        <p:nvSpPr>
          <p:cNvPr id="4" name="Title 3">
            <a:extLst>
              <a:ext uri="{FF2B5EF4-FFF2-40B4-BE49-F238E27FC236}">
                <a16:creationId xmlns:a16="http://schemas.microsoft.com/office/drawing/2014/main" id="{9C16B21D-FBDD-4EFF-AC54-E32444FCF74B}"/>
              </a:ext>
            </a:extLst>
          </p:cNvPr>
          <p:cNvSpPr>
            <a:spLocks noGrp="1"/>
          </p:cNvSpPr>
          <p:nvPr>
            <p:ph type="title"/>
          </p:nvPr>
        </p:nvSpPr>
        <p:spPr/>
        <p:txBody>
          <a:bodyPr>
            <a:normAutofit/>
          </a:bodyPr>
          <a:lstStyle/>
          <a:p>
            <a:endParaRPr lang="en-ZA" sz="2200" dirty="0"/>
          </a:p>
        </p:txBody>
      </p:sp>
    </p:spTree>
    <p:extLst>
      <p:ext uri="{BB962C8B-B14F-4D97-AF65-F5344CB8AC3E}">
        <p14:creationId xmlns:p14="http://schemas.microsoft.com/office/powerpoint/2010/main" val="84227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5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fade">
                                      <p:cBhvr>
                                        <p:cTn id="37" dur="500"/>
                                        <p:tgtEl>
                                          <p:spTgt spid="2">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fade">
                                      <p:cBhvr>
                                        <p:cTn id="42" dur="500"/>
                                        <p:tgtEl>
                                          <p:spTgt spid="2">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3" end="13"/>
                                            </p:txEl>
                                          </p:spTgt>
                                        </p:tgtEl>
                                        <p:attrNameLst>
                                          <p:attrName>style.visibility</p:attrName>
                                        </p:attrNameLst>
                                      </p:cBhvr>
                                      <p:to>
                                        <p:strVal val="visible"/>
                                      </p:to>
                                    </p:set>
                                    <p:animEffect transition="in" filter="fade">
                                      <p:cBhvr>
                                        <p:cTn id="47" dur="500"/>
                                        <p:tgtEl>
                                          <p:spTgt spid="2">
                                            <p:txEl>
                                              <p:pRg st="13" end="1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5" end="15"/>
                                            </p:txEl>
                                          </p:spTgt>
                                        </p:tgtEl>
                                        <p:attrNameLst>
                                          <p:attrName>style.visibility</p:attrName>
                                        </p:attrNameLst>
                                      </p:cBhvr>
                                      <p:to>
                                        <p:strVal val="visible"/>
                                      </p:to>
                                    </p:set>
                                    <p:animEffect transition="in" filter="fade">
                                      <p:cBhvr>
                                        <p:cTn id="52" dur="500"/>
                                        <p:tgtEl>
                                          <p:spTgt spid="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2D9317-B02F-4740-A0DE-2E3A129C1259}"/>
              </a:ext>
            </a:extLst>
          </p:cNvPr>
          <p:cNvSpPr>
            <a:spLocks noGrp="1"/>
          </p:cNvSpPr>
          <p:nvPr>
            <p:ph type="body" sz="quarter" idx="10"/>
          </p:nvPr>
        </p:nvSpPr>
        <p:spPr>
          <a:xfrm>
            <a:off x="501041" y="1052186"/>
            <a:ext cx="8476704" cy="5304164"/>
          </a:xfrm>
        </p:spPr>
        <p:txBody>
          <a:bodyPr>
            <a:normAutofit fontScale="92500" lnSpcReduction="10000"/>
          </a:bodyPr>
          <a:lstStyle/>
          <a:p>
            <a:pPr marL="0" indent="0">
              <a:buNone/>
            </a:pPr>
            <a:r>
              <a:rPr lang="en-US" dirty="0"/>
              <a:t>ICU politics were an unstable mixture, drawing on different sources</a:t>
            </a:r>
          </a:p>
          <a:p>
            <a:pPr marL="0" indent="0">
              <a:buNone/>
            </a:pPr>
            <a:endParaRPr lang="en-US" sz="2200" dirty="0"/>
          </a:p>
          <a:p>
            <a:pPr marL="0" indent="0">
              <a:buNone/>
            </a:pPr>
            <a:r>
              <a:rPr lang="en-US" sz="2200" b="1" dirty="0"/>
              <a:t>Often contradictory </a:t>
            </a:r>
          </a:p>
          <a:p>
            <a:pPr marL="0" indent="0">
              <a:buNone/>
            </a:pPr>
            <a:endParaRPr lang="en-US" sz="2200" dirty="0"/>
          </a:p>
          <a:p>
            <a:pPr marL="0" indent="0">
              <a:buNone/>
            </a:pPr>
            <a:r>
              <a:rPr lang="en-US" sz="2200" dirty="0"/>
              <a:t>e.g</a:t>
            </a:r>
            <a:r>
              <a:rPr lang="en-US" sz="2200" i="1" dirty="0"/>
              <a:t>.</a:t>
            </a:r>
            <a:r>
              <a:rPr lang="en-US" sz="2200" dirty="0"/>
              <a:t> international working-class unity vs black, cross-class solidarity </a:t>
            </a:r>
          </a:p>
          <a:p>
            <a:r>
              <a:rPr lang="en-US" sz="2200" dirty="0"/>
              <a:t>“One Big Union” across race, borders, trying to ally with white unions</a:t>
            </a:r>
          </a:p>
          <a:p>
            <a:pPr marL="0" indent="0">
              <a:buNone/>
            </a:pPr>
            <a:r>
              <a:rPr lang="en-US" sz="2200" dirty="0"/>
              <a:t>	</a:t>
            </a:r>
            <a:r>
              <a:rPr lang="en-US" sz="2200" b="1" dirty="0"/>
              <a:t>vs</a:t>
            </a:r>
          </a:p>
          <a:p>
            <a:r>
              <a:rPr lang="en-ZA" sz="2200" dirty="0"/>
              <a:t>“Africa for the Africans,” “the black man triumphs over the white man" </a:t>
            </a:r>
          </a:p>
          <a:p>
            <a:endParaRPr lang="en-ZA" sz="2200" dirty="0"/>
          </a:p>
          <a:p>
            <a:pPr marL="0" indent="0">
              <a:buNone/>
            </a:pPr>
            <a:r>
              <a:rPr lang="en-ZA" sz="2200" dirty="0"/>
              <a:t>e.g. revolution vs moderation</a:t>
            </a:r>
          </a:p>
          <a:p>
            <a:r>
              <a:rPr lang="en-ZA" sz="2200" dirty="0"/>
              <a:t>“If other workers were freed by revolution they in South Africa must also adopt that course”</a:t>
            </a:r>
          </a:p>
          <a:p>
            <a:pPr marL="0" indent="0">
              <a:buNone/>
            </a:pPr>
            <a:r>
              <a:rPr lang="en-ZA" sz="2200" dirty="0"/>
              <a:t>	</a:t>
            </a:r>
            <a:r>
              <a:rPr lang="en-ZA" sz="2200" b="1" dirty="0"/>
              <a:t>vs</a:t>
            </a:r>
          </a:p>
          <a:p>
            <a:r>
              <a:rPr lang="en-ZA" sz="2200" dirty="0"/>
              <a:t>Communists are “political murderers“ – ICU will "constitutionally overthrow capitalism“</a:t>
            </a:r>
          </a:p>
          <a:p>
            <a:endParaRPr lang="en-ZA" sz="2200" dirty="0"/>
          </a:p>
          <a:p>
            <a:endParaRPr lang="en-US" sz="2200" dirty="0"/>
          </a:p>
          <a:p>
            <a:pPr marL="0" indent="0">
              <a:buNone/>
            </a:pPr>
            <a:endParaRPr lang="en-ZA" dirty="0"/>
          </a:p>
        </p:txBody>
      </p:sp>
      <p:sp>
        <p:nvSpPr>
          <p:cNvPr id="3" name="Slide Number Placeholder 2">
            <a:extLst>
              <a:ext uri="{FF2B5EF4-FFF2-40B4-BE49-F238E27FC236}">
                <a16:creationId xmlns:a16="http://schemas.microsoft.com/office/drawing/2014/main" id="{DA647900-6021-4B65-B858-20E416F2BFBB}"/>
              </a:ext>
            </a:extLst>
          </p:cNvPr>
          <p:cNvSpPr>
            <a:spLocks noGrp="1"/>
          </p:cNvSpPr>
          <p:nvPr>
            <p:ph type="sldNum" sz="quarter" idx="12"/>
          </p:nvPr>
        </p:nvSpPr>
        <p:spPr/>
        <p:txBody>
          <a:bodyPr/>
          <a:lstStyle/>
          <a:p>
            <a:fld id="{EDA1711D-FA38-428E-8A41-861559834B06}" type="slidenum">
              <a:rPr lang="en-ZA" smtClean="0"/>
              <a:pPr/>
              <a:t>23</a:t>
            </a:fld>
            <a:endParaRPr lang="en-ZA" dirty="0"/>
          </a:p>
        </p:txBody>
      </p:sp>
      <p:sp>
        <p:nvSpPr>
          <p:cNvPr id="4" name="Title 3">
            <a:extLst>
              <a:ext uri="{FF2B5EF4-FFF2-40B4-BE49-F238E27FC236}">
                <a16:creationId xmlns:a16="http://schemas.microsoft.com/office/drawing/2014/main" id="{2E996DB2-8179-4170-A248-B924D1768DBA}"/>
              </a:ext>
            </a:extLst>
          </p:cNvPr>
          <p:cNvSpPr>
            <a:spLocks noGrp="1"/>
          </p:cNvSpPr>
          <p:nvPr>
            <p:ph type="title"/>
          </p:nvPr>
        </p:nvSpPr>
        <p:spPr/>
        <p:txBody>
          <a:bodyPr/>
          <a:lstStyle/>
          <a:p>
            <a:r>
              <a:rPr lang="en-US" dirty="0"/>
              <a:t>4. Looking at the politics of the ICU</a:t>
            </a:r>
            <a:endParaRPr lang="en-ZA" dirty="0"/>
          </a:p>
        </p:txBody>
      </p:sp>
    </p:spTree>
    <p:extLst>
      <p:ext uri="{BB962C8B-B14F-4D97-AF65-F5344CB8AC3E}">
        <p14:creationId xmlns:p14="http://schemas.microsoft.com/office/powerpoint/2010/main" val="207013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500"/>
                                        <p:tgtEl>
                                          <p:spTgt spid="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fade">
                                      <p:cBhvr>
                                        <p:cTn id="42" dur="500"/>
                                        <p:tgtEl>
                                          <p:spTgt spid="2">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fade">
                                      <p:cBhvr>
                                        <p:cTn id="47" dur="500"/>
                                        <p:tgtEl>
                                          <p:spTgt spid="2">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animEffect transition="in" filter="fade">
                                      <p:cBhvr>
                                        <p:cTn id="5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B45113-FB24-49DC-BA99-15DFD50C5DDA}"/>
              </a:ext>
            </a:extLst>
          </p:cNvPr>
          <p:cNvSpPr>
            <a:spLocks noGrp="1"/>
          </p:cNvSpPr>
          <p:nvPr>
            <p:ph type="body" sz="quarter" idx="10"/>
          </p:nvPr>
        </p:nvSpPr>
        <p:spPr>
          <a:xfrm>
            <a:off x="613064" y="1091045"/>
            <a:ext cx="7847427" cy="4930283"/>
          </a:xfrm>
        </p:spPr>
        <p:txBody>
          <a:bodyPr/>
          <a:lstStyle/>
          <a:p>
            <a:pPr marL="0" indent="0">
              <a:buNone/>
            </a:pPr>
            <a:r>
              <a:rPr lang="en-ZA" sz="2400" dirty="0"/>
              <a:t>e.g. repeated anti-party stance vs unusual alliances</a:t>
            </a:r>
          </a:p>
          <a:p>
            <a:pPr marL="0" indent="0">
              <a:buNone/>
            </a:pPr>
            <a:endParaRPr lang="en-US" sz="2200" dirty="0"/>
          </a:p>
          <a:p>
            <a:r>
              <a:rPr lang="en-ZA" sz="2200" dirty="0"/>
              <a:t>“…this Organisation resolves unreservedly to dissociate itself from any political body whatever”</a:t>
            </a:r>
          </a:p>
          <a:p>
            <a:pPr marL="457200" lvl="1" indent="0">
              <a:buNone/>
            </a:pPr>
            <a:r>
              <a:rPr lang="en-ZA" sz="2200" b="1" dirty="0"/>
              <a:t>	vs </a:t>
            </a:r>
            <a:endParaRPr lang="en-US" sz="2200" b="1" dirty="0"/>
          </a:p>
          <a:p>
            <a:r>
              <a:rPr lang="en-US" sz="2200" dirty="0"/>
              <a:t>Campaigning for the National Party, aid from D.F. Malan and J.B.M. Hertzog in 1924 elections</a:t>
            </a:r>
          </a:p>
          <a:p>
            <a:endParaRPr lang="en-US" sz="2400" dirty="0"/>
          </a:p>
          <a:p>
            <a:r>
              <a:rPr lang="en-US" sz="2400" dirty="0"/>
              <a:t>Changed over time, by place, speaker </a:t>
            </a:r>
          </a:p>
          <a:p>
            <a:endParaRPr lang="en-ZA" dirty="0"/>
          </a:p>
        </p:txBody>
      </p:sp>
      <p:sp>
        <p:nvSpPr>
          <p:cNvPr id="3" name="Slide Number Placeholder 2">
            <a:extLst>
              <a:ext uri="{FF2B5EF4-FFF2-40B4-BE49-F238E27FC236}">
                <a16:creationId xmlns:a16="http://schemas.microsoft.com/office/drawing/2014/main" id="{873F7E6E-9488-495E-BF88-5E2F7AC9AD07}"/>
              </a:ext>
            </a:extLst>
          </p:cNvPr>
          <p:cNvSpPr>
            <a:spLocks noGrp="1"/>
          </p:cNvSpPr>
          <p:nvPr>
            <p:ph type="sldNum" sz="quarter" idx="12"/>
          </p:nvPr>
        </p:nvSpPr>
        <p:spPr/>
        <p:txBody>
          <a:bodyPr/>
          <a:lstStyle/>
          <a:p>
            <a:fld id="{EDA1711D-FA38-428E-8A41-861559834B06}" type="slidenum">
              <a:rPr lang="en-ZA" smtClean="0"/>
              <a:pPr/>
              <a:t>24</a:t>
            </a:fld>
            <a:endParaRPr lang="en-ZA" dirty="0"/>
          </a:p>
        </p:txBody>
      </p:sp>
      <p:sp>
        <p:nvSpPr>
          <p:cNvPr id="4" name="Title 3">
            <a:extLst>
              <a:ext uri="{FF2B5EF4-FFF2-40B4-BE49-F238E27FC236}">
                <a16:creationId xmlns:a16="http://schemas.microsoft.com/office/drawing/2014/main" id="{2C0ED6C2-5A9D-451F-ACF0-F983A54818CC}"/>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15468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9CBF65-83C9-4C89-B365-82A328114C53}"/>
              </a:ext>
            </a:extLst>
          </p:cNvPr>
          <p:cNvSpPr>
            <a:spLocks noGrp="1"/>
          </p:cNvSpPr>
          <p:nvPr>
            <p:ph type="sldNum" sz="quarter" idx="12"/>
          </p:nvPr>
        </p:nvSpPr>
        <p:spPr/>
        <p:txBody>
          <a:bodyPr/>
          <a:lstStyle/>
          <a:p>
            <a:fld id="{EDA1711D-FA38-428E-8A41-861559834B06}" type="slidenum">
              <a:rPr lang="en-ZA" smtClean="0"/>
              <a:pPr/>
              <a:t>25</a:t>
            </a:fld>
            <a:endParaRPr lang="en-ZA" dirty="0"/>
          </a:p>
        </p:txBody>
      </p:sp>
      <p:sp>
        <p:nvSpPr>
          <p:cNvPr id="4" name="Title 3">
            <a:extLst>
              <a:ext uri="{FF2B5EF4-FFF2-40B4-BE49-F238E27FC236}">
                <a16:creationId xmlns:a16="http://schemas.microsoft.com/office/drawing/2014/main" id="{779C670F-BD17-4521-A955-0292DA6B4743}"/>
              </a:ext>
            </a:extLst>
          </p:cNvPr>
          <p:cNvSpPr>
            <a:spLocks noGrp="1"/>
          </p:cNvSpPr>
          <p:nvPr>
            <p:ph type="title"/>
          </p:nvPr>
        </p:nvSpPr>
        <p:spPr/>
        <p:txBody>
          <a:bodyPr/>
          <a:lstStyle/>
          <a:p>
            <a:endParaRPr lang="en-ZA"/>
          </a:p>
        </p:txBody>
      </p:sp>
      <p:pic>
        <p:nvPicPr>
          <p:cNvPr id="6" name="Picture 5">
            <a:extLst>
              <a:ext uri="{FF2B5EF4-FFF2-40B4-BE49-F238E27FC236}">
                <a16:creationId xmlns:a16="http://schemas.microsoft.com/office/drawing/2014/main" id="{8E7DC9AF-9886-4049-8341-85681BA15541}"/>
              </a:ext>
            </a:extLst>
          </p:cNvPr>
          <p:cNvPicPr>
            <a:picLocks noChangeAspect="1"/>
          </p:cNvPicPr>
          <p:nvPr/>
        </p:nvPicPr>
        <p:blipFill rotWithShape="1">
          <a:blip r:embed="rId2"/>
          <a:srcRect b="5600"/>
          <a:stretch/>
        </p:blipFill>
        <p:spPr>
          <a:xfrm>
            <a:off x="2576945" y="1069728"/>
            <a:ext cx="3403857" cy="4915436"/>
          </a:xfrm>
          <a:prstGeom prst="rect">
            <a:avLst/>
          </a:prstGeom>
        </p:spPr>
      </p:pic>
      <p:sp>
        <p:nvSpPr>
          <p:cNvPr id="7" name="TextBox 6">
            <a:extLst>
              <a:ext uri="{FF2B5EF4-FFF2-40B4-BE49-F238E27FC236}">
                <a16:creationId xmlns:a16="http://schemas.microsoft.com/office/drawing/2014/main" id="{C475F09D-8E99-452D-8859-E76B0CF357C5}"/>
              </a:ext>
            </a:extLst>
          </p:cNvPr>
          <p:cNvSpPr txBox="1"/>
          <p:nvPr/>
        </p:nvSpPr>
        <p:spPr>
          <a:xfrm>
            <a:off x="1354281" y="5922818"/>
            <a:ext cx="6698673" cy="369332"/>
          </a:xfrm>
          <a:prstGeom prst="rect">
            <a:avLst/>
          </a:prstGeom>
          <a:noFill/>
        </p:spPr>
        <p:txBody>
          <a:bodyPr wrap="square">
            <a:spAutoFit/>
          </a:bodyPr>
          <a:lstStyle/>
          <a:p>
            <a:r>
              <a:rPr lang="en-US" b="1" dirty="0"/>
              <a:t>Clements </a:t>
            </a:r>
            <a:r>
              <a:rPr lang="en-US" b="1" dirty="0" err="1"/>
              <a:t>Kadalie</a:t>
            </a:r>
            <a:r>
              <a:rPr lang="en-US" b="1" dirty="0"/>
              <a:t> and A.W.G. Champion of the ICU in South Africa </a:t>
            </a:r>
            <a:endParaRPr lang="en-ZA" b="1" dirty="0"/>
          </a:p>
        </p:txBody>
      </p:sp>
    </p:spTree>
    <p:extLst>
      <p:ext uri="{BB962C8B-B14F-4D97-AF65-F5344CB8AC3E}">
        <p14:creationId xmlns:p14="http://schemas.microsoft.com/office/powerpoint/2010/main" val="57778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DB01D7-A38C-485C-B401-2E3174F6164B}"/>
              </a:ext>
            </a:extLst>
          </p:cNvPr>
          <p:cNvSpPr>
            <a:spLocks noGrp="1"/>
          </p:cNvSpPr>
          <p:nvPr>
            <p:ph type="body" sz="quarter" idx="10"/>
          </p:nvPr>
        </p:nvSpPr>
        <p:spPr>
          <a:xfrm>
            <a:off x="207818" y="1059873"/>
            <a:ext cx="8801100" cy="5185063"/>
          </a:xfrm>
        </p:spPr>
        <p:txBody>
          <a:bodyPr/>
          <a:lstStyle/>
          <a:p>
            <a:pPr marL="0" indent="0">
              <a:buNone/>
            </a:pPr>
            <a:r>
              <a:rPr lang="en-US" sz="2400" dirty="0"/>
              <a:t>Unsurprisingly, the ICU was also a mish-mash:</a:t>
            </a:r>
          </a:p>
          <a:p>
            <a:pPr marL="0" indent="0">
              <a:buNone/>
            </a:pPr>
            <a:endParaRPr lang="en-US" dirty="0"/>
          </a:p>
          <a:p>
            <a:r>
              <a:rPr lang="en-ZA" dirty="0"/>
              <a:t>Mass rallies &amp; promising an emancipatory general strike</a:t>
            </a:r>
          </a:p>
          <a:p>
            <a:endParaRPr lang="en-ZA" dirty="0"/>
          </a:p>
          <a:p>
            <a:r>
              <a:rPr lang="en-US" sz="2400" dirty="0"/>
              <a:t>Daily activity </a:t>
            </a:r>
            <a:r>
              <a:rPr lang="en-US" sz="2400" dirty="0" err="1"/>
              <a:t>centred</a:t>
            </a:r>
            <a:r>
              <a:rPr lang="en-US" sz="2400" dirty="0"/>
              <a:t> on c</a:t>
            </a:r>
            <a:r>
              <a:rPr lang="en-ZA" sz="2400" dirty="0" err="1"/>
              <a:t>ourt</a:t>
            </a:r>
            <a:r>
              <a:rPr lang="en-ZA" sz="2400" dirty="0"/>
              <a:t> cases, lobbying</a:t>
            </a:r>
          </a:p>
          <a:p>
            <a:endParaRPr lang="en-ZA" sz="2400" dirty="0"/>
          </a:p>
          <a:p>
            <a:r>
              <a:rPr lang="en-ZA" sz="2400" dirty="0"/>
              <a:t>Land purchase and business schemes</a:t>
            </a:r>
          </a:p>
          <a:p>
            <a:endParaRPr lang="en-ZA" sz="2400" dirty="0"/>
          </a:p>
          <a:p>
            <a:r>
              <a:rPr lang="en-ZA" sz="2400" dirty="0"/>
              <a:t>Rumours and hopes</a:t>
            </a:r>
          </a:p>
          <a:p>
            <a:pPr marL="0" indent="0">
              <a:buNone/>
            </a:pPr>
            <a:r>
              <a:rPr lang="en-ZA" dirty="0"/>
              <a:t>	e.g. </a:t>
            </a:r>
            <a:r>
              <a:rPr lang="en-ZA" sz="2400" dirty="0"/>
              <a:t> that Christmas Day 1927, ICU will take over 	white-owned farms</a:t>
            </a:r>
          </a:p>
          <a:p>
            <a:pPr marL="0" indent="0">
              <a:buNone/>
            </a:pPr>
            <a:endParaRPr lang="en-ZA" dirty="0"/>
          </a:p>
        </p:txBody>
      </p:sp>
      <p:sp>
        <p:nvSpPr>
          <p:cNvPr id="3" name="Slide Number Placeholder 2">
            <a:extLst>
              <a:ext uri="{FF2B5EF4-FFF2-40B4-BE49-F238E27FC236}">
                <a16:creationId xmlns:a16="http://schemas.microsoft.com/office/drawing/2014/main" id="{68D3888E-F387-4182-825E-7B539D26986F}"/>
              </a:ext>
            </a:extLst>
          </p:cNvPr>
          <p:cNvSpPr>
            <a:spLocks noGrp="1"/>
          </p:cNvSpPr>
          <p:nvPr>
            <p:ph type="sldNum" sz="quarter" idx="12"/>
          </p:nvPr>
        </p:nvSpPr>
        <p:spPr/>
        <p:txBody>
          <a:bodyPr/>
          <a:lstStyle/>
          <a:p>
            <a:fld id="{EDA1711D-FA38-428E-8A41-861559834B06}" type="slidenum">
              <a:rPr lang="en-ZA" smtClean="0"/>
              <a:pPr/>
              <a:t>26</a:t>
            </a:fld>
            <a:endParaRPr lang="en-ZA" dirty="0"/>
          </a:p>
        </p:txBody>
      </p:sp>
      <p:sp>
        <p:nvSpPr>
          <p:cNvPr id="4" name="Title 3">
            <a:extLst>
              <a:ext uri="{FF2B5EF4-FFF2-40B4-BE49-F238E27FC236}">
                <a16:creationId xmlns:a16="http://schemas.microsoft.com/office/drawing/2014/main" id="{BEB23B0D-BDDE-40D8-A48F-356F3C1A1864}"/>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2251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6A0568-34F4-4DF7-9474-10C8F52F2DD1}"/>
              </a:ext>
            </a:extLst>
          </p:cNvPr>
          <p:cNvSpPr>
            <a:spLocks noGrp="1"/>
          </p:cNvSpPr>
          <p:nvPr>
            <p:ph type="body" sz="quarter" idx="10"/>
          </p:nvPr>
        </p:nvSpPr>
        <p:spPr>
          <a:xfrm>
            <a:off x="394856" y="1070263"/>
            <a:ext cx="8291944" cy="5185063"/>
          </a:xfrm>
        </p:spPr>
        <p:txBody>
          <a:bodyPr>
            <a:normAutofit/>
          </a:bodyPr>
          <a:lstStyle/>
          <a:p>
            <a:pPr marL="0" indent="0">
              <a:buNone/>
            </a:pPr>
            <a:r>
              <a:rPr lang="en-US" dirty="0"/>
              <a:t>To understand the ICU’s politics, it is useful to suggest:</a:t>
            </a:r>
          </a:p>
          <a:p>
            <a:pPr marL="0" indent="0">
              <a:buNone/>
            </a:pPr>
            <a:endParaRPr lang="en-US" dirty="0"/>
          </a:p>
          <a:p>
            <a:r>
              <a:rPr lang="en-US" dirty="0"/>
              <a:t>ICU politics were more than the sum of their parts</a:t>
            </a:r>
          </a:p>
          <a:p>
            <a:pPr lvl="1"/>
            <a:r>
              <a:rPr lang="en-US" sz="2200" dirty="0"/>
              <a:t>Reworked, blended themes: not passive </a:t>
            </a:r>
          </a:p>
          <a:p>
            <a:pPr lvl="1"/>
            <a:r>
              <a:rPr lang="en-US" sz="2200" dirty="0"/>
              <a:t>Adapted ideas to contexts, local idioms, concerns</a:t>
            </a:r>
          </a:p>
          <a:p>
            <a:pPr lvl="1"/>
            <a:r>
              <a:rPr lang="en-US" sz="2200" dirty="0"/>
              <a:t>Instability was a </a:t>
            </a:r>
            <a:r>
              <a:rPr lang="en-US" sz="2200" i="1" dirty="0"/>
              <a:t>defining </a:t>
            </a:r>
            <a:r>
              <a:rPr lang="en-US" sz="2200" dirty="0"/>
              <a:t>feature </a:t>
            </a:r>
          </a:p>
          <a:p>
            <a:pPr lvl="1"/>
            <a:endParaRPr lang="en-US" dirty="0"/>
          </a:p>
          <a:p>
            <a:r>
              <a:rPr lang="en-US" dirty="0"/>
              <a:t>ICU politics were “syncretic”</a:t>
            </a:r>
          </a:p>
          <a:p>
            <a:pPr lvl="1"/>
            <a:r>
              <a:rPr lang="en-US" sz="2200" dirty="0"/>
              <a:t>Merged and changed </a:t>
            </a:r>
            <a:r>
              <a:rPr lang="en-ZA" sz="2200" dirty="0"/>
              <a:t>originally discrete traditions</a:t>
            </a:r>
          </a:p>
          <a:p>
            <a:pPr lvl="1"/>
            <a:r>
              <a:rPr lang="en-US" sz="2200" dirty="0"/>
              <a:t>Created something new, unique</a:t>
            </a:r>
          </a:p>
          <a:p>
            <a:pPr marL="457200" lvl="1" indent="0">
              <a:buNone/>
            </a:pPr>
            <a:endParaRPr lang="en-ZA" dirty="0"/>
          </a:p>
        </p:txBody>
      </p:sp>
      <p:sp>
        <p:nvSpPr>
          <p:cNvPr id="3" name="Slide Number Placeholder 2">
            <a:extLst>
              <a:ext uri="{FF2B5EF4-FFF2-40B4-BE49-F238E27FC236}">
                <a16:creationId xmlns:a16="http://schemas.microsoft.com/office/drawing/2014/main" id="{627A5ED7-B8D5-4E1E-ABFC-935FC4BC2B81}"/>
              </a:ext>
            </a:extLst>
          </p:cNvPr>
          <p:cNvSpPr>
            <a:spLocks noGrp="1"/>
          </p:cNvSpPr>
          <p:nvPr>
            <p:ph type="sldNum" sz="quarter" idx="12"/>
          </p:nvPr>
        </p:nvSpPr>
        <p:spPr/>
        <p:txBody>
          <a:bodyPr/>
          <a:lstStyle/>
          <a:p>
            <a:fld id="{EDA1711D-FA38-428E-8A41-861559834B06}" type="slidenum">
              <a:rPr lang="en-ZA" smtClean="0"/>
              <a:pPr/>
              <a:t>27</a:t>
            </a:fld>
            <a:endParaRPr lang="en-ZA" dirty="0"/>
          </a:p>
        </p:txBody>
      </p:sp>
      <p:sp>
        <p:nvSpPr>
          <p:cNvPr id="4" name="Title 3">
            <a:extLst>
              <a:ext uri="{FF2B5EF4-FFF2-40B4-BE49-F238E27FC236}">
                <a16:creationId xmlns:a16="http://schemas.microsoft.com/office/drawing/2014/main" id="{A87F57C9-D3D0-4059-91F5-95F7AD452F0F}"/>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66696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90FB78-4CCE-48DD-B2D2-5A21D402D527}"/>
              </a:ext>
            </a:extLst>
          </p:cNvPr>
          <p:cNvSpPr>
            <a:spLocks noGrp="1"/>
          </p:cNvSpPr>
          <p:nvPr>
            <p:ph type="body" sz="quarter" idx="10"/>
          </p:nvPr>
        </p:nvSpPr>
        <p:spPr>
          <a:xfrm>
            <a:off x="280556" y="1028699"/>
            <a:ext cx="8179936" cy="5247409"/>
          </a:xfrm>
        </p:spPr>
        <p:txBody>
          <a:bodyPr>
            <a:normAutofit fontScale="92500" lnSpcReduction="10000"/>
          </a:bodyPr>
          <a:lstStyle/>
          <a:p>
            <a:pPr marL="0" indent="0">
              <a:buNone/>
            </a:pPr>
            <a:r>
              <a:rPr lang="en-US" b="1" dirty="0"/>
              <a:t>There were numerous influences: I will look at just 3</a:t>
            </a:r>
          </a:p>
          <a:p>
            <a:pPr marL="0" indent="0">
              <a:buNone/>
            </a:pPr>
            <a:endParaRPr lang="en-US" dirty="0"/>
          </a:p>
          <a:p>
            <a:pPr marL="0" indent="0">
              <a:buNone/>
            </a:pPr>
            <a:r>
              <a:rPr lang="en-US" b="1" dirty="0"/>
              <a:t>Christianity: </a:t>
            </a:r>
            <a:r>
              <a:rPr lang="en-US" dirty="0"/>
              <a:t>ICU used Christian themes and universalism</a:t>
            </a:r>
          </a:p>
          <a:p>
            <a:endParaRPr lang="en-US" dirty="0"/>
          </a:p>
          <a:p>
            <a:r>
              <a:rPr lang="en-US" dirty="0"/>
              <a:t>“</a:t>
            </a:r>
            <a:r>
              <a:rPr lang="en-ZA" dirty="0"/>
              <a:t>Christ, when he lived on earth, challenged the existing order, and as the greatest agitator known to mankind, he became the victim of the rulers of the Jews" </a:t>
            </a:r>
          </a:p>
          <a:p>
            <a:endParaRPr lang="en-ZA" dirty="0"/>
          </a:p>
          <a:p>
            <a:r>
              <a:rPr lang="en-ZA" dirty="0"/>
              <a:t>“… the real object” of the ICU call for workers to run industry, “is an attempt to put into modern language the teachings of Christ, namely ‘Love thy neighbour as thyself’ … by ‘Doing unto others as ye would they should do unto you’”</a:t>
            </a:r>
          </a:p>
          <a:p>
            <a:pPr marL="0" indent="0">
              <a:buNone/>
            </a:pPr>
            <a:endParaRPr lang="en-US" dirty="0"/>
          </a:p>
          <a:p>
            <a:pPr marL="0" indent="0">
              <a:buNone/>
            </a:pPr>
            <a:r>
              <a:rPr lang="en-US" dirty="0"/>
              <a:t>Many ICU members and leaders were Christians</a:t>
            </a:r>
          </a:p>
          <a:p>
            <a:pPr marL="0" indent="0">
              <a:buNone/>
            </a:pPr>
            <a:endParaRPr lang="en-US" dirty="0"/>
          </a:p>
          <a:p>
            <a:pPr marL="0" indent="0">
              <a:buNone/>
            </a:pPr>
            <a:endParaRPr lang="en-US" dirty="0"/>
          </a:p>
          <a:p>
            <a:pPr marL="0" indent="0">
              <a:buNone/>
            </a:pPr>
            <a:endParaRPr lang="en-ZA" dirty="0"/>
          </a:p>
        </p:txBody>
      </p:sp>
      <p:sp>
        <p:nvSpPr>
          <p:cNvPr id="3" name="Slide Number Placeholder 2">
            <a:extLst>
              <a:ext uri="{FF2B5EF4-FFF2-40B4-BE49-F238E27FC236}">
                <a16:creationId xmlns:a16="http://schemas.microsoft.com/office/drawing/2014/main" id="{80262F90-5BEA-49F6-831E-D9E61B8D910C}"/>
              </a:ext>
            </a:extLst>
          </p:cNvPr>
          <p:cNvSpPr>
            <a:spLocks noGrp="1"/>
          </p:cNvSpPr>
          <p:nvPr>
            <p:ph type="sldNum" sz="quarter" idx="12"/>
          </p:nvPr>
        </p:nvSpPr>
        <p:spPr/>
        <p:txBody>
          <a:bodyPr/>
          <a:lstStyle/>
          <a:p>
            <a:fld id="{EDA1711D-FA38-428E-8A41-861559834B06}" type="slidenum">
              <a:rPr lang="en-ZA" smtClean="0"/>
              <a:pPr/>
              <a:t>28</a:t>
            </a:fld>
            <a:endParaRPr lang="en-ZA" dirty="0"/>
          </a:p>
        </p:txBody>
      </p:sp>
      <p:sp>
        <p:nvSpPr>
          <p:cNvPr id="4" name="Title 3">
            <a:extLst>
              <a:ext uri="{FF2B5EF4-FFF2-40B4-BE49-F238E27FC236}">
                <a16:creationId xmlns:a16="http://schemas.microsoft.com/office/drawing/2014/main" id="{3BAB297D-00D1-417E-BEFD-E238DB823108}"/>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169332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6A9490-4B7C-49EE-8426-84996AC3B8EC}"/>
              </a:ext>
            </a:extLst>
          </p:cNvPr>
          <p:cNvSpPr>
            <a:spLocks noGrp="1"/>
          </p:cNvSpPr>
          <p:nvPr>
            <p:ph type="body" sz="quarter" idx="10"/>
          </p:nvPr>
        </p:nvSpPr>
        <p:spPr>
          <a:xfrm>
            <a:off x="457200" y="1059873"/>
            <a:ext cx="8229600" cy="5164282"/>
          </a:xfrm>
        </p:spPr>
        <p:txBody>
          <a:bodyPr>
            <a:normAutofit fontScale="92500" lnSpcReduction="20000"/>
          </a:bodyPr>
          <a:lstStyle/>
          <a:p>
            <a:pPr marL="0" indent="0">
              <a:buNone/>
            </a:pPr>
            <a:r>
              <a:rPr lang="en-US" b="1" dirty="0"/>
              <a:t>Garveyism: </a:t>
            </a:r>
          </a:p>
          <a:p>
            <a:pPr marL="0" indent="0">
              <a:buNone/>
            </a:pPr>
            <a:r>
              <a:rPr lang="en-US" dirty="0"/>
              <a:t>ICU sections drew on Garvey’s messianic pan-Africanist movement:  “Africa for the Africans”</a:t>
            </a:r>
          </a:p>
          <a:p>
            <a:endParaRPr lang="en-ZA" dirty="0"/>
          </a:p>
          <a:p>
            <a:r>
              <a:rPr lang="en-ZA" dirty="0"/>
              <a:t>“Africa shall be restored to us even if it be by blood“</a:t>
            </a:r>
          </a:p>
          <a:p>
            <a:endParaRPr lang="en-ZA" dirty="0"/>
          </a:p>
          <a:p>
            <a:r>
              <a:rPr lang="en-ZA" dirty="0"/>
              <a:t>“… a new and powerful race of people is to come shortly out of the sea, and an end will then be made of all tyranny and wrong”</a:t>
            </a:r>
          </a:p>
          <a:p>
            <a:endParaRPr lang="en-ZA" dirty="0"/>
          </a:p>
          <a:p>
            <a:r>
              <a:rPr lang="en-ZA" dirty="0"/>
              <a:t>“</a:t>
            </a:r>
            <a:r>
              <a:rPr lang="en-ZA" i="1" dirty="0"/>
              <a:t>Ama </a:t>
            </a:r>
            <a:r>
              <a:rPr lang="en-ZA" i="1" dirty="0" err="1"/>
              <a:t>Melika</a:t>
            </a:r>
            <a:r>
              <a:rPr lang="en-ZA" i="1" dirty="0"/>
              <a:t> </a:t>
            </a:r>
            <a:r>
              <a:rPr lang="en-ZA" i="1" dirty="0" err="1"/>
              <a:t>ayeza</a:t>
            </a:r>
            <a:r>
              <a:rPr lang="en-ZA" i="1" dirty="0"/>
              <a:t>” </a:t>
            </a:r>
            <a:r>
              <a:rPr lang="en-ZA" dirty="0"/>
              <a:t>(“the Americans are coming”) </a:t>
            </a:r>
          </a:p>
          <a:p>
            <a:endParaRPr lang="en-US" dirty="0"/>
          </a:p>
          <a:p>
            <a:pPr marL="0" indent="0">
              <a:buNone/>
            </a:pPr>
            <a:r>
              <a:rPr lang="en-ZA" dirty="0"/>
              <a:t>There was some overlap between parts of the </a:t>
            </a:r>
            <a:r>
              <a:rPr lang="en-ZA" dirty="0" err="1"/>
              <a:t>UNIA</a:t>
            </a:r>
            <a:r>
              <a:rPr lang="en-ZA" dirty="0"/>
              <a:t> and ICU in 1920s Namibia, SA and Zimbabwe </a:t>
            </a:r>
          </a:p>
          <a:p>
            <a:pPr marL="0" indent="0">
              <a:buNone/>
            </a:pPr>
            <a:endParaRPr lang="en-ZA" dirty="0"/>
          </a:p>
          <a:p>
            <a:pPr marL="0" indent="0">
              <a:buNone/>
            </a:pPr>
            <a:r>
              <a:rPr lang="en-US" dirty="0"/>
              <a:t>Garveyism directly influenced ICU business schemes</a:t>
            </a:r>
            <a:endParaRPr lang="en-ZA" dirty="0"/>
          </a:p>
        </p:txBody>
      </p:sp>
      <p:sp>
        <p:nvSpPr>
          <p:cNvPr id="3" name="Slide Number Placeholder 2">
            <a:extLst>
              <a:ext uri="{FF2B5EF4-FFF2-40B4-BE49-F238E27FC236}">
                <a16:creationId xmlns:a16="http://schemas.microsoft.com/office/drawing/2014/main" id="{A55773D5-B29E-4931-8FAA-8B23B2F0E4A0}"/>
              </a:ext>
            </a:extLst>
          </p:cNvPr>
          <p:cNvSpPr>
            <a:spLocks noGrp="1"/>
          </p:cNvSpPr>
          <p:nvPr>
            <p:ph type="sldNum" sz="quarter" idx="12"/>
          </p:nvPr>
        </p:nvSpPr>
        <p:spPr/>
        <p:txBody>
          <a:bodyPr/>
          <a:lstStyle/>
          <a:p>
            <a:fld id="{EDA1711D-FA38-428E-8A41-861559834B06}" type="slidenum">
              <a:rPr lang="en-ZA" smtClean="0"/>
              <a:pPr/>
              <a:t>29</a:t>
            </a:fld>
            <a:endParaRPr lang="en-ZA" dirty="0"/>
          </a:p>
        </p:txBody>
      </p:sp>
      <p:sp>
        <p:nvSpPr>
          <p:cNvPr id="4" name="Title 3">
            <a:extLst>
              <a:ext uri="{FF2B5EF4-FFF2-40B4-BE49-F238E27FC236}">
                <a16:creationId xmlns:a16="http://schemas.microsoft.com/office/drawing/2014/main" id="{06BFEBE8-E8A8-4C35-80BF-D6C095FA3601}"/>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271800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fade">
                                      <p:cBhvr>
                                        <p:cTn id="3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76CCDA-764E-4197-AD0D-20468B54A934}"/>
              </a:ext>
            </a:extLst>
          </p:cNvPr>
          <p:cNvSpPr>
            <a:spLocks noGrp="1"/>
          </p:cNvSpPr>
          <p:nvPr>
            <p:ph type="body" sz="quarter" idx="10"/>
          </p:nvPr>
        </p:nvSpPr>
        <p:spPr>
          <a:xfrm>
            <a:off x="363256" y="1102289"/>
            <a:ext cx="8323544" cy="5254061"/>
          </a:xfrm>
        </p:spPr>
        <p:txBody>
          <a:bodyPr>
            <a:normAutofit fontScale="70000" lnSpcReduction="20000"/>
          </a:bodyPr>
          <a:lstStyle/>
          <a:p>
            <a:pPr marL="0" indent="0">
              <a:buNone/>
            </a:pPr>
            <a:r>
              <a:rPr lang="en-US" b="1" dirty="0"/>
              <a:t>ICU = Industrial &amp; Commercial workers Union of Africa</a:t>
            </a:r>
          </a:p>
          <a:p>
            <a:pPr marL="0" indent="0">
              <a:buNone/>
            </a:pPr>
            <a:endParaRPr lang="en-US" b="1" dirty="0"/>
          </a:p>
          <a:p>
            <a:r>
              <a:rPr lang="en-US" dirty="0"/>
              <a:t>Founded 1919, Cape Town</a:t>
            </a:r>
          </a:p>
          <a:p>
            <a:r>
              <a:rPr lang="en-US" dirty="0"/>
              <a:t>Spreads across 6 countries, lasts into the 1950s </a:t>
            </a:r>
          </a:p>
          <a:p>
            <a:r>
              <a:rPr lang="en-US" dirty="0"/>
              <a:t>Biggest black/ </a:t>
            </a:r>
            <a:r>
              <a:rPr lang="en-US" dirty="0" err="1"/>
              <a:t>Coloured</a:t>
            </a:r>
            <a:r>
              <a:rPr lang="en-US" dirty="0"/>
              <a:t>-based resistance (and union) movement of the era</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lgn="ctr">
              <a:buNone/>
            </a:pPr>
            <a:r>
              <a:rPr lang="en-ZA" sz="1500" b="1" dirty="0"/>
              <a:t>Commemorative stamp for ICU centenary, South African Post Office, 2019</a:t>
            </a:r>
          </a:p>
        </p:txBody>
      </p:sp>
      <p:sp>
        <p:nvSpPr>
          <p:cNvPr id="3" name="Slide Number Placeholder 2">
            <a:extLst>
              <a:ext uri="{FF2B5EF4-FFF2-40B4-BE49-F238E27FC236}">
                <a16:creationId xmlns:a16="http://schemas.microsoft.com/office/drawing/2014/main" id="{7A812C9C-C329-42B1-842B-7E3E69CD1FB0}"/>
              </a:ext>
            </a:extLst>
          </p:cNvPr>
          <p:cNvSpPr>
            <a:spLocks noGrp="1"/>
          </p:cNvSpPr>
          <p:nvPr>
            <p:ph type="sldNum" sz="quarter" idx="12"/>
          </p:nvPr>
        </p:nvSpPr>
        <p:spPr/>
        <p:txBody>
          <a:bodyPr/>
          <a:lstStyle/>
          <a:p>
            <a:fld id="{EDA1711D-FA38-428E-8A41-861559834B06}" type="slidenum">
              <a:rPr lang="en-ZA" smtClean="0"/>
              <a:pPr/>
              <a:t>3</a:t>
            </a:fld>
            <a:endParaRPr lang="en-ZA" dirty="0"/>
          </a:p>
        </p:txBody>
      </p:sp>
      <p:sp>
        <p:nvSpPr>
          <p:cNvPr id="4" name="Title 3">
            <a:extLst>
              <a:ext uri="{FF2B5EF4-FFF2-40B4-BE49-F238E27FC236}">
                <a16:creationId xmlns:a16="http://schemas.microsoft.com/office/drawing/2014/main" id="{F10A1BD9-C298-4A41-821F-055DC69C229F}"/>
              </a:ext>
            </a:extLst>
          </p:cNvPr>
          <p:cNvSpPr>
            <a:spLocks noGrp="1"/>
          </p:cNvSpPr>
          <p:nvPr>
            <p:ph type="title"/>
          </p:nvPr>
        </p:nvSpPr>
        <p:spPr/>
        <p:txBody>
          <a:bodyPr/>
          <a:lstStyle/>
          <a:p>
            <a:r>
              <a:rPr lang="en-US" dirty="0"/>
              <a:t>1. Introduction </a:t>
            </a:r>
            <a:endParaRPr lang="en-ZA" dirty="0"/>
          </a:p>
        </p:txBody>
      </p:sp>
      <p:pic>
        <p:nvPicPr>
          <p:cNvPr id="7" name="Picture 6">
            <a:extLst>
              <a:ext uri="{FF2B5EF4-FFF2-40B4-BE49-F238E27FC236}">
                <a16:creationId xmlns:a16="http://schemas.microsoft.com/office/drawing/2014/main" id="{87D01F99-5F28-4B79-BFD7-D4CAC655AAD5}"/>
              </a:ext>
            </a:extLst>
          </p:cNvPr>
          <p:cNvPicPr>
            <a:picLocks noChangeAspect="1"/>
          </p:cNvPicPr>
          <p:nvPr/>
        </p:nvPicPr>
        <p:blipFill>
          <a:blip r:embed="rId2"/>
          <a:stretch>
            <a:fillRect/>
          </a:stretch>
        </p:blipFill>
        <p:spPr>
          <a:xfrm>
            <a:off x="1841210" y="2504217"/>
            <a:ext cx="5452647" cy="3304304"/>
          </a:xfrm>
          <a:prstGeom prst="rect">
            <a:avLst/>
          </a:prstGeom>
        </p:spPr>
      </p:pic>
    </p:spTree>
    <p:extLst>
      <p:ext uri="{BB962C8B-B14F-4D97-AF65-F5344CB8AC3E}">
        <p14:creationId xmlns:p14="http://schemas.microsoft.com/office/powerpoint/2010/main" val="43273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9" end="19"/>
                                            </p:txEl>
                                          </p:spTgt>
                                        </p:tgtEl>
                                        <p:attrNameLst>
                                          <p:attrName>style.visibility</p:attrName>
                                        </p:attrNameLst>
                                      </p:cBhvr>
                                      <p:to>
                                        <p:strVal val="visible"/>
                                      </p:to>
                                    </p:set>
                                    <p:animEffect transition="in" filter="fade">
                                      <p:cBhvr>
                                        <p:cTn id="27" dur="500"/>
                                        <p:tgtEl>
                                          <p:spTgt spid="2">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352C97-F4F6-4F64-AA35-72EBC4E0C409}"/>
              </a:ext>
            </a:extLst>
          </p:cNvPr>
          <p:cNvSpPr>
            <a:spLocks noGrp="1"/>
          </p:cNvSpPr>
          <p:nvPr>
            <p:ph type="body" sz="quarter" idx="10"/>
          </p:nvPr>
        </p:nvSpPr>
        <p:spPr>
          <a:xfrm>
            <a:off x="322118" y="1091045"/>
            <a:ext cx="8478982" cy="5265305"/>
          </a:xfrm>
        </p:spPr>
        <p:txBody>
          <a:bodyPr>
            <a:normAutofit/>
          </a:bodyPr>
          <a:lstStyle/>
          <a:p>
            <a:pPr marL="0" indent="0">
              <a:buNone/>
            </a:pPr>
            <a:r>
              <a:rPr lang="en-US" b="1" dirty="0"/>
              <a:t>Revolutionary syndicalism:</a:t>
            </a:r>
          </a:p>
          <a:p>
            <a:r>
              <a:rPr lang="en-ZA" dirty="0"/>
              <a:t>Comes from Bakuninist anarchism, not Marxism </a:t>
            </a:r>
          </a:p>
          <a:p>
            <a:r>
              <a:rPr lang="en-ZA" dirty="0"/>
              <a:t>Widespread (globally) into the early 1930s </a:t>
            </a:r>
          </a:p>
          <a:p>
            <a:r>
              <a:rPr lang="en-ZA" dirty="0"/>
              <a:t>SA influences include </a:t>
            </a:r>
            <a:r>
              <a:rPr lang="en-ZA" dirty="0" err="1"/>
              <a:t>IWA</a:t>
            </a:r>
            <a:r>
              <a:rPr lang="en-ZA" dirty="0"/>
              <a:t>, early left, parts of early Communist Party of SA</a:t>
            </a:r>
          </a:p>
          <a:p>
            <a:pPr marL="0" indent="0">
              <a:buNone/>
            </a:pPr>
            <a:endParaRPr lang="en-ZA" dirty="0"/>
          </a:p>
          <a:p>
            <a:pPr marL="0" indent="0">
              <a:buNone/>
            </a:pPr>
            <a:r>
              <a:rPr lang="en-US" b="1" dirty="0"/>
              <a:t>Core ideas</a:t>
            </a:r>
            <a:endParaRPr lang="en-ZA" dirty="0"/>
          </a:p>
          <a:p>
            <a:r>
              <a:rPr lang="en-ZA" dirty="0"/>
              <a:t>Political parties are dishonest, divisive, futile, bourgeois</a:t>
            </a:r>
          </a:p>
          <a:p>
            <a:r>
              <a:rPr lang="en-ZA" dirty="0"/>
              <a:t>The state, including elections, represents the ruling class</a:t>
            </a:r>
          </a:p>
          <a:p>
            <a:endParaRPr lang="en-ZA" dirty="0"/>
          </a:p>
          <a:p>
            <a:pPr lvl="1"/>
            <a:endParaRPr lang="en-ZA" dirty="0"/>
          </a:p>
          <a:p>
            <a:pPr lvl="1"/>
            <a:endParaRPr lang="en-ZA" dirty="0"/>
          </a:p>
          <a:p>
            <a:pPr lvl="1"/>
            <a:endParaRPr lang="en-ZA" dirty="0"/>
          </a:p>
          <a:p>
            <a:pPr marL="0" indent="0">
              <a:buNone/>
            </a:pPr>
            <a:endParaRPr lang="en-ZA" b="1" dirty="0"/>
          </a:p>
        </p:txBody>
      </p:sp>
      <p:sp>
        <p:nvSpPr>
          <p:cNvPr id="3" name="Slide Number Placeholder 2">
            <a:extLst>
              <a:ext uri="{FF2B5EF4-FFF2-40B4-BE49-F238E27FC236}">
                <a16:creationId xmlns:a16="http://schemas.microsoft.com/office/drawing/2014/main" id="{095ACC28-D7D2-4D04-84B4-F1733260F6AD}"/>
              </a:ext>
            </a:extLst>
          </p:cNvPr>
          <p:cNvSpPr>
            <a:spLocks noGrp="1"/>
          </p:cNvSpPr>
          <p:nvPr>
            <p:ph type="sldNum" sz="quarter" idx="12"/>
          </p:nvPr>
        </p:nvSpPr>
        <p:spPr/>
        <p:txBody>
          <a:bodyPr/>
          <a:lstStyle/>
          <a:p>
            <a:fld id="{EDA1711D-FA38-428E-8A41-861559834B06}" type="slidenum">
              <a:rPr lang="en-ZA" smtClean="0"/>
              <a:pPr/>
              <a:t>30</a:t>
            </a:fld>
            <a:endParaRPr lang="en-ZA" dirty="0"/>
          </a:p>
        </p:txBody>
      </p:sp>
      <p:sp>
        <p:nvSpPr>
          <p:cNvPr id="4" name="Title 3">
            <a:extLst>
              <a:ext uri="{FF2B5EF4-FFF2-40B4-BE49-F238E27FC236}">
                <a16:creationId xmlns:a16="http://schemas.microsoft.com/office/drawing/2014/main" id="{CFBF9DF5-7558-4990-905F-DF4B75897093}"/>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365242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EA46D5-04A0-4E23-BA98-B15D3DC2B97B}"/>
              </a:ext>
            </a:extLst>
          </p:cNvPr>
          <p:cNvSpPr>
            <a:spLocks noGrp="1"/>
          </p:cNvSpPr>
          <p:nvPr>
            <p:ph type="body" sz="quarter" idx="10"/>
          </p:nvPr>
        </p:nvSpPr>
        <p:spPr>
          <a:xfrm>
            <a:off x="270164" y="1143000"/>
            <a:ext cx="8624454" cy="5213350"/>
          </a:xfrm>
        </p:spPr>
        <p:txBody>
          <a:bodyPr/>
          <a:lstStyle/>
          <a:p>
            <a:r>
              <a:rPr lang="en-ZA" sz="2200" dirty="0"/>
              <a:t>Build democratic, inclusive mass unions, across borders:</a:t>
            </a:r>
          </a:p>
          <a:p>
            <a:endParaRPr lang="en-ZA" sz="2200" dirty="0"/>
          </a:p>
          <a:p>
            <a:pPr lvl="1"/>
            <a:r>
              <a:rPr lang="en-ZA" sz="2200" dirty="0"/>
              <a:t>Accumulate power to resist, based on direct action, </a:t>
            </a:r>
            <a:r>
              <a:rPr lang="en-ZA" sz="2200" b="1" dirty="0"/>
              <a:t>not</a:t>
            </a:r>
            <a:r>
              <a:rPr lang="en-ZA" sz="2200" dirty="0"/>
              <a:t> courts, parties, elections</a:t>
            </a:r>
          </a:p>
          <a:p>
            <a:pPr lvl="1"/>
            <a:r>
              <a:rPr lang="en-ZA" sz="2200" dirty="0"/>
              <a:t>Build popular consciousness, education (political &amp; technical)</a:t>
            </a:r>
          </a:p>
          <a:p>
            <a:pPr lvl="1"/>
            <a:r>
              <a:rPr lang="en-ZA" sz="2200" dirty="0"/>
              <a:t>Develop organisational structures, democratic experience</a:t>
            </a:r>
          </a:p>
          <a:p>
            <a:pPr lvl="1"/>
            <a:r>
              <a:rPr lang="en-ZA" sz="2200" dirty="0"/>
              <a:t>Fight on </a:t>
            </a:r>
            <a:r>
              <a:rPr lang="en-ZA" sz="2200" b="1" dirty="0"/>
              <a:t>all </a:t>
            </a:r>
            <a:r>
              <a:rPr lang="en-ZA" sz="2200" dirty="0"/>
              <a:t>issues affecting working-class</a:t>
            </a:r>
          </a:p>
          <a:p>
            <a:pPr lvl="1"/>
            <a:r>
              <a:rPr lang="en-ZA" sz="2200" dirty="0"/>
              <a:t>Seize means of production through a general strike</a:t>
            </a:r>
          </a:p>
          <a:p>
            <a:pPr lvl="1"/>
            <a:r>
              <a:rPr lang="en-ZA" sz="2200" dirty="0"/>
              <a:t>Run economy through unions, not state </a:t>
            </a:r>
          </a:p>
          <a:p>
            <a:endParaRPr lang="en-ZA" dirty="0"/>
          </a:p>
        </p:txBody>
      </p:sp>
      <p:sp>
        <p:nvSpPr>
          <p:cNvPr id="3" name="Slide Number Placeholder 2">
            <a:extLst>
              <a:ext uri="{FF2B5EF4-FFF2-40B4-BE49-F238E27FC236}">
                <a16:creationId xmlns:a16="http://schemas.microsoft.com/office/drawing/2014/main" id="{CCBEB75A-9088-4C62-85F1-EB4C456E9A00}"/>
              </a:ext>
            </a:extLst>
          </p:cNvPr>
          <p:cNvSpPr>
            <a:spLocks noGrp="1"/>
          </p:cNvSpPr>
          <p:nvPr>
            <p:ph type="sldNum" sz="quarter" idx="12"/>
          </p:nvPr>
        </p:nvSpPr>
        <p:spPr/>
        <p:txBody>
          <a:bodyPr/>
          <a:lstStyle/>
          <a:p>
            <a:fld id="{EDA1711D-FA38-428E-8A41-861559834B06}" type="slidenum">
              <a:rPr lang="en-ZA" smtClean="0"/>
              <a:pPr/>
              <a:t>31</a:t>
            </a:fld>
            <a:endParaRPr lang="en-ZA" dirty="0"/>
          </a:p>
        </p:txBody>
      </p:sp>
      <p:sp>
        <p:nvSpPr>
          <p:cNvPr id="4" name="Title 3">
            <a:extLst>
              <a:ext uri="{FF2B5EF4-FFF2-40B4-BE49-F238E27FC236}">
                <a16:creationId xmlns:a16="http://schemas.microsoft.com/office/drawing/2014/main" id="{D7EE1887-A9AE-4669-9CD7-87954654AEE6}"/>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405902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08B41F-0E51-4F37-B242-94A3A9D2E635}"/>
              </a:ext>
            </a:extLst>
          </p:cNvPr>
          <p:cNvSpPr>
            <a:spLocks noGrp="1"/>
          </p:cNvSpPr>
          <p:nvPr>
            <p:ph type="body" sz="quarter" idx="10"/>
          </p:nvPr>
        </p:nvSpPr>
        <p:spPr>
          <a:xfrm>
            <a:off x="446810" y="1059873"/>
            <a:ext cx="8013682" cy="4961455"/>
          </a:xfrm>
        </p:spPr>
        <p:txBody>
          <a:bodyPr>
            <a:normAutofit lnSpcReduction="10000"/>
          </a:bodyPr>
          <a:lstStyle/>
          <a:p>
            <a:pPr marL="0" indent="0">
              <a:buNone/>
            </a:pPr>
            <a:r>
              <a:rPr lang="en-US" b="1" dirty="0"/>
              <a:t>Revolutionary syndicalism: </a:t>
            </a:r>
            <a:r>
              <a:rPr lang="en-US" dirty="0"/>
              <a:t>a direct influence on ICU</a:t>
            </a:r>
          </a:p>
          <a:p>
            <a:pPr marL="0" indent="0">
              <a:buNone/>
            </a:pPr>
            <a:endParaRPr lang="en-US" dirty="0"/>
          </a:p>
          <a:p>
            <a:r>
              <a:rPr lang="en-ZA" sz="2400" dirty="0"/>
              <a:t>“…we will give you a damned good lesson, by putting a stop to all your railways, mines and harbours and domestic services; then you may do without </a:t>
            </a:r>
            <a:r>
              <a:rPr lang="en-ZA" dirty="0"/>
              <a:t>us”</a:t>
            </a:r>
          </a:p>
          <a:p>
            <a:endParaRPr lang="en-ZA" dirty="0"/>
          </a:p>
          <a:p>
            <a:r>
              <a:rPr lang="en-ZA" sz="2400" dirty="0"/>
              <a:t>The One Big Union would “assist in abolishing the Capitalist Class, who were in reality only a small body but owned practically everything”  </a:t>
            </a:r>
          </a:p>
          <a:p>
            <a:endParaRPr lang="en-ZA" dirty="0"/>
          </a:p>
          <a:p>
            <a:r>
              <a:rPr lang="en-ZA" dirty="0"/>
              <a:t>“…our … definite objective is complete control of industry to those who work industries and the land to those who work the land”</a:t>
            </a:r>
          </a:p>
          <a:p>
            <a:endParaRPr lang="en-ZA" dirty="0"/>
          </a:p>
          <a:p>
            <a:endParaRPr lang="en-US" dirty="0"/>
          </a:p>
        </p:txBody>
      </p:sp>
      <p:sp>
        <p:nvSpPr>
          <p:cNvPr id="3" name="Slide Number Placeholder 2">
            <a:extLst>
              <a:ext uri="{FF2B5EF4-FFF2-40B4-BE49-F238E27FC236}">
                <a16:creationId xmlns:a16="http://schemas.microsoft.com/office/drawing/2014/main" id="{1B863EB3-5C9A-4B6C-ABA2-1CE92F713A56}"/>
              </a:ext>
            </a:extLst>
          </p:cNvPr>
          <p:cNvSpPr>
            <a:spLocks noGrp="1"/>
          </p:cNvSpPr>
          <p:nvPr>
            <p:ph type="sldNum" sz="quarter" idx="12"/>
          </p:nvPr>
        </p:nvSpPr>
        <p:spPr/>
        <p:txBody>
          <a:bodyPr/>
          <a:lstStyle/>
          <a:p>
            <a:fld id="{EDA1711D-FA38-428E-8A41-861559834B06}" type="slidenum">
              <a:rPr lang="en-ZA" smtClean="0"/>
              <a:pPr/>
              <a:t>32</a:t>
            </a:fld>
            <a:endParaRPr lang="en-ZA" dirty="0"/>
          </a:p>
        </p:txBody>
      </p:sp>
      <p:sp>
        <p:nvSpPr>
          <p:cNvPr id="4" name="Title 3">
            <a:extLst>
              <a:ext uri="{FF2B5EF4-FFF2-40B4-BE49-F238E27FC236}">
                <a16:creationId xmlns:a16="http://schemas.microsoft.com/office/drawing/2014/main" id="{45D28580-1786-4786-A2D6-3C8B0D4A60D7}"/>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381753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5A3456-A280-47B4-9076-C27A8C09EB0A}"/>
              </a:ext>
            </a:extLst>
          </p:cNvPr>
          <p:cNvSpPr>
            <a:spLocks noGrp="1"/>
          </p:cNvSpPr>
          <p:nvPr>
            <p:ph type="body" sz="quarter" idx="10"/>
          </p:nvPr>
        </p:nvSpPr>
        <p:spPr>
          <a:xfrm>
            <a:off x="457200" y="1049482"/>
            <a:ext cx="8229600" cy="5306868"/>
          </a:xfrm>
        </p:spPr>
        <p:txBody>
          <a:bodyPr>
            <a:normAutofit/>
          </a:bodyPr>
          <a:lstStyle/>
          <a:p>
            <a:r>
              <a:rPr lang="en-ZA" dirty="0"/>
              <a:t>The ICU is an "an industrial organisation" that aims at "industrial and political democracy by and through the emancipation … of the African worker," a "co-operative commonwealth," "nothing more and nothing less…” (</a:t>
            </a:r>
            <a:r>
              <a:rPr lang="en-ZA" i="1" dirty="0"/>
              <a:t>The Truth About the ICU</a:t>
            </a:r>
            <a:r>
              <a:rPr lang="en-ZA" dirty="0"/>
              <a:t>, 1927)</a:t>
            </a:r>
            <a:endParaRPr lang="en-US" dirty="0"/>
          </a:p>
          <a:p>
            <a:endParaRPr lang="en-ZA" dirty="0"/>
          </a:p>
          <a:p>
            <a:r>
              <a:rPr lang="en-ZA" dirty="0"/>
              <a:t>“… between the two classes, a struggle must always obtain about the division of the products of human labour, until the workers through their industrial organisations take from the capitalist class the means of production, to be owned and controlled by the workers for the benefit of all …” (1925 ICU constitution) </a:t>
            </a:r>
          </a:p>
          <a:p>
            <a:endParaRPr lang="en-ZA" dirty="0"/>
          </a:p>
          <a:p>
            <a:pPr marL="0" indent="0">
              <a:buNone/>
            </a:pPr>
            <a:endParaRPr lang="en-ZA" dirty="0"/>
          </a:p>
          <a:p>
            <a:endParaRPr lang="en-ZA" dirty="0"/>
          </a:p>
          <a:p>
            <a:pPr marL="0" indent="0">
              <a:buNone/>
            </a:pPr>
            <a:endParaRPr lang="en-ZA" dirty="0"/>
          </a:p>
          <a:p>
            <a:endParaRPr lang="en-ZA" dirty="0"/>
          </a:p>
        </p:txBody>
      </p:sp>
      <p:sp>
        <p:nvSpPr>
          <p:cNvPr id="3" name="Slide Number Placeholder 2">
            <a:extLst>
              <a:ext uri="{FF2B5EF4-FFF2-40B4-BE49-F238E27FC236}">
                <a16:creationId xmlns:a16="http://schemas.microsoft.com/office/drawing/2014/main" id="{998D4147-93A6-447F-A656-6F5B8576B010}"/>
              </a:ext>
            </a:extLst>
          </p:cNvPr>
          <p:cNvSpPr>
            <a:spLocks noGrp="1"/>
          </p:cNvSpPr>
          <p:nvPr>
            <p:ph type="sldNum" sz="quarter" idx="12"/>
          </p:nvPr>
        </p:nvSpPr>
        <p:spPr/>
        <p:txBody>
          <a:bodyPr/>
          <a:lstStyle/>
          <a:p>
            <a:fld id="{EDA1711D-FA38-428E-8A41-861559834B06}" type="slidenum">
              <a:rPr lang="en-ZA" smtClean="0"/>
              <a:pPr/>
              <a:t>33</a:t>
            </a:fld>
            <a:endParaRPr lang="en-ZA" dirty="0"/>
          </a:p>
        </p:txBody>
      </p:sp>
      <p:sp>
        <p:nvSpPr>
          <p:cNvPr id="4" name="Title 3">
            <a:extLst>
              <a:ext uri="{FF2B5EF4-FFF2-40B4-BE49-F238E27FC236}">
                <a16:creationId xmlns:a16="http://schemas.microsoft.com/office/drawing/2014/main" id="{B1A3E50B-28E4-47C2-8142-F3AD556318B4}"/>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120324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C6247-E7A7-4F23-9BB6-8560BAEB685F}"/>
              </a:ext>
            </a:extLst>
          </p:cNvPr>
          <p:cNvSpPr>
            <a:spLocks noGrp="1"/>
          </p:cNvSpPr>
          <p:nvPr>
            <p:ph type="body" sz="quarter" idx="10"/>
          </p:nvPr>
        </p:nvSpPr>
        <p:spPr>
          <a:xfrm>
            <a:off x="529936" y="1049482"/>
            <a:ext cx="7930555" cy="4971846"/>
          </a:xfrm>
        </p:spPr>
        <p:txBody>
          <a:bodyPr/>
          <a:lstStyle/>
          <a:p>
            <a:pPr marL="0" indent="0">
              <a:buNone/>
            </a:pPr>
            <a:r>
              <a:rPr lang="en-ZA" dirty="0"/>
              <a:t>Syndicalist influences </a:t>
            </a:r>
            <a:r>
              <a:rPr lang="en-ZA" b="1" dirty="0"/>
              <a:t>help</a:t>
            </a:r>
            <a:r>
              <a:rPr lang="en-ZA" i="1" dirty="0"/>
              <a:t> </a:t>
            </a:r>
            <a:r>
              <a:rPr lang="en-ZA" dirty="0"/>
              <a:t>explain the ICU’s:</a:t>
            </a:r>
          </a:p>
          <a:p>
            <a:pPr marL="0" indent="0">
              <a:buNone/>
            </a:pPr>
            <a:endParaRPr lang="en-ZA" dirty="0"/>
          </a:p>
          <a:p>
            <a:r>
              <a:rPr lang="en-ZA" dirty="0"/>
              <a:t>Anti-capitalism and distance from parties</a:t>
            </a:r>
          </a:p>
          <a:p>
            <a:r>
              <a:rPr lang="en-ZA" dirty="0"/>
              <a:t>“One Big Union” vision</a:t>
            </a:r>
          </a:p>
          <a:p>
            <a:r>
              <a:rPr lang="en-ZA" dirty="0"/>
              <a:t>Expansive view of unionism</a:t>
            </a:r>
          </a:p>
          <a:p>
            <a:r>
              <a:rPr lang="en-ZA" dirty="0"/>
              <a:t>Transnational operations </a:t>
            </a:r>
          </a:p>
          <a:p>
            <a:r>
              <a:rPr lang="en-ZA" dirty="0"/>
              <a:t>Vision of emancipatory general strike</a:t>
            </a:r>
          </a:p>
          <a:p>
            <a:r>
              <a:rPr lang="en-ZA" dirty="0"/>
              <a:t>Aspirations for taking over farms (and factories)</a:t>
            </a:r>
          </a:p>
        </p:txBody>
      </p:sp>
      <p:sp>
        <p:nvSpPr>
          <p:cNvPr id="3" name="Slide Number Placeholder 2">
            <a:extLst>
              <a:ext uri="{FF2B5EF4-FFF2-40B4-BE49-F238E27FC236}">
                <a16:creationId xmlns:a16="http://schemas.microsoft.com/office/drawing/2014/main" id="{6176535E-678B-4BCC-9CC5-6FA2A07B4E51}"/>
              </a:ext>
            </a:extLst>
          </p:cNvPr>
          <p:cNvSpPr>
            <a:spLocks noGrp="1"/>
          </p:cNvSpPr>
          <p:nvPr>
            <p:ph type="sldNum" sz="quarter" idx="12"/>
          </p:nvPr>
        </p:nvSpPr>
        <p:spPr/>
        <p:txBody>
          <a:bodyPr/>
          <a:lstStyle/>
          <a:p>
            <a:fld id="{EDA1711D-FA38-428E-8A41-861559834B06}" type="slidenum">
              <a:rPr lang="en-ZA" smtClean="0"/>
              <a:pPr/>
              <a:t>34</a:t>
            </a:fld>
            <a:endParaRPr lang="en-ZA" dirty="0"/>
          </a:p>
        </p:txBody>
      </p:sp>
      <p:sp>
        <p:nvSpPr>
          <p:cNvPr id="4" name="Title 3">
            <a:extLst>
              <a:ext uri="{FF2B5EF4-FFF2-40B4-BE49-F238E27FC236}">
                <a16:creationId xmlns:a16="http://schemas.microsoft.com/office/drawing/2014/main" id="{9D38E26E-AE17-4C10-AB5B-96768190BC96}"/>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172469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68F219-B641-42EF-A2EA-DBB9EE7866AC}"/>
              </a:ext>
            </a:extLst>
          </p:cNvPr>
          <p:cNvSpPr>
            <a:spLocks noGrp="1"/>
          </p:cNvSpPr>
          <p:nvPr>
            <p:ph type="body" sz="quarter" idx="10"/>
          </p:nvPr>
        </p:nvSpPr>
        <p:spPr>
          <a:xfrm>
            <a:off x="446809" y="1028699"/>
            <a:ext cx="8364681" cy="5205845"/>
          </a:xfrm>
        </p:spPr>
        <p:txBody>
          <a:bodyPr>
            <a:normAutofit/>
          </a:bodyPr>
          <a:lstStyle/>
          <a:p>
            <a:pPr marL="0" indent="0">
              <a:buNone/>
            </a:pPr>
            <a:r>
              <a:rPr lang="en-US" b="1" dirty="0"/>
              <a:t>Early commentary on ICU stressed these influences:</a:t>
            </a:r>
          </a:p>
          <a:p>
            <a:pPr marL="0" indent="0">
              <a:buNone/>
            </a:pPr>
            <a:endParaRPr lang="en-US" dirty="0"/>
          </a:p>
          <a:p>
            <a:r>
              <a:rPr lang="en-ZA" sz="2200" dirty="0"/>
              <a:t>“… the natives … have adopted as their model in forming a union one of the most extreme and revolutionary types of union that exists in the world … the syndicalist union … more political than industrial"  </a:t>
            </a:r>
          </a:p>
          <a:p>
            <a:pPr marL="0" indent="0">
              <a:buNone/>
            </a:pPr>
            <a:r>
              <a:rPr lang="en-ZA" sz="2200" dirty="0"/>
              <a:t>	(Harry Sampson, SA Labour Party, 1928, in parliament)</a:t>
            </a:r>
          </a:p>
          <a:p>
            <a:endParaRPr lang="en-ZA" sz="2200" dirty="0"/>
          </a:p>
          <a:p>
            <a:r>
              <a:rPr lang="en-ZA" sz="2200" dirty="0"/>
              <a:t>The ICU demonstrated "pronounced anarcho-syndicalist tendencies” </a:t>
            </a:r>
          </a:p>
          <a:p>
            <a:pPr marL="0" indent="0">
              <a:buNone/>
            </a:pPr>
            <a:r>
              <a:rPr lang="en-ZA" sz="2200" dirty="0"/>
              <a:t>    	(Albert </a:t>
            </a:r>
            <a:r>
              <a:rPr lang="en-ZA" sz="2200" dirty="0" err="1"/>
              <a:t>Nzula</a:t>
            </a:r>
            <a:r>
              <a:rPr lang="en-ZA" sz="2200" dirty="0"/>
              <a:t>, Communist Party of SA, 1934, in the 		</a:t>
            </a:r>
            <a:r>
              <a:rPr lang="en-ZA" sz="2200" i="1" dirty="0"/>
              <a:t>Negro Worker</a:t>
            </a:r>
            <a:r>
              <a:rPr lang="en-ZA" sz="2200" dirty="0"/>
              <a:t>) </a:t>
            </a:r>
          </a:p>
          <a:p>
            <a:endParaRPr lang="en-ZA" dirty="0"/>
          </a:p>
        </p:txBody>
      </p:sp>
      <p:sp>
        <p:nvSpPr>
          <p:cNvPr id="3" name="Slide Number Placeholder 2">
            <a:extLst>
              <a:ext uri="{FF2B5EF4-FFF2-40B4-BE49-F238E27FC236}">
                <a16:creationId xmlns:a16="http://schemas.microsoft.com/office/drawing/2014/main" id="{78044B60-E447-495E-9884-5855CF078506}"/>
              </a:ext>
            </a:extLst>
          </p:cNvPr>
          <p:cNvSpPr>
            <a:spLocks noGrp="1"/>
          </p:cNvSpPr>
          <p:nvPr>
            <p:ph type="sldNum" sz="quarter" idx="12"/>
          </p:nvPr>
        </p:nvSpPr>
        <p:spPr/>
        <p:txBody>
          <a:bodyPr/>
          <a:lstStyle/>
          <a:p>
            <a:fld id="{EDA1711D-FA38-428E-8A41-861559834B06}" type="slidenum">
              <a:rPr lang="en-ZA" smtClean="0"/>
              <a:pPr/>
              <a:t>35</a:t>
            </a:fld>
            <a:endParaRPr lang="en-ZA" dirty="0"/>
          </a:p>
        </p:txBody>
      </p:sp>
      <p:sp>
        <p:nvSpPr>
          <p:cNvPr id="4" name="Title 3">
            <a:extLst>
              <a:ext uri="{FF2B5EF4-FFF2-40B4-BE49-F238E27FC236}">
                <a16:creationId xmlns:a16="http://schemas.microsoft.com/office/drawing/2014/main" id="{4503905E-1B81-4771-9E7C-1C1AC6BA966C}"/>
              </a:ext>
            </a:extLst>
          </p:cNvPr>
          <p:cNvSpPr>
            <a:spLocks noGrp="1"/>
          </p:cNvSpPr>
          <p:nvPr>
            <p:ph type="title"/>
          </p:nvPr>
        </p:nvSpPr>
        <p:spPr/>
        <p:txBody>
          <a:bodyPr>
            <a:normAutofit fontScale="90000"/>
          </a:bodyPr>
          <a:lstStyle/>
          <a:p>
            <a:r>
              <a:rPr lang="en-US" dirty="0"/>
              <a:t>5. Why were ICU links to syndicalism ignored in many studies? 	</a:t>
            </a:r>
            <a:endParaRPr lang="en-ZA" dirty="0"/>
          </a:p>
        </p:txBody>
      </p:sp>
    </p:spTree>
    <p:extLst>
      <p:ext uri="{BB962C8B-B14F-4D97-AF65-F5344CB8AC3E}">
        <p14:creationId xmlns:p14="http://schemas.microsoft.com/office/powerpoint/2010/main" val="109248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3AF1A9-F14A-4EB7-861C-79710A6ED98B}"/>
              </a:ext>
            </a:extLst>
          </p:cNvPr>
          <p:cNvSpPr>
            <a:spLocks noGrp="1"/>
          </p:cNvSpPr>
          <p:nvPr>
            <p:ph type="body" sz="quarter" idx="10"/>
          </p:nvPr>
        </p:nvSpPr>
        <p:spPr>
          <a:xfrm>
            <a:off x="218209" y="1049482"/>
            <a:ext cx="8925791" cy="5216236"/>
          </a:xfrm>
        </p:spPr>
        <p:txBody>
          <a:bodyPr>
            <a:normAutofit/>
          </a:bodyPr>
          <a:lstStyle/>
          <a:p>
            <a:pPr marL="0" indent="0">
              <a:buNone/>
            </a:pPr>
            <a:r>
              <a:rPr lang="en-US" b="1" dirty="0"/>
              <a:t>Syndicalist influence largely ignored in studies from 1960s</a:t>
            </a:r>
          </a:p>
          <a:p>
            <a:pPr marL="0" indent="0">
              <a:buNone/>
            </a:pPr>
            <a:endParaRPr lang="en-US" b="1" dirty="0"/>
          </a:p>
          <a:p>
            <a:pPr marL="0" indent="0">
              <a:buNone/>
            </a:pPr>
            <a:r>
              <a:rPr lang="en-US" b="1" dirty="0"/>
              <a:t>Why? </a:t>
            </a:r>
          </a:p>
          <a:p>
            <a:pPr marL="0" indent="0">
              <a:buNone/>
            </a:pPr>
            <a:endParaRPr lang="en-US" b="1" dirty="0"/>
          </a:p>
          <a:p>
            <a:pPr marL="457200" indent="-457200">
              <a:buAutoNum type="arabicPeriod"/>
            </a:pPr>
            <a:r>
              <a:rPr lang="en-US" sz="2200" dirty="0"/>
              <a:t>A heavy focus on the (empty) question of whether ICU was a “movement,” “party” or “union”</a:t>
            </a:r>
          </a:p>
          <a:p>
            <a:pPr marL="457200" indent="-457200">
              <a:buAutoNum type="arabicPeriod"/>
            </a:pPr>
            <a:endParaRPr lang="en-US" sz="2200" dirty="0"/>
          </a:p>
          <a:p>
            <a:pPr marL="0" indent="0">
              <a:buNone/>
            </a:pPr>
            <a:r>
              <a:rPr lang="en-US" sz="2200" b="1" dirty="0"/>
              <a:t>BUT </a:t>
            </a:r>
            <a:r>
              <a:rPr lang="en-US" sz="2200" dirty="0"/>
              <a:t>ICU was simply a mass union, that was highly political </a:t>
            </a:r>
          </a:p>
          <a:p>
            <a:pPr marL="0" indent="0">
              <a:buNone/>
            </a:pPr>
            <a:endParaRPr lang="en-US" sz="2200" dirty="0"/>
          </a:p>
          <a:p>
            <a:pPr marL="0" indent="0">
              <a:buNone/>
            </a:pPr>
            <a:r>
              <a:rPr lang="en-US" sz="2200" dirty="0"/>
              <a:t>2. The effort to present ICU as a </a:t>
            </a:r>
            <a:r>
              <a:rPr lang="en-US" sz="2200" b="1" dirty="0"/>
              <a:t>nationalist</a:t>
            </a:r>
            <a:r>
              <a:rPr lang="en-US" sz="2200" dirty="0"/>
              <a:t> movement </a:t>
            </a:r>
          </a:p>
          <a:p>
            <a:pPr marL="0" indent="0">
              <a:buNone/>
            </a:pPr>
            <a:endParaRPr lang="en-US" sz="2200" dirty="0"/>
          </a:p>
          <a:p>
            <a:pPr marL="0" indent="0">
              <a:buNone/>
            </a:pPr>
            <a:r>
              <a:rPr lang="en-US" sz="2200" b="1" dirty="0"/>
              <a:t>BUT </a:t>
            </a:r>
            <a:r>
              <a:rPr lang="en-US" sz="2200" dirty="0"/>
              <a:t>it was much more complicated </a:t>
            </a:r>
          </a:p>
          <a:p>
            <a:pPr marL="0" indent="0">
              <a:buNone/>
            </a:pPr>
            <a:endParaRPr lang="en-US" sz="2200" dirty="0"/>
          </a:p>
          <a:p>
            <a:endParaRPr lang="en-US" dirty="0"/>
          </a:p>
          <a:p>
            <a:endParaRPr lang="en-ZA" dirty="0"/>
          </a:p>
        </p:txBody>
      </p:sp>
      <p:sp>
        <p:nvSpPr>
          <p:cNvPr id="3" name="Slide Number Placeholder 2">
            <a:extLst>
              <a:ext uri="{FF2B5EF4-FFF2-40B4-BE49-F238E27FC236}">
                <a16:creationId xmlns:a16="http://schemas.microsoft.com/office/drawing/2014/main" id="{2A8EAA88-4B9A-4F3C-A362-F80D7ACA3144}"/>
              </a:ext>
            </a:extLst>
          </p:cNvPr>
          <p:cNvSpPr>
            <a:spLocks noGrp="1"/>
          </p:cNvSpPr>
          <p:nvPr>
            <p:ph type="sldNum" sz="quarter" idx="12"/>
          </p:nvPr>
        </p:nvSpPr>
        <p:spPr/>
        <p:txBody>
          <a:bodyPr/>
          <a:lstStyle/>
          <a:p>
            <a:fld id="{EDA1711D-FA38-428E-8A41-861559834B06}" type="slidenum">
              <a:rPr lang="en-ZA" smtClean="0"/>
              <a:pPr/>
              <a:t>36</a:t>
            </a:fld>
            <a:endParaRPr lang="en-ZA" dirty="0"/>
          </a:p>
        </p:txBody>
      </p:sp>
      <p:sp>
        <p:nvSpPr>
          <p:cNvPr id="4" name="Title 3">
            <a:extLst>
              <a:ext uri="{FF2B5EF4-FFF2-40B4-BE49-F238E27FC236}">
                <a16:creationId xmlns:a16="http://schemas.microsoft.com/office/drawing/2014/main" id="{24A7668A-B149-481C-B703-C6D3B5549272}"/>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118758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BD0570-EAD7-4A04-BD8C-0C1D659F39CF}"/>
              </a:ext>
            </a:extLst>
          </p:cNvPr>
          <p:cNvSpPr>
            <a:spLocks noGrp="1"/>
          </p:cNvSpPr>
          <p:nvPr>
            <p:ph type="body" sz="quarter" idx="10"/>
          </p:nvPr>
        </p:nvSpPr>
        <p:spPr>
          <a:xfrm>
            <a:off x="244186" y="1140114"/>
            <a:ext cx="8899814" cy="5216236"/>
          </a:xfrm>
        </p:spPr>
        <p:txBody>
          <a:bodyPr/>
          <a:lstStyle/>
          <a:p>
            <a:pPr marL="0" indent="0">
              <a:buNone/>
            </a:pPr>
            <a:r>
              <a:rPr lang="en-US" sz="2400" dirty="0"/>
              <a:t>3. The global decline of syndicalism: </a:t>
            </a:r>
          </a:p>
          <a:p>
            <a:pPr marL="0" indent="0">
              <a:buNone/>
            </a:pPr>
            <a:endParaRPr lang="en-US" dirty="0"/>
          </a:p>
          <a:p>
            <a:r>
              <a:rPr lang="en-US" sz="2200" dirty="0"/>
              <a:t>Unfamiliar to many later scholars/ caricatured in debates</a:t>
            </a:r>
          </a:p>
          <a:p>
            <a:endParaRPr lang="en-US" sz="2200" dirty="0"/>
          </a:p>
          <a:p>
            <a:r>
              <a:rPr lang="en-US" sz="2200" dirty="0"/>
              <a:t>Led to tendency to conflate the radical left with Marxism</a:t>
            </a:r>
          </a:p>
          <a:p>
            <a:endParaRPr lang="en-US" sz="2200" dirty="0"/>
          </a:p>
          <a:p>
            <a:r>
              <a:rPr lang="en-US" sz="2200" dirty="0"/>
              <a:t>And to conflation of left influences on ICU with CPSA influence</a:t>
            </a:r>
          </a:p>
          <a:p>
            <a:endParaRPr lang="en-US" sz="2200" dirty="0"/>
          </a:p>
          <a:p>
            <a:r>
              <a:rPr lang="en-US" sz="2200" dirty="0"/>
              <a:t>Also assumed that early CPSA was solidly Marxist-Leninist </a:t>
            </a:r>
          </a:p>
          <a:p>
            <a:pPr marL="0" indent="0">
              <a:buNone/>
            </a:pPr>
            <a:endParaRPr lang="en-ZA" dirty="0"/>
          </a:p>
        </p:txBody>
      </p:sp>
      <p:sp>
        <p:nvSpPr>
          <p:cNvPr id="3" name="Slide Number Placeholder 2">
            <a:extLst>
              <a:ext uri="{FF2B5EF4-FFF2-40B4-BE49-F238E27FC236}">
                <a16:creationId xmlns:a16="http://schemas.microsoft.com/office/drawing/2014/main" id="{A1A5CD75-DC92-4CF7-9FA8-457881BE57F5}"/>
              </a:ext>
            </a:extLst>
          </p:cNvPr>
          <p:cNvSpPr>
            <a:spLocks noGrp="1"/>
          </p:cNvSpPr>
          <p:nvPr>
            <p:ph type="sldNum" sz="quarter" idx="12"/>
          </p:nvPr>
        </p:nvSpPr>
        <p:spPr/>
        <p:txBody>
          <a:bodyPr/>
          <a:lstStyle/>
          <a:p>
            <a:fld id="{EDA1711D-FA38-428E-8A41-861559834B06}" type="slidenum">
              <a:rPr lang="en-ZA" smtClean="0"/>
              <a:pPr/>
              <a:t>37</a:t>
            </a:fld>
            <a:endParaRPr lang="en-ZA" dirty="0"/>
          </a:p>
        </p:txBody>
      </p:sp>
      <p:sp>
        <p:nvSpPr>
          <p:cNvPr id="4" name="Title 3">
            <a:extLst>
              <a:ext uri="{FF2B5EF4-FFF2-40B4-BE49-F238E27FC236}">
                <a16:creationId xmlns:a16="http://schemas.microsoft.com/office/drawing/2014/main" id="{FB02E7E8-500B-4198-9E76-60BBE4AB2BCC}"/>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270860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38828F-66AA-416F-B5FE-E151D95D9155}"/>
              </a:ext>
            </a:extLst>
          </p:cNvPr>
          <p:cNvSpPr>
            <a:spLocks noGrp="1"/>
          </p:cNvSpPr>
          <p:nvPr>
            <p:ph type="body" sz="quarter" idx="10"/>
          </p:nvPr>
        </p:nvSpPr>
        <p:spPr>
          <a:xfrm>
            <a:off x="405246" y="1059873"/>
            <a:ext cx="8582890" cy="5392882"/>
          </a:xfrm>
        </p:spPr>
        <p:txBody>
          <a:bodyPr>
            <a:normAutofit/>
          </a:bodyPr>
          <a:lstStyle/>
          <a:p>
            <a:pPr marL="0" indent="0">
              <a:buNone/>
            </a:pPr>
            <a:r>
              <a:rPr lang="en-US" dirty="0"/>
              <a:t>3. Over-reliance on Communist Party-linked interpretations of     </a:t>
            </a:r>
          </a:p>
          <a:p>
            <a:pPr marL="0" indent="0">
              <a:buNone/>
            </a:pPr>
            <a:r>
              <a:rPr lang="en-US" dirty="0"/>
              <a:t>    ICU</a:t>
            </a:r>
          </a:p>
          <a:p>
            <a:pPr marL="0" indent="0">
              <a:buNone/>
            </a:pPr>
            <a:endParaRPr lang="en-US" dirty="0"/>
          </a:p>
          <a:p>
            <a:pPr marL="0" indent="0">
              <a:buNone/>
            </a:pPr>
            <a:r>
              <a:rPr lang="en-US" dirty="0"/>
              <a:t>e.g. Andrews, Roux, Simons. </a:t>
            </a:r>
          </a:p>
          <a:p>
            <a:pPr marL="0" indent="0">
              <a:buNone/>
            </a:pPr>
            <a:endParaRPr lang="en-US" dirty="0"/>
          </a:p>
          <a:p>
            <a:r>
              <a:rPr lang="en-US" sz="2200" dirty="0"/>
              <a:t>These date ICU leftism to </a:t>
            </a:r>
            <a:r>
              <a:rPr lang="en-US" sz="2200" i="1" dirty="0"/>
              <a:t>entry</a:t>
            </a:r>
            <a:r>
              <a:rPr lang="en-US" sz="2200" dirty="0"/>
              <a:t> of party into ICU (1924)</a:t>
            </a:r>
          </a:p>
          <a:p>
            <a:endParaRPr lang="en-US" sz="2200" dirty="0"/>
          </a:p>
          <a:p>
            <a:r>
              <a:rPr lang="en-US" sz="2200" dirty="0"/>
              <a:t>They claim ICU became “right-wing” </a:t>
            </a:r>
            <a:r>
              <a:rPr lang="en-US" sz="2200" i="1" dirty="0"/>
              <a:t>after</a:t>
            </a:r>
            <a:r>
              <a:rPr lang="en-US" sz="2200" dirty="0"/>
              <a:t> expelling party (1926)</a:t>
            </a:r>
          </a:p>
          <a:p>
            <a:endParaRPr lang="en-US" sz="2200" dirty="0"/>
          </a:p>
          <a:p>
            <a:endParaRPr lang="en-US" sz="2200" dirty="0"/>
          </a:p>
          <a:p>
            <a:pPr marL="0" indent="0">
              <a:buNone/>
            </a:pPr>
            <a:endParaRPr lang="en-ZA" dirty="0"/>
          </a:p>
          <a:p>
            <a:pPr marL="0" indent="0">
              <a:buNone/>
            </a:pPr>
            <a:endParaRPr lang="en-ZA" dirty="0"/>
          </a:p>
        </p:txBody>
      </p:sp>
      <p:sp>
        <p:nvSpPr>
          <p:cNvPr id="3" name="Slide Number Placeholder 2">
            <a:extLst>
              <a:ext uri="{FF2B5EF4-FFF2-40B4-BE49-F238E27FC236}">
                <a16:creationId xmlns:a16="http://schemas.microsoft.com/office/drawing/2014/main" id="{1FE2F2A8-E954-4BF7-9830-AA85DE893A8A}"/>
              </a:ext>
            </a:extLst>
          </p:cNvPr>
          <p:cNvSpPr>
            <a:spLocks noGrp="1"/>
          </p:cNvSpPr>
          <p:nvPr>
            <p:ph type="sldNum" sz="quarter" idx="12"/>
          </p:nvPr>
        </p:nvSpPr>
        <p:spPr/>
        <p:txBody>
          <a:bodyPr/>
          <a:lstStyle/>
          <a:p>
            <a:fld id="{EDA1711D-FA38-428E-8A41-861559834B06}" type="slidenum">
              <a:rPr lang="en-ZA" smtClean="0"/>
              <a:pPr/>
              <a:t>38</a:t>
            </a:fld>
            <a:endParaRPr lang="en-ZA" dirty="0"/>
          </a:p>
        </p:txBody>
      </p:sp>
      <p:sp>
        <p:nvSpPr>
          <p:cNvPr id="4" name="Title 3">
            <a:extLst>
              <a:ext uri="{FF2B5EF4-FFF2-40B4-BE49-F238E27FC236}">
                <a16:creationId xmlns:a16="http://schemas.microsoft.com/office/drawing/2014/main" id="{E72D0CA1-D3DC-418C-9310-E1C54E823A1E}"/>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20832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4D4D7A-69F8-43D7-9B9E-503DA028ADB6}"/>
              </a:ext>
            </a:extLst>
          </p:cNvPr>
          <p:cNvSpPr>
            <a:spLocks noGrp="1"/>
          </p:cNvSpPr>
          <p:nvPr>
            <p:ph type="body" sz="quarter" idx="10"/>
          </p:nvPr>
        </p:nvSpPr>
        <p:spPr>
          <a:xfrm>
            <a:off x="446809" y="1080654"/>
            <a:ext cx="8416635" cy="5275695"/>
          </a:xfrm>
        </p:spPr>
        <p:txBody>
          <a:bodyPr>
            <a:normAutofit lnSpcReduction="10000"/>
          </a:bodyPr>
          <a:lstStyle/>
          <a:p>
            <a:pPr marL="0" indent="0">
              <a:buNone/>
            </a:pPr>
            <a:r>
              <a:rPr lang="en-US" sz="2800" b="1" dirty="0"/>
              <a:t>BUT</a:t>
            </a:r>
            <a:r>
              <a:rPr lang="en-US" sz="2800" dirty="0"/>
              <a:t> </a:t>
            </a:r>
          </a:p>
          <a:p>
            <a:r>
              <a:rPr lang="en-US" dirty="0"/>
              <a:t>Left incl. syndicalist influences on ICU </a:t>
            </a:r>
            <a:r>
              <a:rPr lang="en-US" i="1" dirty="0"/>
              <a:t>precede</a:t>
            </a:r>
            <a:r>
              <a:rPr lang="en-US" dirty="0"/>
              <a:t> 1924</a:t>
            </a:r>
          </a:p>
          <a:p>
            <a:endParaRPr lang="en-US" dirty="0"/>
          </a:p>
          <a:p>
            <a:r>
              <a:rPr lang="en-US" dirty="0"/>
              <a:t>SA had a large syndicalist milieu </a:t>
            </a:r>
            <a:r>
              <a:rPr lang="en-US" i="1" dirty="0"/>
              <a:t>before</a:t>
            </a:r>
            <a:r>
              <a:rPr lang="en-US" dirty="0"/>
              <a:t> the Communist Party of SA of 1921 (including the </a:t>
            </a:r>
            <a:r>
              <a:rPr lang="en-US" dirty="0" err="1"/>
              <a:t>IWA</a:t>
            </a:r>
            <a:r>
              <a:rPr lang="en-US" dirty="0"/>
              <a:t>)</a:t>
            </a:r>
          </a:p>
          <a:p>
            <a:endParaRPr lang="en-US" dirty="0"/>
          </a:p>
          <a:p>
            <a:r>
              <a:rPr lang="en-US" dirty="0"/>
              <a:t>Many CPSA founders had a syndicalist background, &amp; “</a:t>
            </a:r>
            <a:r>
              <a:rPr lang="en-ZA" dirty="0"/>
              <a:t>syndicalist concepts remained within the Communist Party for many years after its foundation” </a:t>
            </a:r>
          </a:p>
          <a:p>
            <a:pPr marL="0" indent="0">
              <a:buNone/>
            </a:pPr>
            <a:r>
              <a:rPr lang="en-ZA" dirty="0"/>
              <a:t>	(</a:t>
            </a:r>
            <a:r>
              <a:rPr lang="en-ZA" dirty="0" err="1"/>
              <a:t>Lerumo</a:t>
            </a:r>
            <a:r>
              <a:rPr lang="en-ZA" dirty="0"/>
              <a:t>, </a:t>
            </a:r>
            <a:r>
              <a:rPr lang="en-ZA" i="1" dirty="0"/>
              <a:t>Fifty Fighting Years, </a:t>
            </a:r>
            <a:r>
              <a:rPr lang="en-ZA" dirty="0"/>
              <a:t>official history of party)</a:t>
            </a:r>
          </a:p>
          <a:p>
            <a:endParaRPr lang="en-ZA" dirty="0"/>
          </a:p>
          <a:p>
            <a:r>
              <a:rPr lang="en-ZA" dirty="0"/>
              <a:t>ICU’s politics barely changed after </a:t>
            </a:r>
            <a:r>
              <a:rPr lang="en-US" dirty="0"/>
              <a:t>the communists were expelled</a:t>
            </a:r>
            <a:endParaRPr lang="en-ZA" dirty="0"/>
          </a:p>
        </p:txBody>
      </p:sp>
      <p:sp>
        <p:nvSpPr>
          <p:cNvPr id="3" name="Slide Number Placeholder 2">
            <a:extLst>
              <a:ext uri="{FF2B5EF4-FFF2-40B4-BE49-F238E27FC236}">
                <a16:creationId xmlns:a16="http://schemas.microsoft.com/office/drawing/2014/main" id="{459B5901-A5E9-4970-BE1D-78207C62DA57}"/>
              </a:ext>
            </a:extLst>
          </p:cNvPr>
          <p:cNvSpPr>
            <a:spLocks noGrp="1"/>
          </p:cNvSpPr>
          <p:nvPr>
            <p:ph type="sldNum" sz="quarter" idx="12"/>
          </p:nvPr>
        </p:nvSpPr>
        <p:spPr/>
        <p:txBody>
          <a:bodyPr/>
          <a:lstStyle/>
          <a:p>
            <a:fld id="{EDA1711D-FA38-428E-8A41-861559834B06}" type="slidenum">
              <a:rPr lang="en-ZA" smtClean="0"/>
              <a:pPr/>
              <a:t>39</a:t>
            </a:fld>
            <a:endParaRPr lang="en-ZA" dirty="0"/>
          </a:p>
        </p:txBody>
      </p:sp>
      <p:sp>
        <p:nvSpPr>
          <p:cNvPr id="4" name="Title 3">
            <a:extLst>
              <a:ext uri="{FF2B5EF4-FFF2-40B4-BE49-F238E27FC236}">
                <a16:creationId xmlns:a16="http://schemas.microsoft.com/office/drawing/2014/main" id="{D4CB7C89-D2D9-4423-8495-385CA7A1C091}"/>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11785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F272CE-481C-47D1-A888-E6AA64795DC1}"/>
              </a:ext>
            </a:extLst>
          </p:cNvPr>
          <p:cNvSpPr>
            <a:spLocks noGrp="1"/>
          </p:cNvSpPr>
          <p:nvPr>
            <p:ph type="body" sz="quarter" idx="10"/>
          </p:nvPr>
        </p:nvSpPr>
        <p:spPr>
          <a:xfrm>
            <a:off x="249382" y="1070264"/>
            <a:ext cx="8211109" cy="4951064"/>
          </a:xfrm>
        </p:spPr>
        <p:txBody>
          <a:bodyPr/>
          <a:lstStyle/>
          <a:p>
            <a:pPr marL="0" indent="0">
              <a:buNone/>
            </a:pPr>
            <a:r>
              <a:rPr lang="en-US" b="1" dirty="0"/>
              <a:t>This seminar will discuss:</a:t>
            </a:r>
          </a:p>
          <a:p>
            <a:pPr marL="0" indent="0">
              <a:buNone/>
            </a:pPr>
            <a:endParaRPr lang="en-ZA" dirty="0"/>
          </a:p>
          <a:p>
            <a:r>
              <a:rPr lang="en-US" dirty="0"/>
              <a:t>The context in which the ICU emerged</a:t>
            </a:r>
          </a:p>
          <a:p>
            <a:endParaRPr lang="en-US" dirty="0"/>
          </a:p>
          <a:p>
            <a:r>
              <a:rPr lang="en-US" dirty="0"/>
              <a:t>The size as well as regional dimension of the ICU</a:t>
            </a:r>
          </a:p>
          <a:p>
            <a:endParaRPr lang="en-US" dirty="0"/>
          </a:p>
          <a:p>
            <a:r>
              <a:rPr lang="en-US" dirty="0"/>
              <a:t>The importance of the ICU</a:t>
            </a:r>
          </a:p>
          <a:p>
            <a:endParaRPr lang="en-US" dirty="0"/>
          </a:p>
          <a:p>
            <a:r>
              <a:rPr lang="en-US" dirty="0"/>
              <a:t>The politics of the ICU </a:t>
            </a:r>
            <a:r>
              <a:rPr lang="en-US" sz="2200" dirty="0"/>
              <a:t>esp. “revolutionary syndicalism” </a:t>
            </a:r>
          </a:p>
          <a:p>
            <a:endParaRPr lang="en-US" dirty="0"/>
          </a:p>
          <a:p>
            <a:r>
              <a:rPr lang="en-US" dirty="0"/>
              <a:t>What happened to the ICU?</a:t>
            </a:r>
          </a:p>
          <a:p>
            <a:pPr marL="0" indent="0">
              <a:buNone/>
            </a:pPr>
            <a:endParaRPr lang="en-ZA" dirty="0"/>
          </a:p>
        </p:txBody>
      </p:sp>
      <p:sp>
        <p:nvSpPr>
          <p:cNvPr id="3" name="Slide Number Placeholder 2">
            <a:extLst>
              <a:ext uri="{FF2B5EF4-FFF2-40B4-BE49-F238E27FC236}">
                <a16:creationId xmlns:a16="http://schemas.microsoft.com/office/drawing/2014/main" id="{32D73AF8-DB97-4FB9-B198-B0786714BD7D}"/>
              </a:ext>
            </a:extLst>
          </p:cNvPr>
          <p:cNvSpPr>
            <a:spLocks noGrp="1"/>
          </p:cNvSpPr>
          <p:nvPr>
            <p:ph type="sldNum" sz="quarter" idx="12"/>
          </p:nvPr>
        </p:nvSpPr>
        <p:spPr/>
        <p:txBody>
          <a:bodyPr/>
          <a:lstStyle/>
          <a:p>
            <a:fld id="{EDA1711D-FA38-428E-8A41-861559834B06}" type="slidenum">
              <a:rPr lang="en-ZA" smtClean="0"/>
              <a:pPr/>
              <a:t>4</a:t>
            </a:fld>
            <a:endParaRPr lang="en-ZA" dirty="0"/>
          </a:p>
        </p:txBody>
      </p:sp>
      <p:sp>
        <p:nvSpPr>
          <p:cNvPr id="4" name="Title 3">
            <a:extLst>
              <a:ext uri="{FF2B5EF4-FFF2-40B4-BE49-F238E27FC236}">
                <a16:creationId xmlns:a16="http://schemas.microsoft.com/office/drawing/2014/main" id="{1F6B3760-65D1-4AEE-A8BF-734C7E57D1DB}"/>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206883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fade">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B1EAD3-D5AB-4A26-A207-8A5EC49EFC43}"/>
              </a:ext>
            </a:extLst>
          </p:cNvPr>
          <p:cNvSpPr>
            <a:spLocks noGrp="1"/>
          </p:cNvSpPr>
          <p:nvPr>
            <p:ph type="body" sz="quarter" idx="10"/>
          </p:nvPr>
        </p:nvSpPr>
        <p:spPr>
          <a:xfrm>
            <a:off x="301336" y="1070263"/>
            <a:ext cx="8562109" cy="5185064"/>
          </a:xfrm>
        </p:spPr>
        <p:txBody>
          <a:bodyPr>
            <a:normAutofit/>
          </a:bodyPr>
          <a:lstStyle/>
          <a:p>
            <a:pPr marL="0" indent="0">
              <a:buNone/>
            </a:pPr>
            <a:r>
              <a:rPr lang="en-US" b="1" dirty="0"/>
              <a:t>1. We cannot read ICU story off the story of the ICU in    </a:t>
            </a:r>
          </a:p>
          <a:p>
            <a:pPr marL="0" indent="0">
              <a:buNone/>
            </a:pPr>
            <a:r>
              <a:rPr lang="en-US" b="1" dirty="0"/>
              <a:t>    SA</a:t>
            </a:r>
          </a:p>
          <a:p>
            <a:pPr marL="0" indent="0">
              <a:buNone/>
            </a:pPr>
            <a:endParaRPr lang="en-US" dirty="0"/>
          </a:p>
          <a:p>
            <a:pPr marL="0" indent="0">
              <a:buNone/>
            </a:pPr>
            <a:r>
              <a:rPr lang="en-US" dirty="0"/>
              <a:t>The ICU started to collapse in SA in late 1920s</a:t>
            </a:r>
          </a:p>
          <a:p>
            <a:pPr marL="0" indent="0">
              <a:buNone/>
            </a:pPr>
            <a:endParaRPr lang="en-US" dirty="0"/>
          </a:p>
          <a:p>
            <a:pPr marL="0" indent="0">
              <a:buNone/>
            </a:pPr>
            <a:r>
              <a:rPr lang="en-US" b="1" dirty="0"/>
              <a:t>BUT </a:t>
            </a:r>
          </a:p>
          <a:p>
            <a:pPr marL="0" indent="0">
              <a:buNone/>
            </a:pPr>
            <a:endParaRPr lang="en-US" dirty="0"/>
          </a:p>
          <a:p>
            <a:r>
              <a:rPr lang="en-US" dirty="0"/>
              <a:t>It grew in Zimbabwe into 1930s, and was revived in 1940s</a:t>
            </a:r>
          </a:p>
          <a:p>
            <a:endParaRPr lang="en-US" dirty="0"/>
          </a:p>
          <a:p>
            <a:r>
              <a:rPr lang="en-US" dirty="0"/>
              <a:t>It first emerged in Zambia 1931</a:t>
            </a:r>
          </a:p>
          <a:p>
            <a:pPr marL="0" indent="0">
              <a:buNone/>
            </a:pPr>
            <a:endParaRPr lang="en-ZA" dirty="0"/>
          </a:p>
          <a:p>
            <a:pPr marL="0" indent="0">
              <a:buNone/>
            </a:pPr>
            <a:endParaRPr lang="en-ZA" dirty="0"/>
          </a:p>
        </p:txBody>
      </p:sp>
      <p:sp>
        <p:nvSpPr>
          <p:cNvPr id="3" name="Slide Number Placeholder 2">
            <a:extLst>
              <a:ext uri="{FF2B5EF4-FFF2-40B4-BE49-F238E27FC236}">
                <a16:creationId xmlns:a16="http://schemas.microsoft.com/office/drawing/2014/main" id="{BAC8B93A-7E0A-41D3-8000-8B7B74AC5372}"/>
              </a:ext>
            </a:extLst>
          </p:cNvPr>
          <p:cNvSpPr>
            <a:spLocks noGrp="1"/>
          </p:cNvSpPr>
          <p:nvPr>
            <p:ph type="sldNum" sz="quarter" idx="12"/>
          </p:nvPr>
        </p:nvSpPr>
        <p:spPr/>
        <p:txBody>
          <a:bodyPr/>
          <a:lstStyle/>
          <a:p>
            <a:fld id="{EDA1711D-FA38-428E-8A41-861559834B06}" type="slidenum">
              <a:rPr lang="en-ZA" smtClean="0"/>
              <a:pPr/>
              <a:t>40</a:t>
            </a:fld>
            <a:endParaRPr lang="en-ZA" dirty="0"/>
          </a:p>
        </p:txBody>
      </p:sp>
      <p:sp>
        <p:nvSpPr>
          <p:cNvPr id="4" name="Title 3">
            <a:extLst>
              <a:ext uri="{FF2B5EF4-FFF2-40B4-BE49-F238E27FC236}">
                <a16:creationId xmlns:a16="http://schemas.microsoft.com/office/drawing/2014/main" id="{2FB31E55-D92A-4787-853B-B12DC6AD8367}"/>
              </a:ext>
            </a:extLst>
          </p:cNvPr>
          <p:cNvSpPr>
            <a:spLocks noGrp="1"/>
          </p:cNvSpPr>
          <p:nvPr>
            <p:ph type="title"/>
          </p:nvPr>
        </p:nvSpPr>
        <p:spPr/>
        <p:txBody>
          <a:bodyPr/>
          <a:lstStyle/>
          <a:p>
            <a:r>
              <a:rPr lang="en-US" dirty="0"/>
              <a:t>6. Four conclusions</a:t>
            </a:r>
            <a:endParaRPr lang="en-ZA" dirty="0"/>
          </a:p>
        </p:txBody>
      </p:sp>
    </p:spTree>
    <p:extLst>
      <p:ext uri="{BB962C8B-B14F-4D97-AF65-F5344CB8AC3E}">
        <p14:creationId xmlns:p14="http://schemas.microsoft.com/office/powerpoint/2010/main" val="41259967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fad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D822C2-FCB6-48DA-B8DD-A639279B0A2D}"/>
              </a:ext>
            </a:extLst>
          </p:cNvPr>
          <p:cNvSpPr>
            <a:spLocks noGrp="1"/>
          </p:cNvSpPr>
          <p:nvPr>
            <p:ph type="sldNum" sz="quarter" idx="12"/>
          </p:nvPr>
        </p:nvSpPr>
        <p:spPr/>
        <p:txBody>
          <a:bodyPr/>
          <a:lstStyle/>
          <a:p>
            <a:fld id="{EDA1711D-FA38-428E-8A41-861559834B06}" type="slidenum">
              <a:rPr lang="en-ZA" smtClean="0"/>
              <a:pPr/>
              <a:t>41</a:t>
            </a:fld>
            <a:endParaRPr lang="en-ZA" dirty="0"/>
          </a:p>
        </p:txBody>
      </p:sp>
      <p:sp>
        <p:nvSpPr>
          <p:cNvPr id="4" name="Title 3">
            <a:extLst>
              <a:ext uri="{FF2B5EF4-FFF2-40B4-BE49-F238E27FC236}">
                <a16:creationId xmlns:a16="http://schemas.microsoft.com/office/drawing/2014/main" id="{5752E19C-CB5C-4F71-9F33-2B657E5F72B4}"/>
              </a:ext>
            </a:extLst>
          </p:cNvPr>
          <p:cNvSpPr>
            <a:spLocks noGrp="1"/>
          </p:cNvSpPr>
          <p:nvPr>
            <p:ph type="title"/>
          </p:nvPr>
        </p:nvSpPr>
        <p:spPr/>
        <p:txBody>
          <a:bodyPr/>
          <a:lstStyle/>
          <a:p>
            <a:endParaRPr lang="en-ZA"/>
          </a:p>
        </p:txBody>
      </p:sp>
      <p:pic>
        <p:nvPicPr>
          <p:cNvPr id="6" name="Picture 5">
            <a:extLst>
              <a:ext uri="{FF2B5EF4-FFF2-40B4-BE49-F238E27FC236}">
                <a16:creationId xmlns:a16="http://schemas.microsoft.com/office/drawing/2014/main" id="{1634F97B-C0AC-41C6-9523-606F4F6C648D}"/>
              </a:ext>
            </a:extLst>
          </p:cNvPr>
          <p:cNvPicPr>
            <a:picLocks noChangeAspect="1"/>
          </p:cNvPicPr>
          <p:nvPr/>
        </p:nvPicPr>
        <p:blipFill rotWithShape="1">
          <a:blip r:embed="rId2"/>
          <a:srcRect b="15247"/>
          <a:stretch/>
        </p:blipFill>
        <p:spPr>
          <a:xfrm>
            <a:off x="1675370" y="1213165"/>
            <a:ext cx="5629444" cy="4345972"/>
          </a:xfrm>
          <a:prstGeom prst="rect">
            <a:avLst/>
          </a:prstGeom>
        </p:spPr>
      </p:pic>
      <p:sp>
        <p:nvSpPr>
          <p:cNvPr id="5" name="Text Placeholder 1">
            <a:extLst>
              <a:ext uri="{FF2B5EF4-FFF2-40B4-BE49-F238E27FC236}">
                <a16:creationId xmlns:a16="http://schemas.microsoft.com/office/drawing/2014/main" id="{4366DC8D-3D9B-4F87-A15B-AAE5C6C7BF49}"/>
              </a:ext>
            </a:extLst>
          </p:cNvPr>
          <p:cNvSpPr>
            <a:spLocks noGrp="1"/>
          </p:cNvSpPr>
          <p:nvPr>
            <p:ph type="body" sz="quarter" idx="10"/>
          </p:nvPr>
        </p:nvSpPr>
        <p:spPr>
          <a:xfrm>
            <a:off x="1825336" y="4891201"/>
            <a:ext cx="5143500" cy="1205345"/>
          </a:xfrm>
        </p:spPr>
        <p:txBody>
          <a:bodyPr>
            <a:normAutofit fontScale="25000" lnSpcReduction="20000"/>
          </a:bodyPr>
          <a:lstStyle/>
          <a:p>
            <a:pPr marL="0" indent="0">
              <a:buNone/>
            </a:pPr>
            <a:endParaRPr lang="en-US"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lgn="ctr">
              <a:buNone/>
            </a:pPr>
            <a:r>
              <a:rPr lang="en-ZA" sz="4800" b="1" dirty="0"/>
              <a:t>The ICU in Zimbabwe: Solomon </a:t>
            </a:r>
            <a:r>
              <a:rPr lang="en-ZA" sz="4800" b="1" dirty="0" err="1"/>
              <a:t>Maviyane</a:t>
            </a:r>
            <a:r>
              <a:rPr lang="en-ZA" sz="4800" b="1" dirty="0"/>
              <a:t> and Charles </a:t>
            </a:r>
            <a:r>
              <a:rPr lang="en-ZA" sz="4800" b="1" dirty="0" err="1"/>
              <a:t>Mzingeli</a:t>
            </a:r>
            <a:r>
              <a:rPr lang="en-ZA" sz="4800" b="1" dirty="0"/>
              <a:t>, 1952</a:t>
            </a:r>
          </a:p>
          <a:p>
            <a:pPr marL="0" indent="0">
              <a:buNone/>
            </a:pPr>
            <a:endParaRPr lang="en-ZA" dirty="0"/>
          </a:p>
        </p:txBody>
      </p:sp>
    </p:spTree>
    <p:extLst>
      <p:ext uri="{BB962C8B-B14F-4D97-AF65-F5344CB8AC3E}">
        <p14:creationId xmlns:p14="http://schemas.microsoft.com/office/powerpoint/2010/main" val="64518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animEffect transition="in" filter="fade">
                                      <p:cBhvr>
                                        <p:cTn id="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ADE036-9447-4CA3-917B-CC2001ACF572}"/>
              </a:ext>
            </a:extLst>
          </p:cNvPr>
          <p:cNvSpPr>
            <a:spLocks noGrp="1"/>
          </p:cNvSpPr>
          <p:nvPr>
            <p:ph type="body" sz="quarter" idx="10"/>
          </p:nvPr>
        </p:nvSpPr>
        <p:spPr>
          <a:xfrm>
            <a:off x="270164" y="1101436"/>
            <a:ext cx="8190327" cy="4919892"/>
          </a:xfrm>
        </p:spPr>
        <p:txBody>
          <a:bodyPr>
            <a:normAutofit/>
          </a:bodyPr>
          <a:lstStyle/>
          <a:p>
            <a:pPr marL="0" indent="0">
              <a:buNone/>
            </a:pPr>
            <a:r>
              <a:rPr lang="en-US" b="1" dirty="0"/>
              <a:t>2. The ICU cannot be understood </a:t>
            </a:r>
            <a:r>
              <a:rPr lang="en-US" b="1" i="1" dirty="0"/>
              <a:t>without</a:t>
            </a:r>
            <a:r>
              <a:rPr lang="en-US" b="1" dirty="0"/>
              <a:t> syndicalism</a:t>
            </a:r>
          </a:p>
          <a:p>
            <a:pPr marL="0" indent="0">
              <a:buNone/>
            </a:pPr>
            <a:endParaRPr lang="en-US" b="1" dirty="0"/>
          </a:p>
          <a:p>
            <a:pPr marL="0" indent="0">
              <a:buNone/>
            </a:pPr>
            <a:r>
              <a:rPr lang="en-US" b="1" dirty="0"/>
              <a:t>3. The ICU was </a:t>
            </a:r>
            <a:r>
              <a:rPr lang="en-US" b="1" i="1" dirty="0"/>
              <a:t>not</a:t>
            </a:r>
            <a:r>
              <a:rPr lang="en-US" b="1" dirty="0"/>
              <a:t> a syndicalist union</a:t>
            </a:r>
          </a:p>
          <a:p>
            <a:pPr marL="0" indent="0">
              <a:buNone/>
            </a:pPr>
            <a:endParaRPr lang="en-US" b="1" dirty="0"/>
          </a:p>
          <a:p>
            <a:pPr marL="0" indent="0">
              <a:buNone/>
            </a:pPr>
            <a:r>
              <a:rPr lang="en-US" dirty="0"/>
              <a:t>It was one of a number of politically syncretic movements that drew on syndicalism, or anarchism.</a:t>
            </a:r>
          </a:p>
          <a:p>
            <a:pPr marL="0" indent="0">
              <a:buNone/>
            </a:pPr>
            <a:endParaRPr lang="en-US" dirty="0"/>
          </a:p>
          <a:p>
            <a:r>
              <a:rPr lang="en-US" dirty="0"/>
              <a:t>The first </a:t>
            </a:r>
            <a:r>
              <a:rPr lang="en-US" i="1" dirty="0"/>
              <a:t>Zapatismo </a:t>
            </a:r>
            <a:r>
              <a:rPr lang="en-US" dirty="0"/>
              <a:t>(Mexico, 1910s +)</a:t>
            </a:r>
          </a:p>
          <a:p>
            <a:r>
              <a:rPr lang="en-US" dirty="0"/>
              <a:t>The Ghadar Party  (India, Kenya, USA, 1910s+)</a:t>
            </a:r>
          </a:p>
          <a:p>
            <a:r>
              <a:rPr lang="en-US" dirty="0"/>
              <a:t>The original </a:t>
            </a:r>
            <a:r>
              <a:rPr lang="en-US" i="1" dirty="0"/>
              <a:t>Sandinistas (</a:t>
            </a:r>
            <a:r>
              <a:rPr lang="en-US" dirty="0"/>
              <a:t>Nicaragua, 1920s +)</a:t>
            </a:r>
          </a:p>
          <a:p>
            <a:endParaRPr lang="en-US" b="1" dirty="0"/>
          </a:p>
        </p:txBody>
      </p:sp>
      <p:sp>
        <p:nvSpPr>
          <p:cNvPr id="3" name="Slide Number Placeholder 2">
            <a:extLst>
              <a:ext uri="{FF2B5EF4-FFF2-40B4-BE49-F238E27FC236}">
                <a16:creationId xmlns:a16="http://schemas.microsoft.com/office/drawing/2014/main" id="{A2F5BAA1-058C-4171-8B93-B71C7704D518}"/>
              </a:ext>
            </a:extLst>
          </p:cNvPr>
          <p:cNvSpPr>
            <a:spLocks noGrp="1"/>
          </p:cNvSpPr>
          <p:nvPr>
            <p:ph type="sldNum" sz="quarter" idx="12"/>
          </p:nvPr>
        </p:nvSpPr>
        <p:spPr/>
        <p:txBody>
          <a:bodyPr/>
          <a:lstStyle/>
          <a:p>
            <a:fld id="{EDA1711D-FA38-428E-8A41-861559834B06}" type="slidenum">
              <a:rPr lang="en-ZA" smtClean="0"/>
              <a:pPr/>
              <a:t>42</a:t>
            </a:fld>
            <a:endParaRPr lang="en-ZA" dirty="0"/>
          </a:p>
        </p:txBody>
      </p:sp>
      <p:sp>
        <p:nvSpPr>
          <p:cNvPr id="4" name="Title 3">
            <a:extLst>
              <a:ext uri="{FF2B5EF4-FFF2-40B4-BE49-F238E27FC236}">
                <a16:creationId xmlns:a16="http://schemas.microsoft.com/office/drawing/2014/main" id="{F5FCE634-6EF6-47AA-99AD-D5DA888EF8CC}"/>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222976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F3396FF-94B4-4D53-AF2A-94528F870F5D}"/>
              </a:ext>
            </a:extLst>
          </p:cNvPr>
          <p:cNvSpPr>
            <a:spLocks noGrp="1"/>
          </p:cNvSpPr>
          <p:nvPr>
            <p:ph type="body" sz="quarter" idx="10"/>
          </p:nvPr>
        </p:nvSpPr>
        <p:spPr>
          <a:xfrm>
            <a:off x="353291" y="1059873"/>
            <a:ext cx="8478981" cy="5164282"/>
          </a:xfrm>
        </p:spPr>
        <p:txBody>
          <a:bodyPr>
            <a:normAutofit fontScale="92500" lnSpcReduction="10000"/>
          </a:bodyPr>
          <a:lstStyle/>
          <a:p>
            <a:pPr marL="0" indent="0">
              <a:buNone/>
            </a:pPr>
            <a:r>
              <a:rPr lang="en-US" b="1" dirty="0"/>
              <a:t>4. Diversity is not always strength</a:t>
            </a:r>
          </a:p>
          <a:p>
            <a:pPr marL="0" indent="0">
              <a:buNone/>
            </a:pPr>
            <a:endParaRPr lang="en-US" b="1" dirty="0"/>
          </a:p>
          <a:p>
            <a:pPr marL="0" indent="0">
              <a:buNone/>
            </a:pPr>
            <a:r>
              <a:rPr lang="en-US" dirty="0"/>
              <a:t>The ICU’s politics mitigated against clear strategy including for a general strike</a:t>
            </a:r>
          </a:p>
          <a:p>
            <a:pPr marL="0" indent="0">
              <a:buNone/>
            </a:pPr>
            <a:endParaRPr lang="en-US" dirty="0"/>
          </a:p>
          <a:p>
            <a:pPr marL="0" indent="0">
              <a:buNone/>
            </a:pPr>
            <a:r>
              <a:rPr lang="en-US" dirty="0"/>
              <a:t>The ICU leaned instead into promises, charisma</a:t>
            </a:r>
          </a:p>
          <a:p>
            <a:pPr marL="0" indent="0">
              <a:buNone/>
            </a:pPr>
            <a:endParaRPr lang="en-US" dirty="0"/>
          </a:p>
          <a:p>
            <a:pPr marL="0" indent="0">
              <a:buNone/>
            </a:pPr>
            <a:r>
              <a:rPr lang="en-US" dirty="0"/>
              <a:t>The ICU reliance on rallies led to limited workers’ control </a:t>
            </a:r>
          </a:p>
          <a:p>
            <a:pPr marL="0" indent="0">
              <a:buNone/>
            </a:pPr>
            <a:endParaRPr lang="en-US" dirty="0"/>
          </a:p>
          <a:p>
            <a:pPr marL="0" indent="0">
              <a:buNone/>
            </a:pPr>
            <a:r>
              <a:rPr lang="en-US" dirty="0"/>
              <a:t>This opened door to</a:t>
            </a:r>
          </a:p>
          <a:p>
            <a:r>
              <a:rPr lang="en-US" dirty="0"/>
              <a:t>corruption, splits</a:t>
            </a:r>
          </a:p>
          <a:p>
            <a:r>
              <a:rPr lang="en-US" dirty="0"/>
              <a:t>many rumours and millenarianism</a:t>
            </a:r>
          </a:p>
          <a:p>
            <a:r>
              <a:rPr lang="en-US" dirty="0"/>
              <a:t>disillusion as high hopes were dashed </a:t>
            </a:r>
          </a:p>
          <a:p>
            <a:pPr marL="0" indent="0">
              <a:buNone/>
            </a:pPr>
            <a:endParaRPr lang="en-US" dirty="0"/>
          </a:p>
          <a:p>
            <a:pPr marL="0" indent="0">
              <a:buNone/>
            </a:pPr>
            <a:endParaRPr lang="en-US" dirty="0"/>
          </a:p>
          <a:p>
            <a:pPr marL="0" indent="0">
              <a:buNone/>
            </a:pPr>
            <a:endParaRPr lang="en-ZA" b="1" dirty="0"/>
          </a:p>
        </p:txBody>
      </p:sp>
      <p:sp>
        <p:nvSpPr>
          <p:cNvPr id="3" name="Slide Number Placeholder 2">
            <a:extLst>
              <a:ext uri="{FF2B5EF4-FFF2-40B4-BE49-F238E27FC236}">
                <a16:creationId xmlns:a16="http://schemas.microsoft.com/office/drawing/2014/main" id="{A52DE8CA-6632-435E-87CA-39A7F8FE33F7}"/>
              </a:ext>
            </a:extLst>
          </p:cNvPr>
          <p:cNvSpPr>
            <a:spLocks noGrp="1"/>
          </p:cNvSpPr>
          <p:nvPr>
            <p:ph type="sldNum" sz="quarter" idx="12"/>
          </p:nvPr>
        </p:nvSpPr>
        <p:spPr/>
        <p:txBody>
          <a:bodyPr/>
          <a:lstStyle/>
          <a:p>
            <a:fld id="{EDA1711D-FA38-428E-8A41-861559834B06}" type="slidenum">
              <a:rPr lang="en-ZA" smtClean="0"/>
              <a:pPr/>
              <a:t>43</a:t>
            </a:fld>
            <a:endParaRPr lang="en-ZA" dirty="0"/>
          </a:p>
        </p:txBody>
      </p:sp>
      <p:sp>
        <p:nvSpPr>
          <p:cNvPr id="4" name="Title 3">
            <a:extLst>
              <a:ext uri="{FF2B5EF4-FFF2-40B4-BE49-F238E27FC236}">
                <a16:creationId xmlns:a16="http://schemas.microsoft.com/office/drawing/2014/main" id="{797880F4-5C21-4D84-B31F-D702425FC8C6}"/>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139206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fade">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9" end="9"/>
                                            </p:txEl>
                                          </p:spTgt>
                                        </p:tgtEl>
                                        <p:attrNameLst>
                                          <p:attrName>style.visibility</p:attrName>
                                        </p:attrNameLst>
                                      </p:cBhvr>
                                      <p:to>
                                        <p:strVal val="visible"/>
                                      </p:to>
                                    </p:set>
                                    <p:animEffect transition="in" filter="fade">
                                      <p:cBhvr>
                                        <p:cTn id="32" dur="500"/>
                                        <p:tgtEl>
                                          <p:spTgt spid="2">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500"/>
                                        <p:tgtEl>
                                          <p:spTgt spid="2">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fade">
                                      <p:cBhvr>
                                        <p:cTn id="4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32D287-58D0-47EC-856B-23B64B6B05D3}"/>
              </a:ext>
            </a:extLst>
          </p:cNvPr>
          <p:cNvSpPr>
            <a:spLocks noGrp="1"/>
          </p:cNvSpPr>
          <p:nvPr>
            <p:ph type="body" sz="quarter" idx="10"/>
          </p:nvPr>
        </p:nvSpPr>
        <p:spPr>
          <a:xfrm>
            <a:off x="498764" y="1070264"/>
            <a:ext cx="8489372" cy="5286086"/>
          </a:xfrm>
        </p:spPr>
        <p:txBody>
          <a:bodyPr/>
          <a:lstStyle/>
          <a:p>
            <a:pPr marL="0" indent="0">
              <a:buNone/>
            </a:pPr>
            <a:r>
              <a:rPr lang="en-US" b="1" dirty="0"/>
              <a:t>Sources</a:t>
            </a:r>
            <a:r>
              <a:rPr lang="en-US" dirty="0"/>
              <a:t>: </a:t>
            </a:r>
          </a:p>
          <a:p>
            <a:pPr marL="0" indent="0">
              <a:buNone/>
            </a:pPr>
            <a:endParaRPr lang="en-US" dirty="0"/>
          </a:p>
          <a:p>
            <a:r>
              <a:rPr lang="en-US" dirty="0"/>
              <a:t>All sources for quotes from ICU available on request from </a:t>
            </a:r>
            <a:r>
              <a:rPr lang="en-US" dirty="0">
                <a:hlinkClick r:id="rId2"/>
              </a:rPr>
              <a:t>l.vanderwalt@ru.ac.za</a:t>
            </a:r>
            <a:r>
              <a:rPr lang="en-US" dirty="0"/>
              <a:t> </a:t>
            </a:r>
          </a:p>
          <a:p>
            <a:r>
              <a:rPr lang="en-US" dirty="0"/>
              <a:t>The paper on which this talk was based will appear in a forthcoming book</a:t>
            </a:r>
          </a:p>
          <a:p>
            <a:pPr marL="0" indent="0">
              <a:buNone/>
            </a:pPr>
            <a:endParaRPr lang="en-US" dirty="0"/>
          </a:p>
          <a:p>
            <a:pPr marL="0" indent="0">
              <a:buNone/>
            </a:pPr>
            <a:endParaRPr lang="en-US" dirty="0"/>
          </a:p>
          <a:p>
            <a:pPr marL="0" indent="0">
              <a:buNone/>
            </a:pPr>
            <a:endParaRPr lang="en-ZA" dirty="0"/>
          </a:p>
        </p:txBody>
      </p:sp>
      <p:sp>
        <p:nvSpPr>
          <p:cNvPr id="3" name="Slide Number Placeholder 2">
            <a:extLst>
              <a:ext uri="{FF2B5EF4-FFF2-40B4-BE49-F238E27FC236}">
                <a16:creationId xmlns:a16="http://schemas.microsoft.com/office/drawing/2014/main" id="{42C00A6B-AC61-4B9E-A0A5-A700F8818632}"/>
              </a:ext>
            </a:extLst>
          </p:cNvPr>
          <p:cNvSpPr>
            <a:spLocks noGrp="1"/>
          </p:cNvSpPr>
          <p:nvPr>
            <p:ph type="sldNum" sz="quarter" idx="12"/>
          </p:nvPr>
        </p:nvSpPr>
        <p:spPr/>
        <p:txBody>
          <a:bodyPr/>
          <a:lstStyle/>
          <a:p>
            <a:fld id="{EDA1711D-FA38-428E-8A41-861559834B06}" type="slidenum">
              <a:rPr lang="en-ZA" smtClean="0"/>
              <a:pPr/>
              <a:t>44</a:t>
            </a:fld>
            <a:endParaRPr lang="en-ZA" dirty="0"/>
          </a:p>
        </p:txBody>
      </p:sp>
      <p:sp>
        <p:nvSpPr>
          <p:cNvPr id="4" name="Title 3">
            <a:extLst>
              <a:ext uri="{FF2B5EF4-FFF2-40B4-BE49-F238E27FC236}">
                <a16:creationId xmlns:a16="http://schemas.microsoft.com/office/drawing/2014/main" id="{AE92A5E1-3E05-41E6-B0B8-89C8C1BB9051}"/>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4061526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5AD3D-8C24-46D7-9025-9ACB23094AFB}"/>
              </a:ext>
            </a:extLst>
          </p:cNvPr>
          <p:cNvSpPr>
            <a:spLocks noGrp="1"/>
          </p:cNvSpPr>
          <p:nvPr>
            <p:ph type="body" sz="quarter" idx="10"/>
          </p:nvPr>
        </p:nvSpPr>
        <p:spPr>
          <a:xfrm>
            <a:off x="394855" y="1174173"/>
            <a:ext cx="8073735" cy="4894117"/>
          </a:xfrm>
        </p:spPr>
        <p:txBody>
          <a:bodyPr>
            <a:normAutofit/>
          </a:bodyPr>
          <a:lstStyle/>
          <a:p>
            <a:pPr marL="0" indent="0">
              <a:buNone/>
            </a:pPr>
            <a:r>
              <a:rPr lang="en-US" sz="2600" b="1" dirty="0"/>
              <a:t>Before 1880s, most of what becomes SA is:</a:t>
            </a:r>
          </a:p>
          <a:p>
            <a:endParaRPr lang="en-US" sz="2600" dirty="0"/>
          </a:p>
          <a:p>
            <a:r>
              <a:rPr lang="en-US" sz="2600" dirty="0"/>
              <a:t>Isolated from world economy</a:t>
            </a:r>
          </a:p>
          <a:p>
            <a:r>
              <a:rPr lang="en-US" sz="2600" dirty="0"/>
              <a:t>Fragmented </a:t>
            </a:r>
          </a:p>
          <a:p>
            <a:r>
              <a:rPr lang="en-US" sz="2600" dirty="0"/>
              <a:t>Rural</a:t>
            </a:r>
          </a:p>
          <a:p>
            <a:r>
              <a:rPr lang="en-US" sz="2600" dirty="0"/>
              <a:t>Non-capitalist </a:t>
            </a:r>
          </a:p>
          <a:p>
            <a:r>
              <a:rPr lang="en-US" sz="2600" dirty="0"/>
              <a:t>Class-divided &amp; quasi-feudal 	</a:t>
            </a:r>
          </a:p>
          <a:p>
            <a:pPr marL="457200" lvl="1" indent="0">
              <a:buNone/>
            </a:pPr>
            <a:r>
              <a:rPr lang="en-US" sz="2400" dirty="0"/>
              <a:t>	inc. Afrikaner republics, black African states</a:t>
            </a:r>
          </a:p>
          <a:p>
            <a:pPr lvl="1"/>
            <a:endParaRPr lang="en-US" dirty="0"/>
          </a:p>
          <a:p>
            <a:pPr lvl="1"/>
            <a:endParaRPr lang="en-US" dirty="0"/>
          </a:p>
          <a:p>
            <a:pPr marL="0" indent="0">
              <a:buNone/>
            </a:pPr>
            <a:endParaRPr lang="en-US" sz="5100" dirty="0"/>
          </a:p>
          <a:p>
            <a:pPr lvl="1"/>
            <a:endParaRPr lang="en-US" dirty="0"/>
          </a:p>
          <a:p>
            <a:pPr lvl="1"/>
            <a:endParaRPr lang="en-US" dirty="0"/>
          </a:p>
          <a:p>
            <a:endParaRPr lang="en-ZA" dirty="0"/>
          </a:p>
          <a:p>
            <a:endParaRPr lang="en-ZA" dirty="0"/>
          </a:p>
          <a:p>
            <a:pPr marL="0" indent="0">
              <a:buNone/>
            </a:pPr>
            <a:endParaRPr lang="en-ZA" dirty="0"/>
          </a:p>
          <a:p>
            <a:pPr marL="0" indent="0">
              <a:buNone/>
            </a:pPr>
            <a:endParaRPr lang="en-ZA" dirty="0"/>
          </a:p>
          <a:p>
            <a:pPr marL="0" indent="0">
              <a:buNone/>
            </a:pPr>
            <a:endParaRPr lang="en-ZA" dirty="0"/>
          </a:p>
        </p:txBody>
      </p:sp>
      <p:sp>
        <p:nvSpPr>
          <p:cNvPr id="3" name="Slide Number Placeholder 2">
            <a:extLst>
              <a:ext uri="{FF2B5EF4-FFF2-40B4-BE49-F238E27FC236}">
                <a16:creationId xmlns:a16="http://schemas.microsoft.com/office/drawing/2014/main" id="{F209E1D4-7C48-43AE-B4EA-B9FEC862B393}"/>
              </a:ext>
            </a:extLst>
          </p:cNvPr>
          <p:cNvSpPr>
            <a:spLocks noGrp="1"/>
          </p:cNvSpPr>
          <p:nvPr>
            <p:ph type="sldNum" sz="quarter" idx="12"/>
          </p:nvPr>
        </p:nvSpPr>
        <p:spPr/>
        <p:txBody>
          <a:bodyPr/>
          <a:lstStyle/>
          <a:p>
            <a:fld id="{EDA1711D-FA38-428E-8A41-861559834B06}" type="slidenum">
              <a:rPr lang="en-ZA" smtClean="0"/>
              <a:pPr/>
              <a:t>5</a:t>
            </a:fld>
            <a:endParaRPr lang="en-ZA" dirty="0"/>
          </a:p>
        </p:txBody>
      </p:sp>
      <p:sp>
        <p:nvSpPr>
          <p:cNvPr id="4" name="Title 3">
            <a:extLst>
              <a:ext uri="{FF2B5EF4-FFF2-40B4-BE49-F238E27FC236}">
                <a16:creationId xmlns:a16="http://schemas.microsoft.com/office/drawing/2014/main" id="{D70EF4D6-C2F3-469F-9527-74EE6A95ABFB}"/>
              </a:ext>
            </a:extLst>
          </p:cNvPr>
          <p:cNvSpPr>
            <a:spLocks noGrp="1"/>
          </p:cNvSpPr>
          <p:nvPr>
            <p:ph type="title"/>
          </p:nvPr>
        </p:nvSpPr>
        <p:spPr/>
        <p:txBody>
          <a:bodyPr>
            <a:normAutofit fontScale="90000"/>
          </a:bodyPr>
          <a:lstStyle/>
          <a:p>
            <a:br>
              <a:rPr lang="en-US" dirty="0"/>
            </a:br>
            <a:r>
              <a:rPr lang="en-US" dirty="0"/>
              <a:t>2. Context: Capitalist revolution and empire </a:t>
            </a:r>
            <a:br>
              <a:rPr lang="en-US" dirty="0"/>
            </a:br>
            <a:endParaRPr lang="en-ZA" dirty="0"/>
          </a:p>
        </p:txBody>
      </p:sp>
    </p:spTree>
    <p:extLst>
      <p:ext uri="{BB962C8B-B14F-4D97-AF65-F5344CB8AC3E}">
        <p14:creationId xmlns:p14="http://schemas.microsoft.com/office/powerpoint/2010/main" val="295322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34F0D8-12E7-4F96-B411-A02B9DC3FA11}"/>
              </a:ext>
            </a:extLst>
          </p:cNvPr>
          <p:cNvSpPr>
            <a:spLocks noGrp="1"/>
          </p:cNvSpPr>
          <p:nvPr>
            <p:ph type="body" sz="quarter" idx="10"/>
          </p:nvPr>
        </p:nvSpPr>
        <p:spPr>
          <a:xfrm>
            <a:off x="526093" y="1064711"/>
            <a:ext cx="8617907" cy="5190616"/>
          </a:xfrm>
        </p:spPr>
        <p:txBody>
          <a:bodyPr>
            <a:normAutofit lnSpcReduction="10000"/>
          </a:bodyPr>
          <a:lstStyle/>
          <a:p>
            <a:pPr marL="0" indent="0">
              <a:buNone/>
            </a:pPr>
            <a:r>
              <a:rPr lang="en-US" b="1" dirty="0"/>
              <a:t>Gold, steam and </a:t>
            </a:r>
            <a:r>
              <a:rPr lang="en-US" b="1" i="1" dirty="0"/>
              <a:t>mielies</a:t>
            </a:r>
            <a:r>
              <a:rPr lang="en-US" b="1" dirty="0"/>
              <a:t>: the capitalist revolution </a:t>
            </a:r>
          </a:p>
          <a:p>
            <a:endParaRPr lang="en-US" dirty="0"/>
          </a:p>
          <a:p>
            <a:r>
              <a:rPr lang="en-US" dirty="0"/>
              <a:t>1880s: massive foreign investment in Witwatersrand mines</a:t>
            </a:r>
          </a:p>
          <a:p>
            <a:pPr marL="0" indent="0">
              <a:buNone/>
            </a:pPr>
            <a:endParaRPr lang="en-US" dirty="0"/>
          </a:p>
          <a:p>
            <a:r>
              <a:rPr lang="en-US" dirty="0"/>
              <a:t>Rise of world’s biggest gold industry</a:t>
            </a:r>
          </a:p>
          <a:p>
            <a:pPr lvl="1"/>
            <a:r>
              <a:rPr lang="en-ZA" sz="2400" dirty="0"/>
              <a:t>Witwatersrand produces 40% of world's gold (1913)</a:t>
            </a:r>
          </a:p>
          <a:p>
            <a:endParaRPr lang="en-US" dirty="0"/>
          </a:p>
          <a:p>
            <a:r>
              <a:rPr lang="en-US" dirty="0"/>
              <a:t>Mines soon </a:t>
            </a:r>
            <a:r>
              <a:rPr lang="en-US" dirty="0" err="1"/>
              <a:t>centralised</a:t>
            </a:r>
            <a:r>
              <a:rPr lang="en-US" dirty="0"/>
              <a:t> in 5 big “houses” </a:t>
            </a:r>
          </a:p>
          <a:p>
            <a:pPr marL="0" indent="0">
              <a:buNone/>
            </a:pPr>
            <a:r>
              <a:rPr lang="en-US" sz="2200" dirty="0"/>
              <a:t>	e.g. </a:t>
            </a:r>
            <a:r>
              <a:rPr lang="en-US" sz="2200" dirty="0" err="1"/>
              <a:t>Wernher</a:t>
            </a:r>
            <a:r>
              <a:rPr lang="en-US" sz="2200" dirty="0"/>
              <a:t>, Beit &amp; Eckstein  (“Corner House”)</a:t>
            </a:r>
          </a:p>
          <a:p>
            <a:endParaRPr lang="en-US" sz="2800" dirty="0"/>
          </a:p>
          <a:p>
            <a:r>
              <a:rPr lang="en-US" dirty="0"/>
              <a:t>“Houses” coordinated in Chamber of Mines</a:t>
            </a:r>
            <a:br>
              <a:rPr lang="en-US" dirty="0"/>
            </a:br>
            <a:endParaRPr lang="en-US" dirty="0"/>
          </a:p>
          <a:p>
            <a:pPr marL="0" indent="0">
              <a:buNone/>
            </a:pPr>
            <a:endParaRPr lang="en-ZA" dirty="0"/>
          </a:p>
        </p:txBody>
      </p:sp>
      <p:sp>
        <p:nvSpPr>
          <p:cNvPr id="3" name="Slide Number Placeholder 2">
            <a:extLst>
              <a:ext uri="{FF2B5EF4-FFF2-40B4-BE49-F238E27FC236}">
                <a16:creationId xmlns:a16="http://schemas.microsoft.com/office/drawing/2014/main" id="{1061FE43-37DF-41BF-8960-561D7EE83D72}"/>
              </a:ext>
            </a:extLst>
          </p:cNvPr>
          <p:cNvSpPr>
            <a:spLocks noGrp="1"/>
          </p:cNvSpPr>
          <p:nvPr>
            <p:ph type="sldNum" sz="quarter" idx="12"/>
          </p:nvPr>
        </p:nvSpPr>
        <p:spPr/>
        <p:txBody>
          <a:bodyPr/>
          <a:lstStyle/>
          <a:p>
            <a:fld id="{EDA1711D-FA38-428E-8A41-861559834B06}" type="slidenum">
              <a:rPr lang="en-ZA" smtClean="0"/>
              <a:pPr/>
              <a:t>6</a:t>
            </a:fld>
            <a:endParaRPr lang="en-ZA" dirty="0"/>
          </a:p>
        </p:txBody>
      </p:sp>
      <p:sp>
        <p:nvSpPr>
          <p:cNvPr id="4" name="Title 3">
            <a:extLst>
              <a:ext uri="{FF2B5EF4-FFF2-40B4-BE49-F238E27FC236}">
                <a16:creationId xmlns:a16="http://schemas.microsoft.com/office/drawing/2014/main" id="{EFC556ED-90E0-4A33-A371-8C18A489D1BB}"/>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266488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fade">
                                      <p:cBhvr>
                                        <p:cTn id="3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FF334E-0729-468F-A50D-E30D9AAD893F}"/>
              </a:ext>
            </a:extLst>
          </p:cNvPr>
          <p:cNvSpPr>
            <a:spLocks noGrp="1"/>
          </p:cNvSpPr>
          <p:nvPr>
            <p:ph type="body" sz="quarter" idx="10"/>
          </p:nvPr>
        </p:nvSpPr>
        <p:spPr>
          <a:xfrm>
            <a:off x="405246" y="1098066"/>
            <a:ext cx="8427027" cy="5258283"/>
          </a:xfrm>
        </p:spPr>
        <p:txBody>
          <a:bodyPr>
            <a:normAutofit fontScale="92500" lnSpcReduction="10000"/>
          </a:bodyPr>
          <a:lstStyle/>
          <a:p>
            <a:pPr marL="0" indent="0" algn="l" rtl="0" eaLnBrk="1" latinLnBrk="0" hangingPunct="1">
              <a:spcBef>
                <a:spcPts val="480"/>
              </a:spcBef>
              <a:spcAft>
                <a:spcPts val="0"/>
              </a:spcAft>
              <a:buClr>
                <a:srgbClr val="4CA44D"/>
              </a:buClr>
              <a:buSzPts val="2000"/>
              <a:buNone/>
            </a:pPr>
            <a:r>
              <a:rPr lang="en-US" sz="2600" i="1" kern="1200" dirty="0">
                <a:solidFill>
                  <a:srgbClr val="000000"/>
                </a:solidFill>
                <a:effectLst/>
                <a:latin typeface="Arial" panose="020B0604020202020204" pitchFamily="34" charset="0"/>
                <a:ea typeface="+mn-ea"/>
                <a:cs typeface="Arial" panose="020B0604020202020204" pitchFamily="34" charset="0"/>
              </a:rPr>
              <a:t>Rise of gold fosters:</a:t>
            </a:r>
          </a:p>
          <a:p>
            <a:pPr marL="0" indent="0" algn="l" rtl="0" eaLnBrk="1" latinLnBrk="0" hangingPunct="1">
              <a:spcBef>
                <a:spcPts val="480"/>
              </a:spcBef>
              <a:spcAft>
                <a:spcPts val="0"/>
              </a:spcAft>
              <a:buClr>
                <a:srgbClr val="4CA44D"/>
              </a:buClr>
              <a:buSzPts val="2000"/>
              <a:buNone/>
            </a:pPr>
            <a:r>
              <a:rPr lang="en-US" sz="2200" b="1" kern="1200" dirty="0">
                <a:solidFill>
                  <a:srgbClr val="000000"/>
                </a:solidFill>
                <a:effectLst/>
                <a:latin typeface="Arial" panose="020B0604020202020204" pitchFamily="34" charset="0"/>
                <a:ea typeface="+mn-ea"/>
                <a:cs typeface="Arial" panose="020B0604020202020204" pitchFamily="34" charset="0"/>
              </a:rPr>
              <a:t> </a:t>
            </a:r>
          </a:p>
          <a:p>
            <a:pPr>
              <a:spcBef>
                <a:spcPts val="480"/>
              </a:spcBef>
              <a:buSzPts val="2000"/>
            </a:pPr>
            <a:r>
              <a:rPr lang="en-ZA" sz="2600" dirty="0">
                <a:effectLst/>
              </a:rPr>
              <a:t>Unprecedented urbanisation:</a:t>
            </a:r>
          </a:p>
          <a:p>
            <a:pPr marL="914400" lvl="2" indent="0">
              <a:spcBef>
                <a:spcPts val="480"/>
              </a:spcBef>
              <a:buSzPts val="2000"/>
              <a:buNone/>
            </a:pPr>
            <a:r>
              <a:rPr lang="en-ZA" sz="2400" dirty="0"/>
              <a:t>e.g. Cape Town: 45,000 (1875) to 170,000 (1904)</a:t>
            </a:r>
            <a:endParaRPr lang="en-ZA" sz="2400" dirty="0">
              <a:effectLst/>
            </a:endParaRPr>
          </a:p>
          <a:p>
            <a:pPr marL="0" indent="0">
              <a:spcBef>
                <a:spcPts val="480"/>
              </a:spcBef>
              <a:buSzPts val="2000"/>
              <a:buNone/>
            </a:pPr>
            <a:r>
              <a:rPr lang="en-ZA" dirty="0"/>
              <a:t>	e.g. Johannesburg: 3,000 (1886) to 250,000 (1913)</a:t>
            </a:r>
          </a:p>
          <a:p>
            <a:pPr marL="0" indent="0">
              <a:spcBef>
                <a:spcPts val="480"/>
              </a:spcBef>
              <a:buSzPts val="2000"/>
              <a:buNone/>
            </a:pPr>
            <a:r>
              <a:rPr lang="en-ZA" dirty="0"/>
              <a:t>	= biggest, richest (ever) city in Africa south of equator</a:t>
            </a:r>
          </a:p>
          <a:p>
            <a:pPr marL="0" indent="0">
              <a:spcBef>
                <a:spcPts val="480"/>
              </a:spcBef>
              <a:buSzPts val="2000"/>
              <a:buNone/>
            </a:pPr>
            <a:r>
              <a:rPr lang="en-ZA" sz="2200" dirty="0"/>
              <a:t> </a:t>
            </a:r>
          </a:p>
          <a:p>
            <a:pPr>
              <a:spcBef>
                <a:spcPts val="480"/>
              </a:spcBef>
              <a:buSzPts val="2000"/>
            </a:pPr>
            <a:r>
              <a:rPr lang="en-US" sz="2600" kern="1200" dirty="0">
                <a:solidFill>
                  <a:srgbClr val="000000"/>
                </a:solidFill>
                <a:effectLst/>
                <a:latin typeface="Arial" panose="020B0604020202020204" pitchFamily="34" charset="0"/>
                <a:ea typeface="+mn-ea"/>
                <a:cs typeface="Arial" panose="020B0604020202020204" pitchFamily="34" charset="0"/>
              </a:rPr>
              <a:t>Rise of (locally owned) capitalist farming in interior </a:t>
            </a:r>
          </a:p>
          <a:p>
            <a:pPr marL="0" indent="0">
              <a:spcBef>
                <a:spcPts val="480"/>
              </a:spcBef>
              <a:buSzPts val="2000"/>
              <a:buNone/>
            </a:pPr>
            <a:r>
              <a:rPr lang="en-US" sz="2600" dirty="0">
                <a:solidFill>
                  <a:srgbClr val="000000"/>
                </a:solidFill>
              </a:rPr>
              <a:t>	</a:t>
            </a:r>
            <a:r>
              <a:rPr lang="en-US" sz="2600" kern="1200" dirty="0">
                <a:solidFill>
                  <a:srgbClr val="000000"/>
                </a:solidFill>
                <a:effectLst/>
                <a:latin typeface="Arial" panose="020B0604020202020204" pitchFamily="34" charset="0"/>
                <a:ea typeface="+mn-ea"/>
                <a:cs typeface="Arial" panose="020B0604020202020204" pitchFamily="34" charset="0"/>
              </a:rPr>
              <a:t>= feeding the cities</a:t>
            </a:r>
          </a:p>
          <a:p>
            <a:pPr>
              <a:spcBef>
                <a:spcPts val="480"/>
              </a:spcBef>
              <a:buSzPts val="2000"/>
            </a:pPr>
            <a:endParaRPr lang="en-US" sz="2200" kern="1200" dirty="0">
              <a:solidFill>
                <a:srgbClr val="000000"/>
              </a:solidFill>
              <a:effectLst/>
              <a:latin typeface="Arial" panose="020B0604020202020204" pitchFamily="34" charset="0"/>
              <a:ea typeface="+mn-ea"/>
              <a:cs typeface="Arial" panose="020B0604020202020204" pitchFamily="34" charset="0"/>
            </a:endParaRPr>
          </a:p>
          <a:p>
            <a:pPr>
              <a:spcBef>
                <a:spcPts val="480"/>
              </a:spcBef>
              <a:buSzPts val="2000"/>
            </a:pPr>
            <a:r>
              <a:rPr lang="en-US" sz="2600" kern="1200" dirty="0">
                <a:solidFill>
                  <a:srgbClr val="000000"/>
                </a:solidFill>
                <a:effectLst/>
                <a:latin typeface="Arial" panose="020B0604020202020204" pitchFamily="34" charset="0"/>
                <a:ea typeface="+mn-ea"/>
                <a:cs typeface="Arial" panose="020B0604020202020204" pitchFamily="34" charset="0"/>
              </a:rPr>
              <a:t>Some secondary industry e.g. cables, paint, metals</a:t>
            </a:r>
            <a:endParaRPr lang="en-ZA" sz="2600" dirty="0"/>
          </a:p>
          <a:p>
            <a:pPr>
              <a:spcBef>
                <a:spcPts val="480"/>
              </a:spcBef>
              <a:buSzPts val="2000"/>
            </a:pPr>
            <a:endParaRPr lang="en-ZA" sz="2600" kern="1200" dirty="0">
              <a:solidFill>
                <a:srgbClr val="000000"/>
              </a:solidFill>
              <a:effectLst/>
              <a:latin typeface="Arial" panose="020B0604020202020204" pitchFamily="34" charset="0"/>
              <a:ea typeface="+mn-ea"/>
              <a:cs typeface="Arial" panose="020B0604020202020204" pitchFamily="34" charset="0"/>
            </a:endParaRPr>
          </a:p>
          <a:p>
            <a:pPr>
              <a:spcBef>
                <a:spcPts val="480"/>
              </a:spcBef>
              <a:buSzPts val="2000"/>
            </a:pPr>
            <a:r>
              <a:rPr lang="en-ZA" sz="2600" kern="1200" dirty="0">
                <a:solidFill>
                  <a:srgbClr val="000000"/>
                </a:solidFill>
                <a:effectLst/>
                <a:latin typeface="Arial" panose="020B0604020202020204" pitchFamily="34" charset="0"/>
                <a:ea typeface="+mn-ea"/>
                <a:cs typeface="Arial" panose="020B0604020202020204" pitchFamily="34" charset="0"/>
              </a:rPr>
              <a:t>Electrification,</a:t>
            </a:r>
            <a:r>
              <a:rPr lang="en-ZA" sz="2600" dirty="0">
                <a:solidFill>
                  <a:srgbClr val="000000"/>
                </a:solidFill>
              </a:rPr>
              <a:t> railway and </a:t>
            </a:r>
            <a:r>
              <a:rPr lang="en-US" sz="2600" dirty="0" err="1">
                <a:solidFill>
                  <a:srgbClr val="000000"/>
                </a:solidFill>
              </a:rPr>
              <a:t>harbour</a:t>
            </a:r>
            <a:r>
              <a:rPr lang="en-US" sz="2600" dirty="0">
                <a:solidFill>
                  <a:srgbClr val="000000"/>
                </a:solidFill>
              </a:rPr>
              <a:t> expansion</a:t>
            </a:r>
            <a:endParaRPr lang="en-ZA" sz="2600" dirty="0">
              <a:effectLst/>
            </a:endParaRPr>
          </a:p>
          <a:p>
            <a:pPr marL="0" indent="0">
              <a:buNone/>
            </a:pPr>
            <a:endParaRPr lang="en-ZA" dirty="0"/>
          </a:p>
        </p:txBody>
      </p:sp>
      <p:sp>
        <p:nvSpPr>
          <p:cNvPr id="3" name="Slide Number Placeholder 2">
            <a:extLst>
              <a:ext uri="{FF2B5EF4-FFF2-40B4-BE49-F238E27FC236}">
                <a16:creationId xmlns:a16="http://schemas.microsoft.com/office/drawing/2014/main" id="{764F8AA9-C593-492A-98EB-FC6B90867BA2}"/>
              </a:ext>
            </a:extLst>
          </p:cNvPr>
          <p:cNvSpPr>
            <a:spLocks noGrp="1"/>
          </p:cNvSpPr>
          <p:nvPr>
            <p:ph type="sldNum" sz="quarter" idx="12"/>
          </p:nvPr>
        </p:nvSpPr>
        <p:spPr/>
        <p:txBody>
          <a:bodyPr/>
          <a:lstStyle/>
          <a:p>
            <a:fld id="{EDA1711D-FA38-428E-8A41-861559834B06}" type="slidenum">
              <a:rPr lang="en-ZA" smtClean="0"/>
              <a:pPr/>
              <a:t>7</a:t>
            </a:fld>
            <a:endParaRPr lang="en-ZA" dirty="0"/>
          </a:p>
        </p:txBody>
      </p:sp>
      <p:sp>
        <p:nvSpPr>
          <p:cNvPr id="4" name="Title 3">
            <a:extLst>
              <a:ext uri="{FF2B5EF4-FFF2-40B4-BE49-F238E27FC236}">
                <a16:creationId xmlns:a16="http://schemas.microsoft.com/office/drawing/2014/main" id="{45263594-FE2E-4858-A43E-163500C26E4D}"/>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160838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fade">
                                      <p:cBhvr>
                                        <p:cTn id="52" dur="500"/>
                                        <p:tgtEl>
                                          <p:spTgt spid="2">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12" end="12"/>
                                            </p:txEl>
                                          </p:spTgt>
                                        </p:tgtEl>
                                        <p:attrNameLst>
                                          <p:attrName>style.visibility</p:attrName>
                                        </p:attrNameLst>
                                      </p:cBhvr>
                                      <p:to>
                                        <p:strVal val="visible"/>
                                      </p:to>
                                    </p:set>
                                    <p:animEffect transition="in" filter="fade">
                                      <p:cBhvr>
                                        <p:cTn id="5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C2D918-1C8C-4C31-9B91-0DF63A730C17}"/>
              </a:ext>
            </a:extLst>
          </p:cNvPr>
          <p:cNvSpPr>
            <a:spLocks noGrp="1"/>
          </p:cNvSpPr>
          <p:nvPr>
            <p:ph type="body" sz="quarter" idx="10"/>
          </p:nvPr>
        </p:nvSpPr>
        <p:spPr>
          <a:xfrm>
            <a:off x="519546" y="1059873"/>
            <a:ext cx="8167254" cy="5296477"/>
          </a:xfrm>
        </p:spPr>
        <p:txBody>
          <a:bodyPr>
            <a:normAutofit/>
          </a:bodyPr>
          <a:lstStyle/>
          <a:p>
            <a:pPr marL="0" indent="0">
              <a:buNone/>
            </a:pPr>
            <a:r>
              <a:rPr lang="en-US" b="1" dirty="0"/>
              <a:t>Blood, iron and the British Empire</a:t>
            </a:r>
          </a:p>
          <a:p>
            <a:pPr marL="0" indent="0">
              <a:buNone/>
            </a:pPr>
            <a:endParaRPr lang="en-US" b="1" dirty="0"/>
          </a:p>
          <a:p>
            <a:r>
              <a:rPr lang="en-ZA" dirty="0"/>
              <a:t>Wave of British conquests from 1880s</a:t>
            </a:r>
          </a:p>
          <a:p>
            <a:pPr marL="0" indent="0">
              <a:buNone/>
            </a:pPr>
            <a:r>
              <a:rPr lang="en-ZA" dirty="0"/>
              <a:t>	</a:t>
            </a:r>
            <a:r>
              <a:rPr lang="en-ZA" sz="2200" dirty="0"/>
              <a:t>e.g. Pedi and Zulu empires (both 1879)</a:t>
            </a:r>
          </a:p>
          <a:p>
            <a:pPr marL="0" indent="0">
              <a:buNone/>
            </a:pPr>
            <a:r>
              <a:rPr lang="en-ZA" sz="2200" dirty="0"/>
              <a:t>	e.g. Afrikaner republics  (1880-1881, 1899-1902)</a:t>
            </a:r>
          </a:p>
          <a:p>
            <a:pPr marL="0" indent="0">
              <a:buNone/>
            </a:pPr>
            <a:r>
              <a:rPr lang="en-ZA" sz="2200" dirty="0"/>
              <a:t>	e.g. end of Eastern Cape “frontier wars”(1877-1879)</a:t>
            </a:r>
          </a:p>
          <a:p>
            <a:endParaRPr lang="en-ZA" dirty="0"/>
          </a:p>
          <a:p>
            <a:r>
              <a:rPr lang="en-ZA" dirty="0"/>
              <a:t>“Union of SA” established in 1910</a:t>
            </a:r>
          </a:p>
          <a:p>
            <a:pPr lvl="1"/>
            <a:r>
              <a:rPr lang="en-ZA" sz="2200" dirty="0"/>
              <a:t>1909 Act of (British) parliament</a:t>
            </a:r>
          </a:p>
          <a:p>
            <a:pPr lvl="1"/>
            <a:r>
              <a:rPr lang="en-ZA" sz="2200" dirty="0"/>
              <a:t>Type of colony: self-governing “Dominion” (like Australia)</a:t>
            </a:r>
          </a:p>
          <a:p>
            <a:pPr lvl="1"/>
            <a:r>
              <a:rPr lang="en-ZA" sz="2200" dirty="0"/>
              <a:t>A racist state (franchise, laws, all-white parliament etc.)</a:t>
            </a:r>
          </a:p>
          <a:p>
            <a:pPr marL="0" indent="0">
              <a:buNone/>
            </a:pPr>
            <a:endParaRPr lang="en-ZA" sz="1200" dirty="0"/>
          </a:p>
          <a:p>
            <a:pPr marL="857250" lvl="2" indent="0">
              <a:buNone/>
            </a:pPr>
            <a:endParaRPr lang="en-ZA" sz="2200" dirty="0"/>
          </a:p>
        </p:txBody>
      </p:sp>
      <p:sp>
        <p:nvSpPr>
          <p:cNvPr id="3" name="Slide Number Placeholder 2">
            <a:extLst>
              <a:ext uri="{FF2B5EF4-FFF2-40B4-BE49-F238E27FC236}">
                <a16:creationId xmlns:a16="http://schemas.microsoft.com/office/drawing/2014/main" id="{874CC57C-86AB-4088-8F22-8FC5BB52FF3B}"/>
              </a:ext>
            </a:extLst>
          </p:cNvPr>
          <p:cNvSpPr>
            <a:spLocks noGrp="1"/>
          </p:cNvSpPr>
          <p:nvPr>
            <p:ph type="sldNum" sz="quarter" idx="12"/>
          </p:nvPr>
        </p:nvSpPr>
        <p:spPr/>
        <p:txBody>
          <a:bodyPr/>
          <a:lstStyle/>
          <a:p>
            <a:fld id="{EDA1711D-FA38-428E-8A41-861559834B06}" type="slidenum">
              <a:rPr lang="en-ZA" smtClean="0"/>
              <a:pPr/>
              <a:t>8</a:t>
            </a:fld>
            <a:endParaRPr lang="en-ZA" dirty="0"/>
          </a:p>
        </p:txBody>
      </p:sp>
      <p:sp>
        <p:nvSpPr>
          <p:cNvPr id="4" name="Title 3">
            <a:extLst>
              <a:ext uri="{FF2B5EF4-FFF2-40B4-BE49-F238E27FC236}">
                <a16:creationId xmlns:a16="http://schemas.microsoft.com/office/drawing/2014/main" id="{1982EB49-264A-41AC-9175-ED448E326966}"/>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360645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9" end="9"/>
                                            </p:txEl>
                                          </p:spTgt>
                                        </p:tgtEl>
                                        <p:attrNameLst>
                                          <p:attrName>style.visibility</p:attrName>
                                        </p:attrNameLst>
                                      </p:cBhvr>
                                      <p:to>
                                        <p:strVal val="visible"/>
                                      </p:to>
                                    </p:set>
                                    <p:animEffect transition="in" filter="fade">
                                      <p:cBhvr>
                                        <p:cTn id="42" dur="500"/>
                                        <p:tgtEl>
                                          <p:spTgt spid="2">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0" end="10"/>
                                            </p:txEl>
                                          </p:spTgt>
                                        </p:tgtEl>
                                        <p:attrNameLst>
                                          <p:attrName>style.visibility</p:attrName>
                                        </p:attrNameLst>
                                      </p:cBhvr>
                                      <p:to>
                                        <p:strVal val="visible"/>
                                      </p:to>
                                    </p:set>
                                    <p:animEffect transition="in" filter="fade">
                                      <p:cBhvr>
                                        <p:cTn id="47"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F0FFBF-DCFE-4C4B-8BE6-1D467DFF2E96}"/>
              </a:ext>
            </a:extLst>
          </p:cNvPr>
          <p:cNvSpPr>
            <a:spLocks noGrp="1"/>
          </p:cNvSpPr>
          <p:nvPr>
            <p:ph type="body" sz="quarter" idx="10"/>
          </p:nvPr>
        </p:nvSpPr>
        <p:spPr>
          <a:xfrm>
            <a:off x="563672" y="1127342"/>
            <a:ext cx="8310164" cy="5229008"/>
          </a:xfrm>
        </p:spPr>
        <p:txBody>
          <a:bodyPr>
            <a:normAutofit/>
          </a:bodyPr>
          <a:lstStyle/>
          <a:p>
            <a:pPr marL="0" indent="0">
              <a:buNone/>
            </a:pPr>
            <a:r>
              <a:rPr lang="en-ZA" dirty="0"/>
              <a:t>New SA state establishes own banks, corporations</a:t>
            </a:r>
          </a:p>
          <a:p>
            <a:pPr marL="0" indent="0">
              <a:buNone/>
            </a:pPr>
            <a:r>
              <a:rPr lang="en-ZA" sz="2200" dirty="0"/>
              <a:t>	e.g. PIC (1911), Land Bank (1913)</a:t>
            </a:r>
          </a:p>
          <a:p>
            <a:pPr marL="0" indent="0">
              <a:buNone/>
            </a:pPr>
            <a:r>
              <a:rPr lang="en-ZA" sz="2200" dirty="0"/>
              <a:t>	e.g. </a:t>
            </a:r>
            <a:r>
              <a:rPr lang="en-ZA" sz="2200" dirty="0" err="1"/>
              <a:t>SAR&amp;H</a:t>
            </a:r>
            <a:r>
              <a:rPr lang="en-ZA" sz="2200" dirty="0"/>
              <a:t> (Transnet) (1916), ESKOM (1923)</a:t>
            </a:r>
          </a:p>
          <a:p>
            <a:pPr marL="0" indent="0">
              <a:buNone/>
            </a:pPr>
            <a:endParaRPr lang="en-ZA" dirty="0"/>
          </a:p>
          <a:p>
            <a:pPr marL="0" indent="0">
              <a:buNone/>
            </a:pPr>
            <a:r>
              <a:rPr lang="en-ZA" dirty="0"/>
              <a:t>Like mining, these are highly centralised, monopolistic </a:t>
            </a:r>
          </a:p>
          <a:p>
            <a:pPr marL="0" indent="0">
              <a:buNone/>
            </a:pPr>
            <a:endParaRPr lang="en-ZA" dirty="0"/>
          </a:p>
          <a:p>
            <a:pPr marL="0" indent="0">
              <a:buNone/>
            </a:pPr>
            <a:r>
              <a:rPr lang="en-ZA" dirty="0"/>
              <a:t>From 1920s, SA state actively promotes</a:t>
            </a:r>
          </a:p>
          <a:p>
            <a:r>
              <a:rPr lang="en-ZA" sz="2200" dirty="0"/>
              <a:t>Basic industrial relations welfare</a:t>
            </a:r>
          </a:p>
          <a:p>
            <a:r>
              <a:rPr lang="en-ZA" sz="2200" dirty="0"/>
              <a:t>Promoting industry (protection, loans, cheap labour etc) through import-substitution</a:t>
            </a:r>
          </a:p>
          <a:p>
            <a:endParaRPr lang="en-ZA" sz="2200" dirty="0"/>
          </a:p>
          <a:p>
            <a:endParaRPr lang="en-ZA" sz="2200" dirty="0"/>
          </a:p>
        </p:txBody>
      </p:sp>
      <p:sp>
        <p:nvSpPr>
          <p:cNvPr id="3" name="Slide Number Placeholder 2">
            <a:extLst>
              <a:ext uri="{FF2B5EF4-FFF2-40B4-BE49-F238E27FC236}">
                <a16:creationId xmlns:a16="http://schemas.microsoft.com/office/drawing/2014/main" id="{465395CE-29AF-4340-AB20-1EF8AAB4C0B4}"/>
              </a:ext>
            </a:extLst>
          </p:cNvPr>
          <p:cNvSpPr>
            <a:spLocks noGrp="1"/>
          </p:cNvSpPr>
          <p:nvPr>
            <p:ph type="sldNum" sz="quarter" idx="12"/>
          </p:nvPr>
        </p:nvSpPr>
        <p:spPr/>
        <p:txBody>
          <a:bodyPr/>
          <a:lstStyle/>
          <a:p>
            <a:fld id="{EDA1711D-FA38-428E-8A41-861559834B06}" type="slidenum">
              <a:rPr lang="en-ZA" smtClean="0"/>
              <a:pPr/>
              <a:t>9</a:t>
            </a:fld>
            <a:endParaRPr lang="en-ZA" dirty="0"/>
          </a:p>
        </p:txBody>
      </p:sp>
      <p:sp>
        <p:nvSpPr>
          <p:cNvPr id="4" name="Title 3">
            <a:extLst>
              <a:ext uri="{FF2B5EF4-FFF2-40B4-BE49-F238E27FC236}">
                <a16:creationId xmlns:a16="http://schemas.microsoft.com/office/drawing/2014/main" id="{B1F27B65-5B1D-40A7-8CD3-22E223FE7597}"/>
              </a:ext>
            </a:extLst>
          </p:cNvPr>
          <p:cNvSpPr>
            <a:spLocks noGrp="1"/>
          </p:cNvSpPr>
          <p:nvPr>
            <p:ph type="title"/>
          </p:nvPr>
        </p:nvSpPr>
        <p:spPr/>
        <p:txBody>
          <a:bodyPr/>
          <a:lstStyle/>
          <a:p>
            <a:endParaRPr lang="en-ZA"/>
          </a:p>
        </p:txBody>
      </p:sp>
    </p:spTree>
    <p:extLst>
      <p:ext uri="{BB962C8B-B14F-4D97-AF65-F5344CB8AC3E}">
        <p14:creationId xmlns:p14="http://schemas.microsoft.com/office/powerpoint/2010/main" val="376359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25181</TotalTime>
  <Words>2834</Words>
  <Application>Microsoft Office PowerPoint</Application>
  <PresentationFormat>On-screen Show (4:3)</PresentationFormat>
  <Paragraphs>494</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Courier New</vt:lpstr>
      <vt:lpstr>Symbol</vt:lpstr>
      <vt:lpstr>Office Theme</vt:lpstr>
      <vt:lpstr>Radical Encounters: Christianity, Garveyism and Revolutionary Syndicalism in the ICU, 1919-1939  By Professor Lucien van der Walt l.vanderwalt@ru.ac.za  </vt:lpstr>
      <vt:lpstr>PowerPoint Presentation</vt:lpstr>
      <vt:lpstr>1. Introduction </vt:lpstr>
      <vt:lpstr>PowerPoint Presentation</vt:lpstr>
      <vt:lpstr> 2. Context: Capitalist revolution and empire  </vt:lpstr>
      <vt:lpstr>PowerPoint Presentation</vt:lpstr>
      <vt:lpstr>PowerPoint Presentation</vt:lpstr>
      <vt:lpstr>PowerPoint Presentation</vt:lpstr>
      <vt:lpstr>PowerPoint Presentation</vt:lpstr>
      <vt:lpstr>PowerPoint Presentation</vt:lpstr>
      <vt:lpstr>3. Context: the divided working-class</vt:lpstr>
      <vt:lpstr>PowerPoint Presentation</vt:lpstr>
      <vt:lpstr>PowerPoint Presentation</vt:lpstr>
      <vt:lpstr>4. Born in a storm: the ICU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Looking at the politics of the ICU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Why were ICU links to syndicalism ignored in many studies?  </vt:lpstr>
      <vt:lpstr>PowerPoint Presentation</vt:lpstr>
      <vt:lpstr>PowerPoint Presentation</vt:lpstr>
      <vt:lpstr>PowerPoint Presentation</vt:lpstr>
      <vt:lpstr>PowerPoint Presentation</vt:lpstr>
      <vt:lpstr>6. Four conclusions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Juliana</dc:creator>
  <cp:lastModifiedBy>Valance Wessels</cp:lastModifiedBy>
  <cp:revision>299</cp:revision>
  <dcterms:created xsi:type="dcterms:W3CDTF">2013-04-19T06:18:45Z</dcterms:created>
  <dcterms:modified xsi:type="dcterms:W3CDTF">2022-09-14T10:21:22Z</dcterms:modified>
</cp:coreProperties>
</file>