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mLwSrPngMsM+0CD/zm7MtzhoT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226" autoAdjust="0"/>
  </p:normalViewPr>
  <p:slideViewPr>
    <p:cSldViewPr snapToGrid="0">
      <p:cViewPr varScale="1">
        <p:scale>
          <a:sx n="86" d="100"/>
          <a:sy n="86" d="100"/>
        </p:scale>
        <p:origin x="533"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 - This was a really important theme we wanted to bring out.</a:t>
            </a:r>
            <a:endParaRPr dirty="0"/>
          </a:p>
          <a:p>
            <a:pPr marL="0" lvl="0" indent="0" algn="l" rtl="0">
              <a:spcBef>
                <a:spcPts val="0"/>
              </a:spcBef>
              <a:spcAft>
                <a:spcPts val="0"/>
              </a:spcAft>
              <a:buNone/>
            </a:pPr>
            <a:r>
              <a:rPr lang="en-ZA" dirty="0"/>
              <a:t> </a:t>
            </a:r>
            <a:endParaRPr dirty="0"/>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 - Also reference Marlese’s homeworkers chapter here.</a:t>
            </a: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dirty="0"/>
              <a:t>Highlighting key problems:</a:t>
            </a:r>
          </a:p>
          <a:p>
            <a:pPr marL="171450" lvl="0" indent="-171450" algn="l" rtl="0">
              <a:spcBef>
                <a:spcPts val="0"/>
              </a:spcBef>
              <a:spcAft>
                <a:spcPts val="0"/>
              </a:spcAft>
              <a:buFont typeface="Arial" panose="020B0604020202020204" pitchFamily="34" charset="0"/>
              <a:buChar char="•"/>
            </a:pPr>
            <a:r>
              <a:rPr lang="en-ZA" dirty="0"/>
              <a:t>Self-government is easy when something is small and localised, but platforms aim to reach scale, and that inevitably brings tensions. Tension of scale and self-government.</a:t>
            </a:r>
          </a:p>
          <a:p>
            <a:pPr marL="171450" lvl="0" indent="-171450" algn="l" rtl="0">
              <a:spcBef>
                <a:spcPts val="0"/>
              </a:spcBef>
              <a:spcAft>
                <a:spcPts val="0"/>
              </a:spcAft>
              <a:buFont typeface="Arial" panose="020B0604020202020204" pitchFamily="34" charset="0"/>
              <a:buChar char="•"/>
            </a:pPr>
            <a:r>
              <a:rPr lang="en-ZA" dirty="0"/>
              <a:t>Financing – a cooperative like this will never have the same amount of capital to work with as the large platforms which have huge capital behind them.</a:t>
            </a:r>
          </a:p>
          <a:p>
            <a:pPr marL="171450" lvl="0" indent="-171450" algn="l" rtl="0">
              <a:spcBef>
                <a:spcPts val="0"/>
              </a:spcBef>
              <a:spcAft>
                <a:spcPts val="0"/>
              </a:spcAft>
              <a:buFont typeface="Arial" panose="020B0604020202020204" pitchFamily="34" charset="0"/>
              <a:buChar char="•"/>
            </a:pPr>
            <a:r>
              <a:rPr lang="en-ZA" dirty="0"/>
              <a:t>Cooperatives will always seek positive social externalities – they will take responsibility for things, standard platforms will not, also eroding their financial viability.</a:t>
            </a:r>
            <a:endParaRPr dirty="0"/>
          </a:p>
        </p:txBody>
      </p:sp>
      <p:sp>
        <p:nvSpPr>
          <p:cNvPr id="213" name="Google Shape;2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dirty="0"/>
              <a:t>Mike has also just concluded some follow up work on taxation in Ghana, which he may want to add to.</a:t>
            </a:r>
            <a:endParaRPr dirty="0"/>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 - Although SC theory has its roots in Western philopsohy and society – and is often critiqued as such, we think its useful because: i) it allows us to identify precisely what the problem is with the current social arrangements; and ii) allows us outline what something practically better might look like.</a:t>
            </a:r>
            <a:endParaRPr/>
          </a:p>
        </p:txBody>
      </p:sp>
      <p:sp>
        <p:nvSpPr>
          <p:cNvPr id="276" name="Google Shape;27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19088" lvl="0" indent="-319088">
              <a:buSzPts val="960"/>
            </a:pPr>
            <a:r>
              <a:rPr lang="en-ZA" sz="1800" b="1" dirty="0">
                <a:solidFill>
                  <a:schemeClr val="accent1"/>
                </a:solidFill>
                <a:latin typeface="Times New Roman" panose="02020603050405020304" pitchFamily="18" charset="0"/>
                <a:cs typeface="Times New Roman" panose="02020603050405020304" pitchFamily="18" charset="0"/>
                <a:sym typeface="Times New Roman"/>
              </a:rPr>
              <a:t>Necessary Actors and Relationships: </a:t>
            </a:r>
            <a:endParaRPr lang="en-ZA" sz="1800" b="1" dirty="0">
              <a:solidFill>
                <a:schemeClr val="tx1"/>
              </a:solidFill>
              <a:latin typeface="Times New Roman" panose="02020603050405020304" pitchFamily="18" charset="0"/>
              <a:cs typeface="Times New Roman" panose="02020603050405020304" pitchFamily="18" charset="0"/>
              <a:sym typeface="Times New Roman"/>
            </a:endParaRPr>
          </a:p>
          <a:p>
            <a:pPr marL="1096963" lvl="2" indent="-273049">
              <a:spcBef>
                <a:spcPts val="550"/>
              </a:spcBef>
              <a:buSzPts val="1120"/>
              <a:buChar char="🞑"/>
            </a:pPr>
            <a:r>
              <a:rPr lang="en-ZA" sz="1800" b="1" dirty="0">
                <a:solidFill>
                  <a:schemeClr val="tx1"/>
                </a:solidFill>
                <a:latin typeface="Times New Roman" panose="02020603050405020304" pitchFamily="18" charset="0"/>
                <a:cs typeface="Times New Roman" panose="02020603050405020304" pitchFamily="18" charset="0"/>
                <a:sym typeface="Times New Roman"/>
              </a:rPr>
              <a:t>accountable state      responsive formal </a:t>
            </a:r>
            <a:r>
              <a:rPr lang="en-ZA" sz="1800" b="1" dirty="0" err="1">
                <a:solidFill>
                  <a:schemeClr val="tx1"/>
                </a:solidFill>
                <a:latin typeface="Times New Roman" panose="02020603050405020304" pitchFamily="18" charset="0"/>
                <a:cs typeface="Times New Roman" panose="02020603050405020304" pitchFamily="18" charset="0"/>
                <a:sym typeface="Times New Roman"/>
              </a:rPr>
              <a:t>labor</a:t>
            </a:r>
            <a:r>
              <a:rPr lang="en-ZA" sz="1800" b="1" dirty="0">
                <a:solidFill>
                  <a:schemeClr val="tx1"/>
                </a:solidFill>
                <a:latin typeface="Times New Roman" panose="02020603050405020304" pitchFamily="18" charset="0"/>
                <a:cs typeface="Times New Roman" panose="02020603050405020304" pitchFamily="18" charset="0"/>
                <a:sym typeface="Times New Roman"/>
              </a:rPr>
              <a:t>	        supportive civil society</a:t>
            </a:r>
          </a:p>
          <a:p>
            <a:pPr marL="1096963" lvl="2" indent="-273049">
              <a:spcBef>
                <a:spcPts val="550"/>
              </a:spcBef>
              <a:buSzPts val="1120"/>
              <a:buChar char="🞑"/>
            </a:pPr>
            <a:r>
              <a:rPr lang="en-ZA" sz="1800" b="1" dirty="0">
                <a:solidFill>
                  <a:schemeClr val="tx1"/>
                </a:solidFill>
                <a:latin typeface="Times New Roman" panose="02020603050405020304" pitchFamily="18" charset="0"/>
                <a:cs typeface="Times New Roman" panose="02020603050405020304" pitchFamily="18" charset="0"/>
                <a:sym typeface="Times New Roman"/>
              </a:rPr>
              <a:t>responsible capital     recognized informal workers + organizations of</a:t>
            </a:r>
          </a:p>
          <a:p>
            <a:pPr marL="823914" lvl="2" indent="0">
              <a:spcBef>
                <a:spcPts val="550"/>
              </a:spcBef>
              <a:buSzPts val="1120"/>
              <a:buNone/>
            </a:pPr>
            <a:r>
              <a:rPr lang="en-ZA" sz="1800" b="1" dirty="0">
                <a:solidFill>
                  <a:schemeClr val="tx1"/>
                </a:solidFill>
                <a:latin typeface="Times New Roman" panose="02020603050405020304" pitchFamily="18" charset="0"/>
                <a:cs typeface="Times New Roman" panose="02020603050405020304" pitchFamily="18" charset="0"/>
                <a:sym typeface="Times New Roman"/>
              </a:rPr>
              <a:t>                                          informal workers</a:t>
            </a:r>
            <a:endParaRPr lang="en-ZA" sz="1800" b="1" dirty="0">
              <a:solidFill>
                <a:schemeClr val="accent1"/>
              </a:solidFill>
              <a:latin typeface="Times New Roman"/>
              <a:cs typeface="Times New Roman"/>
              <a:sym typeface="Times New Roman"/>
            </a:endParaRPr>
          </a:p>
          <a:p>
            <a:pPr marL="319088" lvl="0" indent="-319088" algn="l" rtl="0">
              <a:spcBef>
                <a:spcPts val="700"/>
              </a:spcBef>
              <a:spcAft>
                <a:spcPts val="0"/>
              </a:spcAft>
              <a:buSzPts val="960"/>
              <a:buChar char="◻"/>
            </a:pPr>
            <a:r>
              <a:rPr lang="en-ZA" sz="1800" b="1" dirty="0">
                <a:solidFill>
                  <a:schemeClr val="accent1"/>
                </a:solidFill>
                <a:latin typeface="Times New Roman"/>
                <a:cs typeface="Times New Roman"/>
                <a:sym typeface="Times New Roman"/>
              </a:rPr>
              <a:t>Necessary Processes</a:t>
            </a:r>
            <a:endParaRPr lang="en-ZA" sz="1800" i="1" dirty="0">
              <a:latin typeface="Times New Roman" panose="02020603050405020304" pitchFamily="18" charset="0"/>
              <a:cs typeface="Times New Roman" panose="02020603050405020304" pitchFamily="18" charset="0"/>
            </a:endParaRPr>
          </a:p>
          <a:p>
            <a:pPr marL="639763" lvl="1" indent="-273049" algn="l" rtl="0">
              <a:spcBef>
                <a:spcPts val="550"/>
              </a:spcBef>
              <a:spcAft>
                <a:spcPts val="0"/>
              </a:spcAft>
              <a:buSzPts val="1120"/>
              <a:buChar char="🞑"/>
            </a:pPr>
            <a:r>
              <a:rPr lang="en-ZA" sz="1800" b="1" dirty="0">
                <a:solidFill>
                  <a:schemeClr val="tx1"/>
                </a:solidFill>
                <a:latin typeface="Times New Roman" panose="02020603050405020304" pitchFamily="18" charset="0"/>
                <a:ea typeface="Times New Roman"/>
                <a:cs typeface="Times New Roman" panose="02020603050405020304" pitchFamily="18" charset="0"/>
                <a:sym typeface="Times New Roman"/>
              </a:rPr>
              <a:t>solidarity and trust between organizations of informal workers</a:t>
            </a:r>
          </a:p>
          <a:p>
            <a:pPr marL="639763" lvl="1" indent="-273049" algn="l" rtl="0">
              <a:spcBef>
                <a:spcPts val="550"/>
              </a:spcBef>
              <a:spcAft>
                <a:spcPts val="0"/>
              </a:spcAft>
              <a:buSzPts val="1120"/>
              <a:buChar char="🞑"/>
            </a:pPr>
            <a:r>
              <a:rPr lang="en-ZA" sz="1800" b="1" dirty="0">
                <a:solidFill>
                  <a:schemeClr val="tx1"/>
                </a:solidFill>
                <a:latin typeface="Times New Roman" panose="02020603050405020304" pitchFamily="18" charset="0"/>
                <a:ea typeface="Times New Roman"/>
                <a:cs typeface="Times New Roman" panose="02020603050405020304" pitchFamily="18" charset="0"/>
                <a:sym typeface="Times New Roman"/>
              </a:rPr>
              <a:t>representative voice of informal worker organizations as social partners in negotiation of new social contract</a:t>
            </a:r>
          </a:p>
          <a:p>
            <a:pPr marL="639763" lvl="1" indent="-273049" algn="l" rtl="0">
              <a:spcBef>
                <a:spcPts val="550"/>
              </a:spcBef>
              <a:spcAft>
                <a:spcPts val="0"/>
              </a:spcAft>
              <a:buSzPts val="1120"/>
              <a:buChar char="🞑"/>
            </a:pPr>
            <a:r>
              <a:rPr lang="en-ZA" sz="1800" b="1" dirty="0">
                <a:solidFill>
                  <a:schemeClr val="tx1"/>
                </a:solidFill>
                <a:latin typeface="Times New Roman" panose="02020603050405020304" pitchFamily="18" charset="0"/>
                <a:ea typeface="Times New Roman"/>
                <a:cs typeface="Times New Roman" panose="02020603050405020304" pitchFamily="18" charset="0"/>
                <a:sym typeface="Times New Roman"/>
              </a:rPr>
              <a:t>technical and political support from activist academics, statisticians and lawyers plus supportive non-governmental organizations</a:t>
            </a:r>
            <a:r>
              <a:rPr lang="en-ZA" sz="1800" b="1" dirty="0">
                <a:solidFill>
                  <a:schemeClr val="tx1"/>
                </a:solidFill>
                <a:latin typeface="Times New Roman" panose="02020603050405020304" pitchFamily="18" charset="0"/>
                <a:cs typeface="Times New Roman" panose="02020603050405020304" pitchFamily="18" charset="0"/>
                <a:sym typeface="Times New Roman"/>
              </a:rPr>
              <a:t> and trade unions</a:t>
            </a:r>
          </a:p>
          <a:p>
            <a:pPr marL="639763" lvl="1" indent="-273049" algn="l" rtl="0">
              <a:spcBef>
                <a:spcPts val="550"/>
              </a:spcBef>
              <a:spcAft>
                <a:spcPts val="0"/>
              </a:spcAft>
              <a:buSzPts val="1120"/>
              <a:buChar char="🞑"/>
            </a:pPr>
            <a:endParaRPr lang="en-ZA" sz="1800" b="1" dirty="0">
              <a:solidFill>
                <a:schemeClr val="tx1"/>
              </a:solidFill>
              <a:latin typeface="Times New Roman" panose="02020603050405020304" pitchFamily="18" charset="0"/>
              <a:cs typeface="Times New Roman" panose="02020603050405020304" pitchFamily="18" charset="0"/>
              <a:sym typeface="Times New Roman"/>
            </a:endParaRPr>
          </a:p>
          <a:p>
            <a:pPr marL="319088" lvl="0" indent="-319088">
              <a:buClr>
                <a:srgbClr val="787537"/>
              </a:buClr>
              <a:buSzPts val="960"/>
            </a:pPr>
            <a:r>
              <a:rPr lang="en-ZA" sz="1800" b="1" dirty="0">
                <a:solidFill>
                  <a:srgbClr val="C86322"/>
                </a:solidFill>
                <a:latin typeface="Times New Roman"/>
                <a:cs typeface="Times New Roman"/>
                <a:sym typeface="Times New Roman"/>
              </a:rPr>
              <a:t>Necessary Changes</a:t>
            </a:r>
          </a:p>
          <a:p>
            <a:pPr marL="776288" lvl="1" indent="-319088">
              <a:buClr>
                <a:srgbClr val="787537"/>
              </a:buClr>
              <a:buSzPts val="960"/>
            </a:pPr>
            <a:r>
              <a:rPr lang="en-ZA" sz="1800" b="1" dirty="0">
                <a:solidFill>
                  <a:schemeClr val="accent1"/>
                </a:solidFill>
                <a:latin typeface="Times New Roman"/>
                <a:cs typeface="Times New Roman"/>
                <a:sym typeface="Times New Roman"/>
              </a:rPr>
              <a:t>changes in mindsets and dominant narratives </a:t>
            </a:r>
            <a:r>
              <a:rPr lang="en-ZA" sz="1800" b="1" dirty="0">
                <a:solidFill>
                  <a:schemeClr val="tx1"/>
                </a:solidFill>
                <a:latin typeface="Times New Roman"/>
                <a:cs typeface="Times New Roman"/>
                <a:sym typeface="Times New Roman"/>
              </a:rPr>
              <a:t>regarding the informal economy</a:t>
            </a:r>
          </a:p>
          <a:p>
            <a:pPr marL="776288" lvl="1" indent="-319088">
              <a:buClr>
                <a:srgbClr val="787537"/>
              </a:buClr>
              <a:buSzPts val="960"/>
            </a:pPr>
            <a:r>
              <a:rPr lang="en-ZA" sz="1800" b="1" dirty="0">
                <a:solidFill>
                  <a:schemeClr val="accent1"/>
                </a:solidFill>
                <a:latin typeface="Times New Roman"/>
                <a:cs typeface="Times New Roman"/>
                <a:sym typeface="Times New Roman"/>
              </a:rPr>
              <a:t>inclusion of informal worker organizations/leaders </a:t>
            </a:r>
            <a:r>
              <a:rPr lang="en-ZA" sz="1800" b="1" dirty="0">
                <a:solidFill>
                  <a:schemeClr val="tx1"/>
                </a:solidFill>
                <a:latin typeface="Times New Roman"/>
                <a:cs typeface="Times New Roman"/>
                <a:sym typeface="Times New Roman"/>
              </a:rPr>
              <a:t>in governance and policy processes</a:t>
            </a:r>
          </a:p>
          <a:p>
            <a:pPr marL="0" lvl="0" indent="0" algn="l" rtl="0">
              <a:spcBef>
                <a:spcPts val="0"/>
              </a:spcBef>
              <a:spcAft>
                <a:spcPts val="0"/>
              </a:spcAft>
              <a:buNone/>
            </a:pPr>
            <a:endParaRPr dirty="0"/>
          </a:p>
        </p:txBody>
      </p:sp>
      <p:sp>
        <p:nvSpPr>
          <p:cNvPr id="304" name="Google Shape;3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n-ZA" dirty="0"/>
              <a:t>Sarah’s Reed’s chapter explores the ambivalent nature of the state in relation to informal workers, as it played out during the lockdown of 2020.</a:t>
            </a:r>
          </a:p>
          <a:p>
            <a:pPr marL="457200" lvl="0" indent="-317500" algn="l" rtl="0">
              <a:spcBef>
                <a:spcPts val="0"/>
              </a:spcBef>
              <a:spcAft>
                <a:spcPts val="0"/>
              </a:spcAft>
              <a:buSzPts val="1400"/>
              <a:buChar char="●"/>
            </a:pPr>
            <a:r>
              <a:rPr lang="en-ZA" dirty="0"/>
              <a:t>Also mention the ARO work we didn’t include – creating contracts outside of the state, but ultimately to influence the state.</a:t>
            </a:r>
            <a:endParaRPr dirty="0"/>
          </a:p>
          <a:p>
            <a:pPr marL="0" lvl="0" indent="0" algn="l" rtl="0">
              <a:spcBef>
                <a:spcPts val="0"/>
              </a:spcBef>
              <a:spcAft>
                <a:spcPts val="0"/>
              </a:spcAft>
              <a:buNone/>
            </a:pPr>
            <a:endParaRPr dirty="0"/>
          </a:p>
        </p:txBody>
      </p:sp>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ZA" dirty="0" err="1"/>
              <a:t>Marlese</a:t>
            </a:r>
            <a:r>
              <a:rPr lang="en-ZA" dirty="0"/>
              <a:t> von </a:t>
            </a:r>
            <a:r>
              <a:rPr lang="en-ZA" dirty="0" err="1"/>
              <a:t>Broembsen’s</a:t>
            </a:r>
            <a:r>
              <a:rPr lang="en-ZA" dirty="0"/>
              <a:t> chapter take this all the way up to the transnational level – focusing on homeworkers in global garment supply chains.</a:t>
            </a:r>
          </a:p>
          <a:p>
            <a:pPr marL="171450" lvl="0" indent="-171450" algn="l" rtl="0">
              <a:spcBef>
                <a:spcPts val="0"/>
              </a:spcBef>
              <a:spcAft>
                <a:spcPts val="0"/>
              </a:spcAft>
              <a:buFont typeface="Arial" panose="020B0604020202020204" pitchFamily="34" charset="0"/>
              <a:buChar char="•"/>
            </a:pPr>
            <a:r>
              <a:rPr lang="en-ZA" dirty="0"/>
              <a:t>Homeworkers are the bottom of the chain – the final sub-contracting. What lies above them is so complex, they, their organizations and even the government struggles to hold anyone accountable. Capital is globalized, but labour law is not. Led to terrible abuses during </a:t>
            </a:r>
            <a:r>
              <a:rPr lang="en-ZA" dirty="0" err="1"/>
              <a:t>Covid</a:t>
            </a:r>
            <a:r>
              <a:rPr lang="en-ZA" dirty="0"/>
              <a:t>.</a:t>
            </a:r>
          </a:p>
          <a:p>
            <a:pPr marL="171450" lvl="0" indent="-171450" algn="l" rtl="0">
              <a:spcBef>
                <a:spcPts val="0"/>
              </a:spcBef>
              <a:spcAft>
                <a:spcPts val="0"/>
              </a:spcAft>
              <a:buFont typeface="Arial" panose="020B0604020202020204" pitchFamily="34" charset="0"/>
              <a:buChar char="•"/>
            </a:pPr>
            <a:r>
              <a:rPr lang="en-ZA" dirty="0"/>
              <a:t>The SC operationalized through human rights law has its advantages because:</a:t>
            </a:r>
          </a:p>
          <a:p>
            <a:pPr marL="628650" lvl="1" indent="-171450" algn="l" rtl="0">
              <a:spcBef>
                <a:spcPts val="0"/>
              </a:spcBef>
              <a:spcAft>
                <a:spcPts val="0"/>
              </a:spcAft>
              <a:buFont typeface="Arial" panose="020B0604020202020204" pitchFamily="34" charset="0"/>
              <a:buChar char="•"/>
            </a:pPr>
            <a:r>
              <a:rPr lang="en-ZA" dirty="0"/>
              <a:t>Human rights can operate translationally, whereas labour law is limited to national level.</a:t>
            </a:r>
          </a:p>
          <a:p>
            <a:pPr marL="628650" lvl="1" indent="-171450" algn="l" rtl="0">
              <a:spcBef>
                <a:spcPts val="0"/>
              </a:spcBef>
              <a:spcAft>
                <a:spcPts val="0"/>
              </a:spcAft>
              <a:buFont typeface="Arial" panose="020B0604020202020204" pitchFamily="34" charset="0"/>
              <a:buChar char="•"/>
            </a:pPr>
            <a:r>
              <a:rPr lang="en-ZA" dirty="0"/>
              <a:t>Human rights law moves beyond the employee</a:t>
            </a:r>
          </a:p>
          <a:p>
            <a:pPr marL="628650" lvl="1" indent="-171450" algn="l" rtl="0">
              <a:spcBef>
                <a:spcPts val="0"/>
              </a:spcBef>
              <a:spcAft>
                <a:spcPts val="0"/>
              </a:spcAft>
              <a:buFont typeface="Arial" panose="020B0604020202020204" pitchFamily="34" charset="0"/>
              <a:buChar char="•"/>
            </a:pPr>
            <a:r>
              <a:rPr lang="en-ZA" dirty="0"/>
              <a:t>Opens up collective bargaining to other actors – shows how both social movements, NGOs and trade unions have been critical to the EU process. </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a:t>
            </a:r>
            <a:endParaRPr lang="en-ZA" dirty="0"/>
          </a:p>
          <a:p>
            <a:pPr marL="171450" lvl="0" indent="-171450" algn="l" rtl="0">
              <a:spcBef>
                <a:spcPts val="0"/>
              </a:spcBef>
              <a:spcAft>
                <a:spcPts val="0"/>
              </a:spcAft>
              <a:buFont typeface="Arial" panose="020B0604020202020204" pitchFamily="34" charset="0"/>
              <a:buChar char="•"/>
            </a:pPr>
            <a:endParaRPr dirty="0"/>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4000500" y="1087403"/>
            <a:ext cx="8191500" cy="5770597"/>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txBox="1">
            <a:spLocks noGrp="1"/>
          </p:cNvSpPr>
          <p:nvPr>
            <p:ph type="ctrTitle"/>
          </p:nvPr>
        </p:nvSpPr>
        <p:spPr>
          <a:xfrm>
            <a:off x="5093520" y="2744662"/>
            <a:ext cx="6589707" cy="2387600"/>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rgbClr val="FFFFFF"/>
              </a:buClr>
              <a:buSzPct val="100000"/>
              <a:buFont typeface="Calibri"/>
              <a:buNone/>
            </a:pPr>
            <a:r>
              <a:rPr lang="en-ZA" b="1" dirty="0">
                <a:solidFill>
                  <a:srgbClr val="FFFFFF"/>
                </a:solidFill>
              </a:rPr>
              <a:t>Informal Workers &amp; Social Contracts in the Global South</a:t>
            </a:r>
            <a:endParaRPr dirty="0"/>
          </a:p>
        </p:txBody>
      </p:sp>
      <p:sp>
        <p:nvSpPr>
          <p:cNvPr id="92" name="Google Shape;92;p1"/>
          <p:cNvSpPr txBox="1">
            <a:spLocks noGrp="1"/>
          </p:cNvSpPr>
          <p:nvPr>
            <p:ph type="subTitle" idx="1"/>
          </p:nvPr>
        </p:nvSpPr>
        <p:spPr>
          <a:xfrm>
            <a:off x="5093520" y="5224337"/>
            <a:ext cx="6589707" cy="132944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400"/>
              <a:buNone/>
            </a:pPr>
            <a:r>
              <a:rPr lang="en-ZA">
                <a:solidFill>
                  <a:srgbClr val="FFFFFF"/>
                </a:solidFill>
              </a:rPr>
              <a:t>Laura Alfers, NALSU &amp; WIEGO</a:t>
            </a:r>
            <a:endParaRPr/>
          </a:p>
          <a:p>
            <a:pPr marL="0" lvl="0" indent="0" algn="r" rtl="0">
              <a:lnSpc>
                <a:spcPct val="90000"/>
              </a:lnSpc>
              <a:spcBef>
                <a:spcPts val="1000"/>
              </a:spcBef>
              <a:spcAft>
                <a:spcPts val="0"/>
              </a:spcAft>
              <a:buClr>
                <a:srgbClr val="FFFFFF"/>
              </a:buClr>
              <a:buSzPts val="2400"/>
              <a:buNone/>
            </a:pPr>
            <a:r>
              <a:rPr lang="en-ZA">
                <a:solidFill>
                  <a:srgbClr val="FFFFFF"/>
                </a:solidFill>
              </a:rPr>
              <a:t>22ns September 2022</a:t>
            </a:r>
            <a:endParaRPr/>
          </a:p>
        </p:txBody>
      </p:sp>
      <p:cxnSp>
        <p:nvCxnSpPr>
          <p:cNvPr id="93" name="Google Shape;93;p1"/>
          <p:cNvCxnSpPr/>
          <p:nvPr/>
        </p:nvCxnSpPr>
        <p:spPr>
          <a:xfrm>
            <a:off x="406241" y="183933"/>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94" name="Google Shape;94;p1"/>
          <p:cNvSpPr/>
          <p:nvPr/>
        </p:nvSpPr>
        <p:spPr>
          <a:xfrm>
            <a:off x="5292348" y="1"/>
            <a:ext cx="2279742" cy="1267785"/>
          </a:xfrm>
          <a:custGeom>
            <a:avLst/>
            <a:gdLst/>
            <a:ahLst/>
            <a:cxnLst/>
            <a:rect l="l" t="t" r="r" b="b"/>
            <a:pathLst>
              <a:path w="2279742" h="1267785" extrusionOk="0">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
          <p:cNvSpPr/>
          <p:nvPr/>
        </p:nvSpPr>
        <p:spPr>
          <a:xfrm>
            <a:off x="1569044" y="514898"/>
            <a:ext cx="2393351" cy="232842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97;p1"/>
          <p:cNvSpPr/>
          <p:nvPr/>
        </p:nvSpPr>
        <p:spPr>
          <a:xfrm flipH="1">
            <a:off x="0" y="2949740"/>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
          <p:cNvSpPr/>
          <p:nvPr/>
        </p:nvSpPr>
        <p:spPr>
          <a:xfrm rot="-5400000">
            <a:off x="1539683" y="4203427"/>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1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1"/>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b="1" dirty="0"/>
              <a:t>Bringing capital back in…</a:t>
            </a:r>
            <a:endParaRPr b="1" dirty="0"/>
          </a:p>
        </p:txBody>
      </p:sp>
      <p:sp>
        <p:nvSpPr>
          <p:cNvPr id="197" name="Google Shape;197;p11"/>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2800"/>
              <a:buChar char="•"/>
            </a:pPr>
            <a:r>
              <a:rPr lang="en-ZA" dirty="0">
                <a:solidFill>
                  <a:srgbClr val="000000"/>
                </a:solidFill>
              </a:rPr>
              <a:t>S</a:t>
            </a:r>
            <a:r>
              <a:rPr lang="en-ZA" sz="2800" b="0" i="0" u="none" strike="noStrike" dirty="0">
                <a:solidFill>
                  <a:srgbClr val="000000"/>
                </a:solidFill>
                <a:latin typeface="Calibri"/>
                <a:ea typeface="Calibri"/>
                <a:cs typeface="Calibri"/>
                <a:sym typeface="Calibri"/>
              </a:rPr>
              <a:t>elf-employed informal workers make up 44% of all workers globally, and over 70% of workers in low-income countries.</a:t>
            </a:r>
          </a:p>
          <a:p>
            <a:pPr marL="228600" lvl="0" indent="-228600" algn="l" rtl="0">
              <a:lnSpc>
                <a:spcPct val="90000"/>
              </a:lnSpc>
              <a:spcBef>
                <a:spcPts val="0"/>
              </a:spcBef>
              <a:spcAft>
                <a:spcPts val="0"/>
              </a:spcAft>
              <a:buClr>
                <a:srgbClr val="000000"/>
              </a:buClr>
              <a:buSzPts val="2800"/>
              <a:buChar char="•"/>
            </a:pPr>
            <a:r>
              <a:rPr lang="en-ZA" sz="2800" b="0" i="0" u="none" strike="noStrike" dirty="0">
                <a:solidFill>
                  <a:srgbClr val="000000"/>
                </a:solidFill>
                <a:latin typeface="Calibri"/>
                <a:ea typeface="Calibri"/>
                <a:cs typeface="Calibri"/>
                <a:sym typeface="Calibri"/>
              </a:rPr>
              <a:t>With such high self-employment, is there even a role for capital in a new social contract for informal workers? </a:t>
            </a:r>
            <a:r>
              <a:rPr lang="en-ZA" dirty="0">
                <a:solidFill>
                  <a:srgbClr val="000000"/>
                </a:solidFill>
              </a:rPr>
              <a:t>Some argue no…</a:t>
            </a:r>
          </a:p>
          <a:p>
            <a:pPr marL="228600" lvl="0" indent="-228600" algn="l" rtl="0">
              <a:lnSpc>
                <a:spcPct val="90000"/>
              </a:lnSpc>
              <a:spcBef>
                <a:spcPts val="0"/>
              </a:spcBef>
              <a:spcAft>
                <a:spcPts val="0"/>
              </a:spcAft>
              <a:buClr>
                <a:srgbClr val="000000"/>
              </a:buClr>
              <a:buSzPts val="2800"/>
              <a:buChar char="•"/>
            </a:pPr>
            <a:r>
              <a:rPr lang="en-ZA" sz="2800" b="0" i="0" u="none" strike="noStrike" dirty="0">
                <a:solidFill>
                  <a:srgbClr val="000000"/>
                </a:solidFill>
                <a:latin typeface="Calibri"/>
                <a:ea typeface="Calibri"/>
                <a:cs typeface="Calibri"/>
                <a:sym typeface="Calibri"/>
              </a:rPr>
              <a:t>Global debates over social protection exemplify this.</a:t>
            </a:r>
          </a:p>
          <a:p>
            <a:pPr marL="228600" lvl="0" indent="-228600" algn="l" rtl="0">
              <a:lnSpc>
                <a:spcPct val="90000"/>
              </a:lnSpc>
              <a:spcBef>
                <a:spcPts val="0"/>
              </a:spcBef>
              <a:spcAft>
                <a:spcPts val="0"/>
              </a:spcAft>
              <a:buClr>
                <a:srgbClr val="000000"/>
              </a:buClr>
              <a:buSzPts val="2800"/>
              <a:buChar char="•"/>
            </a:pPr>
            <a:r>
              <a:rPr lang="en-ZA" dirty="0">
                <a:solidFill>
                  <a:srgbClr val="000000"/>
                </a:solidFill>
              </a:rPr>
              <a:t>We argue: </a:t>
            </a:r>
          </a:p>
          <a:p>
            <a:pPr marL="685800" lvl="1" indent="-228600">
              <a:spcBef>
                <a:spcPts val="0"/>
              </a:spcBef>
              <a:buClr>
                <a:srgbClr val="000000"/>
              </a:buClr>
              <a:buSzPts val="2800"/>
            </a:pPr>
            <a:r>
              <a:rPr lang="en-ZA" b="0" i="0" u="none" strike="noStrike" dirty="0">
                <a:solidFill>
                  <a:srgbClr val="000000"/>
                </a:solidFill>
                <a:latin typeface="Calibri"/>
                <a:ea typeface="Calibri"/>
                <a:cs typeface="Calibri"/>
                <a:sym typeface="Calibri"/>
              </a:rPr>
              <a:t>Self-employed have a relationship with capital – buyers, distributors, suppliers, contractors.</a:t>
            </a:r>
          </a:p>
          <a:p>
            <a:pPr marL="685800" lvl="1" indent="-228600">
              <a:spcBef>
                <a:spcPts val="0"/>
              </a:spcBef>
              <a:buClr>
                <a:srgbClr val="000000"/>
              </a:buClr>
              <a:buSzPts val="2800"/>
            </a:pPr>
            <a:r>
              <a:rPr lang="en-ZA" b="0" i="0" u="none" strike="noStrike" dirty="0">
                <a:solidFill>
                  <a:srgbClr val="000000"/>
                </a:solidFill>
                <a:latin typeface="Calibri"/>
                <a:ea typeface="Calibri"/>
                <a:cs typeface="Calibri"/>
                <a:sym typeface="Calibri"/>
              </a:rPr>
              <a:t>Do not underplay the importance of economic power – those who own and manage capital have significant political power, and may continue to set unfair terms of engagement</a:t>
            </a:r>
            <a:r>
              <a:rPr lang="en-ZA" dirty="0">
                <a:solidFill>
                  <a:srgbClr val="000000"/>
                </a:solidFill>
              </a:rPr>
              <a:t> outside of employment relationships.</a:t>
            </a:r>
            <a:endParaRPr lang="en-ZA" b="0" i="0" u="none" strike="noStrike" dirty="0">
              <a:solidFill>
                <a:srgbClr val="000000"/>
              </a:solidFill>
              <a:latin typeface="Calibri"/>
              <a:ea typeface="Calibri"/>
              <a:cs typeface="Calibri"/>
              <a:sym typeface="Calibri"/>
            </a:endParaRPr>
          </a:p>
          <a:p>
            <a:pPr marL="685800" lvl="1" indent="-228600">
              <a:spcBef>
                <a:spcPts val="0"/>
              </a:spcBef>
              <a:buClr>
                <a:srgbClr val="000000"/>
              </a:buClr>
              <a:buSzPts val="2800"/>
            </a:pPr>
            <a:r>
              <a:rPr lang="en-ZA" b="0" i="0" u="none" strike="noStrike" dirty="0">
                <a:solidFill>
                  <a:srgbClr val="000000"/>
                </a:solidFill>
                <a:latin typeface="Calibri"/>
                <a:ea typeface="Calibri"/>
                <a:cs typeface="Calibri"/>
                <a:sym typeface="Calibri"/>
              </a:rPr>
              <a:t>A discussion of social contracts which focuses only on the state and neglects economic power is an incomplete discussion.</a:t>
            </a:r>
            <a:endParaRPr dirty="0"/>
          </a:p>
          <a:p>
            <a:pPr marL="0" lvl="0" indent="0" algn="l" rtl="0">
              <a:lnSpc>
                <a:spcPct val="90000"/>
              </a:lnSpc>
              <a:spcBef>
                <a:spcPts val="1800"/>
              </a:spcBef>
              <a:spcAft>
                <a:spcPts val="0"/>
              </a:spcAft>
              <a:buClr>
                <a:schemeClr val="dk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1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2"/>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2"/>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207" name="Google Shape;207;p12"/>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8" name="Google Shape;208;p12"/>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 name="Google Shape;209;p12"/>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fontScale="77500" lnSpcReduction="20000"/>
          </a:bodyPr>
          <a:lstStyle/>
          <a:p>
            <a:pPr marL="635000" indent="-457200">
              <a:spcBef>
                <a:spcPts val="0"/>
              </a:spcBef>
              <a:buSzPts val="2800"/>
            </a:pPr>
            <a:r>
              <a:rPr lang="en-ZA" dirty="0"/>
              <a:t>Extended Producer Responsibility (EPR) – manufacturers are responsible for end life of their products.</a:t>
            </a:r>
          </a:p>
          <a:p>
            <a:pPr marL="635000" indent="-457200">
              <a:spcBef>
                <a:spcPts val="0"/>
              </a:spcBef>
              <a:buSzPts val="2800"/>
            </a:pPr>
            <a:r>
              <a:rPr lang="en-ZA" dirty="0"/>
              <a:t>Establishes a link to corporations for waste reclaimers who do the work of recycling.</a:t>
            </a:r>
          </a:p>
          <a:p>
            <a:pPr marL="635000" indent="-457200">
              <a:spcBef>
                <a:spcPts val="0"/>
              </a:spcBef>
              <a:buSzPts val="2800"/>
            </a:pPr>
            <a:r>
              <a:rPr lang="en-ZA" dirty="0"/>
              <a:t>But often designed with an environmental, not worker, lens.</a:t>
            </a:r>
          </a:p>
          <a:p>
            <a:pPr marL="635000" indent="-457200">
              <a:spcBef>
                <a:spcPts val="0"/>
              </a:spcBef>
              <a:buSzPts val="2800"/>
            </a:pPr>
            <a:r>
              <a:rPr lang="en-ZA" dirty="0"/>
              <a:t>Threats – formalization and exclusion.</a:t>
            </a:r>
          </a:p>
          <a:p>
            <a:pPr marL="635000" indent="-457200">
              <a:spcBef>
                <a:spcPts val="0"/>
              </a:spcBef>
              <a:buSzPts val="2800"/>
            </a:pPr>
            <a:r>
              <a:rPr lang="en-ZA" dirty="0"/>
              <a:t>Opportunities – creating a pathway for protections?</a:t>
            </a:r>
          </a:p>
          <a:p>
            <a:pPr marL="635000" indent="-457200">
              <a:spcBef>
                <a:spcPts val="0"/>
              </a:spcBef>
              <a:buSzPts val="2800"/>
            </a:pPr>
            <a:r>
              <a:rPr lang="en-ZA" dirty="0"/>
              <a:t>In 2021 </a:t>
            </a:r>
            <a:r>
              <a:rPr lang="en-ZA" dirty="0" err="1"/>
              <a:t>GlobalRec</a:t>
            </a:r>
            <a:r>
              <a:rPr lang="en-ZA" dirty="0"/>
              <a:t> release recommendations for integration of informal workers into EPR, including financing of worker protections.</a:t>
            </a:r>
            <a:endParaRPr dirty="0"/>
          </a:p>
        </p:txBody>
      </p:sp>
      <p:pic>
        <p:nvPicPr>
          <p:cNvPr id="210" name="Google Shape;210;p12"/>
          <p:cNvPicPr preferRelativeResize="0"/>
          <p:nvPr/>
        </p:nvPicPr>
        <p:blipFill rotWithShape="1">
          <a:blip r:embed="rId3">
            <a:alphaModFix/>
          </a:blip>
          <a:srcRect l="34648" t="20351" r="36184" b="5354"/>
          <a:stretch/>
        </p:blipFill>
        <p:spPr>
          <a:xfrm>
            <a:off x="1021120" y="1119031"/>
            <a:ext cx="3556076" cy="50926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3"/>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3"/>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3"/>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218" name="Google Shape;218;p13"/>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3"/>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0" name="Google Shape;220;p13"/>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a:bodyPr>
          <a:lstStyle/>
          <a:p>
            <a:pPr marL="635000" indent="-457200">
              <a:spcBef>
                <a:spcPts val="0"/>
              </a:spcBef>
              <a:buSzPts val="2800"/>
            </a:pPr>
            <a:r>
              <a:rPr lang="en-ZA" dirty="0"/>
              <a:t>“</a:t>
            </a:r>
            <a:r>
              <a:rPr lang="en-ZA" dirty="0" err="1"/>
              <a:t>Platformization</a:t>
            </a:r>
            <a:r>
              <a:rPr lang="en-ZA" dirty="0"/>
              <a:t>” of work often discussed in terms of erosion of worker rights.</a:t>
            </a:r>
          </a:p>
          <a:p>
            <a:pPr marL="635000" indent="-457200">
              <a:spcBef>
                <a:spcPts val="0"/>
              </a:spcBef>
              <a:buSzPts val="2800"/>
            </a:pPr>
            <a:r>
              <a:rPr lang="en-ZA" dirty="0"/>
              <a:t>Disruption of existing informal sectors – domestic work. Creating new risks.</a:t>
            </a:r>
          </a:p>
          <a:p>
            <a:pPr marL="635000" indent="-457200">
              <a:spcBef>
                <a:spcPts val="0"/>
              </a:spcBef>
              <a:buSzPts val="2800"/>
            </a:pPr>
            <a:r>
              <a:rPr lang="en-ZA" dirty="0"/>
              <a:t>SEWA Homecare are experimenting with platform co-</a:t>
            </a:r>
            <a:r>
              <a:rPr lang="en-ZA" dirty="0" err="1"/>
              <a:t>operativsm</a:t>
            </a:r>
            <a:r>
              <a:rPr lang="en-ZA" dirty="0"/>
              <a:t> to increase worker control. </a:t>
            </a:r>
          </a:p>
          <a:p>
            <a:pPr marL="635000" indent="-457200">
              <a:spcBef>
                <a:spcPts val="0"/>
              </a:spcBef>
              <a:buSzPts val="2800"/>
            </a:pPr>
            <a:endParaRPr dirty="0"/>
          </a:p>
        </p:txBody>
      </p:sp>
      <p:pic>
        <p:nvPicPr>
          <p:cNvPr id="221" name="Google Shape;221;p13"/>
          <p:cNvPicPr preferRelativeResize="0"/>
          <p:nvPr/>
        </p:nvPicPr>
        <p:blipFill rotWithShape="1">
          <a:blip r:embed="rId3">
            <a:alphaModFix/>
          </a:blip>
          <a:srcRect l="34648" t="20350" r="37097" b="5140"/>
          <a:stretch/>
        </p:blipFill>
        <p:spPr>
          <a:xfrm>
            <a:off x="1068920" y="875323"/>
            <a:ext cx="3444814" cy="51073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14"/>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14"/>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229" name="Google Shape;229;p14"/>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0" name="Google Shape;230;p14"/>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p14"/>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lnSpcReduction="10000"/>
          </a:bodyPr>
          <a:lstStyle/>
          <a:p>
            <a:pPr marL="635000" indent="-457200">
              <a:spcBef>
                <a:spcPts val="0"/>
              </a:spcBef>
              <a:buSzPts val="2800"/>
            </a:pPr>
            <a:r>
              <a:rPr lang="en-ZA" dirty="0"/>
              <a:t>New statistical category – designed to clarify blurry boundary between self-employed and employed.</a:t>
            </a:r>
          </a:p>
          <a:p>
            <a:pPr marL="635000" indent="-457200">
              <a:spcBef>
                <a:spcPts val="0"/>
              </a:spcBef>
              <a:buSzPts val="2800"/>
            </a:pPr>
            <a:r>
              <a:rPr lang="en-ZA" dirty="0"/>
              <a:t>Will cover those dependent on a single economic entity for income.</a:t>
            </a:r>
          </a:p>
          <a:p>
            <a:pPr marL="635000" indent="-457200">
              <a:spcBef>
                <a:spcPts val="0"/>
              </a:spcBef>
              <a:buSzPts val="2800"/>
            </a:pPr>
            <a:r>
              <a:rPr lang="en-ZA" dirty="0"/>
              <a:t>In the long term will generate legal and policy debates – upgrade/downgrade of worker rights?</a:t>
            </a:r>
            <a:endParaRPr dirty="0"/>
          </a:p>
        </p:txBody>
      </p:sp>
      <p:pic>
        <p:nvPicPr>
          <p:cNvPr id="232" name="Google Shape;232;p14"/>
          <p:cNvPicPr preferRelativeResize="0"/>
          <p:nvPr/>
        </p:nvPicPr>
        <p:blipFill rotWithShape="1">
          <a:blip r:embed="rId3">
            <a:alphaModFix/>
          </a:blip>
          <a:srcRect l="34648" t="20351" r="36184" b="5410"/>
          <a:stretch/>
        </p:blipFill>
        <p:spPr>
          <a:xfrm>
            <a:off x="1155826" y="650188"/>
            <a:ext cx="3556076" cy="50887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1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b="1" dirty="0"/>
              <a:t>The social contract is a process…</a:t>
            </a:r>
            <a:endParaRPr b="1" dirty="0"/>
          </a:p>
        </p:txBody>
      </p:sp>
      <p:sp>
        <p:nvSpPr>
          <p:cNvPr id="240" name="Google Shape;240;p1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0"/>
              </a:spcBef>
              <a:buSzPts val="2800"/>
            </a:pPr>
            <a:endParaRPr lang="en-ZA" dirty="0"/>
          </a:p>
          <a:p>
            <a:pPr indent="-457200">
              <a:spcBef>
                <a:spcPts val="0"/>
              </a:spcBef>
              <a:buSzPts val="2800"/>
            </a:pPr>
            <a:r>
              <a:rPr lang="en-ZA" dirty="0"/>
              <a:t>The social contract is not a static entity – it is a shifting process of challenge and negotiation (Hickey 2011). </a:t>
            </a:r>
          </a:p>
          <a:p>
            <a:pPr indent="-457200">
              <a:spcBef>
                <a:spcPts val="0"/>
              </a:spcBef>
              <a:buSzPts val="2800"/>
            </a:pPr>
            <a:endParaRPr lang="en-ZA" dirty="0"/>
          </a:p>
          <a:p>
            <a:pPr marL="0" indent="0">
              <a:spcBef>
                <a:spcPts val="0"/>
              </a:spcBef>
              <a:buSzPts val="2800"/>
              <a:buNone/>
            </a:pPr>
            <a:endParaRPr lang="en-ZA" dirty="0"/>
          </a:p>
          <a:p>
            <a:pPr indent="-457200">
              <a:spcBef>
                <a:spcPts val="0"/>
              </a:spcBef>
              <a:buSzPts val="2800"/>
            </a:pPr>
            <a:r>
              <a:rPr lang="en-ZA" dirty="0"/>
              <a:t>Understood as a process - brings to the fore the question of power:</a:t>
            </a:r>
          </a:p>
          <a:p>
            <a:pPr lvl="1" indent="-457200">
              <a:spcBef>
                <a:spcPts val="0"/>
              </a:spcBef>
              <a:buSzPts val="2800"/>
            </a:pPr>
            <a:r>
              <a:rPr lang="en-ZA" dirty="0"/>
              <a:t>Who holds the power to shape the terms of engagement in such processes?</a:t>
            </a:r>
          </a:p>
          <a:p>
            <a:pPr lvl="1" indent="-457200">
              <a:spcBef>
                <a:spcPts val="0"/>
              </a:spcBef>
              <a:buSzPts val="2800"/>
            </a:pPr>
            <a:r>
              <a:rPr lang="en-ZA" dirty="0"/>
              <a:t>Who gets a seat at the table?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1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6"/>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6"/>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249" name="Google Shape;249;p16"/>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16"/>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1" name="Google Shape;251;p16"/>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lnSpcReduction="10000"/>
          </a:bodyPr>
          <a:lstStyle/>
          <a:p>
            <a:pPr marL="635000" indent="-457200">
              <a:spcBef>
                <a:spcPts val="0"/>
              </a:spcBef>
              <a:buSzPts val="2800"/>
            </a:pPr>
            <a:r>
              <a:rPr lang="en-ZA" dirty="0"/>
              <a:t>Focus on social protection to understand where and how informal workers are getting a seat at the table with government to expand protections.</a:t>
            </a:r>
          </a:p>
          <a:p>
            <a:pPr marL="635000" indent="-457200">
              <a:spcBef>
                <a:spcPts val="0"/>
              </a:spcBef>
              <a:buSzPts val="2800"/>
            </a:pPr>
            <a:r>
              <a:rPr lang="en-ZA" dirty="0"/>
              <a:t>Draws on Webster et </a:t>
            </a:r>
            <a:r>
              <a:rPr lang="en-ZA" dirty="0" err="1"/>
              <a:t>al’s</a:t>
            </a:r>
            <a:r>
              <a:rPr lang="en-ZA" dirty="0"/>
              <a:t> use of PRA to analyse case studies:</a:t>
            </a:r>
          </a:p>
          <a:p>
            <a:pPr marL="1092200" lvl="1" indent="-457200">
              <a:spcBef>
                <a:spcPts val="0"/>
              </a:spcBef>
              <a:buSzPts val="2800"/>
            </a:pPr>
            <a:r>
              <a:rPr lang="en-ZA" dirty="0"/>
              <a:t>Institutional power</a:t>
            </a:r>
          </a:p>
          <a:p>
            <a:pPr marL="1092200" lvl="1" indent="-457200">
              <a:spcBef>
                <a:spcPts val="0"/>
              </a:spcBef>
              <a:buSzPts val="2800"/>
            </a:pPr>
            <a:r>
              <a:rPr lang="en-ZA" dirty="0"/>
              <a:t>Social power</a:t>
            </a:r>
          </a:p>
          <a:p>
            <a:pPr marL="1092200" lvl="1" indent="-457200">
              <a:spcBef>
                <a:spcPts val="0"/>
              </a:spcBef>
              <a:buSzPts val="2800"/>
            </a:pPr>
            <a:r>
              <a:rPr lang="en-ZA" dirty="0"/>
              <a:t>Associational power</a:t>
            </a:r>
          </a:p>
          <a:p>
            <a:pPr marL="1092200" lvl="1" indent="-457200">
              <a:spcBef>
                <a:spcPts val="0"/>
              </a:spcBef>
              <a:buSzPts val="2800"/>
            </a:pPr>
            <a:endParaRPr dirty="0"/>
          </a:p>
        </p:txBody>
      </p:sp>
      <p:pic>
        <p:nvPicPr>
          <p:cNvPr id="252" name="Google Shape;252;p16"/>
          <p:cNvPicPr preferRelativeResize="0"/>
          <p:nvPr/>
        </p:nvPicPr>
        <p:blipFill rotWithShape="1">
          <a:blip r:embed="rId3">
            <a:alphaModFix/>
          </a:blip>
          <a:srcRect l="34648" t="20351" r="36184" b="12250"/>
          <a:stretch/>
        </p:blipFill>
        <p:spPr>
          <a:xfrm>
            <a:off x="1155826" y="1183704"/>
            <a:ext cx="3556076" cy="46199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7"/>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b="1" dirty="0"/>
              <a:t>Formalization?</a:t>
            </a:r>
            <a:endParaRPr b="1" dirty="0"/>
          </a:p>
        </p:txBody>
      </p:sp>
      <p:sp>
        <p:nvSpPr>
          <p:cNvPr id="260" name="Google Shape;260;p17"/>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endParaRPr lang="en-ZA" b="0" i="0" u="none" strike="noStrike" dirty="0">
              <a:latin typeface="Calibri"/>
              <a:ea typeface="Calibri"/>
              <a:cs typeface="Calibri"/>
              <a:sym typeface="Calibri"/>
            </a:endParaRPr>
          </a:p>
          <a:p>
            <a:pPr marL="228600" lvl="0" indent="-228600" algn="l" rtl="0">
              <a:lnSpc>
                <a:spcPct val="90000"/>
              </a:lnSpc>
              <a:spcBef>
                <a:spcPts val="0"/>
              </a:spcBef>
              <a:spcAft>
                <a:spcPts val="0"/>
              </a:spcAft>
              <a:buClr>
                <a:schemeClr val="dk1"/>
              </a:buClr>
              <a:buSzPts val="2800"/>
              <a:buChar char="•"/>
            </a:pPr>
            <a:r>
              <a:rPr lang="en-ZA" b="0" i="0" u="none" strike="noStrike" dirty="0">
                <a:latin typeface="Calibri"/>
                <a:ea typeface="Calibri"/>
                <a:cs typeface="Calibri"/>
                <a:sym typeface="Calibri"/>
              </a:rPr>
              <a:t>“Formalizing the informal economy” as a policy goal….</a:t>
            </a:r>
          </a:p>
          <a:p>
            <a:pPr marL="0" lvl="0" indent="0" algn="l" rtl="0">
              <a:lnSpc>
                <a:spcPct val="90000"/>
              </a:lnSpc>
              <a:spcBef>
                <a:spcPts val="0"/>
              </a:spcBef>
              <a:spcAft>
                <a:spcPts val="0"/>
              </a:spcAft>
              <a:buClr>
                <a:schemeClr val="dk1"/>
              </a:buClr>
              <a:buSzPts val="2800"/>
              <a:buNone/>
            </a:pPr>
            <a:endParaRPr lang="en-ZA" b="0" i="0" u="none" strike="noStrike" dirty="0">
              <a:latin typeface="Calibri"/>
              <a:ea typeface="Calibri"/>
              <a:cs typeface="Calibri"/>
              <a:sym typeface="Calibri"/>
            </a:endParaRPr>
          </a:p>
          <a:p>
            <a:pPr marL="228600" lvl="0" indent="-228600" algn="l" rtl="0">
              <a:lnSpc>
                <a:spcPct val="90000"/>
              </a:lnSpc>
              <a:spcBef>
                <a:spcPts val="0"/>
              </a:spcBef>
              <a:spcAft>
                <a:spcPts val="0"/>
              </a:spcAft>
              <a:buClr>
                <a:schemeClr val="dk1"/>
              </a:buClr>
              <a:buSzPts val="2800"/>
              <a:buChar char="•"/>
            </a:pPr>
            <a:r>
              <a:rPr lang="en-ZA" dirty="0"/>
              <a:t>What type of formalization are we talking about?</a:t>
            </a:r>
          </a:p>
          <a:p>
            <a:pPr marL="685800" lvl="1" indent="-228600">
              <a:spcBef>
                <a:spcPts val="0"/>
              </a:spcBef>
              <a:buSzPts val="2800"/>
            </a:pPr>
            <a:r>
              <a:rPr lang="en-ZA" b="0" i="0" u="none" strike="noStrike" dirty="0">
                <a:latin typeface="Calibri"/>
                <a:ea typeface="Calibri"/>
                <a:cs typeface="Calibri"/>
                <a:sym typeface="Calibri"/>
              </a:rPr>
              <a:t>Compliance with formal rules and regulations that are not well suited to the economic realities of workers in the informal economy?</a:t>
            </a:r>
          </a:p>
          <a:p>
            <a:pPr marL="685800" lvl="1" indent="-228600">
              <a:spcBef>
                <a:spcPts val="0"/>
              </a:spcBef>
              <a:buSzPts val="2800"/>
            </a:pPr>
            <a:r>
              <a:rPr lang="en-ZA" dirty="0"/>
              <a:t>More bottom-up process tailored to specific needs and realities of workers in the informal economy, with a focus on protection as well as compliance?</a:t>
            </a:r>
          </a:p>
          <a:p>
            <a:pPr marL="685800" lvl="1" indent="-228600">
              <a:spcBef>
                <a:spcPts val="0"/>
              </a:spcBef>
              <a:buSzPts val="2800"/>
            </a:pPr>
            <a:r>
              <a:rPr lang="en-ZA" b="0" i="0" u="none" strike="noStrike" dirty="0">
                <a:latin typeface="Calibri"/>
                <a:ea typeface="Calibri"/>
                <a:cs typeface="Calibri"/>
                <a:sym typeface="Calibri"/>
              </a:rPr>
              <a:t>Investments in inclusive macro-economic and social policy to allow for structural change a future of decent 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1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8"/>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8"/>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269" name="Google Shape;269;p18"/>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0" name="Google Shape;270;p18"/>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1" name="Google Shape;271;p18"/>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fontScale="92500" lnSpcReduction="10000"/>
          </a:bodyPr>
          <a:lstStyle/>
          <a:p>
            <a:pPr marL="635000" indent="-457200">
              <a:spcBef>
                <a:spcPts val="0"/>
              </a:spcBef>
              <a:buSzPts val="2800"/>
            </a:pPr>
            <a:r>
              <a:rPr lang="en-ZA" dirty="0"/>
              <a:t>Focus on the type of formalization which is often the “go to” quick solution – taxation of the IE.</a:t>
            </a:r>
          </a:p>
          <a:p>
            <a:pPr marL="635000" indent="-457200">
              <a:spcBef>
                <a:spcPts val="0"/>
              </a:spcBef>
              <a:buSzPts val="2800"/>
            </a:pPr>
            <a:r>
              <a:rPr lang="en-ZA" dirty="0"/>
              <a:t>Drawing on data from Ghana, critique of the “new fiscal sociology” that taxation is the key to the social contract.</a:t>
            </a:r>
          </a:p>
          <a:p>
            <a:pPr marL="635000" indent="-457200">
              <a:spcBef>
                <a:spcPts val="0"/>
              </a:spcBef>
              <a:buSzPts val="2800"/>
            </a:pPr>
            <a:r>
              <a:rPr lang="en-ZA" dirty="0"/>
              <a:t>Also pointing out that the idea promoted by IFIs that the informal sector is a “goldmine” does not fit the reality – falling below tax net and already highly “taxed”.</a:t>
            </a:r>
          </a:p>
        </p:txBody>
      </p:sp>
      <p:pic>
        <p:nvPicPr>
          <p:cNvPr id="272" name="Google Shape;272;p18"/>
          <p:cNvPicPr preferRelativeResize="0"/>
          <p:nvPr/>
        </p:nvPicPr>
        <p:blipFill rotWithShape="1">
          <a:blip r:embed="rId3">
            <a:alphaModFix/>
          </a:blip>
          <a:srcRect l="34648" t="20351" r="36184" b="6430"/>
          <a:stretch/>
        </p:blipFill>
        <p:spPr>
          <a:xfrm>
            <a:off x="1155826" y="919569"/>
            <a:ext cx="3556076" cy="50188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1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9"/>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9"/>
          <p:cNvSpPr/>
          <p:nvPr/>
        </p:nvSpPr>
        <p:spPr>
          <a:xfrm>
            <a:off x="0" y="0"/>
            <a:ext cx="12192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9"/>
          <p:cNvSpPr/>
          <p:nvPr/>
        </p:nvSpPr>
        <p:spPr>
          <a:xfrm>
            <a:off x="2815929" y="148929"/>
            <a:ext cx="6560142" cy="656014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9"/>
          <p:cNvSpPr txBox="1">
            <a:spLocks noGrp="1"/>
          </p:cNvSpPr>
          <p:nvPr>
            <p:ph type="ctrTitle"/>
          </p:nvPr>
        </p:nvSpPr>
        <p:spPr>
          <a:xfrm>
            <a:off x="3315031" y="1380754"/>
            <a:ext cx="5561938" cy="251351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ZA"/>
              <a:t>Where to from here?</a:t>
            </a:r>
            <a:endParaRPr/>
          </a:p>
        </p:txBody>
      </p:sp>
      <p:sp>
        <p:nvSpPr>
          <p:cNvPr id="283" name="Google Shape;283;p19"/>
          <p:cNvSpPr txBox="1">
            <a:spLocks noGrp="1"/>
          </p:cNvSpPr>
          <p:nvPr>
            <p:ph type="subTitle" idx="1"/>
          </p:nvPr>
        </p:nvSpPr>
        <p:spPr>
          <a:xfrm>
            <a:off x="3315031" y="4076802"/>
            <a:ext cx="5561938" cy="1534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ZA"/>
              <a:t>Three Scenarios</a:t>
            </a:r>
            <a:endParaRPr/>
          </a:p>
        </p:txBody>
      </p:sp>
      <p:sp>
        <p:nvSpPr>
          <p:cNvPr id="284" name="Google Shape;284;p19"/>
          <p:cNvSpPr/>
          <p:nvPr/>
        </p:nvSpPr>
        <p:spPr>
          <a:xfrm rot="-1577571" flipH="1">
            <a:off x="2494119" y="6170"/>
            <a:ext cx="6816262" cy="6816262"/>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9"/>
          <p:cNvSpPr/>
          <p:nvPr/>
        </p:nvSpPr>
        <p:spPr>
          <a:xfrm>
            <a:off x="8200995" y="5310973"/>
            <a:ext cx="705948" cy="68679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ZA" sz="5400"/>
              <a:t>The Bad Old Contract</a:t>
            </a:r>
            <a:endParaRPr/>
          </a:p>
        </p:txBody>
      </p:sp>
      <p:sp>
        <p:nvSpPr>
          <p:cNvPr id="292" name="Google Shape;292;p20"/>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20"/>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r>
              <a:rPr lang="en-ZA" sz="2200" b="1" dirty="0"/>
              <a:t>Key Challenges: </a:t>
            </a:r>
          </a:p>
          <a:p>
            <a:pPr marL="482600">
              <a:spcBef>
                <a:spcPts val="0"/>
              </a:spcBef>
              <a:buSzPts val="2200"/>
            </a:pPr>
            <a:r>
              <a:rPr lang="en-ZA" sz="2200" dirty="0"/>
              <a:t>lack of legal and economic recognition</a:t>
            </a:r>
          </a:p>
          <a:p>
            <a:pPr marL="482600">
              <a:spcBef>
                <a:spcPts val="0"/>
              </a:spcBef>
              <a:buSzPts val="2200"/>
            </a:pPr>
            <a:r>
              <a:rPr lang="en-ZA" sz="2200" dirty="0"/>
              <a:t>stigmatization and penalization</a:t>
            </a:r>
          </a:p>
          <a:p>
            <a:pPr marL="482600">
              <a:spcBef>
                <a:spcPts val="0"/>
              </a:spcBef>
              <a:buSzPts val="2200"/>
            </a:pPr>
            <a:r>
              <a:rPr lang="en-ZA" sz="2200" dirty="0"/>
              <a:t>lack of institutionalized space for collective representation</a:t>
            </a:r>
          </a:p>
          <a:p>
            <a:pPr marL="228600" lvl="0" indent="-88900" algn="l" rtl="0">
              <a:lnSpc>
                <a:spcPct val="90000"/>
              </a:lnSpc>
              <a:spcBef>
                <a:spcPts val="0"/>
              </a:spcBef>
              <a:spcAft>
                <a:spcPts val="0"/>
              </a:spcAft>
              <a:buClr>
                <a:schemeClr val="dk1"/>
              </a:buClr>
              <a:buSzPts val="2200"/>
              <a:buNone/>
            </a:pPr>
            <a:endParaRPr lang="en-ZA" sz="2200" dirty="0"/>
          </a:p>
          <a:p>
            <a:pPr marL="228600" lvl="0" indent="-88900" algn="l" rtl="0">
              <a:lnSpc>
                <a:spcPct val="90000"/>
              </a:lnSpc>
              <a:spcBef>
                <a:spcPts val="0"/>
              </a:spcBef>
              <a:spcAft>
                <a:spcPts val="0"/>
              </a:spcAft>
              <a:buClr>
                <a:schemeClr val="dk1"/>
              </a:buClr>
              <a:buSzPts val="2200"/>
              <a:buNone/>
            </a:pPr>
            <a:r>
              <a:rPr lang="en-ZA" sz="2200" b="1" dirty="0"/>
              <a:t>Key Drivers: political economy biased towards powerful economic actors +  negative narratives about the informal economy, including:</a:t>
            </a:r>
          </a:p>
          <a:p>
            <a:pPr marL="482600">
              <a:spcBef>
                <a:spcPts val="0"/>
              </a:spcBef>
              <a:buSzPts val="2200"/>
            </a:pPr>
            <a:r>
              <a:rPr lang="en-ZA" sz="2200" dirty="0"/>
              <a:t>informal work is an abnormality – YET 61% of all workers are informal</a:t>
            </a:r>
          </a:p>
          <a:p>
            <a:pPr marL="482600">
              <a:spcBef>
                <a:spcPts val="0"/>
              </a:spcBef>
              <a:buSzPts val="2200"/>
            </a:pPr>
            <a:r>
              <a:rPr lang="en-ZA" sz="2200" dirty="0"/>
              <a:t>informal workers seek to evade taxes and regulations – YET informal workers are subject to range of fees, licenses and market levies and pay VAT on their supplies/stock + regulations tend to be cumbersome or irrelevant</a:t>
            </a:r>
          </a:p>
          <a:p>
            <a:pPr marL="482600">
              <a:spcBef>
                <a:spcPts val="0"/>
              </a:spcBef>
              <a:buSzPts val="2200"/>
            </a:pPr>
            <a:r>
              <a:rPr lang="en-ZA" sz="2200" dirty="0"/>
              <a:t>informal work falls outside the reach of the state – YET informal workers inside the punitive arm of the state but outside the protective arm</a:t>
            </a:r>
          </a:p>
          <a:p>
            <a:pPr marL="228600" lvl="0" indent="-88900" algn="l" rtl="0">
              <a:lnSpc>
                <a:spcPct val="90000"/>
              </a:lnSpc>
              <a:spcBef>
                <a:spcPts val="0"/>
              </a:spcBef>
              <a:spcAft>
                <a:spcPts val="0"/>
              </a:spcAft>
              <a:buClr>
                <a:schemeClr val="dk1"/>
              </a:buClr>
              <a:buSzPts val="2200"/>
              <a:buNone/>
            </a:pPr>
            <a:endParaRPr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2"/>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ZA" b="1">
                <a:solidFill>
                  <a:srgbClr val="FFFFFF"/>
                </a:solidFill>
              </a:rPr>
              <a:t>Who are Informal Workers?</a:t>
            </a:r>
            <a:endParaRPr/>
          </a:p>
        </p:txBody>
      </p:sp>
      <p:sp>
        <p:nvSpPr>
          <p:cNvPr id="107" name="Google Shape;107;p2"/>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ZA" dirty="0"/>
              <a:t>Workers without labour and social protections provided through work.</a:t>
            </a:r>
            <a:endParaRPr dirty="0"/>
          </a:p>
          <a:p>
            <a:pPr marL="228600" lvl="0" indent="-228600" algn="l" rtl="0">
              <a:lnSpc>
                <a:spcPct val="90000"/>
              </a:lnSpc>
              <a:spcBef>
                <a:spcPts val="1000"/>
              </a:spcBef>
              <a:spcAft>
                <a:spcPts val="0"/>
              </a:spcAft>
              <a:buClr>
                <a:schemeClr val="dk1"/>
              </a:buClr>
              <a:buSzPts val="2800"/>
              <a:buChar char="•"/>
            </a:pPr>
            <a:r>
              <a:rPr lang="en-ZA" dirty="0"/>
              <a:t>Make up over 60% of workers globally (ILO, 2018).</a:t>
            </a:r>
            <a:endParaRPr dirty="0"/>
          </a:p>
          <a:p>
            <a:pPr marL="228600" lvl="0" indent="-228600" algn="l" rtl="0">
              <a:lnSpc>
                <a:spcPct val="90000"/>
              </a:lnSpc>
              <a:spcBef>
                <a:spcPts val="1000"/>
              </a:spcBef>
              <a:spcAft>
                <a:spcPts val="0"/>
              </a:spcAft>
              <a:buClr>
                <a:schemeClr val="dk1"/>
              </a:buClr>
              <a:buSzPts val="2800"/>
              <a:buChar char="•"/>
            </a:pPr>
            <a:r>
              <a:rPr lang="en-ZA" dirty="0"/>
              <a:t>Heterogenous:</a:t>
            </a:r>
            <a:endParaRPr dirty="0"/>
          </a:p>
          <a:p>
            <a:pPr marL="685800" lvl="1" indent="-228600" algn="l" rtl="0">
              <a:lnSpc>
                <a:spcPct val="90000"/>
              </a:lnSpc>
              <a:spcBef>
                <a:spcPts val="500"/>
              </a:spcBef>
              <a:spcAft>
                <a:spcPts val="0"/>
              </a:spcAft>
              <a:buClr>
                <a:schemeClr val="dk1"/>
              </a:buClr>
              <a:buSzPts val="2400"/>
              <a:buChar char="•"/>
            </a:pPr>
            <a:r>
              <a:rPr lang="en-ZA" dirty="0"/>
              <a:t>Informal wage workers (in formal &amp; informal sectors)</a:t>
            </a:r>
            <a:endParaRPr dirty="0"/>
          </a:p>
          <a:p>
            <a:pPr marL="685800" lvl="1" indent="-228600" algn="l" rtl="0">
              <a:lnSpc>
                <a:spcPct val="90000"/>
              </a:lnSpc>
              <a:spcBef>
                <a:spcPts val="500"/>
              </a:spcBef>
              <a:spcAft>
                <a:spcPts val="0"/>
              </a:spcAft>
              <a:buClr>
                <a:schemeClr val="dk1"/>
              </a:buClr>
              <a:buSzPts val="2400"/>
              <a:buChar char="•"/>
            </a:pPr>
            <a:r>
              <a:rPr lang="en-ZA" dirty="0"/>
              <a:t>Informal wage workers in households</a:t>
            </a:r>
            <a:endParaRPr dirty="0"/>
          </a:p>
          <a:p>
            <a:pPr marL="685800" lvl="1" indent="-228600" algn="l" rtl="0">
              <a:lnSpc>
                <a:spcPct val="90000"/>
              </a:lnSpc>
              <a:spcBef>
                <a:spcPts val="500"/>
              </a:spcBef>
              <a:spcAft>
                <a:spcPts val="0"/>
              </a:spcAft>
              <a:buClr>
                <a:schemeClr val="dk1"/>
              </a:buClr>
              <a:buSzPts val="2400"/>
              <a:buChar char="•"/>
            </a:pPr>
            <a:r>
              <a:rPr lang="en-ZA" dirty="0"/>
              <a:t>Self-employed workers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2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ZA" sz="5400"/>
              <a:t>The Even Worse Contract</a:t>
            </a:r>
            <a:endParaRPr/>
          </a:p>
        </p:txBody>
      </p:sp>
      <p:sp>
        <p:nvSpPr>
          <p:cNvPr id="300" name="Google Shape;300;p21"/>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1"/>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lnSpcReduction="10000"/>
          </a:bodyPr>
          <a:lstStyle/>
          <a:p>
            <a:pPr marL="228600" lvl="0" indent="-88900" algn="l" rtl="0">
              <a:lnSpc>
                <a:spcPct val="90000"/>
              </a:lnSpc>
              <a:spcBef>
                <a:spcPts val="0"/>
              </a:spcBef>
              <a:spcAft>
                <a:spcPts val="0"/>
              </a:spcAft>
              <a:buClr>
                <a:schemeClr val="dk1"/>
              </a:buClr>
              <a:buSzPts val="2200"/>
              <a:buNone/>
            </a:pPr>
            <a:r>
              <a:rPr lang="en-ZA" sz="2200" b="1" dirty="0"/>
              <a:t>Mounting evidence of intensification of:</a:t>
            </a:r>
            <a:endParaRPr lang="en-ZA" sz="2200" dirty="0"/>
          </a:p>
          <a:p>
            <a:pPr marL="482600">
              <a:spcBef>
                <a:spcPts val="0"/>
              </a:spcBef>
              <a:buSzPts val="2200"/>
            </a:pPr>
            <a:r>
              <a:rPr lang="en-ZA" sz="2200" dirty="0"/>
              <a:t>predatory capitalism: e.g. lower wages and increased working hours + lack of compensation to garment and other workers for cancelled work orders</a:t>
            </a:r>
          </a:p>
          <a:p>
            <a:pPr marL="482600">
              <a:spcBef>
                <a:spcPts val="0"/>
              </a:spcBef>
              <a:buSzPts val="2200"/>
            </a:pPr>
            <a:r>
              <a:rPr lang="en-ZA" sz="2200" dirty="0"/>
              <a:t>repressive government measures (in name of economic recovery or public health): e.g. destruction of markets, infrastructure and equipment of street vendors; closure of dump sites and sorting areas of waste pickers   </a:t>
            </a:r>
          </a:p>
          <a:p>
            <a:pPr marL="482600">
              <a:spcBef>
                <a:spcPts val="0"/>
              </a:spcBef>
              <a:buSzPts val="2200"/>
            </a:pPr>
            <a:r>
              <a:rPr lang="en-ZA" sz="2200" dirty="0"/>
              <a:t>regressive solidarity between state and capital: e.g. union busting; regressive policy &amp; regulatory reforms; privatization of public space; privatization of waste management</a:t>
            </a:r>
          </a:p>
          <a:p>
            <a:pPr marL="228600" lvl="0" indent="-88900" algn="l" rtl="0">
              <a:lnSpc>
                <a:spcPct val="90000"/>
              </a:lnSpc>
              <a:spcBef>
                <a:spcPts val="0"/>
              </a:spcBef>
              <a:spcAft>
                <a:spcPts val="0"/>
              </a:spcAft>
              <a:buClr>
                <a:schemeClr val="dk1"/>
              </a:buClr>
              <a:buSzPts val="2200"/>
              <a:buNone/>
            </a:pPr>
            <a:r>
              <a:rPr lang="en-ZA" sz="2200" b="1" dirty="0"/>
              <a:t>Growing risk of inappropriate application of the social contract ideas: </a:t>
            </a:r>
          </a:p>
          <a:p>
            <a:pPr marL="482600">
              <a:spcBef>
                <a:spcPts val="0"/>
              </a:spcBef>
              <a:buSzPts val="2200"/>
            </a:pPr>
            <a:r>
              <a:rPr lang="en-ZA" sz="2200" dirty="0"/>
              <a:t>application of unfavourable formalization focused on registration and levying taxes on informal workers/enterprises – without incentives and benefits of formalization + without recognizing and valuing the contributions of informal workers</a:t>
            </a:r>
          </a:p>
          <a:p>
            <a:pPr marL="482600">
              <a:spcBef>
                <a:spcPts val="0"/>
              </a:spcBef>
              <a:buSzPts val="2200"/>
            </a:pPr>
            <a:r>
              <a:rPr lang="en-ZA" sz="2200" dirty="0"/>
              <a:t>dismantling of comprehensive systems of social protection, which include both social assistance and social insurance, in </a:t>
            </a:r>
            <a:r>
              <a:rPr lang="en-ZA" sz="2200" dirty="0" err="1"/>
              <a:t>favor</a:t>
            </a:r>
            <a:r>
              <a:rPr lang="en-ZA" sz="2200" dirty="0"/>
              <a:t> of minimalist safety nets and private insurance </a:t>
            </a:r>
          </a:p>
          <a:p>
            <a:pPr marL="228600" lvl="0" indent="-88900" algn="l" rtl="0">
              <a:lnSpc>
                <a:spcPct val="90000"/>
              </a:lnSpc>
              <a:spcBef>
                <a:spcPts val="0"/>
              </a:spcBef>
              <a:spcAft>
                <a:spcPts val="0"/>
              </a:spcAft>
              <a:buClr>
                <a:schemeClr val="dk1"/>
              </a:buClr>
              <a:buSzPts val="2200"/>
              <a:buNone/>
            </a:pPr>
            <a:endParaRP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2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ZA" sz="5400"/>
              <a:t>A Better New Contract</a:t>
            </a:r>
            <a:endParaRPr/>
          </a:p>
        </p:txBody>
      </p:sp>
      <p:sp>
        <p:nvSpPr>
          <p:cNvPr id="308" name="Google Shape;308;p22"/>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2"/>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r>
              <a:rPr lang="en-ZA" sz="2200" b="1" dirty="0"/>
              <a:t>The substance:</a:t>
            </a:r>
          </a:p>
          <a:p>
            <a:pPr marL="482600">
              <a:spcBef>
                <a:spcPts val="0"/>
              </a:spcBef>
              <a:buSzPts val="2200"/>
            </a:pPr>
            <a:r>
              <a:rPr lang="en-ZA" sz="2200" dirty="0"/>
              <a:t> Recognition of informal workers as workers and as legitimate economic agents + valuation of their contributions to households, society and the economy;</a:t>
            </a:r>
          </a:p>
          <a:p>
            <a:pPr marL="482600">
              <a:spcBef>
                <a:spcPts val="0"/>
              </a:spcBef>
              <a:buSzPts val="2200"/>
            </a:pPr>
            <a:r>
              <a:rPr lang="en-ZA" sz="2200" dirty="0"/>
              <a:t>Appropriate and fair laws and policies responsive to the needs of informal workers</a:t>
            </a:r>
          </a:p>
          <a:p>
            <a:pPr marL="482600">
              <a:spcBef>
                <a:spcPts val="0"/>
              </a:spcBef>
              <a:buSzPts val="2200"/>
            </a:pPr>
            <a:r>
              <a:rPr lang="en-ZA" sz="2200" dirty="0"/>
              <a:t>Inclusive spaces for dialogue between organizations of informal workers and other stakeholders</a:t>
            </a:r>
          </a:p>
          <a:p>
            <a:pPr marL="139700" indent="0">
              <a:spcBef>
                <a:spcPts val="0"/>
              </a:spcBef>
              <a:buSzPts val="2200"/>
              <a:buNone/>
            </a:pPr>
            <a:endParaRPr lang="en-ZA" sz="2200" dirty="0"/>
          </a:p>
          <a:p>
            <a:pPr marL="482600">
              <a:spcBef>
                <a:spcPts val="0"/>
              </a:spcBef>
              <a:buSzPts val="2200"/>
            </a:pPr>
            <a:r>
              <a:rPr lang="en-ZA" sz="2200" b="1" dirty="0"/>
              <a:t>Necessary actors</a:t>
            </a:r>
          </a:p>
          <a:p>
            <a:pPr marL="482600">
              <a:spcBef>
                <a:spcPts val="0"/>
              </a:spcBef>
              <a:buSzPts val="2200"/>
            </a:pPr>
            <a:r>
              <a:rPr lang="en-ZA" sz="2200" b="1" dirty="0"/>
              <a:t>Necessary processes</a:t>
            </a:r>
          </a:p>
          <a:p>
            <a:pPr marL="482600">
              <a:spcBef>
                <a:spcPts val="0"/>
              </a:spcBef>
              <a:buSzPts val="2200"/>
            </a:pPr>
            <a:r>
              <a:rPr lang="en-ZA" sz="2200" b="1" dirty="0"/>
              <a:t>Necessary changes</a:t>
            </a:r>
          </a:p>
          <a:p>
            <a:pPr marL="228600" lvl="0" indent="-88900" algn="l" rtl="0">
              <a:lnSpc>
                <a:spcPct val="90000"/>
              </a:lnSpc>
              <a:spcBef>
                <a:spcPts val="0"/>
              </a:spcBef>
              <a:spcAft>
                <a:spcPts val="0"/>
              </a:spcAft>
              <a:buClr>
                <a:schemeClr val="dk1"/>
              </a:buClr>
              <a:buSzPts val="2200"/>
              <a:buNone/>
            </a:pP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ZA" b="1">
                <a:solidFill>
                  <a:srgbClr val="FFFFFF"/>
                </a:solidFill>
              </a:rPr>
              <a:t>What is a social contract?</a:t>
            </a:r>
            <a:endParaRPr/>
          </a:p>
        </p:txBody>
      </p:sp>
      <p:sp>
        <p:nvSpPr>
          <p:cNvPr id="117" name="Google Shape;117;p3"/>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ZA" sz="2800" dirty="0"/>
              <a:t>An explicit or implicit agreement between state and citizens defining rights and obligations</a:t>
            </a:r>
            <a:endParaRPr dirty="0"/>
          </a:p>
          <a:p>
            <a:pPr marL="228600" lvl="0" indent="-228600" algn="l" rtl="0">
              <a:lnSpc>
                <a:spcPct val="90000"/>
              </a:lnSpc>
              <a:spcBef>
                <a:spcPts val="1000"/>
              </a:spcBef>
              <a:spcAft>
                <a:spcPts val="0"/>
              </a:spcAft>
              <a:buClr>
                <a:schemeClr val="dk1"/>
              </a:buClr>
              <a:buSzPts val="2800"/>
              <a:buChar char="•"/>
            </a:pPr>
            <a:r>
              <a:rPr lang="en-ZA" dirty="0"/>
              <a:t>A central concept in Western political theory for understanding and justifying a society’s legal, political and economic structures:</a:t>
            </a:r>
            <a:endParaRPr dirty="0"/>
          </a:p>
          <a:p>
            <a:pPr marL="228600" lvl="0" indent="-228600" algn="l" rtl="0">
              <a:lnSpc>
                <a:spcPct val="90000"/>
              </a:lnSpc>
              <a:spcBef>
                <a:spcPts val="1000"/>
              </a:spcBef>
              <a:spcAft>
                <a:spcPts val="0"/>
              </a:spcAft>
              <a:buClr>
                <a:schemeClr val="dk1"/>
              </a:buClr>
              <a:buSzPts val="2800"/>
              <a:buChar char="•"/>
            </a:pPr>
            <a:r>
              <a:rPr lang="en-ZA" dirty="0"/>
              <a:t>Has evolved over time:</a:t>
            </a:r>
            <a:endParaRPr dirty="0"/>
          </a:p>
          <a:p>
            <a:pPr marL="685800" lvl="1" indent="-228600" algn="l" rtl="0">
              <a:lnSpc>
                <a:spcPct val="90000"/>
              </a:lnSpc>
              <a:spcBef>
                <a:spcPts val="500"/>
              </a:spcBef>
              <a:spcAft>
                <a:spcPts val="0"/>
              </a:spcAft>
              <a:buClr>
                <a:schemeClr val="dk1"/>
              </a:buClr>
              <a:buSzPts val="2400"/>
              <a:buChar char="•"/>
            </a:pPr>
            <a:r>
              <a:rPr lang="en-ZA" dirty="0"/>
              <a:t>Classical</a:t>
            </a:r>
            <a:endParaRPr dirty="0"/>
          </a:p>
          <a:p>
            <a:pPr marL="685800" lvl="1" indent="-228600" algn="l" rtl="0">
              <a:lnSpc>
                <a:spcPct val="90000"/>
              </a:lnSpc>
              <a:spcBef>
                <a:spcPts val="500"/>
              </a:spcBef>
              <a:spcAft>
                <a:spcPts val="0"/>
              </a:spcAft>
              <a:buClr>
                <a:schemeClr val="dk1"/>
              </a:buClr>
              <a:buSzPts val="2400"/>
              <a:buChar char="•"/>
            </a:pPr>
            <a:r>
              <a:rPr lang="en-ZA" dirty="0"/>
              <a:t>Modern</a:t>
            </a:r>
            <a:endParaRPr dirty="0"/>
          </a:p>
          <a:p>
            <a:pPr marL="685800" lvl="1" indent="-228600" algn="l" rtl="0">
              <a:lnSpc>
                <a:spcPct val="90000"/>
              </a:lnSpc>
              <a:spcBef>
                <a:spcPts val="500"/>
              </a:spcBef>
              <a:spcAft>
                <a:spcPts val="0"/>
              </a:spcAft>
              <a:buClr>
                <a:schemeClr val="dk1"/>
              </a:buClr>
              <a:buSzPts val="2400"/>
              <a:buChar char="•"/>
            </a:pPr>
            <a:r>
              <a:rPr lang="en-ZA" dirty="0"/>
              <a:t>Critical </a:t>
            </a:r>
            <a:endParaRPr dirty="0"/>
          </a:p>
          <a:p>
            <a:pPr marL="685800" lvl="1" indent="-228600" algn="l" rtl="0">
              <a:lnSpc>
                <a:spcPct val="90000"/>
              </a:lnSpc>
              <a:spcBef>
                <a:spcPts val="500"/>
              </a:spcBef>
              <a:spcAft>
                <a:spcPts val="0"/>
              </a:spcAft>
              <a:buClr>
                <a:schemeClr val="dk1"/>
              </a:buClr>
              <a:buSzPts val="2400"/>
              <a:buChar char="•"/>
            </a:pPr>
            <a:r>
              <a:rPr lang="en-ZA" dirty="0"/>
              <a:t>Contemporary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4"/>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ZA" b="1">
                <a:solidFill>
                  <a:srgbClr val="FFFFFF"/>
                </a:solidFill>
              </a:rPr>
              <a:t>Why this book? </a:t>
            </a:r>
            <a:br>
              <a:rPr lang="en-ZA" b="1">
                <a:solidFill>
                  <a:srgbClr val="FFFFFF"/>
                </a:solidFill>
              </a:rPr>
            </a:br>
            <a:r>
              <a:rPr lang="en-ZA" b="1">
                <a:solidFill>
                  <a:srgbClr val="FFFFFF"/>
                </a:solidFill>
              </a:rPr>
              <a:t>Why now?</a:t>
            </a:r>
            <a:endParaRPr/>
          </a:p>
        </p:txBody>
      </p:sp>
      <p:sp>
        <p:nvSpPr>
          <p:cNvPr id="127" name="Google Shape;127;p4"/>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ZA"/>
              <a:t>Policy slogans: “changing nature of work” = “We need a new social contract”</a:t>
            </a:r>
            <a:endParaRPr/>
          </a:p>
          <a:p>
            <a:pPr marL="228600" lvl="0" indent="-228600" algn="l" rtl="0">
              <a:lnSpc>
                <a:spcPct val="90000"/>
              </a:lnSpc>
              <a:spcBef>
                <a:spcPts val="1000"/>
              </a:spcBef>
              <a:spcAft>
                <a:spcPts val="0"/>
              </a:spcAft>
              <a:buClr>
                <a:schemeClr val="dk1"/>
              </a:buClr>
              <a:buSzPts val="2800"/>
              <a:buChar char="•"/>
            </a:pPr>
            <a:r>
              <a:rPr lang="en-ZA"/>
              <a:t>Often centred on the extension of social protection to informal workers alone.</a:t>
            </a:r>
            <a:endParaRPr/>
          </a:p>
          <a:p>
            <a:pPr marL="228600" lvl="0" indent="-228600" algn="l" rtl="0">
              <a:lnSpc>
                <a:spcPct val="90000"/>
              </a:lnSpc>
              <a:spcBef>
                <a:spcPts val="1000"/>
              </a:spcBef>
              <a:spcAft>
                <a:spcPts val="0"/>
              </a:spcAft>
              <a:buClr>
                <a:schemeClr val="dk1"/>
              </a:buClr>
              <a:buSzPts val="2800"/>
              <a:buChar char="•"/>
            </a:pPr>
            <a:r>
              <a:rPr lang="en-ZA"/>
              <a:t>What does it actually mean? </a:t>
            </a:r>
            <a:endParaRPr/>
          </a:p>
          <a:p>
            <a:pPr marL="685800" lvl="1" indent="-228600" algn="l" rtl="0">
              <a:lnSpc>
                <a:spcPct val="90000"/>
              </a:lnSpc>
              <a:spcBef>
                <a:spcPts val="500"/>
              </a:spcBef>
              <a:spcAft>
                <a:spcPts val="0"/>
              </a:spcAft>
              <a:buClr>
                <a:schemeClr val="dk1"/>
              </a:buClr>
              <a:buSzPts val="2400"/>
              <a:buChar char="•"/>
            </a:pPr>
            <a:r>
              <a:rPr lang="en-ZA"/>
              <a:t>Who are the contractors?</a:t>
            </a:r>
            <a:endParaRPr/>
          </a:p>
          <a:p>
            <a:pPr marL="685800" lvl="1" indent="-228600" algn="l" rtl="0">
              <a:lnSpc>
                <a:spcPct val="90000"/>
              </a:lnSpc>
              <a:spcBef>
                <a:spcPts val="500"/>
              </a:spcBef>
              <a:spcAft>
                <a:spcPts val="0"/>
              </a:spcAft>
              <a:buClr>
                <a:schemeClr val="dk1"/>
              </a:buClr>
              <a:buSzPts val="2400"/>
              <a:buChar char="•"/>
            </a:pPr>
            <a:r>
              <a:rPr lang="en-ZA"/>
              <a:t>What should the substance of the contract be?</a:t>
            </a:r>
            <a:endParaRPr/>
          </a:p>
          <a:p>
            <a:pPr marL="685800" lvl="1" indent="-228600" algn="l" rtl="0">
              <a:lnSpc>
                <a:spcPct val="90000"/>
              </a:lnSpc>
              <a:spcBef>
                <a:spcPts val="500"/>
              </a:spcBef>
              <a:spcAft>
                <a:spcPts val="0"/>
              </a:spcAft>
              <a:buClr>
                <a:schemeClr val="dk1"/>
              </a:buClr>
              <a:buSzPts val="2400"/>
              <a:buChar char="•"/>
            </a:pPr>
            <a:r>
              <a:rPr lang="en-ZA"/>
              <a:t>Can this be informed by the currently existing struggles of workers in the informal economy?</a:t>
            </a:r>
            <a:endParaRPr/>
          </a:p>
          <a:p>
            <a:pPr marL="685800" lvl="1" indent="-228600" algn="l" rtl="0">
              <a:lnSpc>
                <a:spcPct val="90000"/>
              </a:lnSpc>
              <a:spcBef>
                <a:spcPts val="500"/>
              </a:spcBef>
              <a:spcAft>
                <a:spcPts val="0"/>
              </a:spcAft>
              <a:buClr>
                <a:schemeClr val="dk1"/>
              </a:buClr>
              <a:buSzPts val="2400"/>
              <a:buChar char="•"/>
            </a:pPr>
            <a:r>
              <a:rPr lang="en-ZA"/>
              <a:t>Beyond the “Domination Contract” - what is the ideal contract workers are struggling for?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5"/>
          <p:cNvSpPr/>
          <p:nvPr/>
        </p:nvSpPr>
        <p:spPr>
          <a:xfrm>
            <a:off x="0" y="0"/>
            <a:ext cx="12192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p:nvPr/>
        </p:nvSpPr>
        <p:spPr>
          <a:xfrm>
            <a:off x="2815929" y="148929"/>
            <a:ext cx="6560142" cy="656014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5"/>
          <p:cNvSpPr txBox="1">
            <a:spLocks noGrp="1"/>
          </p:cNvSpPr>
          <p:nvPr>
            <p:ph type="ctrTitle"/>
          </p:nvPr>
        </p:nvSpPr>
        <p:spPr>
          <a:xfrm>
            <a:off x="3315031" y="1380754"/>
            <a:ext cx="5561938" cy="251351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ZA" b="1"/>
              <a:t>Emergent Themes</a:t>
            </a:r>
            <a:endParaRPr/>
          </a:p>
        </p:txBody>
      </p:sp>
      <p:sp>
        <p:nvSpPr>
          <p:cNvPr id="138" name="Google Shape;138;p5"/>
          <p:cNvSpPr txBox="1">
            <a:spLocks noGrp="1"/>
          </p:cNvSpPr>
          <p:nvPr>
            <p:ph type="subTitle" idx="1"/>
          </p:nvPr>
        </p:nvSpPr>
        <p:spPr>
          <a:xfrm>
            <a:off x="3315031" y="4076802"/>
            <a:ext cx="5561938" cy="1534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39" name="Google Shape;139;p5"/>
          <p:cNvSpPr/>
          <p:nvPr/>
        </p:nvSpPr>
        <p:spPr>
          <a:xfrm rot="-1577571" flipH="1">
            <a:off x="2494119" y="6170"/>
            <a:ext cx="6816262" cy="6816262"/>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5"/>
          <p:cNvSpPr/>
          <p:nvPr/>
        </p:nvSpPr>
        <p:spPr>
          <a:xfrm>
            <a:off x="8200995" y="5310973"/>
            <a:ext cx="705948" cy="68679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6"/>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b="1"/>
              <a:t>Problematizing the State</a:t>
            </a:r>
            <a:endParaRPr b="1"/>
          </a:p>
        </p:txBody>
      </p:sp>
      <p:sp>
        <p:nvSpPr>
          <p:cNvPr id="148" name="Google Shape;148;p6"/>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000000"/>
              </a:buClr>
              <a:buSzPts val="2800"/>
              <a:buChar char="•"/>
            </a:pPr>
            <a:r>
              <a:rPr lang="en-ZA" dirty="0">
                <a:solidFill>
                  <a:srgbClr val="000000"/>
                </a:solidFill>
              </a:rPr>
              <a:t>Within social contract ideas, the state is often seen to be a neutral, benevolent, consistent arbiter for fairness.</a:t>
            </a:r>
            <a:endParaRPr dirty="0">
              <a:solidFill>
                <a:srgbClr val="000000"/>
              </a:solidFill>
            </a:endParaRPr>
          </a:p>
          <a:p>
            <a:pPr marL="228600" lvl="0" indent="0" algn="l" rtl="0">
              <a:lnSpc>
                <a:spcPct val="90000"/>
              </a:lnSpc>
              <a:spcBef>
                <a:spcPts val="0"/>
              </a:spcBef>
              <a:spcAft>
                <a:spcPts val="0"/>
              </a:spcAft>
              <a:buNone/>
            </a:pPr>
            <a:endParaRPr dirty="0">
              <a:solidFill>
                <a:srgbClr val="000000"/>
              </a:solidFill>
            </a:endParaRPr>
          </a:p>
          <a:p>
            <a:pPr marL="228600" lvl="0" indent="-228600" algn="l" rtl="0">
              <a:lnSpc>
                <a:spcPct val="90000"/>
              </a:lnSpc>
              <a:spcBef>
                <a:spcPts val="0"/>
              </a:spcBef>
              <a:spcAft>
                <a:spcPts val="0"/>
              </a:spcAft>
              <a:buClr>
                <a:srgbClr val="000000"/>
              </a:buClr>
              <a:buSzPts val="2800"/>
              <a:buChar char="•"/>
            </a:pPr>
            <a:r>
              <a:rPr lang="en-ZA" dirty="0">
                <a:solidFill>
                  <a:srgbClr val="000000"/>
                </a:solidFill>
              </a:rPr>
              <a:t>But for informal workers, their only interaction with the state is often negative, punitive and deeply unfair:</a:t>
            </a:r>
            <a:endParaRPr dirty="0">
              <a:solidFill>
                <a:srgbClr val="000000"/>
              </a:solidFill>
            </a:endParaRPr>
          </a:p>
          <a:p>
            <a:pPr marL="228600" lvl="0" indent="0" algn="l" rtl="0">
              <a:lnSpc>
                <a:spcPct val="90000"/>
              </a:lnSpc>
              <a:spcBef>
                <a:spcPts val="0"/>
              </a:spcBef>
              <a:spcAft>
                <a:spcPts val="0"/>
              </a:spcAft>
              <a:buNone/>
            </a:pPr>
            <a:endParaRPr dirty="0">
              <a:solidFill>
                <a:srgbClr val="000000"/>
              </a:solidFill>
            </a:endParaRPr>
          </a:p>
          <a:p>
            <a:pPr marL="685800" lvl="1" indent="-292100" algn="l" rtl="0">
              <a:lnSpc>
                <a:spcPct val="90000"/>
              </a:lnSpc>
              <a:spcBef>
                <a:spcPts val="0"/>
              </a:spcBef>
              <a:spcAft>
                <a:spcPts val="0"/>
              </a:spcAft>
              <a:buClr>
                <a:srgbClr val="000000"/>
              </a:buClr>
              <a:buSzPts val="2800"/>
              <a:buChar char="•"/>
            </a:pPr>
            <a:r>
              <a:rPr lang="en-ZA" sz="2800" dirty="0">
                <a:solidFill>
                  <a:srgbClr val="000000"/>
                </a:solidFill>
              </a:rPr>
              <a:t>Adverse incorporation rather than exclusion from regulation - particularly at local levels of the state.</a:t>
            </a:r>
            <a:endParaRPr sz="2800" dirty="0">
              <a:solidFill>
                <a:srgbClr val="000000"/>
              </a:solidFill>
            </a:endParaRPr>
          </a:p>
          <a:p>
            <a:pPr marL="685800" lvl="1" indent="-292100" algn="l" rtl="0">
              <a:lnSpc>
                <a:spcPct val="90000"/>
              </a:lnSpc>
              <a:spcBef>
                <a:spcPts val="0"/>
              </a:spcBef>
              <a:spcAft>
                <a:spcPts val="0"/>
              </a:spcAft>
              <a:buClr>
                <a:srgbClr val="000000"/>
              </a:buClr>
              <a:buSzPts val="2800"/>
              <a:buChar char="•"/>
            </a:pPr>
            <a:r>
              <a:rPr lang="en-ZA" sz="2800" dirty="0">
                <a:solidFill>
                  <a:srgbClr val="000000"/>
                </a:solidFill>
              </a:rPr>
              <a:t>Exclusion from protective arm of the state – often setting up a contradiction with job creation priorities.</a:t>
            </a:r>
            <a:endParaRPr sz="2800" dirty="0">
              <a:solidFill>
                <a:srgbClr val="000000"/>
              </a:solidFill>
            </a:endParaRPr>
          </a:p>
          <a:p>
            <a:pPr marL="0" lvl="0" indent="0" algn="l" rtl="0">
              <a:lnSpc>
                <a:spcPct val="90000"/>
              </a:lnSpc>
              <a:spcBef>
                <a:spcPts val="0"/>
              </a:spcBef>
              <a:spcAft>
                <a:spcPts val="0"/>
              </a:spcAft>
              <a:buNone/>
            </a:pPr>
            <a:endParaRPr dirty="0">
              <a:solidFill>
                <a:srgbClr val="000000"/>
              </a:solidFill>
            </a:endParaRPr>
          </a:p>
          <a:p>
            <a:pPr marL="457200" lvl="0" indent="-342900" algn="l" rtl="0">
              <a:lnSpc>
                <a:spcPct val="90000"/>
              </a:lnSpc>
              <a:spcBef>
                <a:spcPts val="0"/>
              </a:spcBef>
              <a:spcAft>
                <a:spcPts val="0"/>
              </a:spcAft>
              <a:buClr>
                <a:srgbClr val="000000"/>
              </a:buClr>
              <a:buSzPts val="1800"/>
              <a:buChar char="●"/>
            </a:pPr>
            <a:r>
              <a:rPr lang="en-ZA" b="1" dirty="0">
                <a:solidFill>
                  <a:srgbClr val="000000"/>
                </a:solidFill>
              </a:rPr>
              <a:t>Question: </a:t>
            </a:r>
            <a:r>
              <a:rPr lang="en-ZA" dirty="0">
                <a:solidFill>
                  <a:srgbClr val="000000"/>
                </a:solidFill>
              </a:rPr>
              <a:t>How to emphasize incorporation into positive arm of the state, while reducing negative actions.</a:t>
            </a:r>
            <a:endParaRPr dirty="0">
              <a:solidFill>
                <a:srgbClr val="000000"/>
              </a:solidFill>
            </a:endParaRPr>
          </a:p>
          <a:p>
            <a:pPr marL="228600" lvl="0" indent="0" algn="l" rtl="0">
              <a:lnSpc>
                <a:spcPct val="90000"/>
              </a:lnSpc>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7"/>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7"/>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157" name="Google Shape;157;p7"/>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8" name="Google Shape;158;p7"/>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9" name="Google Shape;159;p7"/>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fontScale="85000" lnSpcReduction="20000"/>
          </a:bodyPr>
          <a:lstStyle/>
          <a:p>
            <a:pPr marL="635000" indent="-457200">
              <a:spcBef>
                <a:spcPts val="0"/>
              </a:spcBef>
              <a:buSzPts val="2800"/>
            </a:pPr>
            <a:r>
              <a:rPr lang="en-ZA" dirty="0"/>
              <a:t>Ambivalence of the state towards informal workers exemplified by lockdowns.</a:t>
            </a:r>
          </a:p>
          <a:p>
            <a:pPr marL="635000" indent="-457200">
              <a:spcBef>
                <a:spcPts val="0"/>
              </a:spcBef>
              <a:buSzPts val="2800"/>
            </a:pPr>
            <a:r>
              <a:rPr lang="en-ZA" dirty="0"/>
              <a:t>Some sectors of informal workers (food, care work) designated essential by govts during lockdowns.</a:t>
            </a:r>
          </a:p>
          <a:p>
            <a:pPr marL="635000" indent="-457200">
              <a:spcBef>
                <a:spcPts val="0"/>
              </a:spcBef>
              <a:buSzPts val="2800"/>
            </a:pPr>
            <a:r>
              <a:rPr lang="en-ZA" dirty="0"/>
              <a:t>Provided with no support to carry out work safely – vast majority of workers surveyed paying for their own health and safety equipment.</a:t>
            </a:r>
          </a:p>
          <a:p>
            <a:pPr marL="635000" indent="-457200">
              <a:spcBef>
                <a:spcPts val="0"/>
              </a:spcBef>
              <a:buSzPts val="2800"/>
            </a:pPr>
            <a:r>
              <a:rPr lang="en-ZA" dirty="0"/>
              <a:t>Punitive actions continue and even increase.</a:t>
            </a:r>
          </a:p>
          <a:p>
            <a:pPr marL="635000" indent="-457200">
              <a:spcBef>
                <a:spcPts val="0"/>
              </a:spcBef>
              <a:buSzPts val="2800"/>
            </a:pPr>
            <a:r>
              <a:rPr lang="en-ZA" dirty="0"/>
              <a:t>Other sectors locked down, but private companies allowed to work (waste reclaimers).</a:t>
            </a:r>
            <a:endParaRPr dirty="0"/>
          </a:p>
        </p:txBody>
      </p:sp>
      <p:pic>
        <p:nvPicPr>
          <p:cNvPr id="160" name="Google Shape;160;p7"/>
          <p:cNvPicPr preferRelativeResize="0"/>
          <p:nvPr/>
        </p:nvPicPr>
        <p:blipFill rotWithShape="1">
          <a:blip r:embed="rId3">
            <a:alphaModFix/>
          </a:blip>
          <a:srcRect l="34648" t="20351" r="36184" b="4494"/>
          <a:stretch/>
        </p:blipFill>
        <p:spPr>
          <a:xfrm>
            <a:off x="1021120" y="853201"/>
            <a:ext cx="3556076" cy="51515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b="1" dirty="0"/>
              <a:t>Disaggregating the state as guarantor of rights</a:t>
            </a:r>
            <a:endParaRPr b="1" dirty="0"/>
          </a:p>
        </p:txBody>
      </p:sp>
      <p:sp>
        <p:nvSpPr>
          <p:cNvPr id="166" name="Google Shape;16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2800"/>
              <a:buChar char="•"/>
            </a:pPr>
            <a:r>
              <a:rPr lang="en-ZA" sz="2800" b="0" i="0" u="none" strike="noStrike" dirty="0">
                <a:solidFill>
                  <a:srgbClr val="000000"/>
                </a:solidFill>
                <a:latin typeface="Calibri"/>
                <a:ea typeface="Calibri"/>
                <a:cs typeface="Calibri"/>
                <a:sym typeface="Calibri"/>
              </a:rPr>
              <a:t>Despite the ambivalence of the state </a:t>
            </a:r>
            <a:r>
              <a:rPr lang="en-ZA" b="0" i="0" u="none" strike="noStrike" dirty="0">
                <a:solidFill>
                  <a:srgbClr val="000000"/>
                </a:solidFill>
                <a:latin typeface="Calibri"/>
                <a:ea typeface="Calibri"/>
                <a:cs typeface="Calibri"/>
                <a:sym typeface="Calibri"/>
              </a:rPr>
              <a:t>many organizations of informal workers continue to struggle for access to protections through the state.</a:t>
            </a:r>
          </a:p>
          <a:p>
            <a:pPr marL="0" lvl="0" indent="0" algn="l" rtl="0">
              <a:lnSpc>
                <a:spcPct val="90000"/>
              </a:lnSpc>
              <a:spcBef>
                <a:spcPts val="0"/>
              </a:spcBef>
              <a:spcAft>
                <a:spcPts val="0"/>
              </a:spcAft>
              <a:buClr>
                <a:srgbClr val="000000"/>
              </a:buClr>
              <a:buSzPts val="2800"/>
              <a:buNone/>
            </a:pPr>
            <a:endParaRPr lang="en-ZA" b="0" i="0" u="none" strike="noStrike" dirty="0">
              <a:solidFill>
                <a:srgbClr val="000000"/>
              </a:solidFill>
              <a:latin typeface="Calibri"/>
              <a:ea typeface="Calibri"/>
              <a:cs typeface="Calibri"/>
              <a:sym typeface="Calibri"/>
            </a:endParaRPr>
          </a:p>
          <a:p>
            <a:pPr marL="228600" lvl="0" indent="-228600" algn="l" rtl="0">
              <a:lnSpc>
                <a:spcPct val="90000"/>
              </a:lnSpc>
              <a:spcBef>
                <a:spcPts val="0"/>
              </a:spcBef>
              <a:spcAft>
                <a:spcPts val="0"/>
              </a:spcAft>
              <a:buClr>
                <a:srgbClr val="000000"/>
              </a:buClr>
              <a:buSzPts val="2800"/>
              <a:buChar char="•"/>
            </a:pPr>
            <a:r>
              <a:rPr lang="en-ZA" dirty="0">
                <a:solidFill>
                  <a:srgbClr val="000000"/>
                </a:solidFill>
              </a:rPr>
              <a:t>But informal workers come into contact with – and strategize around – different levels of the state, beyond the national level.</a:t>
            </a:r>
          </a:p>
          <a:p>
            <a:pPr marL="0" lvl="0" indent="0" algn="l" rtl="0">
              <a:lnSpc>
                <a:spcPct val="90000"/>
              </a:lnSpc>
              <a:spcBef>
                <a:spcPts val="0"/>
              </a:spcBef>
              <a:spcAft>
                <a:spcPts val="0"/>
              </a:spcAft>
              <a:buClr>
                <a:srgbClr val="000000"/>
              </a:buClr>
              <a:buSzPts val="2800"/>
              <a:buNone/>
            </a:pPr>
            <a:endParaRPr lang="en-ZA" dirty="0">
              <a:solidFill>
                <a:srgbClr val="000000"/>
              </a:solidFill>
            </a:endParaRPr>
          </a:p>
          <a:p>
            <a:pPr marL="228600" lvl="0" indent="-228600" algn="l" rtl="0">
              <a:lnSpc>
                <a:spcPct val="90000"/>
              </a:lnSpc>
              <a:spcBef>
                <a:spcPts val="0"/>
              </a:spcBef>
              <a:spcAft>
                <a:spcPts val="0"/>
              </a:spcAft>
              <a:buClr>
                <a:srgbClr val="000000"/>
              </a:buClr>
              <a:buSzPts val="2800"/>
              <a:buChar char="•"/>
            </a:pPr>
            <a:r>
              <a:rPr lang="en-ZA" dirty="0">
                <a:solidFill>
                  <a:srgbClr val="000000"/>
                </a:solidFill>
              </a:rPr>
              <a:t>Which level of the state is the most immediate concern may differ according to sector/occupation:</a:t>
            </a:r>
          </a:p>
          <a:p>
            <a:pPr marL="685800" lvl="1" indent="-228600">
              <a:spcBef>
                <a:spcPts val="0"/>
              </a:spcBef>
              <a:buClr>
                <a:srgbClr val="000000"/>
              </a:buClr>
              <a:buSzPts val="2800"/>
            </a:pPr>
            <a:r>
              <a:rPr lang="en-ZA" dirty="0">
                <a:solidFill>
                  <a:srgbClr val="000000"/>
                </a:solidFill>
              </a:rPr>
              <a:t>Domestic work/work in a private home – more likely to be regulated by national government.</a:t>
            </a:r>
          </a:p>
          <a:p>
            <a:pPr marL="685800" lvl="1" indent="-228600">
              <a:spcBef>
                <a:spcPts val="0"/>
              </a:spcBef>
              <a:buClr>
                <a:srgbClr val="000000"/>
              </a:buClr>
              <a:buSzPts val="2800"/>
            </a:pPr>
            <a:r>
              <a:rPr lang="en-ZA" dirty="0">
                <a:solidFill>
                  <a:srgbClr val="000000"/>
                </a:solidFill>
              </a:rPr>
              <a:t>Urban informal workers in public space – immediate concern is often with municipal government.</a:t>
            </a:r>
          </a:p>
          <a:p>
            <a:pPr marL="685800" lvl="1" indent="-228600">
              <a:spcBef>
                <a:spcPts val="0"/>
              </a:spcBef>
              <a:buClr>
                <a:srgbClr val="000000"/>
              </a:buClr>
              <a:buSzPts val="2800"/>
            </a:pPr>
            <a:endParaRPr lang="en-ZA" dirty="0">
              <a:solidFill>
                <a:srgbClr val="000000"/>
              </a:solidFill>
            </a:endParaRPr>
          </a:p>
          <a:p>
            <a:pPr marL="457200" lvl="1" indent="0">
              <a:spcBef>
                <a:spcPts val="0"/>
              </a:spcBef>
              <a:buClr>
                <a:srgbClr val="000000"/>
              </a:buClr>
              <a:buSzPts val="2800"/>
              <a:buNone/>
            </a:pPr>
            <a:endParaRPr lang="en-ZA" b="0" i="0" u="none" strike="noStrike" dirty="0">
              <a:solidFill>
                <a:srgbClr val="000000"/>
              </a:solidFill>
              <a:latin typeface="Calibri"/>
              <a:ea typeface="Calibri"/>
              <a:cs typeface="Calibri"/>
              <a:sym typeface="Calibri"/>
            </a:endParaRPr>
          </a:p>
          <a:p>
            <a:pPr marL="228600" lvl="0" indent="-50800" algn="l" rtl="0">
              <a:lnSpc>
                <a:spcPct val="90000"/>
              </a:lnSpc>
              <a:spcBef>
                <a:spcPts val="800"/>
              </a:spcBef>
              <a:spcAft>
                <a:spcPts val="0"/>
              </a:spcAft>
              <a:buClr>
                <a:schemeClr val="dk1"/>
              </a:buClr>
              <a:buSzPts val="2800"/>
              <a:buNone/>
            </a:pPr>
            <a:endParaRPr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1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0"/>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solidFill>
                <a:srgbClr val="FFFFFF"/>
              </a:solidFill>
            </a:endParaRPr>
          </a:p>
        </p:txBody>
      </p:sp>
      <p:sp>
        <p:nvSpPr>
          <p:cNvPr id="185" name="Google Shape;185;p10"/>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6" name="Google Shape;186;p10"/>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7" name="Google Shape;187;p10"/>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fontScale="92500" lnSpcReduction="10000"/>
          </a:bodyPr>
          <a:lstStyle/>
          <a:p>
            <a:pPr marL="635000" indent="-457200">
              <a:spcBef>
                <a:spcPts val="0"/>
              </a:spcBef>
              <a:buSzPts val="2800"/>
            </a:pPr>
            <a:r>
              <a:rPr lang="en-ZA" dirty="0"/>
              <a:t>Complex global supply chains - homeworkers not covered by national labour laws.</a:t>
            </a:r>
          </a:p>
          <a:p>
            <a:pPr marL="635000" indent="-457200">
              <a:spcBef>
                <a:spcPts val="0"/>
              </a:spcBef>
              <a:buSzPts val="2800"/>
            </a:pPr>
            <a:r>
              <a:rPr lang="en-ZA" dirty="0"/>
              <a:t>Analyses EU legislative framework seeking to hold global corps to account for labour violations in host countries.</a:t>
            </a:r>
          </a:p>
          <a:p>
            <a:pPr marL="635000" indent="-457200">
              <a:spcBef>
                <a:spcPts val="0"/>
              </a:spcBef>
              <a:buSzPts val="2800"/>
            </a:pPr>
            <a:r>
              <a:rPr lang="en-ZA" dirty="0"/>
              <a:t>Argues for the advantages of a transnational social contract operationalized through human rights law.</a:t>
            </a:r>
          </a:p>
          <a:p>
            <a:pPr marL="635000" indent="-457200">
              <a:spcBef>
                <a:spcPts val="0"/>
              </a:spcBef>
              <a:buSzPts val="2800"/>
            </a:pPr>
            <a:endParaRPr lang="en-ZA" dirty="0"/>
          </a:p>
          <a:p>
            <a:pPr marL="635000" indent="-457200">
              <a:spcBef>
                <a:spcPts val="0"/>
              </a:spcBef>
              <a:buSzPts val="2800"/>
            </a:pPr>
            <a:endParaRPr lang="en-ZA" dirty="0"/>
          </a:p>
          <a:p>
            <a:pPr marL="635000" indent="-457200">
              <a:spcBef>
                <a:spcPts val="0"/>
              </a:spcBef>
              <a:buSzPts val="2800"/>
            </a:pPr>
            <a:endParaRPr dirty="0"/>
          </a:p>
        </p:txBody>
      </p:sp>
      <p:pic>
        <p:nvPicPr>
          <p:cNvPr id="188" name="Google Shape;188;p10"/>
          <p:cNvPicPr preferRelativeResize="0"/>
          <p:nvPr/>
        </p:nvPicPr>
        <p:blipFill rotWithShape="1">
          <a:blip r:embed="rId3">
            <a:alphaModFix/>
          </a:blip>
          <a:srcRect l="34648" t="20350" r="36184" b="6860"/>
          <a:stretch/>
        </p:blipFill>
        <p:spPr>
          <a:xfrm>
            <a:off x="1155826" y="749603"/>
            <a:ext cx="3556076" cy="49893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1937</Words>
  <Application>Microsoft Office PowerPoint</Application>
  <PresentationFormat>Widescreen</PresentationFormat>
  <Paragraphs>165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Informal Workers &amp; Social Contracts in the Global South</vt:lpstr>
      <vt:lpstr>Who are Informal Workers?</vt:lpstr>
      <vt:lpstr>What is a social contract?</vt:lpstr>
      <vt:lpstr>Why this book?  Why now?</vt:lpstr>
      <vt:lpstr>Emergent Themes</vt:lpstr>
      <vt:lpstr>Problematizing the State</vt:lpstr>
      <vt:lpstr>PowerPoint Presentation</vt:lpstr>
      <vt:lpstr>Disaggregating the state as guarantor of rights</vt:lpstr>
      <vt:lpstr>PowerPoint Presentation</vt:lpstr>
      <vt:lpstr>Bringing capital back in…</vt:lpstr>
      <vt:lpstr>PowerPoint Presentation</vt:lpstr>
      <vt:lpstr>PowerPoint Presentation</vt:lpstr>
      <vt:lpstr>PowerPoint Presentation</vt:lpstr>
      <vt:lpstr>The social contract is a process…</vt:lpstr>
      <vt:lpstr>PowerPoint Presentation</vt:lpstr>
      <vt:lpstr>Formalization?</vt:lpstr>
      <vt:lpstr>PowerPoint Presentation</vt:lpstr>
      <vt:lpstr>Where to from here?</vt:lpstr>
      <vt:lpstr>The Bad Old Contract</vt:lpstr>
      <vt:lpstr>The Even Worse Contract</vt:lpstr>
      <vt:lpstr>A Better New Contract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Workers &amp; Social Contracts in the Global South</dc:title>
  <dc:creator>Laura Alfers</dc:creator>
  <cp:lastModifiedBy>Valance Wessels</cp:lastModifiedBy>
  <cp:revision>13</cp:revision>
  <dcterms:created xsi:type="dcterms:W3CDTF">2022-09-21T05:24:51Z</dcterms:created>
  <dcterms:modified xsi:type="dcterms:W3CDTF">2022-10-11T11:54:40Z</dcterms:modified>
</cp:coreProperties>
</file>