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379" r:id="rId1"/>
  </p:sldMasterIdLst>
  <p:sldIdLst>
    <p:sldId id="266" r:id="rId2"/>
    <p:sldId id="262" r:id="rId3"/>
    <p:sldId id="263" r:id="rId4"/>
    <p:sldId id="264" r:id="rId5"/>
    <p:sldId id="265" r:id="rId6"/>
    <p:sldId id="267" r:id="rId7"/>
    <p:sldId id="269" r:id="rId8"/>
    <p:sldId id="268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A0C0817-A112-4847-8014-A94B7D2A4EA3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941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4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230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3309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049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82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348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6FA2B21-3FCD-4721-B95C-427943F61125}" type="datetime1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2951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6FA2B21-3FCD-4721-B95C-427943F61125}" type="datetime1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7920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1550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7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6904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479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2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0108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9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6FA2B21-3FCD-4721-B95C-427943F61125}" type="datetime1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  <p:sldLayoutId id="2147484391" r:id="rId12"/>
    <p:sldLayoutId id="2147484392" r:id="rId13"/>
    <p:sldLayoutId id="2147484393" r:id="rId14"/>
    <p:sldLayoutId id="2147484394" r:id="rId15"/>
    <p:sldLayoutId id="2147484395" r:id="rId16"/>
    <p:sldLayoutId id="214748439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176" y="2468881"/>
            <a:ext cx="9883630" cy="179554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b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STUDENT CONDUCT IN DINING HALLS</a:t>
            </a:r>
            <a:b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&amp;</a:t>
            </a:r>
            <a:b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SUB-WARDENS DUTIES </a:t>
            </a:r>
            <a:br>
              <a:rPr lang="en-US" sz="4000" b="1" dirty="0"/>
            </a:br>
            <a:endParaRPr lang="en-Z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3620" y="5567088"/>
            <a:ext cx="8915399" cy="1126283"/>
          </a:xfrm>
        </p:spPr>
        <p:txBody>
          <a:bodyPr/>
          <a:lstStyle/>
          <a:p>
            <a:r>
              <a:rPr lang="en-US" b="1" dirty="0"/>
              <a:t>PRESENTER: Charmaine </a:t>
            </a:r>
            <a:r>
              <a:rPr lang="en-US" b="1" dirty="0" err="1"/>
              <a:t>avery</a:t>
            </a:r>
            <a:r>
              <a:rPr lang="en-US" b="1" dirty="0"/>
              <a:t> and </a:t>
            </a:r>
            <a:r>
              <a:rPr lang="en-US" b="1" dirty="0" err="1"/>
              <a:t>rouxle</a:t>
            </a:r>
            <a:r>
              <a:rPr lang="en-US" b="1" dirty="0"/>
              <a:t> </a:t>
            </a:r>
            <a:r>
              <a:rPr lang="en-US" b="1" dirty="0" err="1"/>
              <a:t>hattingh</a:t>
            </a:r>
            <a:endParaRPr lang="en-ZA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836845"/>
              </p:ext>
            </p:extLst>
          </p:nvPr>
        </p:nvGraphicFramePr>
        <p:xfrm>
          <a:off x="1055716" y="315883"/>
          <a:ext cx="9975273" cy="1249680"/>
        </p:xfrm>
        <a:graphic>
          <a:graphicData uri="http://schemas.openxmlformats.org/drawingml/2006/table">
            <a:tbl>
              <a:tblPr/>
              <a:tblGrid>
                <a:gridCol w="9975273">
                  <a:extLst>
                    <a:ext uri="{9D8B030D-6E8A-4147-A177-3AD203B41FA5}">
                      <a16:colId xmlns:a16="http://schemas.microsoft.com/office/drawing/2014/main" val="1146366034"/>
                    </a:ext>
                  </a:extLst>
                </a:gridCol>
              </a:tblGrid>
              <a:tr h="81464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endParaRPr lang="en-US" sz="18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r>
                        <a:rPr lang="en-US" sz="4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STUDENTS LEADERSHIP TRAINING 2022</a:t>
                      </a:r>
                      <a:endParaRPr lang="en-ZA" sz="4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595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41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517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 sz="4000" b="1" dirty="0"/>
              <a:t>OVERVIEW </a:t>
            </a:r>
            <a:endParaRPr lang="en-ZA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2859087"/>
            <a:ext cx="11645900" cy="38077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Food services is an in-house operated catering  facility and our core function is to provide support to academic activities to both students and staff by providing quality nutritional well balanced meals in a safe, hygienic and hospitable environment.</a:t>
            </a:r>
          </a:p>
          <a:p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												                     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“Home away from Home”</a:t>
            </a:r>
          </a:p>
          <a:p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2019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FOOD SERVICE DEPARTMENT AND THE TEAM </a:t>
            </a:r>
            <a:endParaRPr lang="en-ZA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6634" y="2586875"/>
            <a:ext cx="8825659" cy="341630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b="1" dirty="0"/>
              <a:t>We have 10 kitchens around campus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en-US" sz="2000" b="1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b="1" dirty="0"/>
              <a:t>Team of 198 staff member including managers, caterers and food service staff.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en-US" sz="2000" b="1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b="1" dirty="0"/>
              <a:t> Caterers are responsible for daily operations in the units.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en-US" sz="2000" b="1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en-US" sz="2000" b="1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en-US" sz="2000" b="1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en-US" sz="2000" b="1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en-US" sz="2000" b="1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en-ZA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1" y="3763319"/>
            <a:ext cx="3103133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90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9550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Menus</a:t>
            </a:r>
            <a:r>
              <a:rPr lang="en-US" dirty="0"/>
              <a:t>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322" y="1736872"/>
            <a:ext cx="11843355" cy="5054138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b="1" dirty="0"/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 </a:t>
            </a:r>
            <a:r>
              <a:rPr lang="en-US" sz="1600" b="1" dirty="0"/>
              <a:t>We have a two week /14 days cycle menu.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b="1" dirty="0"/>
              <a:t>Offer five (5) diets daily ( Fast food option incorporated into the default option) 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b="1" dirty="0"/>
              <a:t>Default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b="1" dirty="0"/>
              <a:t>African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b="1" dirty="0"/>
              <a:t>Halaal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b="1" dirty="0"/>
              <a:t>Vegetarian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b="1" dirty="0"/>
              <a:t>Health platter 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n-US" sz="16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140 meal options that students can select from in the two week/14 day cycle.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Provide 10500 meals a day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Cater to special diets with specific dietary requirement and needs -  presentation of a medical certificate.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ZA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0324" t="14778" b="9109"/>
          <a:stretch/>
        </p:blipFill>
        <p:spPr>
          <a:xfrm>
            <a:off x="8772082" y="2393576"/>
            <a:ext cx="3348199" cy="28418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082" y="2394406"/>
            <a:ext cx="3334801" cy="28409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9986" y="2394406"/>
            <a:ext cx="3346994" cy="28409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8780" y="2394406"/>
            <a:ext cx="3334801" cy="28409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2082" y="2393576"/>
            <a:ext cx="3383573" cy="2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6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MEAL BOOKING SYSTEM </a:t>
            </a:r>
            <a:br>
              <a:rPr lang="en-US" b="1" dirty="0"/>
            </a:br>
            <a:r>
              <a:rPr lang="en-US" b="1" dirty="0"/>
              <a:t>AND  DAILY PROVISION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258" y="2610196"/>
            <a:ext cx="9681355" cy="3915294"/>
          </a:xfrm>
        </p:spPr>
        <p:txBody>
          <a:bodyPr/>
          <a:lstStyle/>
          <a:p>
            <a:r>
              <a:rPr lang="en-US" b="1" dirty="0"/>
              <a:t>MEALS BOOKED 48HRS IN AVDANCE</a:t>
            </a:r>
          </a:p>
          <a:p>
            <a:endParaRPr lang="en-US" b="1" dirty="0"/>
          </a:p>
          <a:p>
            <a:r>
              <a:rPr lang="en-US" b="1" dirty="0"/>
              <a:t>DAILY PROVISION  = DAILY COST PER PERSON</a:t>
            </a:r>
          </a:p>
          <a:p>
            <a:endParaRPr lang="en-US" b="1" dirty="0"/>
          </a:p>
          <a:p>
            <a:r>
              <a:rPr lang="en-US" b="1" dirty="0"/>
              <a:t>PACKED MEALS</a:t>
            </a:r>
          </a:p>
          <a:p>
            <a:endParaRPr lang="en-US" b="1" dirty="0"/>
          </a:p>
          <a:p>
            <a:r>
              <a:rPr lang="en-US" b="1" dirty="0"/>
              <a:t>SUPPLEMENTARY PACKED MEALS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046" y="3140993"/>
            <a:ext cx="5074954" cy="371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839585"/>
            <a:ext cx="10083338" cy="841047"/>
          </a:xfrm>
        </p:spPr>
        <p:txBody>
          <a:bodyPr/>
          <a:lstStyle/>
          <a:p>
            <a:r>
              <a:rPr lang="en-US" dirty="0"/>
              <a:t>DINING HALL RULES 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10" y="2335876"/>
            <a:ext cx="11430000" cy="43891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NO BOOKED MEAL = </a:t>
            </a:r>
            <a:r>
              <a:rPr lang="en-US" b="1" dirty="0">
                <a:solidFill>
                  <a:srgbClr val="FF0000"/>
                </a:solidFill>
              </a:rPr>
              <a:t>NO ENTRY.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CUTLERY AND CROCKERY </a:t>
            </a:r>
            <a:r>
              <a:rPr lang="en-US" b="1" dirty="0">
                <a:solidFill>
                  <a:srgbClr val="FF0000"/>
                </a:solidFill>
              </a:rPr>
              <a:t>MAY NOT </a:t>
            </a:r>
            <a:r>
              <a:rPr lang="en-US" b="1" dirty="0"/>
              <a:t>BE REMOVED FROM THE DINING HALL.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STUDENTS </a:t>
            </a:r>
            <a:r>
              <a:rPr lang="en-US" b="1" dirty="0">
                <a:solidFill>
                  <a:srgbClr val="FF0000"/>
                </a:solidFill>
              </a:rPr>
              <a:t>MAY NOT </a:t>
            </a:r>
            <a:r>
              <a:rPr lang="en-US" b="1" dirty="0"/>
              <a:t>TAKE FOOD OUT OF THE DH EXCEPT FRUIT AND 2 SLICES OF BREAD.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NO MEALS SERVED IN ROOMS, EXCEPTION OF SICK/INJURED STUDENTS.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NO ALCOHOL OR SMOKING IN THE DINING HALLS</a:t>
            </a:r>
            <a:r>
              <a:rPr lang="en-ZA" b="1" dirty="0"/>
              <a:t>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NO SHARING OF MEALS.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RESPECT</a:t>
            </a:r>
            <a:r>
              <a:rPr lang="en-US" b="1" dirty="0"/>
              <a:t> TO STAFF AND FELLOW STUDENTS IN THE HALLS AT ALL TIMES.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INDIVIDUAL DINING HALL RULES 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826" y="3813327"/>
            <a:ext cx="2476845" cy="291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7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954" y="1023544"/>
            <a:ext cx="10274530" cy="706964"/>
          </a:xfrm>
        </p:spPr>
        <p:txBody>
          <a:bodyPr/>
          <a:lstStyle/>
          <a:p>
            <a:pPr algn="ctr"/>
            <a:r>
              <a:rPr lang="en-US" dirty="0"/>
              <a:t>COVID-19  REGULATIONS IN DINING FACILITIES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950" y="2603500"/>
            <a:ext cx="11538066" cy="4046682"/>
          </a:xfrm>
        </p:spPr>
        <p:txBody>
          <a:bodyPr>
            <a:normAutofit/>
          </a:bodyPr>
          <a:lstStyle/>
          <a:p>
            <a:r>
              <a:rPr lang="en-US" b="1" dirty="0"/>
              <a:t>NO MASK NO ENTRY.</a:t>
            </a:r>
          </a:p>
          <a:p>
            <a:endParaRPr lang="en-US" b="1" dirty="0"/>
          </a:p>
          <a:p>
            <a:r>
              <a:rPr lang="en-US" b="1" dirty="0"/>
              <a:t>SANITISER DISPENSERS AT ENTRANCES  AND MEAL SYSTEM BIOMETRIC MACHINES– 70% ALCOHOL.</a:t>
            </a:r>
            <a:endParaRPr lang="en-ZA" b="1" dirty="0"/>
          </a:p>
          <a:p>
            <a:endParaRPr lang="en-ZA" b="1" dirty="0"/>
          </a:p>
          <a:p>
            <a:r>
              <a:rPr lang="en-US" b="1" dirty="0"/>
              <a:t>ADHERENCE TO SOCIAL DISTANCING PRTOTOCOLS.</a:t>
            </a:r>
          </a:p>
          <a:p>
            <a:pPr lvl="1"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b="1" dirty="0"/>
              <a:t>FLOOR MARKERS ALLOWING 2M INTERVALS FOR QUES</a:t>
            </a:r>
          </a:p>
          <a:p>
            <a:pPr lvl="1"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600" b="1" dirty="0"/>
              <a:t>50 STUDENTS/STAFF</a:t>
            </a:r>
          </a:p>
          <a:p>
            <a:pPr lvl="1"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STUDENTS PER TABLE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631" y="4308390"/>
            <a:ext cx="3383573" cy="2231329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550" y="3441700"/>
            <a:ext cx="512445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COMPLAINTS MANAGEMENT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Complaints may be addressed with the kitchen supervisor on duty.</a:t>
            </a:r>
          </a:p>
          <a:p>
            <a:endParaRPr lang="en-US" sz="2000" b="1" dirty="0"/>
          </a:p>
          <a:p>
            <a:r>
              <a:rPr lang="en-US" sz="2000" b="1" dirty="0"/>
              <a:t>Complaints book.</a:t>
            </a:r>
          </a:p>
          <a:p>
            <a:endParaRPr lang="en-US" sz="2000" b="1" dirty="0"/>
          </a:p>
          <a:p>
            <a:r>
              <a:rPr lang="en-US" sz="2000" b="1" dirty="0"/>
              <a:t>Food rep meetings.</a:t>
            </a:r>
          </a:p>
          <a:p>
            <a:endParaRPr lang="en-US" sz="2000" b="1" dirty="0"/>
          </a:p>
          <a:p>
            <a:r>
              <a:rPr lang="en-US" sz="2000" b="1" dirty="0"/>
              <a:t>ROSS.</a:t>
            </a:r>
          </a:p>
          <a:p>
            <a:pPr marL="0" indent="0">
              <a:buNone/>
            </a:pPr>
            <a:endParaRPr lang="en-US" sz="2000" b="1" dirty="0"/>
          </a:p>
          <a:p>
            <a:endParaRPr lang="en-US" sz="2000" b="1" dirty="0"/>
          </a:p>
          <a:p>
            <a:endParaRPr lang="en-ZA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4000500"/>
            <a:ext cx="3810000" cy="285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8678" y="6090722"/>
            <a:ext cx="6001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“FOR EVERY PROBLEM ,THERE IS ALWAYS A SOLUTION”</a:t>
            </a:r>
          </a:p>
        </p:txBody>
      </p:sp>
    </p:spTree>
    <p:extLst>
      <p:ext uri="{BB962C8B-B14F-4D97-AF65-F5344CB8AC3E}">
        <p14:creationId xmlns:p14="http://schemas.microsoft.com/office/powerpoint/2010/main" val="2173413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END</a:t>
            </a:r>
            <a:endParaRPr lang="en-Z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8290" y="2181006"/>
            <a:ext cx="5345135" cy="467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5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388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Wingdings</vt:lpstr>
      <vt:lpstr>Wingdings 3</vt:lpstr>
      <vt:lpstr>Ion Boardroom</vt:lpstr>
      <vt:lpstr>     STUDENT CONDUCT IN DINING HALLS &amp;  SUB-WARDENS DUTIES  </vt:lpstr>
      <vt:lpstr>OVERVIEW </vt:lpstr>
      <vt:lpstr>FOOD SERVICE DEPARTMENT AND THE TEAM </vt:lpstr>
      <vt:lpstr>Menus </vt:lpstr>
      <vt:lpstr>MEAL BOOKING SYSTEM  AND  DAILY PROVISION</vt:lpstr>
      <vt:lpstr>DINING HALL RULES  </vt:lpstr>
      <vt:lpstr>COVID-19  REGULATIONS IN DINING FACILITIES</vt:lpstr>
      <vt:lpstr>COMPLAINTS MANAGEMENT </vt:lpstr>
      <vt:lpstr>THE END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2021-02-19T07:22:00Z</dcterms:created>
  <dcterms:modified xsi:type="dcterms:W3CDTF">2022-02-08T12:45:17Z</dcterms:modified>
</cp:coreProperties>
</file>