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3" r:id="rId3"/>
    <p:sldId id="407" r:id="rId4"/>
    <p:sldId id="396" r:id="rId5"/>
    <p:sldId id="397" r:id="rId6"/>
    <p:sldId id="351" r:id="rId7"/>
    <p:sldId id="400" r:id="rId8"/>
    <p:sldId id="398" r:id="rId9"/>
    <p:sldId id="399" r:id="rId10"/>
    <p:sldId id="408" r:id="rId11"/>
    <p:sldId id="409" r:id="rId12"/>
    <p:sldId id="406" r:id="rId13"/>
    <p:sldId id="386" r:id="rId14"/>
    <p:sldId id="387" r:id="rId15"/>
    <p:sldId id="359" r:id="rId16"/>
    <p:sldId id="361" r:id="rId17"/>
    <p:sldId id="390" r:id="rId18"/>
    <p:sldId id="362" r:id="rId19"/>
    <p:sldId id="363" r:id="rId20"/>
    <p:sldId id="372" r:id="rId21"/>
    <p:sldId id="402" r:id="rId22"/>
    <p:sldId id="377" r:id="rId23"/>
    <p:sldId id="405" r:id="rId24"/>
    <p:sldId id="39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000"/>
    <a:srgbClr val="FF6600"/>
    <a:srgbClr val="9900CC"/>
    <a:srgbClr val="FF0000"/>
    <a:srgbClr val="FFC8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0" autoAdjust="0"/>
    <p:restoredTop sz="94660"/>
  </p:normalViewPr>
  <p:slideViewPr>
    <p:cSldViewPr>
      <p:cViewPr varScale="1">
        <p:scale>
          <a:sx n="67" d="100"/>
          <a:sy n="67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97BF3-DC14-44BB-9CF1-BBBA0E7BF9EE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F7A318-4528-4A9D-BBD0-F2A8C80EC7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509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E69F1D-6EB6-410B-A6EC-65A161B1A6AB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DE16BB-E5DF-4CEC-85D0-1D159D9BA2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253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9B3071-0079-4B8B-9BB5-428589A38AAA}" type="slidenum">
              <a:rPr lang="en-GB" altLang="en-US" smtClean="0">
                <a:latin typeface="Calibri" panose="020F0502020204030204" pitchFamily="34" charset="0"/>
              </a:rPr>
              <a:pPr/>
              <a:t>16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2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5E8903-F077-49B6-B6AC-05DB08549DF3}" type="slidenum">
              <a:rPr lang="en-GB" altLang="en-US" smtClean="0">
                <a:latin typeface="Calibri" panose="020F0502020204030204" pitchFamily="34" charset="0"/>
              </a:rPr>
              <a:pPr/>
              <a:t>17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5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ED540E-4E53-4FE7-8C47-DA018072259A}" type="slidenum">
              <a:rPr lang="en-GB" altLang="en-US" smtClean="0">
                <a:latin typeface="Calibri" panose="020F0502020204030204" pitchFamily="34" charset="0"/>
              </a:rPr>
              <a:pPr/>
              <a:t>23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8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C8E0-A61D-446A-BE97-EB4F68AF6BA8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3DF5E1-28CA-481C-B1E7-8D3F19CE33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35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E0B6-B3D5-4C0C-8FA3-40A0F5CE690C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01FC-20A0-4A6C-8610-8E548FE74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9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E40A-16E7-4C12-858B-1ED3969AA12D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278A-0D44-4FC9-8716-E4134828DB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82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39C8-6BF6-4E5A-B267-9D7765B6D821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2AB-0CA8-4F64-A130-F2CE1320C4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2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E844-45FF-46AE-B692-04E93884BE92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983CE4-678A-4D1C-AF06-659A48441F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4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F001-049E-4ACC-9DAE-37C9A66899EB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E55D-C6FB-4930-BE4F-00E263A2AB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76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5662-EFD8-4016-A631-EFF5B43DA84F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A201-4C5B-4FF3-BB3B-3DE08490B0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5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E8E7-0752-4F74-BF1C-3BA6276BF231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1658-614B-4677-B8A4-3FB2DC47AE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14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6726-AE65-465F-A595-853118C26301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B350-F444-4E87-B28A-A78D678EA2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9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F24D-BDAE-4294-B1CD-D8F0B48C21C9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7692-E424-40E9-B15D-4EE16B2321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6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2BF9-7AB9-4593-BAFE-8CF7311DDBE4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4161-ACB6-4B53-B39A-2692A048D7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846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5407766-93B4-41A2-A955-DBD00AE1D27F}" type="datetimeFigureOut">
              <a:rPr lang="en-GB"/>
              <a:pPr>
                <a:defRPr/>
              </a:pPr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B9D869E-5436-428D-9588-12504FCA79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45" r:id="rId2"/>
    <p:sldLayoutId id="2147484151" r:id="rId3"/>
    <p:sldLayoutId id="2147484146" r:id="rId4"/>
    <p:sldLayoutId id="2147484147" r:id="rId5"/>
    <p:sldLayoutId id="2147484148" r:id="rId6"/>
    <p:sldLayoutId id="2147484152" r:id="rId7"/>
    <p:sldLayoutId id="2147484153" r:id="rId8"/>
    <p:sldLayoutId id="2147484154" r:id="rId9"/>
    <p:sldLayoutId id="2147484149" r:id="rId10"/>
    <p:sldLayoutId id="21474841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afety-signs-catalogue.com/images/fire_action_on_discovering_fire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Exit_sign_text_(red)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5544616" cy="27363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Introduction: </a:t>
            </a:r>
            <a:b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Fire Safety </a:t>
            </a:r>
            <a:b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95513" y="5229225"/>
            <a:ext cx="6624637" cy="1008063"/>
          </a:xfrm>
        </p:spPr>
        <p:txBody>
          <a:bodyPr/>
          <a:lstStyle/>
          <a:p>
            <a:pPr eaLnBrk="1" hangingPunct="1"/>
            <a:r>
              <a:rPr lang="en-ZA" altLang="en-US" smtClean="0"/>
              <a:t>Safety, Health &amp; Environmental Office</a:t>
            </a:r>
          </a:p>
          <a:p>
            <a:pPr eaLnBrk="1" hangingPunct="1"/>
            <a:endParaRPr lang="en-ZA" altLang="en-US" smtClean="0"/>
          </a:p>
        </p:txBody>
      </p:sp>
      <p:pic>
        <p:nvPicPr>
          <p:cNvPr id="10244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924175"/>
            <a:ext cx="360203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Preventing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83100"/>
          </a:xfrm>
        </p:spPr>
        <p:txBody>
          <a:bodyPr/>
          <a:lstStyle/>
          <a:p>
            <a:r>
              <a:rPr lang="en-ZA" altLang="en-US" sz="3600" dirty="0" smtClean="0">
                <a:solidFill>
                  <a:srgbClr val="9900CC"/>
                </a:solidFill>
              </a:rPr>
              <a:t>Electrical - ensure:</a:t>
            </a:r>
            <a:endParaRPr lang="en-GB" altLang="en-US" sz="3600" b="1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rgbClr val="800000"/>
                </a:solidFill>
              </a:rPr>
              <a:t>Wall sockets/multi-plugs NOT overloaded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rgbClr val="800000"/>
                </a:solidFill>
              </a:rPr>
              <a:t>Appliances switched OFF when not in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dirty="0">
                <a:solidFill>
                  <a:srgbClr val="800000"/>
                </a:solidFill>
              </a:rPr>
              <a:t>Power point switched OFF </a:t>
            </a:r>
            <a:r>
              <a:rPr lang="en-ZA" altLang="en-US" dirty="0" smtClean="0">
                <a:solidFill>
                  <a:srgbClr val="800000"/>
                </a:solidFill>
              </a:rPr>
              <a:t>BEFORE plugging</a:t>
            </a:r>
            <a:r>
              <a:rPr lang="en-ZA" altLang="en-US" dirty="0">
                <a:solidFill>
                  <a:srgbClr val="800000"/>
                </a:solidFill>
              </a:rPr>
              <a:t>/ unplugging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rgbClr val="800000"/>
                </a:solidFill>
              </a:rPr>
              <a:t>CHECK wiring/appliances for damage - REPAIR </a:t>
            </a:r>
            <a:r>
              <a:rPr lang="en-GB" altLang="en-US" dirty="0">
                <a:solidFill>
                  <a:srgbClr val="800000"/>
                </a:solidFill>
              </a:rPr>
              <a:t>or </a:t>
            </a:r>
            <a:r>
              <a:rPr lang="en-GB" altLang="en-US" dirty="0" smtClean="0">
                <a:solidFill>
                  <a:srgbClr val="800000"/>
                </a:solidFill>
              </a:rPr>
              <a:t>replace ASAP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rgbClr val="800000"/>
                </a:solidFill>
              </a:rPr>
              <a:t>Cables/extension cords NOT run under carpets or a</a:t>
            </a:r>
            <a:r>
              <a:rPr lang="en-ZA" altLang="en-US" dirty="0">
                <a:solidFill>
                  <a:srgbClr val="800000"/>
                </a:solidFill>
              </a:rPr>
              <a:t>cross </a:t>
            </a:r>
            <a:r>
              <a:rPr lang="en-ZA" altLang="en-US" dirty="0" smtClean="0">
                <a:solidFill>
                  <a:srgbClr val="800000"/>
                </a:solidFill>
              </a:rPr>
              <a:t>doorways/passages</a:t>
            </a:r>
            <a:endParaRPr lang="en-GB" altLang="en-US" dirty="0">
              <a:solidFill>
                <a:srgbClr val="800000"/>
              </a:solidFill>
            </a:endParaRPr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Preventing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83100"/>
          </a:xfrm>
        </p:spPr>
        <p:txBody>
          <a:bodyPr/>
          <a:lstStyle/>
          <a:p>
            <a:r>
              <a:rPr lang="en-ZA" altLang="en-US" sz="3600" dirty="0" smtClean="0">
                <a:solidFill>
                  <a:srgbClr val="9900CC"/>
                </a:solidFill>
              </a:rPr>
              <a:t>Electrical - ensure:</a:t>
            </a:r>
            <a:endParaRPr lang="en-GB" altLang="en-US" sz="3600" b="1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800000"/>
                </a:solidFill>
              </a:rPr>
              <a:t>Extension </a:t>
            </a:r>
            <a:r>
              <a:rPr lang="en-GB" altLang="en-US" sz="2400" dirty="0">
                <a:solidFill>
                  <a:srgbClr val="800000"/>
                </a:solidFill>
              </a:rPr>
              <a:t>cords NOT in permanent </a:t>
            </a:r>
            <a:r>
              <a:rPr lang="en-GB" altLang="en-US" sz="2400" dirty="0" smtClean="0">
                <a:solidFill>
                  <a:srgbClr val="800000"/>
                </a:solidFill>
              </a:rPr>
              <a:t>use.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400" dirty="0" smtClean="0">
                <a:solidFill>
                  <a:srgbClr val="800000"/>
                </a:solidFill>
              </a:rPr>
              <a:t>Extension </a:t>
            </a:r>
            <a:r>
              <a:rPr lang="en-ZA" altLang="en-US" sz="2400" dirty="0">
                <a:solidFill>
                  <a:srgbClr val="800000"/>
                </a:solidFill>
              </a:rPr>
              <a:t>cords </a:t>
            </a:r>
            <a:r>
              <a:rPr lang="en-ZA" altLang="en-US" sz="2400" dirty="0" smtClean="0">
                <a:solidFill>
                  <a:srgbClr val="800000"/>
                </a:solidFill>
              </a:rPr>
              <a:t>NOT used </a:t>
            </a:r>
            <a:r>
              <a:rPr lang="en-ZA" altLang="en-US" sz="2400" dirty="0">
                <a:solidFill>
                  <a:srgbClr val="800000"/>
                </a:solidFill>
              </a:rPr>
              <a:t>in wet areas </a:t>
            </a:r>
            <a:endParaRPr lang="en-ZA" altLang="en-US" sz="2400" dirty="0" smtClean="0">
              <a:solidFill>
                <a:srgbClr val="8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400" dirty="0" smtClean="0">
                <a:solidFill>
                  <a:srgbClr val="800000"/>
                </a:solidFill>
              </a:rPr>
              <a:t> </a:t>
            </a:r>
            <a:r>
              <a:rPr lang="en-ZA" altLang="en-US" sz="2400" dirty="0">
                <a:solidFill>
                  <a:srgbClr val="800000"/>
                </a:solidFill>
              </a:rPr>
              <a:t>Extension cords </a:t>
            </a:r>
            <a:r>
              <a:rPr lang="en-ZA" altLang="en-US" sz="2400" dirty="0" smtClean="0">
                <a:solidFill>
                  <a:srgbClr val="800000"/>
                </a:solidFill>
              </a:rPr>
              <a:t>have </a:t>
            </a:r>
            <a:r>
              <a:rPr lang="en-ZA" altLang="en-US" sz="2400" dirty="0">
                <a:solidFill>
                  <a:srgbClr val="800000"/>
                </a:solidFill>
              </a:rPr>
              <a:t>3 </a:t>
            </a:r>
            <a:r>
              <a:rPr lang="en-ZA" altLang="en-US" sz="2400" dirty="0" smtClean="0">
                <a:solidFill>
                  <a:srgbClr val="800000"/>
                </a:solidFill>
              </a:rPr>
              <a:t>pin plugs (2 pin - not earthed)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400" dirty="0">
                <a:solidFill>
                  <a:srgbClr val="800000"/>
                </a:solidFill>
              </a:rPr>
              <a:t>Heaters/lamps NOT close to things that can burn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400" dirty="0">
                <a:solidFill>
                  <a:srgbClr val="800000"/>
                </a:solidFill>
              </a:rPr>
              <a:t>Use bulbs that match the lamp's recommended </a:t>
            </a:r>
            <a:r>
              <a:rPr lang="en-ZA" altLang="en-US" sz="2400" dirty="0" smtClean="0">
                <a:solidFill>
                  <a:srgbClr val="800000"/>
                </a:solidFill>
              </a:rPr>
              <a:t>wattage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400" dirty="0">
                <a:solidFill>
                  <a:srgbClr val="800000"/>
                </a:solidFill>
              </a:rPr>
              <a:t>Appliances </a:t>
            </a:r>
            <a:r>
              <a:rPr lang="en-ZA" altLang="en-US" sz="2400" dirty="0" smtClean="0">
                <a:solidFill>
                  <a:srgbClr val="800000"/>
                </a:solidFill>
              </a:rPr>
              <a:t>must have ‘breathing </a:t>
            </a:r>
            <a:r>
              <a:rPr lang="en-ZA" altLang="en-US" sz="2400" dirty="0">
                <a:solidFill>
                  <a:srgbClr val="800000"/>
                </a:solidFill>
              </a:rPr>
              <a:t>space’ </a:t>
            </a:r>
            <a:r>
              <a:rPr lang="en-ZA" altLang="en-US" sz="2400" dirty="0" smtClean="0">
                <a:solidFill>
                  <a:srgbClr val="800000"/>
                </a:solidFill>
              </a:rPr>
              <a:t>(or they can overheat).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altLang="en-US" sz="2400" dirty="0">
                <a:solidFill>
                  <a:srgbClr val="800000"/>
                </a:solidFill>
              </a:rPr>
              <a:t>NO candles/cigarettes/open flames in </a:t>
            </a:r>
            <a:r>
              <a:rPr lang="en-ZA" altLang="en-US" sz="2400" dirty="0" smtClean="0">
                <a:solidFill>
                  <a:srgbClr val="800000"/>
                </a:solidFill>
              </a:rPr>
              <a:t>res. Dispose of butts in bins.</a:t>
            </a:r>
            <a:endParaRPr lang="en-ZA" altLang="en-US" sz="2400" dirty="0">
              <a:solidFill>
                <a:srgbClr val="800000"/>
              </a:solidFill>
            </a:endParaRPr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Controlling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83100"/>
          </a:xfrm>
        </p:spPr>
        <p:txBody>
          <a:bodyPr/>
          <a:lstStyle/>
          <a:p>
            <a:r>
              <a:rPr lang="en-ZA" altLang="en-US" sz="3600" smtClean="0">
                <a:solidFill>
                  <a:srgbClr val="9900CC"/>
                </a:solidFill>
              </a:rPr>
              <a:t>Most extinguishers at RU :</a:t>
            </a:r>
            <a:endParaRPr lang="en-GB" altLang="en-US" sz="3600" b="1" smtClean="0">
              <a:solidFill>
                <a:srgbClr val="0000FF"/>
              </a:solidFill>
            </a:endParaRPr>
          </a:p>
          <a:p>
            <a:endParaRPr lang="en-ZA" altLang="en-US" smtClean="0">
              <a:solidFill>
                <a:srgbClr val="0000FF"/>
              </a:solidFill>
            </a:endParaRPr>
          </a:p>
          <a:p>
            <a:pPr lvl="1"/>
            <a:r>
              <a:rPr lang="en-GB" altLang="en-US" sz="3200" b="1" smtClean="0">
                <a:solidFill>
                  <a:srgbClr val="FF6600"/>
                </a:solidFill>
              </a:rPr>
              <a:t>DRY POWDER</a:t>
            </a:r>
            <a:r>
              <a:rPr lang="en-GB" altLang="en-US" smtClean="0">
                <a:solidFill>
                  <a:srgbClr val="800000"/>
                </a:solidFill>
              </a:rPr>
              <a:t>: for </a:t>
            </a:r>
            <a:r>
              <a:rPr lang="en-GB" altLang="en-US" u="sng" smtClean="0">
                <a:solidFill>
                  <a:srgbClr val="800000"/>
                </a:solidFill>
              </a:rPr>
              <a:t>all</a:t>
            </a:r>
            <a:r>
              <a:rPr lang="en-GB" altLang="en-US" smtClean="0">
                <a:solidFill>
                  <a:srgbClr val="800000"/>
                </a:solidFill>
              </a:rPr>
              <a:t> types of fire - A/B/C/D</a:t>
            </a:r>
          </a:p>
          <a:p>
            <a:pPr lvl="1"/>
            <a:endParaRPr lang="en-ZA" altLang="en-US" smtClean="0">
              <a:solidFill>
                <a:srgbClr val="800000"/>
              </a:solidFill>
            </a:endParaRPr>
          </a:p>
          <a:p>
            <a:pPr lvl="1"/>
            <a:r>
              <a:rPr lang="en-GB" altLang="en-US" sz="3200" b="1" smtClean="0">
                <a:solidFill>
                  <a:srgbClr val="0000FF"/>
                </a:solidFill>
              </a:rPr>
              <a:t>FIRE HOSES</a:t>
            </a:r>
            <a:r>
              <a:rPr lang="en-ZA" altLang="en-US" smtClean="0">
                <a:solidFill>
                  <a:srgbClr val="800000"/>
                </a:solidFill>
              </a:rPr>
              <a:t>: only good for solids - A</a:t>
            </a:r>
            <a:endParaRPr lang="en-GB" altLang="en-US" b="1" smtClean="0">
              <a:solidFill>
                <a:srgbClr val="800000"/>
              </a:solidFill>
            </a:endParaRPr>
          </a:p>
        </p:txBody>
      </p:sp>
      <p:pic>
        <p:nvPicPr>
          <p:cNvPr id="4" name="Picture 3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754188"/>
            <a:ext cx="1655762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s://encrypted-tbn0.gstatic.com/images?q=tbn:ANd9GcTjjRks_W-BUOS_NzJ2yo_8O8wfmAK5lnXyK5qVheBhm6Ytgn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8950"/>
            <a:ext cx="1778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Controlling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41875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Remove one </a:t>
            </a:r>
            <a:r>
              <a:rPr lang="en-GB" sz="3600" u="sng" dirty="0" smtClean="0">
                <a:solidFill>
                  <a:srgbClr val="FF0000"/>
                </a:solidFill>
              </a:rPr>
              <a:t>or more</a:t>
            </a:r>
            <a:r>
              <a:rPr lang="en-GB" sz="3600" dirty="0" smtClean="0">
                <a:solidFill>
                  <a:srgbClr val="FF0000"/>
                </a:solidFill>
              </a:rPr>
              <a:t>: </a:t>
            </a:r>
          </a:p>
          <a:p>
            <a:pPr lvl="1">
              <a:defRPr/>
            </a:pPr>
            <a:r>
              <a:rPr lang="en-GB" u="sng" dirty="0" smtClean="0"/>
              <a:t>fuel</a:t>
            </a:r>
            <a:r>
              <a:rPr lang="en-GB" dirty="0" smtClean="0"/>
              <a:t> </a:t>
            </a:r>
            <a:r>
              <a:rPr lang="en-GB" dirty="0"/>
              <a:t>/</a:t>
            </a:r>
            <a:r>
              <a:rPr lang="en-GB" dirty="0" smtClean="0"/>
              <a:t> </a:t>
            </a:r>
            <a:r>
              <a:rPr lang="en-GB" u="sng" dirty="0"/>
              <a:t>oxygen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u="sng" dirty="0" smtClean="0"/>
              <a:t>heat</a:t>
            </a:r>
            <a:endParaRPr lang="en-GB" dirty="0" smtClean="0"/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sz="11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3600" b="1" u="sng" dirty="0" smtClean="0">
                <a:solidFill>
                  <a:srgbClr val="FF0000"/>
                </a:solidFill>
              </a:rPr>
              <a:t>Only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attempt to extinguish a fire IF:</a:t>
            </a:r>
          </a:p>
          <a:p>
            <a:pPr lvl="1">
              <a:defRPr/>
            </a:pPr>
            <a:r>
              <a:rPr lang="en-GB" sz="3200" dirty="0" smtClean="0">
                <a:solidFill>
                  <a:srgbClr val="FF6600"/>
                </a:solidFill>
              </a:rPr>
              <a:t>It </a:t>
            </a:r>
            <a:r>
              <a:rPr lang="en-GB" sz="3200" dirty="0">
                <a:solidFill>
                  <a:srgbClr val="FF6600"/>
                </a:solidFill>
              </a:rPr>
              <a:t>is small and not </a:t>
            </a:r>
            <a:r>
              <a:rPr lang="en-GB" sz="3200" dirty="0" smtClean="0">
                <a:solidFill>
                  <a:srgbClr val="FF6600"/>
                </a:solidFill>
              </a:rPr>
              <a:t>spreading</a:t>
            </a:r>
            <a:endParaRPr lang="en-ZA" sz="3200" dirty="0">
              <a:solidFill>
                <a:srgbClr val="FF6600"/>
              </a:solidFill>
            </a:endParaRPr>
          </a:p>
          <a:p>
            <a:pPr lvl="1">
              <a:defRPr/>
            </a:pPr>
            <a:r>
              <a:rPr lang="en-GB" sz="3200" dirty="0" smtClean="0">
                <a:solidFill>
                  <a:srgbClr val="800000"/>
                </a:solidFill>
              </a:rPr>
              <a:t>You </a:t>
            </a:r>
            <a:r>
              <a:rPr lang="en-GB" sz="3200" dirty="0">
                <a:solidFill>
                  <a:srgbClr val="800000"/>
                </a:solidFill>
              </a:rPr>
              <a:t>know how to use the fire </a:t>
            </a:r>
            <a:r>
              <a:rPr lang="en-GB" sz="3200" dirty="0" smtClean="0">
                <a:solidFill>
                  <a:srgbClr val="800000"/>
                </a:solidFill>
              </a:rPr>
              <a:t>extinguisher</a:t>
            </a:r>
            <a:endParaRPr lang="en-ZA" sz="3200" dirty="0">
              <a:solidFill>
                <a:srgbClr val="800000"/>
              </a:solidFill>
            </a:endParaRPr>
          </a:p>
          <a:p>
            <a:pPr lvl="1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You </a:t>
            </a:r>
            <a:r>
              <a:rPr lang="en-GB" sz="3200" dirty="0">
                <a:solidFill>
                  <a:srgbClr val="FF0000"/>
                </a:solidFill>
              </a:rPr>
              <a:t>have </a:t>
            </a:r>
            <a:r>
              <a:rPr lang="en-GB" sz="3200" dirty="0" smtClean="0">
                <a:solidFill>
                  <a:srgbClr val="FF0000"/>
                </a:solidFill>
              </a:rPr>
              <a:t>a SAFE EXIT behind you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GB" sz="2200" dirty="0" smtClean="0">
                <a:solidFill>
                  <a:srgbClr val="FF0000"/>
                </a:solidFill>
              </a:rPr>
              <a:t>      (</a:t>
            </a:r>
            <a:r>
              <a:rPr lang="en-GB" sz="2200" i="1" dirty="0" smtClean="0">
                <a:solidFill>
                  <a:srgbClr val="FF0000"/>
                </a:solidFill>
              </a:rPr>
              <a:t>so you can turn and get out quickly and safely</a:t>
            </a:r>
            <a:r>
              <a:rPr lang="en-GB" sz="2200" dirty="0" smtClean="0">
                <a:solidFill>
                  <a:srgbClr val="FF0000"/>
                </a:solidFill>
              </a:rPr>
              <a:t>!)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844675"/>
            <a:ext cx="16224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235825" y="2060575"/>
            <a:ext cx="3603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75613" y="2060575"/>
            <a:ext cx="3603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08888" y="2636838"/>
            <a:ext cx="5032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87450" y="2305050"/>
            <a:ext cx="647700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68538" y="2347913"/>
            <a:ext cx="647700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1688" y="2325688"/>
            <a:ext cx="647700" cy="288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pnk\My Documents\My Pictures\Estates Div\Fire safety\Recent download 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9"/>
          <a:stretch>
            <a:fillRect/>
          </a:stretch>
        </p:blipFill>
        <p:spPr bwMode="auto">
          <a:xfrm>
            <a:off x="6059488" y="3689350"/>
            <a:ext cx="31019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to Use a Fire Extinguisher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786688" cy="4246563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ZA" dirty="0" smtClean="0"/>
              <a:t>Think </a:t>
            </a:r>
            <a:r>
              <a:rPr lang="en-ZA" b="1" dirty="0" smtClean="0">
                <a:solidFill>
                  <a:srgbClr val="FF0000"/>
                </a:solidFill>
              </a:rPr>
              <a:t>P.A.S.S.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ZA" sz="22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ZA" sz="1100" b="1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P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dirty="0"/>
              <a:t>– Pull the </a:t>
            </a:r>
            <a:r>
              <a:rPr lang="en-ZA" dirty="0" smtClean="0"/>
              <a:t>pin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ZA" sz="11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A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– </a:t>
            </a:r>
            <a:r>
              <a:rPr lang="en-GB" dirty="0" smtClean="0"/>
              <a:t>Aim the</a:t>
            </a:r>
            <a:r>
              <a:rPr lang="en-ZA" dirty="0" smtClean="0"/>
              <a:t> </a:t>
            </a:r>
            <a:r>
              <a:rPr lang="en-ZA" dirty="0"/>
              <a:t>nozzle at </a:t>
            </a:r>
            <a:r>
              <a:rPr lang="en-ZA" dirty="0" smtClean="0"/>
              <a:t>base </a:t>
            </a:r>
            <a:r>
              <a:rPr lang="en-ZA" dirty="0"/>
              <a:t>of </a:t>
            </a:r>
            <a:r>
              <a:rPr lang="en-ZA" dirty="0" smtClean="0"/>
              <a:t>fire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ZA" sz="11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S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dirty="0"/>
              <a:t>– Squeeze the </a:t>
            </a:r>
            <a:r>
              <a:rPr lang="en-ZA" dirty="0" smtClean="0"/>
              <a:t>trigger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ZA" sz="11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3200" b="1" dirty="0" smtClean="0">
                <a:solidFill>
                  <a:srgbClr val="FF0000"/>
                </a:solidFill>
              </a:rPr>
              <a:t>S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dirty="0"/>
              <a:t>– Sweep the nozzle from </a:t>
            </a:r>
            <a:r>
              <a:rPr lang="en-ZA" dirty="0" smtClean="0"/>
              <a:t>side </a:t>
            </a:r>
            <a:r>
              <a:rPr lang="en-ZA" dirty="0"/>
              <a:t>to side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" name="Picture 6" descr="fire-extinguisher-saf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04950"/>
            <a:ext cx="2951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72225" y="2146300"/>
            <a:ext cx="24812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i="1">
                <a:solidFill>
                  <a:srgbClr val="FFC000"/>
                </a:solidFill>
              </a:rPr>
              <a:t>Safety pin prevents us squeezing the trigger accidentally.</a:t>
            </a:r>
          </a:p>
        </p:txBody>
      </p:sp>
      <p:pic>
        <p:nvPicPr>
          <p:cNvPr id="9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A. SOLIDS</a:t>
            </a:r>
            <a:r>
              <a:rPr lang="en-GB" dirty="0" smtClean="0"/>
              <a:t>: </a:t>
            </a:r>
            <a:r>
              <a:rPr lang="en-GB" sz="3000" dirty="0">
                <a:solidFill>
                  <a:srgbClr val="FFC000"/>
                </a:solidFill>
              </a:rPr>
              <a:t>ordinary solid flammable </a:t>
            </a:r>
            <a:r>
              <a:rPr lang="en-GB" sz="3000" dirty="0" smtClean="0">
                <a:solidFill>
                  <a:srgbClr val="FFC000"/>
                </a:solidFill>
              </a:rPr>
              <a:t>material </a:t>
            </a:r>
            <a:r>
              <a:rPr lang="en-GB" sz="3000" dirty="0" smtClean="0"/>
              <a:t>e.g. wood</a:t>
            </a:r>
            <a:r>
              <a:rPr lang="en-GB" sz="3000" dirty="0"/>
              <a:t>, paper, coal, </a:t>
            </a:r>
            <a:r>
              <a:rPr lang="en-GB" sz="3000" dirty="0" smtClean="0"/>
              <a:t>fabrics, plastic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sz="3000" dirty="0" smtClean="0"/>
          </a:p>
          <a:p>
            <a:pPr marL="576262" lvl="1" indent="-457200">
              <a:spcBef>
                <a:spcPct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à"/>
              <a:defRPr/>
            </a:pPr>
            <a:r>
              <a:rPr lang="en-GB" sz="3200" dirty="0" smtClean="0"/>
              <a:t>Extinguish with </a:t>
            </a:r>
            <a:r>
              <a:rPr lang="en-GB" sz="3200" b="1" dirty="0" smtClean="0">
                <a:solidFill>
                  <a:srgbClr val="0000FF"/>
                </a:solidFill>
              </a:rPr>
              <a:t>WATER</a:t>
            </a:r>
            <a:r>
              <a:rPr lang="en-GB" sz="3200" dirty="0" smtClean="0"/>
              <a:t> </a:t>
            </a:r>
          </a:p>
          <a:p>
            <a:pPr marL="119062" lvl="1" indent="0">
              <a:spcBef>
                <a:spcPct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GB" sz="3200" dirty="0" smtClean="0"/>
          </a:p>
          <a:p>
            <a:pPr marL="576262" lvl="1" indent="-457200">
              <a:spcBef>
                <a:spcPct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dry powder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0000FF"/>
                </a:solidFill>
              </a:rPr>
              <a:t>foam</a:t>
            </a:r>
          </a:p>
        </p:txBody>
      </p:sp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75200"/>
            <a:ext cx="12334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https://encrypted-tbn0.gstatic.com/images?q=tbn:ANd9GcTjjRks_W-BUOS_NzJ2yo_8O8wfmAK5lnXyK5qVheBhm6Ytgn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237648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irc_mi" descr="EB012_38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4857" r="26837" b="8211"/>
          <a:stretch>
            <a:fillRect/>
          </a:stretch>
        </p:blipFill>
        <p:spPr bwMode="auto">
          <a:xfrm>
            <a:off x="3416300" y="4725988"/>
            <a:ext cx="10842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351088"/>
            <a:ext cx="24479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irc_mi" descr="home%201%20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2" r="-2437"/>
          <a:stretch>
            <a:fillRect/>
          </a:stretch>
        </p:blipFill>
        <p:spPr bwMode="auto">
          <a:xfrm rot="3105515">
            <a:off x="1689894" y="4523582"/>
            <a:ext cx="13223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 descr="2kg 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570">
            <a:off x="3657600" y="4316413"/>
            <a:ext cx="1231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B. LIQUID/GAS</a:t>
            </a:r>
            <a:r>
              <a:rPr lang="en-GB" sz="3000" dirty="0" smtClean="0"/>
              <a:t>: </a:t>
            </a:r>
            <a:r>
              <a:rPr lang="en-GB" sz="3000" dirty="0">
                <a:solidFill>
                  <a:srgbClr val="FFC000"/>
                </a:solidFill>
              </a:rPr>
              <a:t>flammable liquids </a:t>
            </a:r>
            <a:r>
              <a:rPr lang="en-GB" sz="3000" dirty="0" smtClean="0">
                <a:solidFill>
                  <a:srgbClr val="FFC000"/>
                </a:solidFill>
              </a:rPr>
              <a:t>&amp; gases  </a:t>
            </a:r>
            <a:r>
              <a:rPr lang="en-GB" sz="3000" dirty="0" smtClean="0"/>
              <a:t>e.g. petrol</a:t>
            </a:r>
            <a:r>
              <a:rPr lang="en-GB" sz="3000" dirty="0"/>
              <a:t>, paraffin, alcohol</a:t>
            </a:r>
            <a:r>
              <a:rPr lang="en-GB" sz="3000" dirty="0" smtClean="0"/>
              <a:t>, oil, benzene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Extinguish with </a:t>
            </a:r>
            <a:r>
              <a:rPr lang="en-GB" b="1" dirty="0" smtClean="0">
                <a:solidFill>
                  <a:srgbClr val="0000FF"/>
                </a:solidFill>
              </a:rPr>
              <a:t>DRY POWDER  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fire blanket</a:t>
            </a:r>
            <a:r>
              <a:rPr lang="en-GB" dirty="0" smtClean="0"/>
              <a:t> / </a:t>
            </a:r>
            <a:r>
              <a:rPr lang="en-GB" dirty="0" smtClean="0">
                <a:solidFill>
                  <a:srgbClr val="0000FF"/>
                </a:solidFill>
              </a:rPr>
              <a:t>CO</a:t>
            </a:r>
            <a:r>
              <a:rPr lang="en-GB" sz="24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/ </a:t>
            </a:r>
            <a:r>
              <a:rPr lang="en-GB" dirty="0" smtClean="0">
                <a:solidFill>
                  <a:srgbClr val="0000FF"/>
                </a:solidFill>
              </a:rPr>
              <a:t>foam</a:t>
            </a:r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8" name="irc_mi" descr="EB012_38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4857" r="26837" b="8211"/>
          <a:stretch>
            <a:fillRect/>
          </a:stretch>
        </p:blipFill>
        <p:spPr bwMode="auto">
          <a:xfrm rot="2645811">
            <a:off x="5191125" y="5103813"/>
            <a:ext cx="9540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Know the Types of </a:t>
            </a:r>
            <a:r>
              <a:rPr lang="en-GB" dirty="0" smtClean="0"/>
              <a:t>Fire</a:t>
            </a:r>
            <a:endParaRPr lang="en-ZA" dirty="0"/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1" t="39587" r="13940" b="-34"/>
          <a:stretch>
            <a:fillRect/>
          </a:stretch>
        </p:blipFill>
        <p:spPr bwMode="auto">
          <a:xfrm>
            <a:off x="323850" y="1557338"/>
            <a:ext cx="850741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379413" y="5949950"/>
            <a:ext cx="88566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162" lvl="1" algn="ctr">
              <a:defRPr/>
            </a:pPr>
            <a:r>
              <a:rPr lang="en-GB" sz="3200" dirty="0">
                <a:solidFill>
                  <a:srgbClr val="FF0000"/>
                </a:solidFill>
                <a:latin typeface="+mj-lt"/>
              </a:rPr>
              <a:t>www.dailymotion.com/video/xby8hp_how-to-put-out-a-kitchen-fire-greas_school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049713" y="1628775"/>
            <a:ext cx="47529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Cooking Oil Fire           </a:t>
            </a:r>
            <a:r>
              <a:rPr lang="en-GB" altLang="en-US" sz="2600">
                <a:solidFill>
                  <a:srgbClr val="FFC000"/>
                </a:solidFill>
              </a:rPr>
              <a:t>(Type B: flammable liquid/gas </a:t>
            </a:r>
            <a:endParaRPr lang="en-ZA" altLang="en-US" sz="2600">
              <a:solidFill>
                <a:srgbClr val="FFC000"/>
              </a:solidFill>
            </a:endParaRPr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2kg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2468563"/>
            <a:ext cx="20447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C. ELECTRICAL</a:t>
            </a:r>
            <a:r>
              <a:rPr lang="en-GB" dirty="0" smtClean="0"/>
              <a:t>: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C000"/>
                </a:solidFill>
              </a:rPr>
              <a:t>involves live electricity              </a:t>
            </a:r>
            <a:r>
              <a:rPr lang="en-GB" sz="2800" dirty="0" smtClean="0"/>
              <a:t>e.g. overheated </a:t>
            </a:r>
            <a:r>
              <a:rPr lang="en-ZA" sz="2800" dirty="0" smtClean="0"/>
              <a:t>portable electrical equipment, </a:t>
            </a:r>
            <a:r>
              <a:rPr lang="en-GB" sz="2800" dirty="0" smtClean="0"/>
              <a:t>overloaded </a:t>
            </a:r>
            <a:r>
              <a:rPr lang="en-GB" sz="2800" dirty="0"/>
              <a:t>electrical </a:t>
            </a:r>
            <a:r>
              <a:rPr lang="en-GB" sz="2800" dirty="0" smtClean="0"/>
              <a:t>cables, short circuits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Extinguish with </a:t>
            </a:r>
            <a:r>
              <a:rPr lang="en-GB" b="1" dirty="0" smtClean="0">
                <a:solidFill>
                  <a:srgbClr val="0000FF"/>
                </a:solidFill>
              </a:rPr>
              <a:t>CO2 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or </a:t>
            </a:r>
            <a:r>
              <a:rPr lang="en-GB" dirty="0" smtClean="0">
                <a:solidFill>
                  <a:srgbClr val="0000FF"/>
                </a:solidFill>
              </a:rPr>
              <a:t>dry powder</a:t>
            </a:r>
          </a:p>
        </p:txBody>
      </p:sp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4963"/>
            <a:ext cx="165576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Know the Types of 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D. METAL</a:t>
            </a:r>
            <a:r>
              <a:rPr lang="en-GB" sz="3000" dirty="0" smtClean="0"/>
              <a:t>: </a:t>
            </a:r>
            <a:r>
              <a:rPr lang="en-GB" sz="3000" dirty="0" smtClean="0">
                <a:solidFill>
                  <a:srgbClr val="FFC000"/>
                </a:solidFill>
              </a:rPr>
              <a:t>involves </a:t>
            </a:r>
            <a:r>
              <a:rPr lang="en-GB" sz="3000" dirty="0">
                <a:solidFill>
                  <a:srgbClr val="FFC000"/>
                </a:solidFill>
              </a:rPr>
              <a:t>combustible </a:t>
            </a:r>
            <a:r>
              <a:rPr lang="en-GB" sz="3000" dirty="0" smtClean="0">
                <a:solidFill>
                  <a:srgbClr val="FFC000"/>
                </a:solidFill>
              </a:rPr>
              <a:t>metals           </a:t>
            </a:r>
            <a:r>
              <a:rPr lang="en-GB" sz="3000" dirty="0" smtClean="0"/>
              <a:t>e.g. magnesium, titanium </a:t>
            </a:r>
            <a:r>
              <a:rPr lang="en-GB" sz="3000" dirty="0"/>
              <a:t>(used in lightweight equipment), </a:t>
            </a:r>
            <a:r>
              <a:rPr lang="en-ZA" sz="3000" dirty="0" smtClean="0"/>
              <a:t>lithium (batteries)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Extinguish with </a:t>
            </a:r>
            <a:r>
              <a:rPr lang="en-GB" b="1" dirty="0" smtClean="0">
                <a:solidFill>
                  <a:srgbClr val="0000FF"/>
                </a:solidFill>
              </a:rPr>
              <a:t>DRY POWDER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75779" name="Picture 3" descr="174W_FireEx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824163"/>
            <a:ext cx="25209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spnk\My Documents\My Pictures\Estates Div\Fire safety\Fire engine at Chem Dept 10-08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51022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 rot="-1836351">
            <a:off x="973138" y="1038225"/>
            <a:ext cx="316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What if?</a:t>
            </a:r>
            <a:endParaRPr lang="en-GB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C:\Documents and Settings\spnk\My Documents\My Pictures\Estates Div\Fire safety\Recent download 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9"/>
          <a:stretch>
            <a:fillRect/>
          </a:stretch>
        </p:blipFill>
        <p:spPr bwMode="auto">
          <a:xfrm>
            <a:off x="5003800" y="0"/>
            <a:ext cx="31702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bullex.com/wp-content/uploads/2013/02/300x226-gas-bas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" r="14726" b="35487"/>
          <a:stretch>
            <a:fillRect/>
          </a:stretch>
        </p:blipFill>
        <p:spPr bwMode="auto">
          <a:xfrm>
            <a:off x="5205413" y="3503613"/>
            <a:ext cx="39131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80088" y="3760788"/>
            <a:ext cx="2968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2600">
                <a:solidFill>
                  <a:srgbClr val="FF0000"/>
                </a:solidFill>
                <a:latin typeface="Arial" panose="020B0604020202020204" pitchFamily="34" charset="0"/>
              </a:rPr>
              <a:t>Best: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ZA" altLang="en-US" sz="2600" b="1">
                <a:latin typeface="Arial" panose="020B0604020202020204" pitchFamily="34" charset="0"/>
              </a:rPr>
              <a:t>PREVENT</a:t>
            </a:r>
            <a:r>
              <a:rPr lang="en-ZA" altLang="en-US" sz="2600">
                <a:latin typeface="Arial" panose="020B0604020202020204" pitchFamily="34" charset="0"/>
              </a:rPr>
              <a:t> FIRE!</a:t>
            </a:r>
            <a:endParaRPr lang="en-GB" altLang="en-US" sz="2600">
              <a:latin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02225" y="112713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2600">
                <a:solidFill>
                  <a:srgbClr val="FF0000"/>
                </a:solidFill>
                <a:latin typeface="Arial" panose="020B0604020202020204" pitchFamily="34" charset="0"/>
              </a:rPr>
              <a:t>Put out</a:t>
            </a:r>
            <a:endParaRPr lang="en-GB" altLang="en-US" sz="2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5" descr="C:\Documents and Settings\spnk\My Documents\My Pictures\Safety\Signage\Fire Signs\Direction escape 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2852" b="3639"/>
          <a:stretch>
            <a:fillRect/>
          </a:stretch>
        </p:blipFill>
        <p:spPr bwMode="auto">
          <a:xfrm>
            <a:off x="5554663" y="1866900"/>
            <a:ext cx="2619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435600" y="1458913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ZA" altLang="en-US" sz="2600">
                <a:solidFill>
                  <a:srgbClr val="FF0000"/>
                </a:solidFill>
                <a:latin typeface="Arial" panose="020B0604020202020204" pitchFamily="34" charset="0"/>
              </a:rPr>
              <a:t>Get out</a:t>
            </a:r>
            <a:endParaRPr lang="en-GB" altLang="en-US" sz="2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962400"/>
            <a:ext cx="7980363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84724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Importance of Inspections!</a:t>
            </a:r>
            <a:endParaRPr lang="en-GB" altLang="en-US" dirty="0" smtClean="0">
              <a:solidFill>
                <a:srgbClr val="8C438F"/>
              </a:solidFill>
            </a:endParaRPr>
          </a:p>
        </p:txBody>
      </p:sp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410325"/>
            <a:ext cx="498792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Senior Management in Health and Safety Compliance</a:t>
            </a:r>
            <a:endParaRPr lang="en-GB" altLang="en-US" sz="12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5" b="23747"/>
          <a:stretch>
            <a:fillRect/>
          </a:stretch>
        </p:blipFill>
        <p:spPr bwMode="auto">
          <a:xfrm>
            <a:off x="4135438" y="6092825"/>
            <a:ext cx="6197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364163" y="6092825"/>
            <a:ext cx="3529012" cy="27781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97100" y="1689100"/>
            <a:ext cx="3311525" cy="23971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741738" y="3044825"/>
            <a:ext cx="1622425" cy="485775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1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Importance of Inspections!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Check:</a:t>
            </a:r>
          </a:p>
          <a:p>
            <a:pPr lvl="1">
              <a:defRPr/>
            </a:pPr>
            <a:r>
              <a:rPr lang="en-GB" dirty="0" smtClean="0"/>
              <a:t>Fire alarms</a:t>
            </a:r>
          </a:p>
          <a:p>
            <a:pPr lvl="1">
              <a:defRPr/>
            </a:pPr>
            <a:r>
              <a:rPr lang="en-GB" dirty="0" smtClean="0"/>
              <a:t>Emergency exits &amp; exit routes</a:t>
            </a:r>
          </a:p>
          <a:p>
            <a:pPr lvl="1">
              <a:defRPr/>
            </a:pPr>
            <a:r>
              <a:rPr lang="en-GB" dirty="0" smtClean="0"/>
              <a:t>Fire fighting equipment</a:t>
            </a:r>
          </a:p>
          <a:p>
            <a:pPr lvl="1">
              <a:defRPr/>
            </a:pPr>
            <a:r>
              <a:rPr lang="en-GB" dirty="0" smtClean="0"/>
              <a:t>Safe use of electrical appliances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GB" dirty="0" smtClean="0"/>
              <a:t>    e.g</a:t>
            </a:r>
            <a:r>
              <a:rPr lang="en-GB" dirty="0"/>
              <a:t>. </a:t>
            </a:r>
            <a:r>
              <a:rPr lang="en-GB" dirty="0" smtClean="0"/>
              <a:t>kettles, ironing, heaters, etc.</a:t>
            </a:r>
          </a:p>
          <a:p>
            <a:pPr>
              <a:defRPr/>
            </a:pPr>
            <a:r>
              <a:rPr lang="en-GB" dirty="0" smtClean="0"/>
              <a:t>Report:</a:t>
            </a:r>
          </a:p>
          <a:p>
            <a:pPr lvl="1">
              <a:defRPr/>
            </a:pPr>
            <a:r>
              <a:rPr lang="en-GB" dirty="0" smtClean="0"/>
              <a:t>Problems with any of the above</a:t>
            </a:r>
          </a:p>
          <a:p>
            <a:pPr lvl="1">
              <a:defRPr/>
            </a:pPr>
            <a:r>
              <a:rPr lang="en-GB" dirty="0" smtClean="0"/>
              <a:t>Any (potential) fire hazards</a:t>
            </a:r>
            <a:endParaRPr lang="en-ZA" dirty="0"/>
          </a:p>
        </p:txBody>
      </p:sp>
      <p:pic>
        <p:nvPicPr>
          <p:cNvPr id="29700" name="Picture 5" descr="fire-extinguisher-ga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566863"/>
            <a:ext cx="33051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16688" y="4087813"/>
            <a:ext cx="23447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i="1">
                <a:solidFill>
                  <a:srgbClr val="FF0000"/>
                </a:solidFill>
              </a:rPr>
              <a:t>NB: It is against the law to use safety equipment – such as fire extinguishers – for anything other than its intended purpose. If found guilty, you could be fined up to R50,000</a:t>
            </a:r>
            <a:r>
              <a:rPr lang="en-ZA" altLang="en-US" i="1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6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bullex.com/wp-content/uploads/2013/02/300x226-gas-bas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41475"/>
            <a:ext cx="82296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Importance of Fire Drills!</a:t>
            </a:r>
            <a:endParaRPr lang="en-ZA" dirty="0"/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54538"/>
          </a:xfrm>
        </p:spPr>
        <p:txBody>
          <a:bodyPr/>
          <a:lstStyle/>
          <a:p>
            <a:pPr marL="117475" indent="0">
              <a:buFont typeface="Wingdings 2" panose="05020102010507070707" pitchFamily="18" charset="2"/>
              <a:buNone/>
              <a:defRPr/>
            </a:pPr>
            <a:endParaRPr lang="en-GB" altLang="en-US" b="1" dirty="0" smtClean="0"/>
          </a:p>
          <a:p>
            <a:pPr marL="117475" indent="0">
              <a:buFont typeface="Wingdings 2" panose="05020102010507070707" pitchFamily="18" charset="2"/>
              <a:buNone/>
              <a:defRPr/>
            </a:pPr>
            <a:r>
              <a:rPr lang="en-GB" altLang="en-US" b="1" dirty="0" smtClean="0"/>
              <a:t>www.ru.ac.za/safety/fire/firedrills</a:t>
            </a:r>
            <a:endParaRPr lang="en-GB" altLang="en-US" b="1" dirty="0"/>
          </a:p>
          <a:p>
            <a:pPr marL="117475" indent="0">
              <a:buFont typeface="Wingdings 2" panose="05020102010507070707" pitchFamily="18" charset="2"/>
              <a:buNone/>
              <a:defRPr/>
            </a:pPr>
            <a:endParaRPr lang="en-GB" altLang="en-US" b="1" dirty="0" smtClean="0"/>
          </a:p>
          <a:p>
            <a:pPr marL="574675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b="1" dirty="0" smtClean="0"/>
              <a:t>  Practice </a:t>
            </a:r>
            <a:r>
              <a:rPr lang="en-GB" altLang="en-US" b="1" u="sng" dirty="0" smtClean="0"/>
              <a:t>SAFE</a:t>
            </a:r>
            <a:r>
              <a:rPr lang="en-GB" altLang="en-US" b="1" dirty="0" smtClean="0"/>
              <a:t> </a:t>
            </a:r>
            <a:r>
              <a:rPr lang="en-GB" altLang="en-US" b="1" u="sng" dirty="0" smtClean="0"/>
              <a:t>evacuation</a:t>
            </a:r>
            <a:r>
              <a:rPr lang="en-GB" altLang="en-US" b="1" dirty="0" smtClean="0"/>
              <a:t> </a:t>
            </a:r>
          </a:p>
          <a:p>
            <a:pPr marL="117475" indent="0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GB" altLang="en-US" b="1" dirty="0" smtClean="0"/>
          </a:p>
          <a:p>
            <a:pPr marL="574675" indent="-45720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b="1" dirty="0" smtClean="0"/>
              <a:t>  3 minutes</a:t>
            </a:r>
          </a:p>
          <a:p>
            <a:pPr marL="117475" indent="0" algn="ctr">
              <a:buFont typeface="Wingdings 2" panose="05020102010507070707" pitchFamily="18" charset="2"/>
              <a:buNone/>
              <a:defRPr/>
            </a:pPr>
            <a:endParaRPr lang="en-GB" altLang="en-US" dirty="0" smtClean="0"/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Fire Safety Info </a:t>
            </a:r>
            <a:r>
              <a:rPr lang="en-US" sz="3600" dirty="0" smtClean="0">
                <a:solidFill>
                  <a:srgbClr val="FFC000"/>
                </a:solidFill>
              </a:rPr>
              <a:t>www.ru.ac.za/safety/</a:t>
            </a:r>
            <a:r>
              <a:rPr lang="en-US" sz="3600" dirty="0" smtClean="0">
                <a:solidFill>
                  <a:srgbClr val="FF0000"/>
                </a:solidFill>
              </a:rPr>
              <a:t>fire</a:t>
            </a:r>
            <a:endParaRPr lang="en-Z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ZA" sz="2500" u="sng" dirty="0" smtClean="0">
                <a:solidFill>
                  <a:srgbClr val="7030A0"/>
                </a:solidFill>
              </a:rPr>
              <a:t>Intro </a:t>
            </a:r>
            <a:r>
              <a:rPr lang="en-ZA" sz="2500" u="sng" dirty="0">
                <a:solidFill>
                  <a:srgbClr val="7030A0"/>
                </a:solidFill>
              </a:rPr>
              <a:t>to Fire Safety PPT </a:t>
            </a:r>
            <a:r>
              <a:rPr lang="en-ZA" sz="2500" u="sng" dirty="0" smtClean="0">
                <a:solidFill>
                  <a:srgbClr val="7030A0"/>
                </a:solidFill>
              </a:rPr>
              <a:t>presentation</a:t>
            </a:r>
            <a:endParaRPr lang="en-ZA" sz="2500" dirty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ZA" sz="2500" u="sng" dirty="0">
                <a:solidFill>
                  <a:srgbClr val="7030A0"/>
                </a:solidFill>
              </a:rPr>
              <a:t>Health and Safety Training Materials</a:t>
            </a:r>
            <a:r>
              <a:rPr lang="en-ZA" sz="2500" dirty="0">
                <a:solidFill>
                  <a:srgbClr val="7030A0"/>
                </a:solidFill>
              </a:rPr>
              <a:t>‌ </a:t>
            </a:r>
            <a:r>
              <a:rPr lang="en-ZA" sz="2200" dirty="0" smtClean="0"/>
              <a:t>Part </a:t>
            </a:r>
            <a:r>
              <a:rPr lang="en-ZA" sz="2200" dirty="0"/>
              <a:t>7: FIRE SAFETY</a:t>
            </a:r>
          </a:p>
          <a:p>
            <a:pPr>
              <a:spcAft>
                <a:spcPts val="600"/>
              </a:spcAft>
              <a:defRPr/>
            </a:pPr>
            <a:r>
              <a:rPr lang="en-ZA" sz="2500" u="sng" dirty="0" smtClean="0">
                <a:solidFill>
                  <a:srgbClr val="7030A0"/>
                </a:solidFill>
              </a:rPr>
              <a:t>Evacuation</a:t>
            </a:r>
            <a:r>
              <a:rPr lang="en-ZA" sz="2500" dirty="0"/>
              <a:t>: </a:t>
            </a:r>
            <a:r>
              <a:rPr lang="en-ZA" sz="2200" dirty="0" smtClean="0"/>
              <a:t>Guidelines on emergency evacuation procedures</a:t>
            </a:r>
            <a:r>
              <a:rPr lang="en-ZA" sz="2200" dirty="0"/>
              <a:t> </a:t>
            </a:r>
          </a:p>
          <a:p>
            <a:pPr>
              <a:spcAft>
                <a:spcPts val="600"/>
              </a:spcAft>
              <a:defRPr/>
            </a:pPr>
            <a:r>
              <a:rPr lang="en-ZA" sz="2500" u="sng" dirty="0">
                <a:solidFill>
                  <a:srgbClr val="7030A0"/>
                </a:solidFill>
              </a:rPr>
              <a:t>Extinguishers</a:t>
            </a:r>
            <a:r>
              <a:rPr lang="en-ZA" sz="2500" dirty="0"/>
              <a:t>: </a:t>
            </a:r>
            <a:r>
              <a:rPr lang="en-ZA" sz="2200" dirty="0" smtClean="0"/>
              <a:t>Info on fire extinguishers and fire hose re</a:t>
            </a:r>
            <a:r>
              <a:rPr lang="en-ZA" sz="2500" dirty="0" smtClean="0"/>
              <a:t>els</a:t>
            </a:r>
          </a:p>
          <a:p>
            <a:pPr>
              <a:spcAft>
                <a:spcPts val="600"/>
              </a:spcAft>
              <a:defRPr/>
            </a:pPr>
            <a:r>
              <a:rPr lang="en-ZA" sz="2500" u="sng" dirty="0" smtClean="0">
                <a:solidFill>
                  <a:srgbClr val="7030A0"/>
                </a:solidFill>
              </a:rPr>
              <a:t>Alarms</a:t>
            </a:r>
            <a:r>
              <a:rPr lang="en-ZA" sz="2500" dirty="0" smtClean="0"/>
              <a:t>: </a:t>
            </a:r>
            <a:r>
              <a:rPr lang="en-ZA" sz="2200" dirty="0" smtClean="0"/>
              <a:t>Info on fire alarms</a:t>
            </a:r>
          </a:p>
          <a:p>
            <a:pPr>
              <a:spcAft>
                <a:spcPts val="600"/>
              </a:spcAft>
              <a:defRPr/>
            </a:pPr>
            <a:r>
              <a:rPr lang="en-ZA" sz="2500" u="sng" dirty="0" smtClean="0">
                <a:solidFill>
                  <a:srgbClr val="7030A0"/>
                </a:solidFill>
              </a:rPr>
              <a:t>Fire </a:t>
            </a:r>
            <a:r>
              <a:rPr lang="en-ZA" sz="2500" u="sng" dirty="0">
                <a:solidFill>
                  <a:srgbClr val="7030A0"/>
                </a:solidFill>
              </a:rPr>
              <a:t>Drills</a:t>
            </a:r>
            <a:r>
              <a:rPr lang="en-ZA" sz="2500" dirty="0" smtClean="0"/>
              <a:t>: </a:t>
            </a:r>
            <a:r>
              <a:rPr lang="en-ZA" sz="2200" dirty="0" smtClean="0"/>
              <a:t>Guidelines on fire drills</a:t>
            </a:r>
            <a:endParaRPr lang="en-ZA" sz="2200" dirty="0"/>
          </a:p>
          <a:p>
            <a:pPr>
              <a:spcAft>
                <a:spcPts val="600"/>
              </a:spcAft>
              <a:defRPr/>
            </a:pPr>
            <a:r>
              <a:rPr lang="en-ZA" sz="2500" u="sng" dirty="0">
                <a:solidFill>
                  <a:srgbClr val="7030A0"/>
                </a:solidFill>
              </a:rPr>
              <a:t>RU Fire Marshals</a:t>
            </a:r>
            <a:r>
              <a:rPr lang="en-ZA" sz="2500" dirty="0"/>
              <a:t>: </a:t>
            </a:r>
            <a:r>
              <a:rPr lang="en-ZA" sz="2200" dirty="0"/>
              <a:t>List of all fire marshals on campus</a:t>
            </a:r>
          </a:p>
          <a:p>
            <a:pPr>
              <a:spcAft>
                <a:spcPts val="600"/>
              </a:spcAft>
              <a:defRPr/>
            </a:pPr>
            <a:r>
              <a:rPr lang="en-ZA" sz="2500" u="sng" dirty="0">
                <a:solidFill>
                  <a:srgbClr val="7030A0"/>
                </a:solidFill>
              </a:rPr>
              <a:t>Fire Safety Training</a:t>
            </a:r>
            <a:r>
              <a:rPr lang="en-ZA" sz="2500" dirty="0"/>
              <a:t>: </a:t>
            </a:r>
            <a:r>
              <a:rPr lang="en-ZA" sz="2200" dirty="0"/>
              <a:t>How to get training </a:t>
            </a:r>
            <a:r>
              <a:rPr lang="en-ZA" sz="2200" dirty="0" smtClean="0"/>
              <a:t>as a for fire marshals</a:t>
            </a:r>
          </a:p>
          <a:p>
            <a:pPr marL="119062" indent="0" algn="r">
              <a:buFont typeface="Wingdings 2" panose="05020102010507070707" pitchFamily="18" charset="2"/>
              <a:buNone/>
              <a:defRPr/>
            </a:pPr>
            <a:r>
              <a:rPr lang="en-US" sz="2500" dirty="0" smtClean="0">
                <a:latin typeface="Calibri" panose="020F0502020204030204" pitchFamily="34" charset="0"/>
              </a:rPr>
              <a:t>SHE Office: </a:t>
            </a:r>
            <a:r>
              <a:rPr lang="en-US" sz="25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www.ru.ac.za/safety</a:t>
            </a:r>
            <a:endParaRPr lang="en-ZA" sz="2500" dirty="0"/>
          </a:p>
        </p:txBody>
      </p:sp>
      <p:pic>
        <p:nvPicPr>
          <p:cNvPr id="4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://bullex.com/wp-content/uploads/2013/02/300x226-gas-bas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41475"/>
            <a:ext cx="67691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229600" cy="1252728"/>
          </a:xfrm>
        </p:spPr>
        <p:txBody>
          <a:bodyPr/>
          <a:lstStyle/>
          <a:p>
            <a:pPr algn="ctr">
              <a:defRPr/>
            </a:pPr>
            <a:r>
              <a:rPr lang="en-ZA" dirty="0" smtClean="0"/>
              <a:t>Be Safe!</a:t>
            </a:r>
            <a:endParaRPr lang="en-ZA" dirty="0"/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 marL="117475" indent="0" algn="ctr">
              <a:buFont typeface="Wingdings 2" panose="05020102010507070707" pitchFamily="18" charset="2"/>
              <a:buNone/>
            </a:pPr>
            <a:endParaRPr lang="en-GB" altLang="en-US" smtClean="0"/>
          </a:p>
          <a:p>
            <a:pPr marL="117475" indent="0" algn="ctr">
              <a:buFont typeface="Wingdings 2" panose="05020102010507070707" pitchFamily="18" charset="2"/>
              <a:buNone/>
            </a:pPr>
            <a:endParaRPr lang="en-GB" altLang="en-US" smtClean="0"/>
          </a:p>
          <a:p>
            <a:pPr marL="117475" indent="0" algn="ctr">
              <a:buFont typeface="Wingdings 2" panose="05020102010507070707" pitchFamily="18" charset="2"/>
              <a:buNone/>
            </a:pPr>
            <a:r>
              <a:rPr lang="en-ZA" altLang="en-US" smtClean="0"/>
              <a:t>Thank you!</a:t>
            </a:r>
            <a:endParaRPr lang="en-GB" altLang="en-US" smtClean="0"/>
          </a:p>
          <a:p>
            <a:pPr marL="117475" indent="0" algn="ctr">
              <a:buFont typeface="Wingdings 2" panose="05020102010507070707" pitchFamily="18" charset="2"/>
              <a:buNone/>
            </a:pPr>
            <a:endParaRPr lang="en-GB" altLang="en-US" smtClean="0"/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191" y="116632"/>
            <a:ext cx="6624736" cy="6192688"/>
            <a:chOff x="539552" y="188640"/>
            <a:chExt cx="7344816" cy="7128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5401" t="13699" r="11550"/>
            <a:stretch/>
          </p:blipFill>
          <p:spPr>
            <a:xfrm>
              <a:off x="539552" y="188640"/>
              <a:ext cx="7344816" cy="47703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5146" t="12942" r="12491" b="39994"/>
            <a:stretch/>
          </p:blipFill>
          <p:spPr>
            <a:xfrm>
              <a:off x="539552" y="4745717"/>
              <a:ext cx="7200800" cy="257171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4619" r="9296" b="11888"/>
          <a:stretch/>
        </p:blipFill>
        <p:spPr>
          <a:xfrm rot="20636361">
            <a:off x="582204" y="1955458"/>
            <a:ext cx="8064896" cy="3528392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2231846" y="2748654"/>
            <a:ext cx="5940554" cy="17281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5789" y="3041252"/>
            <a:ext cx="7281192" cy="20882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64389" y="3605823"/>
            <a:ext cx="6189911" cy="18093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30467" y="3732463"/>
            <a:ext cx="7242842" cy="21011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07972" y="5076717"/>
            <a:ext cx="3552060" cy="10358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Emergencies – what </a:t>
            </a:r>
            <a:r>
              <a:rPr lang="en-ZA" dirty="0">
                <a:solidFill>
                  <a:schemeClr val="accent1">
                    <a:satMod val="150000"/>
                  </a:schemeClr>
                </a:solidFill>
              </a:rPr>
              <a:t>to </a:t>
            </a:r>
            <a:r>
              <a:rPr lang="en-ZA" dirty="0" smtClean="0">
                <a:solidFill>
                  <a:schemeClr val="accent1">
                    <a:satMod val="150000"/>
                  </a:schemeClr>
                </a:solidFill>
              </a:rPr>
              <a:t>do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11560" y="1408113"/>
            <a:ext cx="8075240" cy="4992687"/>
          </a:xfrm>
        </p:spPr>
        <p:txBody>
          <a:bodyPr/>
          <a:lstStyle/>
          <a:p>
            <a:pPr marL="0" indent="0">
              <a:spcAft>
                <a:spcPts val="450"/>
              </a:spcAft>
              <a:buNone/>
            </a:pPr>
            <a:r>
              <a:rPr lang="en-GB" sz="2000" dirty="0"/>
              <a:t>In the event of a fire or other emergency, think of the four golden rules: </a:t>
            </a:r>
            <a:endParaRPr lang="en-US" altLang="en-US" sz="2000" dirty="0"/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/>
              <a:t>Alarm</a:t>
            </a:r>
            <a:r>
              <a:rPr lang="en-GB" sz="2000" dirty="0"/>
              <a:t>: Raise the alarm to alert others – scream, whistle, push </a:t>
            </a:r>
            <a:r>
              <a:rPr lang="en-GB" sz="2000" dirty="0" smtClean="0"/>
              <a:t>alarm, </a:t>
            </a:r>
            <a:r>
              <a:rPr lang="en-GB" sz="2000" dirty="0"/>
              <a:t>shout FIRE!</a:t>
            </a:r>
            <a:endParaRPr lang="en-ZA" sz="20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/>
              <a:t>Emergency Services</a:t>
            </a:r>
            <a:r>
              <a:rPr lang="en-GB" sz="2000" dirty="0"/>
              <a:t>: </a:t>
            </a:r>
            <a:r>
              <a:rPr lang="en-GB" sz="2000" i="1" dirty="0"/>
              <a:t>Call no matter how small</a:t>
            </a:r>
            <a:r>
              <a:rPr lang="en-GB" sz="2000" dirty="0" smtClean="0"/>
              <a:t>. </a:t>
            </a:r>
            <a:r>
              <a:rPr lang="en-GB" sz="2000" dirty="0"/>
              <a:t>Save </a:t>
            </a:r>
            <a:r>
              <a:rPr lang="en-GB" sz="2000" dirty="0" smtClean="0"/>
              <a:t>on </a:t>
            </a:r>
            <a:r>
              <a:rPr lang="en-GB" sz="2000" dirty="0"/>
              <a:t>your cell </a:t>
            </a:r>
            <a:r>
              <a:rPr lang="en-GB" sz="2000" dirty="0" smtClean="0"/>
              <a:t>phone.           	</a:t>
            </a:r>
            <a:r>
              <a:rPr lang="en-GB" sz="2000" smtClean="0"/>
              <a:t>      </a:t>
            </a:r>
            <a:r>
              <a:rPr lang="en-GB" sz="2000" b="1" smtClean="0"/>
              <a:t>CPU </a:t>
            </a:r>
            <a:r>
              <a:rPr lang="en-GB" sz="2000" b="1" dirty="0"/>
              <a:t>Emergency </a:t>
            </a:r>
            <a:r>
              <a:rPr lang="en-GB" sz="2000" b="1" dirty="0" smtClean="0"/>
              <a:t>8999 </a:t>
            </a:r>
            <a:r>
              <a:rPr lang="en-GB" sz="2000" dirty="0" smtClean="0"/>
              <a:t>  </a:t>
            </a:r>
            <a:r>
              <a:rPr lang="en-GB" sz="2000" dirty="0"/>
              <a:t>|  </a:t>
            </a:r>
            <a:r>
              <a:rPr lang="en-GB" sz="2000" b="1" dirty="0"/>
              <a:t> Makana Fire &amp; Rescue 046 622 </a:t>
            </a:r>
            <a:r>
              <a:rPr lang="en-GB" sz="2000" b="1" dirty="0" smtClean="0"/>
              <a:t>4444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 smtClean="0"/>
              <a:t>Extinguish</a:t>
            </a:r>
            <a:r>
              <a:rPr lang="en-GB" sz="2000" dirty="0"/>
              <a:t>: Only try to extinguish if </a:t>
            </a:r>
            <a:r>
              <a:rPr lang="en-GB" sz="2000" dirty="0" smtClean="0"/>
              <a:t>safe.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GB" sz="2000" b="1" u="sng" dirty="0" smtClean="0"/>
              <a:t>Evacuate</a:t>
            </a:r>
            <a:r>
              <a:rPr lang="en-GB" sz="2000" dirty="0"/>
              <a:t>: Everyone must get out; if necessary, crawl to avoid smoke</a:t>
            </a:r>
            <a:r>
              <a:rPr lang="en-GB" sz="2000" dirty="0" smtClean="0"/>
              <a:t>/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</a:pPr>
            <a:r>
              <a:rPr lang="en-GB" sz="2000" dirty="0" smtClean="0"/>
              <a:t>                                                                                                                  heat </a:t>
            </a:r>
            <a:r>
              <a:rPr lang="en-GB" sz="2000" dirty="0"/>
              <a:t>suffocation.</a:t>
            </a:r>
            <a:endParaRPr lang="en-ZA" sz="2000" dirty="0"/>
          </a:p>
          <a:p>
            <a:pPr marL="467916" indent="-128588">
              <a:spcBef>
                <a:spcPts val="1350"/>
              </a:spcBef>
              <a:buClr>
                <a:srgbClr val="FF0000"/>
              </a:buClr>
            </a:pPr>
            <a:r>
              <a:rPr lang="en-GB" sz="1800" dirty="0"/>
              <a:t>Close windows and doors if you can, and help people with disabilities</a:t>
            </a:r>
            <a:r>
              <a:rPr lang="en-GB" sz="1800" dirty="0" smtClean="0"/>
              <a:t>.</a:t>
            </a:r>
          </a:p>
          <a:p>
            <a:pPr marL="467916" indent="-128588">
              <a:lnSpc>
                <a:spcPct val="120000"/>
              </a:lnSpc>
              <a:spcBef>
                <a:spcPts val="900"/>
              </a:spcBef>
              <a:spcAft>
                <a:spcPts val="750"/>
              </a:spcAft>
              <a:buClr>
                <a:srgbClr val="FF0000"/>
              </a:buClr>
            </a:pPr>
            <a:r>
              <a:rPr lang="en-GB" sz="1800" dirty="0" smtClean="0"/>
              <a:t>Meet </a:t>
            </a:r>
            <a:r>
              <a:rPr lang="en-GB" sz="1800" dirty="0"/>
              <a:t>at Assembly Point for roll call.</a:t>
            </a:r>
            <a:endParaRPr lang="en-ZA" sz="1800" dirty="0"/>
          </a:p>
          <a:p>
            <a:pPr marL="467916" indent="-128588">
              <a:buClr>
                <a:srgbClr val="FF0000"/>
              </a:buClr>
              <a:tabLst>
                <a:tab pos="467916" algn="l"/>
              </a:tabLst>
            </a:pPr>
            <a:r>
              <a:rPr lang="en-GB" sz="1800" dirty="0"/>
              <a:t>Don’t take risks: do NOT use lifts, </a:t>
            </a:r>
            <a:r>
              <a:rPr lang="en-GB" sz="1800" dirty="0" smtClean="0"/>
              <a:t>do NOT open closed doors (there </a:t>
            </a:r>
            <a:r>
              <a:rPr lang="en-GB" sz="1800" dirty="0"/>
              <a:t>may be fire </a:t>
            </a:r>
            <a:r>
              <a:rPr lang="en-GB" sz="1800" dirty="0" smtClean="0"/>
              <a:t>in room), do </a:t>
            </a:r>
            <a:r>
              <a:rPr lang="en-GB" sz="1800" dirty="0"/>
              <a:t>NOT go back inside – until instructed </a:t>
            </a:r>
            <a:r>
              <a:rPr lang="en-GB" sz="1800" dirty="0" smtClean="0"/>
              <a:t>by Makana </a:t>
            </a:r>
            <a:r>
              <a:rPr lang="en-GB" sz="1800" dirty="0"/>
              <a:t>Fire Officer </a:t>
            </a:r>
            <a:r>
              <a:rPr lang="en-GB" sz="1800" dirty="0" smtClean="0"/>
              <a:t>or by</a:t>
            </a:r>
          </a:p>
          <a:p>
            <a:pPr marL="339328" indent="0" algn="r">
              <a:buClr>
                <a:srgbClr val="FF0000"/>
              </a:buClr>
              <a:buNone/>
              <a:tabLst>
                <a:tab pos="467916" algn="l"/>
              </a:tabLst>
            </a:pPr>
            <a:r>
              <a:rPr lang="en-GB" sz="1800" dirty="0" smtClean="0"/>
              <a:t>Emergency </a:t>
            </a:r>
            <a:r>
              <a:rPr lang="en-GB" sz="1800" dirty="0"/>
              <a:t>Coordinator</a:t>
            </a:r>
            <a:endParaRPr lang="en-US" altLang="en-US" sz="1800" dirty="0"/>
          </a:p>
        </p:txBody>
      </p:sp>
      <p:pic>
        <p:nvPicPr>
          <p:cNvPr id="12292" name="Picture 4" descr="Fire Action On Discovering A Fi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r="83603" b="-3255"/>
          <a:stretch/>
        </p:blipFill>
        <p:spPr bwMode="auto">
          <a:xfrm>
            <a:off x="42660" y="1662504"/>
            <a:ext cx="546100" cy="44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Be Responsible – ANYWHERE!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YOU need to know YOUR exit routes!</a:t>
            </a:r>
          </a:p>
          <a:p>
            <a:pPr>
              <a:defRPr/>
            </a:pPr>
            <a:r>
              <a:rPr lang="en-GB" dirty="0" smtClean="0"/>
              <a:t>Work it out:</a:t>
            </a:r>
          </a:p>
          <a:p>
            <a:pPr lvl="1">
              <a:defRPr/>
            </a:pPr>
            <a:r>
              <a:rPr lang="en-GB" dirty="0" smtClean="0">
                <a:solidFill>
                  <a:srgbClr val="FF0000"/>
                </a:solidFill>
              </a:rPr>
              <a:t>How many steps / doors to the nearest exit</a:t>
            </a:r>
            <a:r>
              <a:rPr lang="en-GB" dirty="0" smtClean="0"/>
              <a:t>…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going LEFT?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going RIGHT?</a:t>
            </a:r>
          </a:p>
          <a:p>
            <a:pPr lvl="1">
              <a:defRPr/>
            </a:pPr>
            <a:r>
              <a:rPr lang="en-GB" dirty="0" smtClean="0">
                <a:solidFill>
                  <a:srgbClr val="FF0000"/>
                </a:solidFill>
              </a:rPr>
              <a:t>Where is the nearest FIRE EXTINGUISHER?</a:t>
            </a:r>
          </a:p>
        </p:txBody>
      </p:sp>
      <p:pic>
        <p:nvPicPr>
          <p:cNvPr id="13316" name="Picture 4" descr="http://upload.wikimedia.org/wikipedia/commons/thumb/1/13/Exit_sign_text_%28red%29.svg/200px-Exit_sign_text_%28red%29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644900"/>
            <a:ext cx="1360487" cy="66675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spnk\My Documents\My Pictures\Safety\Signage\Fire Signs\Direction escape 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2852" b="3639"/>
          <a:stretch>
            <a:fillRect/>
          </a:stretch>
        </p:blipFill>
        <p:spPr bwMode="auto">
          <a:xfrm>
            <a:off x="7419975" y="1773238"/>
            <a:ext cx="16081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174W_FireExt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4724400"/>
            <a:ext cx="11604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Chemistry of </a:t>
            </a:r>
            <a:r>
              <a:rPr lang="en-GB" dirty="0" smtClean="0"/>
              <a:t>Fire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</a:rPr>
              <a:t>Triangle of combustion</a:t>
            </a:r>
            <a:r>
              <a:rPr lang="en-GB" altLang="en-US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GB" altLang="en-US" smtClean="0"/>
              <a:t>to start &amp; keep burning …</a:t>
            </a:r>
          </a:p>
          <a:p>
            <a:pPr lvl="1"/>
            <a:r>
              <a:rPr lang="en-GB" altLang="en-US" smtClean="0"/>
              <a:t>a fire needs </a:t>
            </a:r>
            <a:r>
              <a:rPr lang="en-GB" altLang="en-US" u="sng" smtClean="0">
                <a:solidFill>
                  <a:srgbClr val="800000"/>
                </a:solidFill>
              </a:rPr>
              <a:t>fuel</a:t>
            </a:r>
            <a:r>
              <a:rPr lang="en-GB" altLang="en-US" smtClean="0">
                <a:solidFill>
                  <a:srgbClr val="800000"/>
                </a:solidFill>
              </a:rPr>
              <a:t> </a:t>
            </a:r>
            <a:r>
              <a:rPr lang="en-GB" altLang="en-US" smtClean="0"/>
              <a:t>+ </a:t>
            </a:r>
            <a:r>
              <a:rPr lang="en-GB" altLang="en-US" u="sng" smtClean="0">
                <a:solidFill>
                  <a:srgbClr val="00B0F0"/>
                </a:solidFill>
              </a:rPr>
              <a:t>oxygen</a:t>
            </a:r>
            <a:r>
              <a:rPr lang="en-GB" altLang="en-US" smtClean="0">
                <a:solidFill>
                  <a:srgbClr val="00B0F0"/>
                </a:solidFill>
              </a:rPr>
              <a:t> </a:t>
            </a:r>
            <a:r>
              <a:rPr lang="en-GB" altLang="en-US" smtClean="0"/>
              <a:t>+ </a:t>
            </a:r>
            <a:r>
              <a:rPr lang="en-GB" altLang="en-US" u="sng" smtClean="0">
                <a:solidFill>
                  <a:srgbClr val="FFC000"/>
                </a:solidFill>
              </a:rPr>
              <a:t>heat</a:t>
            </a:r>
            <a:endParaRPr lang="en-GB" altLang="en-US" smtClean="0">
              <a:solidFill>
                <a:srgbClr val="FFC000"/>
              </a:solidFill>
            </a:endParaRPr>
          </a:p>
          <a:p>
            <a:r>
              <a:rPr lang="en-GB" altLang="en-US" b="1" smtClean="0">
                <a:solidFill>
                  <a:srgbClr val="FF0000"/>
                </a:solidFill>
              </a:rPr>
              <a:t>How fire spreads</a:t>
            </a:r>
            <a:r>
              <a:rPr lang="en-GB" altLang="en-US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GB" altLang="en-US" u="sng" smtClean="0"/>
              <a:t>Direct flame</a:t>
            </a:r>
            <a:r>
              <a:rPr lang="en-GB" altLang="en-US" smtClean="0"/>
              <a:t> – direct contact</a:t>
            </a:r>
          </a:p>
          <a:p>
            <a:pPr lvl="1"/>
            <a:r>
              <a:rPr lang="en-GB" altLang="en-US" u="sng" smtClean="0"/>
              <a:t>Conduction</a:t>
            </a:r>
            <a:r>
              <a:rPr lang="en-GB" altLang="en-US" smtClean="0"/>
              <a:t> – heat moves through solid matter</a:t>
            </a:r>
          </a:p>
          <a:p>
            <a:pPr lvl="1"/>
            <a:r>
              <a:rPr lang="en-GB" altLang="en-US" u="sng" smtClean="0"/>
              <a:t>Radiation</a:t>
            </a:r>
            <a:r>
              <a:rPr lang="en-GB" altLang="en-US" smtClean="0"/>
              <a:t> – heat given off, no direct contact</a:t>
            </a:r>
          </a:p>
          <a:p>
            <a:pPr lvl="1"/>
            <a:r>
              <a:rPr lang="en-GB" altLang="en-US" u="sng" smtClean="0">
                <a:solidFill>
                  <a:srgbClr val="FF0000"/>
                </a:solidFill>
              </a:rPr>
              <a:t>Convection</a:t>
            </a:r>
            <a:r>
              <a:rPr lang="en-GB" altLang="en-US" smtClean="0"/>
              <a:t> – heat moves through air!!!</a:t>
            </a:r>
            <a:endParaRPr lang="en-ZA" altLang="en-US" smtClean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44675"/>
            <a:ext cx="2400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bullex.com/wp-content/uploads/2013/02/300x226-gas-bas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064"/>
            <a:ext cx="8476258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Flashover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25975"/>
          </a:xfrm>
        </p:spPr>
        <p:txBody>
          <a:bodyPr/>
          <a:lstStyle/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Heat </a:t>
            </a:r>
            <a:r>
              <a:rPr lang="en-GB" dirty="0"/>
              <a:t>moves through air by </a:t>
            </a:r>
            <a:r>
              <a:rPr lang="en-GB" b="1" u="sng" dirty="0" smtClean="0"/>
              <a:t>convection</a:t>
            </a:r>
          </a:p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>
                <a:sym typeface="Wingdings" panose="05000000000000000000" pitchFamily="2" charset="2"/>
              </a:rPr>
              <a:t>build-up </a:t>
            </a:r>
            <a:r>
              <a:rPr lang="en-GB" dirty="0">
                <a:sym typeface="Wingdings" panose="05000000000000000000" pitchFamily="2" charset="2"/>
              </a:rPr>
              <a:t>of s</a:t>
            </a:r>
            <a:r>
              <a:rPr lang="en-GB" dirty="0"/>
              <a:t>moke &amp; heat</a:t>
            </a:r>
          </a:p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superheated </a:t>
            </a:r>
            <a:r>
              <a:rPr lang="en-GB" dirty="0"/>
              <a:t>thermal </a:t>
            </a:r>
            <a:r>
              <a:rPr lang="en-GB" dirty="0" smtClean="0"/>
              <a:t>layer spreads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GB" dirty="0" smtClean="0"/>
              <a:t>     (</a:t>
            </a:r>
            <a:r>
              <a:rPr lang="en-GB" dirty="0"/>
              <a:t>heating the </a:t>
            </a:r>
            <a:r>
              <a:rPr lang="en-GB" dirty="0" smtClean="0"/>
              <a:t>air in the whole</a:t>
            </a:r>
            <a:r>
              <a:rPr lang="en-GB" dirty="0" smtClean="0">
                <a:solidFill>
                  <a:srgbClr val="FF0000"/>
                </a:solidFill>
              </a:rPr>
              <a:t> building)</a:t>
            </a:r>
          </a:p>
          <a:p>
            <a:pPr marL="576262" indent="-4572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GB" dirty="0" smtClean="0"/>
              <a:t>Building bursts </a:t>
            </a:r>
            <a:r>
              <a:rPr lang="en-GB" dirty="0"/>
              <a:t>into </a:t>
            </a:r>
            <a:r>
              <a:rPr lang="en-GB" dirty="0" smtClean="0"/>
              <a:t>flame!</a:t>
            </a:r>
          </a:p>
          <a:p>
            <a:pPr marL="119062" indent="0" algn="ctr">
              <a:buFont typeface="Wingdings 2" panose="05020102010507070707" pitchFamily="18" charset="2"/>
              <a:buNone/>
              <a:defRPr/>
            </a:pPr>
            <a:endParaRPr lang="en-GB" dirty="0" smtClean="0">
              <a:solidFill>
                <a:srgbClr val="FF0000"/>
              </a:solidFill>
            </a:endParaRPr>
          </a:p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     </a:t>
            </a:r>
            <a:r>
              <a:rPr lang="en-GB" b="1" dirty="0" smtClean="0">
                <a:solidFill>
                  <a:srgbClr val="FF0000"/>
                </a:solidFill>
              </a:rPr>
              <a:t> A fire fighter’s greatest fear!!</a:t>
            </a:r>
          </a:p>
        </p:txBody>
      </p:sp>
      <p:pic>
        <p:nvPicPr>
          <p:cNvPr id="5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/>
              <a:t>How Fires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625975"/>
          </a:xfrm>
        </p:spPr>
        <p:txBody>
          <a:bodyPr/>
          <a:lstStyle/>
          <a:p>
            <a:r>
              <a:rPr lang="en-ZA" altLang="en-US" smtClean="0"/>
              <a:t>Electrical equipment</a:t>
            </a:r>
          </a:p>
          <a:p>
            <a:pPr lvl="1"/>
            <a:r>
              <a:rPr lang="en-ZA" altLang="en-US" smtClean="0"/>
              <a:t>Electrical cords, heaters,</a:t>
            </a:r>
          </a:p>
          <a:p>
            <a:pPr lvl="1"/>
            <a:endParaRPr lang="en-ZA" altLang="en-US" smtClean="0"/>
          </a:p>
          <a:p>
            <a:r>
              <a:rPr lang="en-ZA" altLang="en-US" smtClean="0"/>
              <a:t>Smoking</a:t>
            </a:r>
          </a:p>
        </p:txBody>
      </p:sp>
      <p:pic>
        <p:nvPicPr>
          <p:cNvPr id="4" name="Picture 4" descr="http://www.sccfd.org/pub_ed/images/smoking_web_a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7211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us.123rf.com/400wm/400/400/dvarg/dvarg1209/dvarg120900457/15397845-human-scull-appears-in-cigarette-smoke-on-bl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3195638"/>
            <a:ext cx="159861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https://encrypted-tbn0.gstatic.com/images?q=tbn:ANd9GcSas-4hNuegGTX2Jgpf7t3-hRJtgtOgE-2Jtsa7xHWj7X6nla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579938"/>
            <a:ext cx="2060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http://www.paragonstl.com/wp-content/uploads/2014/10/Unsafe-Space-Hea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201738"/>
            <a:ext cx="411797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2988" y="2744788"/>
            <a:ext cx="3894137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ZA" sz="2800" dirty="0">
                <a:latin typeface="+mj-lt"/>
              </a:rPr>
              <a:t>tumble driers, irons, </a:t>
            </a:r>
            <a:r>
              <a:rPr lang="en-ZA" sz="2800" dirty="0" err="1">
                <a:latin typeface="+mj-lt"/>
              </a:rPr>
              <a:t>etc</a:t>
            </a:r>
            <a:endParaRPr lang="en-ZA" sz="2800" dirty="0">
              <a:latin typeface="+mj-lt"/>
            </a:endParaRPr>
          </a:p>
          <a:p>
            <a:pPr eaLnBrk="1" hangingPunct="1">
              <a:defRPr/>
            </a:pPr>
            <a:endParaRPr lang="en-ZA" dirty="0"/>
          </a:p>
        </p:txBody>
      </p:sp>
      <p:pic>
        <p:nvPicPr>
          <p:cNvPr id="13" name="Picture 2" descr="https://thevirtualleader.files.wordpress.com/2013/09/electrical-octopu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104900"/>
            <a:ext cx="18653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http://fscomps.fotosearch.com/compc/CSP/CSP641/k64196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1296" r="12686" b="54080"/>
          <a:stretch>
            <a:fillRect/>
          </a:stretch>
        </p:blipFill>
        <p:spPr bwMode="auto">
          <a:xfrm>
            <a:off x="4606925" y="4057650"/>
            <a:ext cx="2176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Documents and Settings\spnk\My Documents\My Pictures\Waste Mmt\Cigarettes\Cigarette butts only 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26755" r="31078" b="764"/>
          <a:stretch>
            <a:fillRect/>
          </a:stretch>
        </p:blipFill>
        <p:spPr bwMode="auto">
          <a:xfrm>
            <a:off x="4008438" y="5373688"/>
            <a:ext cx="15716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How Fires Start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4640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690937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89375"/>
            <a:ext cx="38258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388" y="4437063"/>
            <a:ext cx="286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>
                <a:solidFill>
                  <a:srgbClr val="FF0000"/>
                </a:solidFill>
              </a:rPr>
              <a:t>Cause</a:t>
            </a:r>
            <a:r>
              <a:rPr lang="en-ZA" altLang="en-US"/>
              <a:t>: paper lampshade &amp; light bulb wattage too high </a:t>
            </a:r>
            <a:r>
              <a:rPr lang="en-ZA" altLang="en-US">
                <a:sym typeface="Wingdings" panose="05000000000000000000" pitchFamily="2" charset="2"/>
              </a:rPr>
              <a:t> </a:t>
            </a:r>
            <a:r>
              <a:rPr lang="en-ZA" altLang="en-US"/>
              <a:t>over-heating </a:t>
            </a:r>
            <a:r>
              <a:rPr lang="en-ZA" altLang="en-US">
                <a:sym typeface="Wingdings" panose="05000000000000000000" pitchFamily="2" charset="2"/>
              </a:rPr>
              <a:t> </a:t>
            </a:r>
            <a:r>
              <a:rPr lang="en-ZA" altLang="en-US"/>
              <a:t>lampshade caught fire.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2100" y="3836988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ZA" altLang="en-US">
                <a:solidFill>
                  <a:srgbClr val="FF0000"/>
                </a:solidFill>
              </a:rPr>
              <a:t>Cause</a:t>
            </a:r>
            <a:r>
              <a:rPr lang="en-ZA" altLang="en-US">
                <a:solidFill>
                  <a:schemeClr val="bg1"/>
                </a:solidFill>
              </a:rPr>
              <a:t>: Faulty switch </a:t>
            </a:r>
            <a:r>
              <a:rPr lang="en-ZA" altLang="en-US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ZA" altLang="en-US">
                <a:solidFill>
                  <a:schemeClr val="bg1"/>
                </a:solidFill>
              </a:rPr>
              <a:t>bread in toaster burned and</a:t>
            </a:r>
            <a:r>
              <a:rPr lang="en-ZA" altLang="en-US"/>
              <a:t> caught fire.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32563" y="5807075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>
                <a:solidFill>
                  <a:srgbClr val="FF0000"/>
                </a:solidFill>
              </a:rPr>
              <a:t>Cause</a:t>
            </a:r>
            <a:r>
              <a:rPr lang="en-ZA" altLang="en-US"/>
              <a:t>: Incorrect battery fitted to laptop.</a:t>
            </a:r>
          </a:p>
        </p:txBody>
      </p:sp>
      <p:pic>
        <p:nvPicPr>
          <p:cNvPr id="10" name="Picture 2" descr="C:\Documents and Settings\spnk\My Documents\My Pictures\Logos\RU logo 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76" y="129091"/>
            <a:ext cx="996237" cy="55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11009</TotalTime>
  <Words>793</Words>
  <Application>Microsoft Office PowerPoint</Application>
  <PresentationFormat>On-screen Show (4:3)</PresentationFormat>
  <Paragraphs>157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Introduction:  Fire Safety  </vt:lpstr>
      <vt:lpstr>PowerPoint Presentation</vt:lpstr>
      <vt:lpstr>PowerPoint Presentation</vt:lpstr>
      <vt:lpstr>Emergencies – what to do</vt:lpstr>
      <vt:lpstr>Be Responsible – ANYWHERE!</vt:lpstr>
      <vt:lpstr>Chemistry of Fire</vt:lpstr>
      <vt:lpstr>Flashover</vt:lpstr>
      <vt:lpstr>How Fires Start</vt:lpstr>
      <vt:lpstr>How Fires Start</vt:lpstr>
      <vt:lpstr>Preventing Fire</vt:lpstr>
      <vt:lpstr>Preventing Fire</vt:lpstr>
      <vt:lpstr>Controlling Fire</vt:lpstr>
      <vt:lpstr>Controlling Fire</vt:lpstr>
      <vt:lpstr>How to Use a Fire Extinguisher </vt:lpstr>
      <vt:lpstr>Know the Types of Fire</vt:lpstr>
      <vt:lpstr>Know the Types of Fire</vt:lpstr>
      <vt:lpstr>Know the Types of Fire</vt:lpstr>
      <vt:lpstr>Know the Types of Fire</vt:lpstr>
      <vt:lpstr>Know the Types of Fire</vt:lpstr>
      <vt:lpstr>Importance of Inspections!</vt:lpstr>
      <vt:lpstr>Importance of Inspections!</vt:lpstr>
      <vt:lpstr>Importance of Fire Drills!</vt:lpstr>
      <vt:lpstr>Fire Safety Info www.ru.ac.za/safety/fire</vt:lpstr>
      <vt:lpstr>Be Safe!</vt:lpstr>
    </vt:vector>
  </TitlesOfParts>
  <Company>Rhodes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Safety at RU</dc:title>
  <dc:creator>spnk</dc:creator>
  <cp:lastModifiedBy>spnk</cp:lastModifiedBy>
  <cp:revision>131</cp:revision>
  <cp:lastPrinted>2014-06-19T04:03:03Z</cp:lastPrinted>
  <dcterms:created xsi:type="dcterms:W3CDTF">2011-08-24T11:28:14Z</dcterms:created>
  <dcterms:modified xsi:type="dcterms:W3CDTF">2017-04-04T09:21:32Z</dcterms:modified>
</cp:coreProperties>
</file>