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7"/>
  </p:notesMasterIdLst>
  <p:handoutMasterIdLst>
    <p:handoutMasterId r:id="rId38"/>
  </p:handoutMasterIdLst>
  <p:sldIdLst>
    <p:sldId id="446" r:id="rId2"/>
    <p:sldId id="447" r:id="rId3"/>
    <p:sldId id="396" r:id="rId4"/>
    <p:sldId id="351" r:id="rId5"/>
    <p:sldId id="400" r:id="rId6"/>
    <p:sldId id="464" r:id="rId7"/>
    <p:sldId id="465" r:id="rId8"/>
    <p:sldId id="386" r:id="rId9"/>
    <p:sldId id="387" r:id="rId10"/>
    <p:sldId id="480" r:id="rId11"/>
    <p:sldId id="359" r:id="rId12"/>
    <p:sldId id="361" r:id="rId13"/>
    <p:sldId id="362" r:id="rId14"/>
    <p:sldId id="448" r:id="rId15"/>
    <p:sldId id="458" r:id="rId16"/>
    <p:sldId id="402" r:id="rId17"/>
    <p:sldId id="467" r:id="rId18"/>
    <p:sldId id="459" r:id="rId19"/>
    <p:sldId id="461" r:id="rId20"/>
    <p:sldId id="468" r:id="rId21"/>
    <p:sldId id="469" r:id="rId22"/>
    <p:sldId id="470" r:id="rId23"/>
    <p:sldId id="452" r:id="rId24"/>
    <p:sldId id="472" r:id="rId25"/>
    <p:sldId id="471" r:id="rId26"/>
    <p:sldId id="442" r:id="rId27"/>
    <p:sldId id="443" r:id="rId28"/>
    <p:sldId id="473" r:id="rId29"/>
    <p:sldId id="474" r:id="rId30"/>
    <p:sldId id="475" r:id="rId31"/>
    <p:sldId id="477" r:id="rId32"/>
    <p:sldId id="481" r:id="rId33"/>
    <p:sldId id="476" r:id="rId34"/>
    <p:sldId id="479" r:id="rId35"/>
    <p:sldId id="463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00"/>
    <a:srgbClr val="000066"/>
    <a:srgbClr val="6600CC"/>
    <a:srgbClr val="CC0000"/>
    <a:srgbClr val="0000FF"/>
    <a:srgbClr val="9900CC"/>
    <a:srgbClr val="FFC000"/>
    <a:srgbClr val="8000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8" autoAdjust="0"/>
    <p:restoredTop sz="94660"/>
  </p:normalViewPr>
  <p:slideViewPr>
    <p:cSldViewPr>
      <p:cViewPr varScale="1">
        <p:scale>
          <a:sx n="86" d="100"/>
          <a:sy n="86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597BF3-DC14-44BB-9CF1-BBBA0E7BF9EE}" type="datetimeFigureOut">
              <a:rPr lang="en-GB"/>
              <a:pPr>
                <a:defRPr/>
              </a:pPr>
              <a:t>04/02/2018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F7A318-4528-4A9D-BBD0-F2A8C80EC7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3509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E69F1D-6EB6-410B-A6EC-65A161B1A6AB}" type="datetimeFigureOut">
              <a:rPr lang="en-GB"/>
              <a:pPr>
                <a:defRPr/>
              </a:pPr>
              <a:t>04/02/2018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2DE16BB-E5DF-4CEC-85D0-1D159D9BA2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5253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9B3071-0079-4B8B-9BB5-428589A38AAA}" type="slidenum">
              <a:rPr lang="en-GB" altLang="en-US" smtClean="0">
                <a:latin typeface="Calibri" panose="020F0502020204030204" pitchFamily="34" charset="0"/>
              </a:rPr>
              <a:pPr/>
              <a:t>12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2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ED540E-4E53-4FE7-8C47-DA018072259A}" type="slidenum">
              <a:rPr lang="en-GB" altLang="en-US" smtClean="0">
                <a:latin typeface="Calibri" panose="020F0502020204030204" pitchFamily="34" charset="0"/>
              </a:rPr>
              <a:pPr/>
              <a:t>23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ED540E-4E53-4FE7-8C47-DA018072259A}" type="slidenum">
              <a:rPr lang="en-GB" altLang="en-US" smtClean="0">
                <a:latin typeface="Calibri" panose="020F0502020204030204" pitchFamily="34" charset="0"/>
              </a:rPr>
              <a:pPr/>
              <a:t>24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15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ED540E-4E53-4FE7-8C47-DA018072259A}" type="slidenum">
              <a:rPr lang="en-GB" altLang="en-US" smtClean="0">
                <a:latin typeface="Calibri" panose="020F0502020204030204" pitchFamily="34" charset="0"/>
              </a:rPr>
              <a:pPr/>
              <a:t>35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67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6C8E0-A61D-446A-BE97-EB4F68AF6BA8}" type="datetimeFigureOut">
              <a:rPr lang="en-GB"/>
              <a:pPr>
                <a:defRPr/>
              </a:pPr>
              <a:t>04/02/2018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3DF5E1-28CA-481C-B1E7-8D3F19CE33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5356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8E0B6-B3D5-4C0C-8FA3-40A0F5CE690C}" type="datetimeFigureOut">
              <a:rPr lang="en-GB"/>
              <a:pPr>
                <a:defRPr/>
              </a:pPr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701FC-20A0-4A6C-8610-8E548FE749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19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2E40A-16E7-4C12-858B-1ED3969AA12D}" type="datetimeFigureOut">
              <a:rPr lang="en-GB"/>
              <a:pPr>
                <a:defRPr/>
              </a:pPr>
              <a:t>04/02/2018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4278A-0D44-4FC9-8716-E4134828DB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582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39C8-6BF6-4E5A-B267-9D7765B6D821}" type="datetimeFigureOut">
              <a:rPr lang="en-GB"/>
              <a:pPr>
                <a:defRPr/>
              </a:pPr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92AB-0CA8-4F64-A130-F2CE1320C4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22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AE844-45FF-46AE-B692-04E93884BE92}" type="datetimeFigureOut">
              <a:rPr lang="en-GB"/>
              <a:pPr>
                <a:defRPr/>
              </a:pPr>
              <a:t>04/02/2018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983CE4-678A-4D1C-AF06-659A48441F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7841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CF001-049E-4ACC-9DAE-37C9A66899EB}" type="datetimeFigureOut">
              <a:rPr lang="en-GB"/>
              <a:pPr>
                <a:defRPr/>
              </a:pPr>
              <a:t>04/02/2018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3E55D-C6FB-4930-BE4F-00E263A2AB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676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55662-EFD8-4016-A631-EFF5B43DA84F}" type="datetimeFigureOut">
              <a:rPr lang="en-GB"/>
              <a:pPr>
                <a:defRPr/>
              </a:pPr>
              <a:t>04/02/2018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9A201-4C5B-4FF3-BB3B-3DE08490B0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956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E8E7-0752-4F74-BF1C-3BA6276BF231}" type="datetimeFigureOut">
              <a:rPr lang="en-GB"/>
              <a:pPr>
                <a:defRPr/>
              </a:pPr>
              <a:t>04/02/2018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1658-614B-4677-B8A4-3FB2DC47AE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714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6726-AE65-465F-A595-853118C26301}" type="datetimeFigureOut">
              <a:rPr lang="en-GB"/>
              <a:pPr>
                <a:defRPr/>
              </a:pPr>
              <a:t>04/02/2018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0B350-F444-4E87-B28A-A78D678EA2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890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F24D-BDAE-4294-B1CD-D8F0B48C21C9}" type="datetimeFigureOut">
              <a:rPr lang="en-GB"/>
              <a:pPr>
                <a:defRPr/>
              </a:pPr>
              <a:t>04/02/2018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67692-E424-40E9-B15D-4EE16B2321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168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92BF9-7AB9-4593-BAFE-8CF7311DDBE4}" type="datetimeFigureOut">
              <a:rPr lang="en-GB"/>
              <a:pPr>
                <a:defRPr/>
              </a:pPr>
              <a:t>04/02/2018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54161-ACB6-4B53-B39A-2692A048D7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1846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45407766-93B4-41A2-A955-DBD00AE1D27F}" type="datetimeFigureOut">
              <a:rPr lang="en-GB"/>
              <a:pPr>
                <a:defRPr/>
              </a:pPr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EB9D869E-5436-428D-9588-12504FCA79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45" r:id="rId2"/>
    <p:sldLayoutId id="2147484151" r:id="rId3"/>
    <p:sldLayoutId id="2147484146" r:id="rId4"/>
    <p:sldLayoutId id="2147484147" r:id="rId5"/>
    <p:sldLayoutId id="2147484148" r:id="rId6"/>
    <p:sldLayoutId id="2147484152" r:id="rId7"/>
    <p:sldLayoutId id="2147484153" r:id="rId8"/>
    <p:sldLayoutId id="2147484154" r:id="rId9"/>
    <p:sldLayoutId id="2147484149" r:id="rId10"/>
    <p:sldLayoutId id="21474841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.ac.za/safety/resources/electrical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Exit_sign_text_(red).sv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afety-signs-catalogue.com/images/fire_action_on_discovering_fire_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AECFkP6o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340768"/>
            <a:ext cx="5544616" cy="27363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chemeClr val="accent1">
                    <a:satMod val="150000"/>
                  </a:schemeClr>
                </a:solidFill>
              </a:rPr>
              <a:t>Introduction: </a:t>
            </a:r>
            <a:br>
              <a:rPr lang="en-ZA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ZA" dirty="0" smtClean="0">
                <a:solidFill>
                  <a:schemeClr val="accent1">
                    <a:satMod val="150000"/>
                  </a:schemeClr>
                </a:solidFill>
              </a:rPr>
              <a:t>Fire Safety </a:t>
            </a:r>
            <a:br>
              <a:rPr lang="en-ZA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GB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2195513" y="5229225"/>
            <a:ext cx="6624637" cy="1008063"/>
          </a:xfrm>
        </p:spPr>
        <p:txBody>
          <a:bodyPr/>
          <a:lstStyle/>
          <a:p>
            <a:pPr eaLnBrk="1" hangingPunct="1"/>
            <a:r>
              <a:rPr lang="en-ZA" altLang="en-US" smtClean="0"/>
              <a:t>Safety, Health &amp; Environmental Office</a:t>
            </a:r>
          </a:p>
          <a:p>
            <a:pPr eaLnBrk="1" hangingPunct="1"/>
            <a:endParaRPr lang="en-ZA" altLang="en-US" smtClean="0"/>
          </a:p>
        </p:txBody>
      </p:sp>
      <p:pic>
        <p:nvPicPr>
          <p:cNvPr id="10244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2924175"/>
            <a:ext cx="360203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1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Controlling Fire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483100"/>
          </a:xfrm>
        </p:spPr>
        <p:txBody>
          <a:bodyPr/>
          <a:lstStyle/>
          <a:p>
            <a:r>
              <a:rPr lang="en-ZA" altLang="en-US" sz="3600" smtClean="0">
                <a:solidFill>
                  <a:srgbClr val="9900CC"/>
                </a:solidFill>
              </a:rPr>
              <a:t>Most extinguishers at RU :</a:t>
            </a:r>
            <a:endParaRPr lang="en-GB" altLang="en-US" sz="3600" b="1" smtClean="0">
              <a:solidFill>
                <a:srgbClr val="0000FF"/>
              </a:solidFill>
            </a:endParaRPr>
          </a:p>
          <a:p>
            <a:endParaRPr lang="en-ZA" altLang="en-US" smtClean="0">
              <a:solidFill>
                <a:srgbClr val="0000FF"/>
              </a:solidFill>
            </a:endParaRPr>
          </a:p>
          <a:p>
            <a:pPr lvl="1"/>
            <a:r>
              <a:rPr lang="en-GB" altLang="en-US" sz="3200" b="1" smtClean="0">
                <a:solidFill>
                  <a:srgbClr val="FF6600"/>
                </a:solidFill>
              </a:rPr>
              <a:t>DRY POWDER</a:t>
            </a:r>
            <a:r>
              <a:rPr lang="en-GB" altLang="en-US" smtClean="0">
                <a:solidFill>
                  <a:srgbClr val="800000"/>
                </a:solidFill>
              </a:rPr>
              <a:t>: for </a:t>
            </a:r>
            <a:r>
              <a:rPr lang="en-GB" altLang="en-US" u="sng" smtClean="0">
                <a:solidFill>
                  <a:srgbClr val="800000"/>
                </a:solidFill>
              </a:rPr>
              <a:t>all</a:t>
            </a:r>
            <a:r>
              <a:rPr lang="en-GB" altLang="en-US" smtClean="0">
                <a:solidFill>
                  <a:srgbClr val="800000"/>
                </a:solidFill>
              </a:rPr>
              <a:t> types of fire - A/B/C/D</a:t>
            </a:r>
          </a:p>
          <a:p>
            <a:pPr lvl="1"/>
            <a:endParaRPr lang="en-ZA" altLang="en-US" smtClean="0">
              <a:solidFill>
                <a:srgbClr val="800000"/>
              </a:solidFill>
            </a:endParaRPr>
          </a:p>
          <a:p>
            <a:pPr lvl="1"/>
            <a:r>
              <a:rPr lang="en-GB" altLang="en-US" sz="3200" b="1" smtClean="0">
                <a:solidFill>
                  <a:srgbClr val="0000FF"/>
                </a:solidFill>
              </a:rPr>
              <a:t>FIRE HOSES</a:t>
            </a:r>
            <a:r>
              <a:rPr lang="en-ZA" altLang="en-US" smtClean="0">
                <a:solidFill>
                  <a:srgbClr val="800000"/>
                </a:solidFill>
              </a:rPr>
              <a:t>: only good for solids - A</a:t>
            </a:r>
            <a:endParaRPr lang="en-GB" altLang="en-US" b="1" smtClean="0">
              <a:solidFill>
                <a:srgbClr val="800000"/>
              </a:solidFill>
            </a:endParaRPr>
          </a:p>
        </p:txBody>
      </p:sp>
      <p:pic>
        <p:nvPicPr>
          <p:cNvPr id="4" name="Picture 3" descr="174W_FireExt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1754188"/>
            <a:ext cx="1655762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s://encrypted-tbn0.gstatic.com/images?q=tbn:ANd9GcTjjRks_W-BUOS_NzJ2yo_8O8wfmAK5lnXyK5qVheBhm6YtgnX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298950"/>
            <a:ext cx="17780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16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Know the Types of Fire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25975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A. SOLIDS</a:t>
            </a:r>
            <a:r>
              <a:rPr lang="en-GB" dirty="0" smtClean="0"/>
              <a:t>: </a:t>
            </a:r>
            <a:r>
              <a:rPr lang="en-GB" sz="3000" dirty="0">
                <a:solidFill>
                  <a:srgbClr val="FFC000"/>
                </a:solidFill>
              </a:rPr>
              <a:t>ordinary solid flammable </a:t>
            </a:r>
            <a:r>
              <a:rPr lang="en-GB" sz="3000" dirty="0" smtClean="0">
                <a:solidFill>
                  <a:srgbClr val="FFC000"/>
                </a:solidFill>
              </a:rPr>
              <a:t>material </a:t>
            </a:r>
            <a:r>
              <a:rPr lang="en-GB" sz="3000" dirty="0" smtClean="0"/>
              <a:t>e.g. wood</a:t>
            </a:r>
            <a:r>
              <a:rPr lang="en-GB" sz="3000" dirty="0"/>
              <a:t>, paper, coal, </a:t>
            </a:r>
            <a:r>
              <a:rPr lang="en-GB" sz="3000" dirty="0" smtClean="0"/>
              <a:t>fabrics, plastic</a:t>
            </a:r>
          </a:p>
          <a:p>
            <a:pPr marL="119062" indent="0">
              <a:buFont typeface="Wingdings 2" panose="05020102010507070707" pitchFamily="18" charset="2"/>
              <a:buNone/>
              <a:defRPr/>
            </a:pPr>
            <a:endParaRPr lang="en-GB" sz="3000" dirty="0" smtClean="0"/>
          </a:p>
          <a:p>
            <a:pPr marL="576262" lvl="1" indent="-457200">
              <a:spcBef>
                <a:spcPct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à"/>
              <a:defRPr/>
            </a:pPr>
            <a:r>
              <a:rPr lang="en-GB" sz="3200" dirty="0" smtClean="0"/>
              <a:t>Extinguish with </a:t>
            </a:r>
            <a:r>
              <a:rPr lang="en-GB" sz="3200" b="1" dirty="0" smtClean="0">
                <a:solidFill>
                  <a:srgbClr val="0000FF"/>
                </a:solidFill>
              </a:rPr>
              <a:t>WATER</a:t>
            </a:r>
            <a:r>
              <a:rPr lang="en-GB" sz="3200" dirty="0" smtClean="0"/>
              <a:t> </a:t>
            </a:r>
          </a:p>
          <a:p>
            <a:pPr marL="119062" lvl="1" indent="0">
              <a:spcBef>
                <a:spcPct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en-GB" sz="3200" dirty="0" smtClean="0"/>
          </a:p>
          <a:p>
            <a:pPr marL="576262" lvl="1" indent="-457200">
              <a:spcBef>
                <a:spcPct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à"/>
              <a:defRPr/>
            </a:pPr>
            <a:r>
              <a:rPr lang="en-GB" dirty="0" smtClean="0"/>
              <a:t>or </a:t>
            </a:r>
            <a:r>
              <a:rPr lang="en-GB" dirty="0" smtClean="0">
                <a:solidFill>
                  <a:srgbClr val="0000FF"/>
                </a:solidFill>
              </a:rPr>
              <a:t>dry powder</a:t>
            </a:r>
            <a:r>
              <a:rPr lang="en-GB" dirty="0" smtClean="0"/>
              <a:t> or </a:t>
            </a:r>
            <a:r>
              <a:rPr lang="en-GB" dirty="0" smtClean="0">
                <a:solidFill>
                  <a:srgbClr val="0000FF"/>
                </a:solidFill>
              </a:rPr>
              <a:t>foam</a:t>
            </a:r>
          </a:p>
        </p:txBody>
      </p:sp>
      <p:pic>
        <p:nvPicPr>
          <p:cNvPr id="75779" name="Picture 3" descr="174W_FireExt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775200"/>
            <a:ext cx="1233488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https://encrypted-tbn0.gstatic.com/images?q=tbn:ANd9GcTjjRks_W-BUOS_NzJ2yo_8O8wfmAK5lnXyK5qVheBhm6YtgnX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852738"/>
            <a:ext cx="2376487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irc_mi" descr="EB012_38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0" t="4857" r="26837" b="8211"/>
          <a:stretch>
            <a:fillRect/>
          </a:stretch>
        </p:blipFill>
        <p:spPr bwMode="auto">
          <a:xfrm>
            <a:off x="3416300" y="4725988"/>
            <a:ext cx="108426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 descr="174W_FireExt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2351088"/>
            <a:ext cx="244792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6" name="irc_mi" descr="home%201%20k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2" r="-2437"/>
          <a:stretch>
            <a:fillRect/>
          </a:stretch>
        </p:blipFill>
        <p:spPr bwMode="auto">
          <a:xfrm rot="3105515">
            <a:off x="1689894" y="4523582"/>
            <a:ext cx="132238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8" name="Picture 2" descr="2kg C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3570">
            <a:off x="3657600" y="4316413"/>
            <a:ext cx="12319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Know the Types of Fire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25975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B. LIQUID/GAS</a:t>
            </a:r>
            <a:r>
              <a:rPr lang="en-GB" sz="3000" dirty="0" smtClean="0"/>
              <a:t>: </a:t>
            </a:r>
            <a:r>
              <a:rPr lang="en-GB" sz="3000" dirty="0">
                <a:solidFill>
                  <a:srgbClr val="FFC000"/>
                </a:solidFill>
              </a:rPr>
              <a:t>flammable liquids </a:t>
            </a:r>
            <a:r>
              <a:rPr lang="en-GB" sz="3000" dirty="0" smtClean="0">
                <a:solidFill>
                  <a:srgbClr val="FFC000"/>
                </a:solidFill>
              </a:rPr>
              <a:t>&amp; gases  </a:t>
            </a:r>
            <a:r>
              <a:rPr lang="en-GB" sz="3000" dirty="0" smtClean="0"/>
              <a:t>e.g. petrol</a:t>
            </a:r>
            <a:r>
              <a:rPr lang="en-GB" sz="3000" dirty="0"/>
              <a:t>, paraffin, alcohol</a:t>
            </a:r>
            <a:r>
              <a:rPr lang="en-GB" sz="3000" dirty="0" smtClean="0"/>
              <a:t>, oil, benzene</a:t>
            </a:r>
            <a:endParaRPr lang="en-GB" sz="3000" b="1" dirty="0" smtClean="0">
              <a:solidFill>
                <a:srgbClr val="FF0000"/>
              </a:solidFill>
            </a:endParaRPr>
          </a:p>
          <a:p>
            <a:pPr marL="119062" indent="0">
              <a:buFont typeface="Wingdings 2" panose="05020102010507070707" pitchFamily="18" charset="2"/>
              <a:buNone/>
              <a:defRPr/>
            </a:pPr>
            <a:endParaRPr lang="en-GB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à"/>
              <a:defRPr/>
            </a:pPr>
            <a:r>
              <a:rPr lang="en-GB" dirty="0" smtClean="0"/>
              <a:t>Extinguish with </a:t>
            </a:r>
            <a:r>
              <a:rPr lang="en-GB" b="1" dirty="0" smtClean="0">
                <a:solidFill>
                  <a:srgbClr val="0000FF"/>
                </a:solidFill>
              </a:rPr>
              <a:t>DRY POWDER  </a:t>
            </a:r>
          </a:p>
          <a:p>
            <a:pPr marL="119062" indent="0">
              <a:buFont typeface="Wingdings 2" panose="05020102010507070707" pitchFamily="18" charset="2"/>
              <a:buNone/>
              <a:defRPr/>
            </a:pPr>
            <a:endParaRPr lang="en-GB" b="1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à"/>
              <a:defRPr/>
            </a:pPr>
            <a:r>
              <a:rPr lang="en-GB" dirty="0" smtClean="0"/>
              <a:t>or </a:t>
            </a:r>
            <a:r>
              <a:rPr lang="en-GB" dirty="0" smtClean="0">
                <a:solidFill>
                  <a:srgbClr val="0000FF"/>
                </a:solidFill>
              </a:rPr>
              <a:t>fire blanket</a:t>
            </a:r>
            <a:r>
              <a:rPr lang="en-GB" dirty="0" smtClean="0"/>
              <a:t> / </a:t>
            </a:r>
            <a:r>
              <a:rPr lang="en-GB" dirty="0" smtClean="0">
                <a:solidFill>
                  <a:srgbClr val="0000FF"/>
                </a:solidFill>
              </a:rPr>
              <a:t>CO</a:t>
            </a:r>
            <a:r>
              <a:rPr lang="en-GB" sz="2400" dirty="0" smtClean="0">
                <a:solidFill>
                  <a:srgbClr val="0000FF"/>
                </a:solidFill>
              </a:rPr>
              <a:t>2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dirty="0" smtClean="0"/>
              <a:t>/ </a:t>
            </a:r>
            <a:r>
              <a:rPr lang="en-GB" dirty="0" smtClean="0">
                <a:solidFill>
                  <a:srgbClr val="0000FF"/>
                </a:solidFill>
              </a:rPr>
              <a:t>foam</a:t>
            </a:r>
            <a:endParaRPr lang="en-GB" dirty="0" smtClean="0">
              <a:sym typeface="Wingdings" panose="05000000000000000000" pitchFamily="2" charset="2"/>
            </a:endParaRPr>
          </a:p>
        </p:txBody>
      </p:sp>
      <p:pic>
        <p:nvPicPr>
          <p:cNvPr id="8" name="irc_mi" descr="EB012_38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0" t="4857" r="26837" b="8211"/>
          <a:stretch>
            <a:fillRect/>
          </a:stretch>
        </p:blipFill>
        <p:spPr bwMode="auto">
          <a:xfrm rot="2645811">
            <a:off x="5191125" y="5103813"/>
            <a:ext cx="954088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2kg C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2468563"/>
            <a:ext cx="2044700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Know the Types of Fire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25975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C. ELECTRICAL</a:t>
            </a:r>
            <a:r>
              <a:rPr lang="en-GB" dirty="0" smtClean="0"/>
              <a:t>:</a:t>
            </a:r>
            <a:r>
              <a:rPr lang="en-GB" sz="2800" dirty="0" smtClean="0"/>
              <a:t> </a:t>
            </a:r>
            <a:r>
              <a:rPr lang="en-GB" sz="2800" dirty="0" smtClean="0">
                <a:solidFill>
                  <a:srgbClr val="FFC000"/>
                </a:solidFill>
              </a:rPr>
              <a:t>involves live electricity              </a:t>
            </a:r>
            <a:r>
              <a:rPr lang="en-GB" sz="2800" dirty="0" smtClean="0"/>
              <a:t>e.g. overheated </a:t>
            </a:r>
            <a:r>
              <a:rPr lang="en-ZA" sz="2800" dirty="0" smtClean="0"/>
              <a:t>portable electrical equipment, </a:t>
            </a:r>
            <a:r>
              <a:rPr lang="en-GB" sz="2800" dirty="0" smtClean="0"/>
              <a:t>overloaded </a:t>
            </a:r>
            <a:r>
              <a:rPr lang="en-GB" sz="2800" dirty="0"/>
              <a:t>electrical </a:t>
            </a:r>
            <a:r>
              <a:rPr lang="en-GB" sz="2800" dirty="0" smtClean="0"/>
              <a:t>cables, short circuits 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pPr marL="119062" indent="0">
              <a:buFont typeface="Wingdings 2" panose="05020102010507070707" pitchFamily="18" charset="2"/>
              <a:buNone/>
              <a:defRPr/>
            </a:pPr>
            <a:endParaRPr lang="en-GB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à"/>
              <a:defRPr/>
            </a:pPr>
            <a:r>
              <a:rPr lang="en-GB" dirty="0" smtClean="0"/>
              <a:t>Extinguish with </a:t>
            </a:r>
            <a:r>
              <a:rPr lang="en-GB" b="1" dirty="0" smtClean="0">
                <a:solidFill>
                  <a:srgbClr val="0000FF"/>
                </a:solidFill>
              </a:rPr>
              <a:t>CO2 </a:t>
            </a:r>
          </a:p>
          <a:p>
            <a:pPr marL="119062" indent="0">
              <a:buFont typeface="Wingdings 2" panose="05020102010507070707" pitchFamily="18" charset="2"/>
              <a:buNone/>
              <a:defRPr/>
            </a:pPr>
            <a:endParaRPr lang="en-GB" b="1" dirty="0" smtClean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à"/>
              <a:defRPr/>
            </a:pPr>
            <a:r>
              <a:rPr lang="en-GB" dirty="0" smtClean="0"/>
              <a:t>or </a:t>
            </a:r>
            <a:r>
              <a:rPr lang="en-GB" dirty="0" smtClean="0">
                <a:solidFill>
                  <a:srgbClr val="0000FF"/>
                </a:solidFill>
              </a:rPr>
              <a:t>dry powder</a:t>
            </a:r>
          </a:p>
        </p:txBody>
      </p:sp>
      <p:pic>
        <p:nvPicPr>
          <p:cNvPr id="75779" name="Picture 3" descr="174W_FireExt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144963"/>
            <a:ext cx="1655763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Know the Types of Fire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25975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D. METAL</a:t>
            </a:r>
            <a:r>
              <a:rPr lang="en-GB" sz="3000" dirty="0" smtClean="0"/>
              <a:t>: </a:t>
            </a:r>
            <a:r>
              <a:rPr lang="en-GB" sz="3000" dirty="0" smtClean="0">
                <a:solidFill>
                  <a:srgbClr val="FFC000"/>
                </a:solidFill>
              </a:rPr>
              <a:t>involves </a:t>
            </a:r>
            <a:r>
              <a:rPr lang="en-GB" sz="3000" dirty="0">
                <a:solidFill>
                  <a:srgbClr val="FFC000"/>
                </a:solidFill>
              </a:rPr>
              <a:t>combustible </a:t>
            </a:r>
            <a:r>
              <a:rPr lang="en-GB" sz="3000" dirty="0" smtClean="0">
                <a:solidFill>
                  <a:srgbClr val="FFC000"/>
                </a:solidFill>
              </a:rPr>
              <a:t>metals           </a:t>
            </a:r>
            <a:r>
              <a:rPr lang="en-GB" sz="3000" dirty="0" smtClean="0"/>
              <a:t>e.g. magnesium, titanium </a:t>
            </a:r>
            <a:r>
              <a:rPr lang="en-GB" sz="3000" dirty="0"/>
              <a:t>(used in lightweight equipment), </a:t>
            </a:r>
            <a:r>
              <a:rPr lang="en-ZA" sz="3000" dirty="0" smtClean="0"/>
              <a:t>lithium (batteries)</a:t>
            </a:r>
            <a:endParaRPr lang="en-GB" sz="3000" b="1" dirty="0" smtClean="0">
              <a:solidFill>
                <a:srgbClr val="FF0000"/>
              </a:solidFill>
            </a:endParaRPr>
          </a:p>
          <a:p>
            <a:pPr marL="119062" indent="0">
              <a:buFont typeface="Wingdings 2" panose="05020102010507070707" pitchFamily="18" charset="2"/>
              <a:buNone/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à"/>
              <a:defRPr/>
            </a:pPr>
            <a:r>
              <a:rPr lang="en-GB" dirty="0" smtClean="0"/>
              <a:t>Extinguish with </a:t>
            </a:r>
            <a:r>
              <a:rPr lang="en-GB" b="1" dirty="0" smtClean="0">
                <a:solidFill>
                  <a:srgbClr val="0000FF"/>
                </a:solidFill>
              </a:rPr>
              <a:t>DRY POWDER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119062" indent="0">
              <a:buFont typeface="Wingdings 2" panose="05020102010507070707" pitchFamily="18" charset="2"/>
              <a:buNone/>
              <a:defRPr/>
            </a:pPr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75779" name="Picture 3" descr="174W_FireExt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824163"/>
            <a:ext cx="25209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03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806" b="1"/>
          <a:stretch/>
        </p:blipFill>
        <p:spPr>
          <a:xfrm>
            <a:off x="683568" y="1484784"/>
            <a:ext cx="7191375" cy="2701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44154"/>
          <a:stretch/>
        </p:blipFill>
        <p:spPr>
          <a:xfrm>
            <a:off x="899592" y="3752815"/>
            <a:ext cx="7194546" cy="2454780"/>
          </a:xfrm>
          <a:prstGeom prst="rect">
            <a:avLst/>
          </a:prstGeom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9551" y="404813"/>
            <a:ext cx="8296473" cy="7588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ZA" dirty="0"/>
              <a:t>Importance of Inspections!</a:t>
            </a:r>
            <a:endParaRPr lang="en-GB" altLang="en-US" dirty="0" smtClean="0">
              <a:solidFill>
                <a:srgbClr val="8C438F"/>
              </a:solidFill>
            </a:endParaRPr>
          </a:p>
        </p:txBody>
      </p:sp>
      <p:sp>
        <p:nvSpPr>
          <p:cNvPr id="28677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410325"/>
            <a:ext cx="498792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Senior Management in Health and Safety Compliance</a:t>
            </a:r>
            <a:endParaRPr lang="en-GB" altLang="en-US" sz="12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99792" y="1507086"/>
            <a:ext cx="3311525" cy="23971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1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t="55729" r="47593"/>
          <a:stretch/>
        </p:blipFill>
        <p:spPr>
          <a:xfrm>
            <a:off x="4220918" y="4389145"/>
            <a:ext cx="4001615" cy="2065301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5" b="23747"/>
          <a:stretch>
            <a:fillRect/>
          </a:stretch>
        </p:blipFill>
        <p:spPr bwMode="auto">
          <a:xfrm>
            <a:off x="2963250" y="6100276"/>
            <a:ext cx="61976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4080462" y="6102795"/>
            <a:ext cx="3529012" cy="27781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496865" y="4848333"/>
            <a:ext cx="1731319" cy="396378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158447" y="4663685"/>
            <a:ext cx="1901385" cy="493507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043608" y="3717033"/>
            <a:ext cx="864096" cy="499100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468042" y="2511149"/>
            <a:ext cx="1622425" cy="760201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496865" y="5768926"/>
            <a:ext cx="1299271" cy="396378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21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13" grpId="0" animBg="1"/>
      <p:bldP spid="14" grpId="0" animBg="1"/>
      <p:bldP spid="18" grpId="0" animBg="1"/>
      <p:bldP spid="19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62"/>
          <a:stretch/>
        </p:blipFill>
        <p:spPr bwMode="auto">
          <a:xfrm>
            <a:off x="6035824" y="1628800"/>
            <a:ext cx="2736304" cy="284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ross 7"/>
          <p:cNvSpPr/>
          <p:nvPr/>
        </p:nvSpPr>
        <p:spPr>
          <a:xfrm rot="2671383">
            <a:off x="5970158" y="2488217"/>
            <a:ext cx="1800200" cy="1845655"/>
          </a:xfrm>
          <a:prstGeom prst="plus">
            <a:avLst>
              <a:gd name="adj" fmla="val 45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Importance of Inspections!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Check:</a:t>
            </a:r>
          </a:p>
          <a:p>
            <a:pPr lvl="1">
              <a:defRPr/>
            </a:pPr>
            <a:r>
              <a:rPr lang="en-GB" dirty="0" smtClean="0"/>
              <a:t>Fire alarms</a:t>
            </a:r>
          </a:p>
          <a:p>
            <a:pPr lvl="1">
              <a:defRPr/>
            </a:pPr>
            <a:r>
              <a:rPr lang="en-GB" dirty="0" smtClean="0"/>
              <a:t>Emergency exits &amp; exit routes</a:t>
            </a:r>
          </a:p>
          <a:p>
            <a:pPr lvl="1">
              <a:defRPr/>
            </a:pPr>
            <a:r>
              <a:rPr lang="en-GB" dirty="0" smtClean="0"/>
              <a:t>Fire fighting equipment</a:t>
            </a:r>
          </a:p>
          <a:p>
            <a:pPr lvl="1">
              <a:defRPr/>
            </a:pPr>
            <a:r>
              <a:rPr lang="en-GB" dirty="0" smtClean="0"/>
              <a:t>Safe use of electrical appliances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GB" dirty="0" smtClean="0"/>
              <a:t>    e.g</a:t>
            </a:r>
            <a:r>
              <a:rPr lang="en-GB" dirty="0"/>
              <a:t>. </a:t>
            </a:r>
            <a:r>
              <a:rPr lang="en-GB" dirty="0" smtClean="0"/>
              <a:t>kettles, ironing, heaters, etc.</a:t>
            </a:r>
          </a:p>
          <a:p>
            <a:pPr>
              <a:defRPr/>
            </a:pPr>
            <a:r>
              <a:rPr lang="en-GB" dirty="0" smtClean="0"/>
              <a:t>Report:</a:t>
            </a:r>
          </a:p>
          <a:p>
            <a:pPr lvl="1">
              <a:defRPr/>
            </a:pPr>
            <a:r>
              <a:rPr lang="en-GB" dirty="0" smtClean="0"/>
              <a:t>Problems with any of the above</a:t>
            </a:r>
          </a:p>
          <a:p>
            <a:pPr lvl="1">
              <a:defRPr/>
            </a:pPr>
            <a:r>
              <a:rPr lang="en-GB" dirty="0" smtClean="0"/>
              <a:t>Any (potential) fire hazards</a:t>
            </a:r>
            <a:endParaRPr lang="en-ZA" dirty="0"/>
          </a:p>
        </p:txBody>
      </p:sp>
      <p:pic>
        <p:nvPicPr>
          <p:cNvPr id="29700" name="Picture 5" descr="fire-extinguisher-gau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1250167"/>
            <a:ext cx="3305175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9379992">
            <a:off x="5122291" y="2729300"/>
            <a:ext cx="2713412" cy="22884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5331" t="5287" r="22453"/>
          <a:stretch/>
        </p:blipFill>
        <p:spPr>
          <a:xfrm>
            <a:off x="6035825" y="3780924"/>
            <a:ext cx="3141910" cy="28059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000" t="21435" r="75455" b="35065"/>
          <a:stretch/>
        </p:blipFill>
        <p:spPr>
          <a:xfrm>
            <a:off x="179512" y="5432076"/>
            <a:ext cx="1019709" cy="968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uiExpand="1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How Fires Start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446405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628775"/>
            <a:ext cx="3690937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889375"/>
            <a:ext cx="3825875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388" y="4437063"/>
            <a:ext cx="2863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dirty="0">
                <a:solidFill>
                  <a:srgbClr val="FF0000"/>
                </a:solidFill>
              </a:rPr>
              <a:t>Cause</a:t>
            </a:r>
            <a:r>
              <a:rPr lang="en-ZA" altLang="en-US" dirty="0"/>
              <a:t>: paper lampshade &amp; light bulb wattage too high </a:t>
            </a:r>
            <a:r>
              <a:rPr lang="en-ZA" altLang="en-US" dirty="0">
                <a:sym typeface="Wingdings" panose="05000000000000000000" pitchFamily="2" charset="2"/>
              </a:rPr>
              <a:t> </a:t>
            </a:r>
            <a:r>
              <a:rPr lang="en-ZA" altLang="en-US" dirty="0"/>
              <a:t>over-heating </a:t>
            </a:r>
            <a:r>
              <a:rPr lang="en-ZA" altLang="en-US" dirty="0">
                <a:sym typeface="Wingdings" panose="05000000000000000000" pitchFamily="2" charset="2"/>
              </a:rPr>
              <a:t> </a:t>
            </a:r>
            <a:r>
              <a:rPr lang="en-ZA" altLang="en-US" dirty="0"/>
              <a:t>lampshade caught fire.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42100" y="3836988"/>
            <a:ext cx="2216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ZA" altLang="en-US" dirty="0">
                <a:solidFill>
                  <a:srgbClr val="FF0000"/>
                </a:solidFill>
              </a:rPr>
              <a:t>Cause</a:t>
            </a:r>
            <a:r>
              <a:rPr lang="en-ZA" altLang="en-US" dirty="0">
                <a:solidFill>
                  <a:schemeClr val="bg1"/>
                </a:solidFill>
              </a:rPr>
              <a:t>: </a:t>
            </a:r>
            <a:r>
              <a:rPr lang="en-ZA" altLang="en-US" dirty="0"/>
              <a:t>Faulty switch </a:t>
            </a:r>
            <a:r>
              <a:rPr lang="en-ZA" altLang="en-US" dirty="0">
                <a:sym typeface="Wingdings" panose="05000000000000000000" pitchFamily="2" charset="2"/>
              </a:rPr>
              <a:t> </a:t>
            </a:r>
            <a:r>
              <a:rPr lang="en-ZA" altLang="en-US" dirty="0"/>
              <a:t>bread in toaster burned and caught fire.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32563" y="5807075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>
                <a:solidFill>
                  <a:srgbClr val="FF0000"/>
                </a:solidFill>
              </a:rPr>
              <a:t>Cause</a:t>
            </a:r>
            <a:r>
              <a:rPr lang="en-ZA" altLang="en-US"/>
              <a:t>: Incorrect battery fitted to laptop.</a:t>
            </a:r>
          </a:p>
        </p:txBody>
      </p:sp>
      <p:pic>
        <p:nvPicPr>
          <p:cNvPr id="10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43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6" name="Picture 6" descr="http://www.paragonstl.com/wp-content/uploads/2014/10/Unsafe-Space-He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1628775"/>
            <a:ext cx="4117975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dirty="0"/>
              <a:t>How Fires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28775"/>
            <a:ext cx="8229600" cy="4625975"/>
          </a:xfrm>
        </p:spPr>
        <p:txBody>
          <a:bodyPr/>
          <a:lstStyle/>
          <a:p>
            <a:r>
              <a:rPr lang="en-ZA" altLang="en-US" dirty="0" smtClean="0"/>
              <a:t>Electrical equipment</a:t>
            </a:r>
          </a:p>
          <a:p>
            <a:pPr lvl="1"/>
            <a:r>
              <a:rPr lang="en-ZA" altLang="en-US" dirty="0" smtClean="0"/>
              <a:t>Electrical cords, heaters,</a:t>
            </a:r>
          </a:p>
          <a:p>
            <a:pPr lvl="1"/>
            <a:endParaRPr lang="en-ZA" altLang="en-US" dirty="0" smtClean="0"/>
          </a:p>
        </p:txBody>
      </p:sp>
      <p:pic>
        <p:nvPicPr>
          <p:cNvPr id="6" name="Picture 10" descr="http://us.123rf.com/400wm/400/400/dvarg/dvarg1209/dvarg120900457/15397845-human-scull-appears-in-cigarette-smoke-on-bl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390" y="4938760"/>
            <a:ext cx="1799035" cy="180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 descr="https://encrypted-tbn0.gstatic.com/images?q=tbn:ANd9GcSas-4hNuegGTX2Jgpf7t3-hRJtgtOgE-2Jtsa7xHWj7X6nla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3" y="3288296"/>
            <a:ext cx="3649612" cy="273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2988" y="2744788"/>
            <a:ext cx="3894137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eaLnBrk="1" hangingPunct="1">
              <a:defRPr/>
            </a:pPr>
            <a:r>
              <a:rPr lang="en-ZA" sz="2800" dirty="0">
                <a:latin typeface="+mj-lt"/>
              </a:rPr>
              <a:t>tumble driers, irons, </a:t>
            </a:r>
            <a:r>
              <a:rPr lang="en-ZA" sz="2800" dirty="0" err="1">
                <a:latin typeface="+mj-lt"/>
              </a:rPr>
              <a:t>etc</a:t>
            </a:r>
            <a:endParaRPr lang="en-ZA" sz="2800" dirty="0">
              <a:latin typeface="+mj-lt"/>
            </a:endParaRPr>
          </a:p>
          <a:p>
            <a:pPr eaLnBrk="1" hangingPunct="1">
              <a:defRPr/>
            </a:pPr>
            <a:endParaRPr lang="en-ZA" dirty="0"/>
          </a:p>
        </p:txBody>
      </p:sp>
      <p:pic>
        <p:nvPicPr>
          <p:cNvPr id="13" name="Picture 2" descr="https://thevirtualleader.files.wordpress.com/2013/09/electrical-octop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31" y="722972"/>
            <a:ext cx="2367657" cy="236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8" descr="http://fscomps.fotosearch.com/compc/CSP/CSP641/k641963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1296" r="12686" b="54080"/>
          <a:stretch>
            <a:fillRect/>
          </a:stretch>
        </p:blipFill>
        <p:spPr bwMode="auto">
          <a:xfrm>
            <a:off x="3688784" y="4747156"/>
            <a:ext cx="2880994" cy="199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81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www.sccfd.org/pub_ed/images/smoking_web_a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26" y="2399797"/>
            <a:ext cx="4342473" cy="361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44488" y="1763713"/>
            <a:ext cx="8189912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anose="020B06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ZA" altLang="en-US" dirty="0" smtClean="0"/>
              <a:t>Smoking</a:t>
            </a: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endParaRPr lang="en-ZA" altLang="en-US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0188" y="2338785"/>
            <a:ext cx="2447925" cy="2622550"/>
          </a:xfrm>
        </p:spPr>
      </p:pic>
      <p:pic>
        <p:nvPicPr>
          <p:cNvPr id="6" name="Picture 6" descr="C:\Documents and Settings\spnk\My Documents\My Pictures\Safety\Signage\General Safety signs\Warning Toxic Hazar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t="2028" r="15240" b="2028"/>
          <a:stretch>
            <a:fillRect/>
          </a:stretch>
        </p:blipFill>
        <p:spPr bwMode="auto">
          <a:xfrm>
            <a:off x="6838950" y="1552499"/>
            <a:ext cx="563563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93920" y="1063582"/>
            <a:ext cx="3232150" cy="5540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ZA" altLang="en-US" sz="30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DID YOU KNOW?</a:t>
            </a:r>
          </a:p>
        </p:txBody>
      </p:sp>
      <p:pic>
        <p:nvPicPr>
          <p:cNvPr id="15" name="Picture 8" descr="C:\Documents and Settings\spnk\My Documents\My Pictures\Waste Mmt\Cigarettes\Cigarette butts only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26755" r="31078" b="764"/>
          <a:stretch>
            <a:fillRect/>
          </a:stretch>
        </p:blipFill>
        <p:spPr bwMode="auto">
          <a:xfrm>
            <a:off x="4761510" y="5066709"/>
            <a:ext cx="1713965" cy="161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Image result for what is in a cigaret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8" y="1645841"/>
            <a:ext cx="6524625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02216" y="1311072"/>
            <a:ext cx="5427663" cy="35548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40404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altLang="en-US" sz="2100" dirty="0">
                <a:latin typeface="+mj-lt"/>
              </a:rPr>
              <a:t>Cigarette </a:t>
            </a:r>
            <a:r>
              <a:rPr lang="en-ZA" altLang="en-US" sz="2100" dirty="0" smtClean="0">
                <a:latin typeface="+mj-lt"/>
              </a:rPr>
              <a:t>butts = toxic trash, most </a:t>
            </a:r>
            <a:r>
              <a:rPr lang="en-ZA" altLang="en-US" sz="2100" dirty="0">
                <a:latin typeface="+mj-lt"/>
              </a:rPr>
              <a:t>commonly discarded </a:t>
            </a:r>
            <a:r>
              <a:rPr lang="en-ZA" altLang="en-US" sz="2100" dirty="0" smtClean="0">
                <a:latin typeface="+mj-lt"/>
              </a:rPr>
              <a:t>waste worldwide (1.69 </a:t>
            </a:r>
            <a:r>
              <a:rPr lang="en-ZA" altLang="en-US" sz="2100" dirty="0">
                <a:latin typeface="+mj-lt"/>
              </a:rPr>
              <a:t>billion pounds </a:t>
            </a:r>
            <a:r>
              <a:rPr lang="en-ZA" altLang="en-US" sz="2100" dirty="0" smtClean="0">
                <a:latin typeface="+mj-lt"/>
              </a:rPr>
              <a:t>= 177,895 elephants)</a:t>
            </a:r>
            <a:endParaRPr lang="en-ZA" altLang="en-US" sz="2100" dirty="0">
              <a:latin typeface="+mj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altLang="en-US" sz="2100" dirty="0">
                <a:latin typeface="+mj-lt"/>
              </a:rPr>
              <a:t>Buying </a:t>
            </a:r>
            <a:r>
              <a:rPr lang="en-ZA" altLang="en-US" sz="2100" dirty="0" smtClean="0">
                <a:latin typeface="+mj-lt"/>
              </a:rPr>
              <a:t>tobacco: keeps </a:t>
            </a:r>
            <a:r>
              <a:rPr lang="en-ZA" altLang="en-US" sz="2100" dirty="0">
                <a:latin typeface="+mj-lt"/>
              </a:rPr>
              <a:t>families </a:t>
            </a:r>
            <a:r>
              <a:rPr lang="en-ZA" altLang="en-US" sz="2100" dirty="0" smtClean="0">
                <a:latin typeface="+mj-lt"/>
              </a:rPr>
              <a:t>in poverty (in SA a smoker </a:t>
            </a:r>
            <a:r>
              <a:rPr lang="en-ZA" altLang="en-US" sz="2100" dirty="0">
                <a:latin typeface="+mj-lt"/>
              </a:rPr>
              <a:t>spends </a:t>
            </a:r>
            <a:r>
              <a:rPr lang="en-ZA" altLang="en-US" sz="2100" dirty="0" smtClean="0">
                <a:latin typeface="+mj-lt"/>
              </a:rPr>
              <a:t>10.6% </a:t>
            </a:r>
            <a:r>
              <a:rPr lang="en-ZA" altLang="en-US" sz="2100" dirty="0">
                <a:latin typeface="+mj-lt"/>
              </a:rPr>
              <a:t>of </a:t>
            </a:r>
            <a:r>
              <a:rPr lang="en-ZA" altLang="en-US" sz="2100" dirty="0" smtClean="0">
                <a:latin typeface="+mj-lt"/>
              </a:rPr>
              <a:t>national </a:t>
            </a:r>
            <a:r>
              <a:rPr lang="en-ZA" altLang="en-US" sz="2100" dirty="0">
                <a:latin typeface="+mj-lt"/>
              </a:rPr>
              <a:t>median income </a:t>
            </a:r>
            <a:r>
              <a:rPr lang="en-ZA" altLang="en-US" sz="2100" dirty="0" smtClean="0">
                <a:latin typeface="+mj-lt"/>
              </a:rPr>
              <a:t>on 10 cheap ciggies a day</a:t>
            </a:r>
            <a:r>
              <a:rPr lang="en-ZA" altLang="en-US" sz="2100" dirty="0" smtClean="0">
                <a:latin typeface="+mj-lt"/>
              </a:rPr>
              <a:t>).</a:t>
            </a:r>
          </a:p>
          <a:p>
            <a:pPr marL="0" indent="0">
              <a:lnSpc>
                <a:spcPct val="150000"/>
              </a:lnSpc>
              <a:defRPr/>
            </a:pPr>
            <a:r>
              <a:rPr lang="en-ZA" altLang="en-US" sz="2400" b="1" dirty="0" smtClean="0">
                <a:solidFill>
                  <a:schemeClr val="accent1"/>
                </a:solidFill>
              </a:rPr>
              <a:t>www.ru.ac.za/safety/resources/smoking</a:t>
            </a:r>
            <a:endParaRPr lang="en-US" altLang="en-US" sz="2400" dirty="0"/>
          </a:p>
        </p:txBody>
      </p:sp>
      <p:pic>
        <p:nvPicPr>
          <p:cNvPr id="19" name="Picture 8" descr="Image result for what is in a cigaret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6" b="10028"/>
          <a:stretch>
            <a:fillRect/>
          </a:stretch>
        </p:blipFill>
        <p:spPr bwMode="auto">
          <a:xfrm>
            <a:off x="238222" y="1644651"/>
            <a:ext cx="3201987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79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Documents and Settings\spnk\My Documents\My Pictures\Estates Div\Fire safety\Fire engine at Chem Dept 10-08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5138"/>
            <a:ext cx="51022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 rot="-1836351">
            <a:off x="973138" y="1038225"/>
            <a:ext cx="3165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ZA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What if?</a:t>
            </a:r>
            <a:endParaRPr lang="en-GB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2" descr="C:\Documents and Settings\spnk\My Documents\My Pictures\Estates Div\Fire safety\Recent download 3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19"/>
          <a:stretch>
            <a:fillRect/>
          </a:stretch>
        </p:blipFill>
        <p:spPr bwMode="auto">
          <a:xfrm>
            <a:off x="4795043" y="17260"/>
            <a:ext cx="3170238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bullex.com/wp-content/uploads/2013/02/300x226-gas-based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" r="14726" b="35487"/>
          <a:stretch>
            <a:fillRect/>
          </a:stretch>
        </p:blipFill>
        <p:spPr bwMode="auto">
          <a:xfrm>
            <a:off x="5205413" y="3503613"/>
            <a:ext cx="391318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780088" y="3760788"/>
            <a:ext cx="29686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ZA" altLang="en-US" sz="2600">
                <a:solidFill>
                  <a:srgbClr val="FF0000"/>
                </a:solidFill>
                <a:latin typeface="Arial" panose="020B0604020202020204" pitchFamily="34" charset="0"/>
              </a:rPr>
              <a:t>Best: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ZA" altLang="en-US" sz="2600" b="1">
                <a:latin typeface="Arial" panose="020B0604020202020204" pitchFamily="34" charset="0"/>
              </a:rPr>
              <a:t>PREVENT</a:t>
            </a:r>
            <a:r>
              <a:rPr lang="en-ZA" altLang="en-US" sz="2600">
                <a:latin typeface="Arial" panose="020B0604020202020204" pitchFamily="34" charset="0"/>
              </a:rPr>
              <a:t> FIRE!</a:t>
            </a:r>
            <a:endParaRPr lang="en-GB" altLang="en-US" sz="2600">
              <a:latin typeface="Arial" panose="020B0604020202020204" pitchFamily="34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102225" y="112713"/>
            <a:ext cx="1889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ZA" altLang="en-US" sz="2600">
                <a:solidFill>
                  <a:srgbClr val="FF0000"/>
                </a:solidFill>
                <a:latin typeface="Arial" panose="020B0604020202020204" pitchFamily="34" charset="0"/>
              </a:rPr>
              <a:t>Put out</a:t>
            </a:r>
            <a:endParaRPr lang="en-GB" altLang="en-US" sz="2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5" descr="C:\Documents and Settings\spnk\My Documents\My Pictures\Safety\Signage\Fire Signs\Direction escape 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r="2852" b="3639"/>
          <a:stretch>
            <a:fillRect/>
          </a:stretch>
        </p:blipFill>
        <p:spPr bwMode="auto">
          <a:xfrm>
            <a:off x="5780088" y="2005913"/>
            <a:ext cx="26193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418418" y="1574038"/>
            <a:ext cx="1889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ZA" alt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Get out</a:t>
            </a:r>
            <a:endParaRPr lang="en-GB" altLang="en-US" sz="2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41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Preventing Fire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71132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600" b="1" dirty="0"/>
              <a:t>RU residence RULE</a:t>
            </a:r>
            <a:r>
              <a:rPr lang="en-ZA" sz="2600" dirty="0"/>
              <a:t>: </a:t>
            </a:r>
            <a:r>
              <a:rPr lang="en-ZA" altLang="en-US" sz="2600" dirty="0" smtClean="0"/>
              <a:t>NO </a:t>
            </a:r>
            <a:r>
              <a:rPr lang="en-ZA" altLang="en-US" sz="2600" dirty="0"/>
              <a:t>open flames </a:t>
            </a:r>
            <a:r>
              <a:rPr lang="en-ZA" altLang="en-US" sz="2600" dirty="0" smtClean="0"/>
              <a:t>                    (candles, cigarettes, </a:t>
            </a:r>
            <a:r>
              <a:rPr lang="en-ZA" altLang="en-US" sz="2600" dirty="0" err="1" smtClean="0"/>
              <a:t>etc</a:t>
            </a:r>
            <a:r>
              <a:rPr lang="en-ZA" altLang="en-US" sz="2600" dirty="0" smtClean="0"/>
              <a:t>). 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altLang="en-US" sz="2600" dirty="0" smtClean="0"/>
              <a:t>Cigarette </a:t>
            </a:r>
            <a:r>
              <a:rPr lang="en-ZA" altLang="en-US" sz="2600" dirty="0"/>
              <a:t>butts in </a:t>
            </a:r>
            <a:r>
              <a:rPr lang="en-ZA" altLang="en-US" sz="2600" dirty="0" smtClean="0"/>
              <a:t>butt bins / sand pots</a:t>
            </a:r>
          </a:p>
          <a:p>
            <a:pPr marL="119062" indent="0">
              <a:spcAft>
                <a:spcPts val="0"/>
              </a:spcAft>
              <a:buNone/>
            </a:pPr>
            <a:r>
              <a:rPr lang="en-ZA" altLang="en-US" sz="2600" dirty="0"/>
              <a:t>	</a:t>
            </a:r>
            <a:r>
              <a:rPr lang="en-ZA" altLang="en-US" sz="2600" dirty="0" smtClean="0"/>
              <a:t>away &amp; downwind from windows, </a:t>
            </a:r>
          </a:p>
          <a:p>
            <a:pPr marL="119062" indent="0">
              <a:spcAft>
                <a:spcPts val="0"/>
              </a:spcAft>
              <a:buNone/>
            </a:pPr>
            <a:r>
              <a:rPr lang="en-ZA" altLang="en-US" sz="2600" dirty="0"/>
              <a:t>	 doors, </a:t>
            </a:r>
            <a:r>
              <a:rPr lang="en-ZA" altLang="en-US" sz="2600" dirty="0" smtClean="0"/>
              <a:t>air con inlets.</a:t>
            </a:r>
            <a:endParaRPr lang="en-ZA" altLang="en-US" sz="26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altLang="en-US" sz="2600" dirty="0" smtClean="0"/>
              <a:t>Appliances must have ‘breathing </a:t>
            </a:r>
            <a:r>
              <a:rPr lang="en-ZA" altLang="en-US" sz="2600" dirty="0"/>
              <a:t>space’ </a:t>
            </a:r>
            <a:r>
              <a:rPr lang="en-ZA" altLang="en-US" sz="2600" dirty="0" smtClean="0"/>
              <a:t>(or they can overheat).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600" dirty="0" smtClean="0"/>
              <a:t>If wiring/appliance looks damaged, have it checked by an electrician and repaired/replaced </a:t>
            </a:r>
            <a:r>
              <a:rPr lang="en-GB" altLang="en-US" sz="2600" dirty="0"/>
              <a:t>ASAP</a:t>
            </a:r>
            <a:r>
              <a:rPr lang="en-GB" altLang="en-US" sz="2600" dirty="0" smtClean="0"/>
              <a:t>.</a:t>
            </a:r>
            <a:endParaRPr lang="en-GB" altLang="en-US" sz="2600" dirty="0"/>
          </a:p>
        </p:txBody>
      </p:sp>
      <p:pic>
        <p:nvPicPr>
          <p:cNvPr id="6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drug danger open fl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01662"/>
            <a:ext cx="2079849" cy="287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62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free pic clothing over heater fi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4"/>
          <a:stretch/>
        </p:blipFill>
        <p:spPr bwMode="auto">
          <a:xfrm>
            <a:off x="6540252" y="3753036"/>
            <a:ext cx="233590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Preventing </a:t>
            </a:r>
            <a:r>
              <a:rPr lang="en-GB" dirty="0" smtClean="0"/>
              <a:t>Fire – Electrical Safety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77041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ZA" sz="2600" b="1" dirty="0"/>
              <a:t>RU residence RULE</a:t>
            </a:r>
            <a:r>
              <a:rPr lang="en-ZA" sz="2600" dirty="0"/>
              <a:t>: NO illegal appliances in students’ rooms (irons, microwave ovens, hot plates, immersion heaters, gas cookers, fridges, </a:t>
            </a:r>
            <a:r>
              <a:rPr lang="en-ZA" sz="2600" dirty="0" err="1"/>
              <a:t>etc</a:t>
            </a:r>
            <a:r>
              <a:rPr lang="en-ZA" sz="2600" dirty="0"/>
              <a:t>)</a:t>
            </a:r>
          </a:p>
          <a:p>
            <a:pPr lvl="0">
              <a:spcAft>
                <a:spcPts val="600"/>
              </a:spcAft>
            </a:pPr>
            <a:r>
              <a:rPr lang="en-ZA" sz="2600" dirty="0" smtClean="0"/>
              <a:t>Do </a:t>
            </a:r>
            <a:r>
              <a:rPr lang="en-ZA" sz="2600" dirty="0"/>
              <a:t>not tamper with any electrical fittings.</a:t>
            </a:r>
          </a:p>
          <a:p>
            <a:pPr lvl="0">
              <a:spcAft>
                <a:spcPts val="600"/>
              </a:spcAft>
            </a:pPr>
            <a:r>
              <a:rPr lang="en-ZA" sz="2600" dirty="0" smtClean="0"/>
              <a:t>Never </a:t>
            </a:r>
            <a:r>
              <a:rPr lang="en-ZA" sz="2600" dirty="0"/>
              <a:t>place a heater close to furniture, curtains, etc</a:t>
            </a:r>
            <a:r>
              <a:rPr lang="en-ZA" sz="2600" dirty="0" smtClean="0"/>
              <a:t>.</a:t>
            </a:r>
          </a:p>
          <a:p>
            <a:pPr lvl="0">
              <a:spcAft>
                <a:spcPts val="600"/>
              </a:spcAft>
            </a:pPr>
            <a:r>
              <a:rPr lang="en-ZA" sz="2600" dirty="0" smtClean="0"/>
              <a:t>Never hang </a:t>
            </a:r>
            <a:r>
              <a:rPr lang="en-ZA" sz="2600" dirty="0"/>
              <a:t>anything on or cover a </a:t>
            </a:r>
            <a:r>
              <a:rPr lang="en-ZA" sz="2600" dirty="0" smtClean="0"/>
              <a:t>heater</a:t>
            </a:r>
          </a:p>
          <a:p>
            <a:pPr lvl="0">
              <a:spcAft>
                <a:spcPts val="600"/>
              </a:spcAft>
            </a:pPr>
            <a:endParaRPr lang="en-ZA" sz="2600" dirty="0"/>
          </a:p>
          <a:p>
            <a:pPr lvl="0">
              <a:spcAft>
                <a:spcPts val="600"/>
              </a:spcAft>
            </a:pPr>
            <a:endParaRPr lang="en-ZA" sz="2600" dirty="0" smtClean="0"/>
          </a:p>
          <a:p>
            <a:pPr lvl="0">
              <a:spcAft>
                <a:spcPts val="600"/>
              </a:spcAft>
            </a:pPr>
            <a:endParaRPr lang="en-ZA" sz="2600" dirty="0"/>
          </a:p>
          <a:p>
            <a:pPr lvl="0">
              <a:spcAft>
                <a:spcPts val="600"/>
              </a:spcAft>
            </a:pPr>
            <a:r>
              <a:rPr lang="en-ZA" sz="2600" dirty="0" smtClean="0">
                <a:solidFill>
                  <a:srgbClr val="800000"/>
                </a:solidFill>
              </a:rPr>
              <a:t>More </a:t>
            </a:r>
            <a:r>
              <a:rPr lang="en-ZA" sz="2600" dirty="0">
                <a:solidFill>
                  <a:srgbClr val="800000"/>
                </a:solidFill>
              </a:rPr>
              <a:t>info</a:t>
            </a:r>
            <a:r>
              <a:rPr lang="en-ZA" sz="2600" dirty="0"/>
              <a:t> </a:t>
            </a:r>
            <a:r>
              <a:rPr lang="en-ZA" sz="2600" u="sng" dirty="0">
                <a:hlinkClick r:id="rId3"/>
              </a:rPr>
              <a:t>www.ru.ac.za/safety/resources/electrical</a:t>
            </a:r>
            <a:r>
              <a:rPr lang="en-ZA" sz="2600" dirty="0"/>
              <a:t> </a:t>
            </a:r>
          </a:p>
        </p:txBody>
      </p:sp>
      <p:pic>
        <p:nvPicPr>
          <p:cNvPr id="6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Image result for free pic  do not be stupid!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4" b="17997"/>
          <a:stretch/>
        </p:blipFill>
        <p:spPr bwMode="auto">
          <a:xfrm>
            <a:off x="4121245" y="4185084"/>
            <a:ext cx="240030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11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result for free pic of dangerous wi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808" y="1858992"/>
            <a:ext cx="2110680" cy="229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Electrical Safety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98405"/>
          </a:xfrm>
        </p:spPr>
        <p:txBody>
          <a:bodyPr/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altLang="en-US" sz="2600" dirty="0"/>
              <a:t>Extension cords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ZA" altLang="en-US" sz="2300" dirty="0"/>
              <a:t>should have a 3-pin plug (earthed).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altLang="en-US" sz="2300" dirty="0"/>
              <a:t>should NOT be used in a</a:t>
            </a:r>
            <a:r>
              <a:rPr lang="en-ZA" altLang="en-US" sz="2300" dirty="0"/>
              <a:t> wet area. 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ZA" altLang="en-US" sz="2300" dirty="0"/>
              <a:t>Should NEVER be run</a:t>
            </a:r>
            <a:r>
              <a:rPr lang="en-GB" altLang="en-US" sz="2300" dirty="0"/>
              <a:t> under a carpet or a</a:t>
            </a:r>
            <a:r>
              <a:rPr lang="en-ZA" altLang="en-US" sz="2300" dirty="0"/>
              <a:t>cross doorway/passage.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ZA" altLang="en-US" sz="2300" dirty="0"/>
              <a:t>should NOT be used as a </a:t>
            </a:r>
            <a:r>
              <a:rPr lang="en-GB" altLang="en-US" sz="2300" dirty="0"/>
              <a:t>permanent fixture</a:t>
            </a:r>
            <a:r>
              <a:rPr lang="en-ZA" altLang="en-US" sz="2300" dirty="0"/>
              <a:t>.</a:t>
            </a:r>
            <a:endParaRPr lang="en-GB" altLang="en-US" sz="23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600" dirty="0" smtClean="0"/>
              <a:t>Wall sockets/multi-plugs should NOT be overloaded</a:t>
            </a:r>
            <a:r>
              <a:rPr lang="en-ZA" altLang="en-US" sz="2600" dirty="0" smtClean="0"/>
              <a:t>.</a:t>
            </a:r>
            <a:endParaRPr lang="en-GB" altLang="en-US" sz="26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altLang="en-US" sz="2600" dirty="0" smtClean="0"/>
              <a:t>Power </a:t>
            </a:r>
            <a:r>
              <a:rPr lang="en-ZA" altLang="en-US" sz="2600" dirty="0"/>
              <a:t>point switched </a:t>
            </a:r>
            <a:r>
              <a:rPr lang="en-ZA" altLang="en-US" sz="2600" dirty="0" smtClean="0"/>
              <a:t>OFF – BEFORE plugging in or unplugging.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altLang="en-US" sz="2600" dirty="0" smtClean="0"/>
              <a:t>Light </a:t>
            </a:r>
            <a:r>
              <a:rPr lang="en-ZA" altLang="en-US" sz="2600" dirty="0"/>
              <a:t>bulb </a:t>
            </a:r>
            <a:r>
              <a:rPr lang="en-ZA" altLang="en-US" sz="2600" dirty="0" smtClean="0"/>
              <a:t>must be </a:t>
            </a:r>
            <a:r>
              <a:rPr lang="en-ZA" altLang="en-US" sz="2600" dirty="0"/>
              <a:t>recommended wattage </a:t>
            </a:r>
            <a:r>
              <a:rPr lang="en-ZA" altLang="en-US" sz="2600" dirty="0" smtClean="0"/>
              <a:t>for lamp.</a:t>
            </a:r>
            <a:endParaRPr lang="en-ZA" altLang="en-US" sz="2600" dirty="0"/>
          </a:p>
        </p:txBody>
      </p:sp>
      <p:pic>
        <p:nvPicPr>
          <p:cNvPr id="6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79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686" y="260648"/>
            <a:ext cx="8229600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ZA" dirty="0"/>
              <a:t>Be Responsible – </a:t>
            </a:r>
            <a:r>
              <a:rPr lang="en-ZA" dirty="0" smtClean="0"/>
              <a:t>ANYWHERE</a:t>
            </a:r>
            <a:endParaRPr lang="en-ZA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88025"/>
          </a:xfrm>
        </p:spPr>
        <p:txBody>
          <a:bodyPr/>
          <a:lstStyle/>
          <a:p>
            <a:pPr marL="119062" indent="0">
              <a:spcAft>
                <a:spcPts val="600"/>
              </a:spcAft>
              <a:buNone/>
            </a:pPr>
            <a:r>
              <a:rPr lang="en-ZA" sz="2800" b="1" dirty="0"/>
              <a:t>Oppidans</a:t>
            </a:r>
            <a:r>
              <a:rPr lang="en-ZA" sz="2800" dirty="0"/>
              <a:t> </a:t>
            </a:r>
            <a:r>
              <a:rPr lang="en-ZA" sz="2800" b="1" dirty="0" smtClean="0"/>
              <a:t>be </a:t>
            </a:r>
            <a:r>
              <a:rPr lang="en-ZA" sz="2800" b="1" dirty="0"/>
              <a:t>proactive about fire safety</a:t>
            </a:r>
            <a:r>
              <a:rPr lang="en-ZA" sz="2800" dirty="0"/>
              <a:t>:</a:t>
            </a:r>
          </a:p>
          <a:p>
            <a:pPr>
              <a:spcAft>
                <a:spcPts val="400"/>
              </a:spcAft>
            </a:pPr>
            <a:r>
              <a:rPr lang="en-GB" altLang="en-US" sz="2200" dirty="0" smtClean="0"/>
              <a:t>Switch </a:t>
            </a:r>
            <a:r>
              <a:rPr lang="en-GB" altLang="en-US" sz="2200" dirty="0"/>
              <a:t>OFF </a:t>
            </a:r>
            <a:r>
              <a:rPr lang="en-GB" altLang="en-US" sz="2200" dirty="0" smtClean="0"/>
              <a:t>electrical appliances </a:t>
            </a:r>
            <a:r>
              <a:rPr lang="en-GB" altLang="en-US" sz="2200" dirty="0"/>
              <a:t>when not in use.</a:t>
            </a:r>
          </a:p>
          <a:p>
            <a:pPr>
              <a:spcAft>
                <a:spcPts val="400"/>
              </a:spcAft>
            </a:pPr>
            <a:r>
              <a:rPr lang="en-ZA" sz="2200" dirty="0" smtClean="0"/>
              <a:t>If electricity </a:t>
            </a:r>
            <a:r>
              <a:rPr lang="en-ZA" sz="2200" dirty="0"/>
              <a:t>goes off while you are cooking, switch </a:t>
            </a:r>
            <a:r>
              <a:rPr lang="en-ZA" sz="2200" dirty="0" smtClean="0"/>
              <a:t>off the appliance – </a:t>
            </a:r>
            <a:r>
              <a:rPr lang="en-ZA" sz="2200" dirty="0"/>
              <a:t>the power </a:t>
            </a:r>
            <a:r>
              <a:rPr lang="en-ZA" sz="2200" dirty="0" smtClean="0"/>
              <a:t>could </a:t>
            </a:r>
            <a:r>
              <a:rPr lang="en-ZA" sz="2200" dirty="0"/>
              <a:t>be restored </a:t>
            </a:r>
            <a:r>
              <a:rPr lang="en-ZA" sz="2200" dirty="0" smtClean="0"/>
              <a:t>any time</a:t>
            </a:r>
            <a:r>
              <a:rPr lang="en-ZA" sz="2200" dirty="0"/>
              <a:t>.</a:t>
            </a:r>
          </a:p>
          <a:p>
            <a:pPr>
              <a:spcAft>
                <a:spcPts val="400"/>
              </a:spcAft>
            </a:pPr>
            <a:r>
              <a:rPr lang="en-ZA" sz="2200" dirty="0" smtClean="0"/>
              <a:t>Never </a:t>
            </a:r>
            <a:r>
              <a:rPr lang="en-ZA" sz="2200" dirty="0"/>
              <a:t>leave a stove (gas/electric/paraffin</a:t>
            </a:r>
            <a:r>
              <a:rPr lang="en-ZA" sz="2200" dirty="0" smtClean="0"/>
              <a:t>) / </a:t>
            </a:r>
            <a:r>
              <a:rPr lang="en-ZA" sz="2200" dirty="0"/>
              <a:t>open </a:t>
            </a:r>
            <a:r>
              <a:rPr lang="en-ZA" sz="2200" dirty="0" smtClean="0"/>
              <a:t>fire / </a:t>
            </a:r>
            <a:r>
              <a:rPr lang="en-ZA" sz="2200" dirty="0"/>
              <a:t>braai </a:t>
            </a:r>
            <a:r>
              <a:rPr lang="en-ZA" sz="2200" dirty="0" smtClean="0"/>
              <a:t>/ </a:t>
            </a:r>
            <a:r>
              <a:rPr lang="en-ZA" sz="2200" dirty="0" err="1" smtClean="0"/>
              <a:t>etc</a:t>
            </a:r>
            <a:r>
              <a:rPr lang="en-ZA" sz="2200" dirty="0" smtClean="0"/>
              <a:t> unattended</a:t>
            </a:r>
            <a:r>
              <a:rPr lang="en-ZA" sz="2200" dirty="0"/>
              <a:t>.</a:t>
            </a:r>
          </a:p>
          <a:p>
            <a:pPr>
              <a:spcAft>
                <a:spcPts val="400"/>
              </a:spcAft>
            </a:pPr>
            <a:r>
              <a:rPr lang="en-ZA" sz="2200" dirty="0"/>
              <a:t>If you have a braai, don't let the fire get too big </a:t>
            </a:r>
            <a:r>
              <a:rPr lang="en-ZA" sz="2200" dirty="0" smtClean="0"/>
              <a:t>&amp; </a:t>
            </a:r>
            <a:r>
              <a:rPr lang="en-ZA" sz="2200" dirty="0"/>
              <a:t>out of </a:t>
            </a:r>
            <a:r>
              <a:rPr lang="en-ZA" sz="2200" dirty="0" smtClean="0"/>
              <a:t>control; put </a:t>
            </a:r>
            <a:r>
              <a:rPr lang="en-ZA" sz="2200" dirty="0"/>
              <a:t>it out if the wind </a:t>
            </a:r>
            <a:r>
              <a:rPr lang="en-ZA" sz="2200" dirty="0" smtClean="0"/>
              <a:t>gets </a:t>
            </a:r>
            <a:r>
              <a:rPr lang="en-ZA" sz="2200" dirty="0"/>
              <a:t>strong</a:t>
            </a:r>
            <a:r>
              <a:rPr lang="en-ZA" sz="2200" dirty="0" smtClean="0"/>
              <a:t>.</a:t>
            </a:r>
          </a:p>
          <a:p>
            <a:pPr lvl="0">
              <a:spcAft>
                <a:spcPts val="400"/>
              </a:spcAft>
            </a:pPr>
            <a:r>
              <a:rPr lang="en-ZA" sz="2200" dirty="0"/>
              <a:t>If you have a garden hose, keep it rolled up and ready for use in case of a </a:t>
            </a:r>
            <a:r>
              <a:rPr lang="en-ZA" sz="2200" dirty="0" smtClean="0"/>
              <a:t>fire.</a:t>
            </a:r>
            <a:endParaRPr lang="en-ZA" sz="2200" dirty="0"/>
          </a:p>
          <a:p>
            <a:pPr lvl="0">
              <a:spcAft>
                <a:spcPts val="400"/>
              </a:spcAft>
            </a:pPr>
            <a:r>
              <a:rPr lang="en-ZA" sz="2200" dirty="0"/>
              <a:t>If you have no extinguisher, </a:t>
            </a:r>
            <a:r>
              <a:rPr lang="en-ZA" sz="2200" dirty="0" smtClean="0"/>
              <a:t>have </a:t>
            </a:r>
            <a:r>
              <a:rPr lang="en-ZA" sz="2200" dirty="0" smtClean="0"/>
              <a:t>a bucket </a:t>
            </a:r>
            <a:r>
              <a:rPr lang="en-ZA" sz="2200" dirty="0"/>
              <a:t>of </a:t>
            </a:r>
            <a:r>
              <a:rPr lang="en-ZA" sz="2200" dirty="0" smtClean="0"/>
              <a:t>sand </a:t>
            </a:r>
            <a:r>
              <a:rPr lang="en-ZA" sz="2200" dirty="0" smtClean="0"/>
              <a:t>ready, </a:t>
            </a:r>
            <a:r>
              <a:rPr lang="en-ZA" sz="2200" dirty="0" smtClean="0"/>
              <a:t>or </a:t>
            </a:r>
            <a:r>
              <a:rPr lang="en-ZA" sz="2200" dirty="0"/>
              <a:t>an empty bucket for </a:t>
            </a:r>
            <a:r>
              <a:rPr lang="en-ZA" sz="2200" dirty="0" smtClean="0"/>
              <a:t>water</a:t>
            </a:r>
            <a:r>
              <a:rPr lang="en-ZA" sz="2200" dirty="0" smtClean="0"/>
              <a:t>.</a:t>
            </a:r>
          </a:p>
          <a:p>
            <a:pPr>
              <a:spcAft>
                <a:spcPts val="400"/>
              </a:spcAft>
            </a:pPr>
            <a:r>
              <a:rPr lang="en-GB" altLang="en-US" sz="2400" b="1" dirty="0">
                <a:solidFill>
                  <a:srgbClr val="FF0000"/>
                </a:solidFill>
              </a:rPr>
              <a:t>Make sure you know HOW to use a fire extinguisher</a:t>
            </a:r>
            <a:r>
              <a:rPr lang="en-GB" altLang="en-US" sz="2400" b="1" dirty="0" smtClean="0">
                <a:solidFill>
                  <a:srgbClr val="FF0000"/>
                </a:solidFill>
              </a:rPr>
              <a:t>.</a:t>
            </a:r>
            <a:endParaRPr lang="en-GB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37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686" y="129091"/>
            <a:ext cx="8229600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ZA" dirty="0"/>
              <a:t>Be Responsible – </a:t>
            </a:r>
            <a:r>
              <a:rPr lang="en-ZA" dirty="0" smtClean="0"/>
              <a:t>ANYWHERE</a:t>
            </a:r>
            <a:endParaRPr lang="en-ZA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686" y="1556793"/>
            <a:ext cx="8536786" cy="5112568"/>
          </a:xfrm>
        </p:spPr>
        <p:txBody>
          <a:bodyPr/>
          <a:lstStyle/>
          <a:p>
            <a:pPr marL="119062" indent="0">
              <a:spcAft>
                <a:spcPts val="600"/>
              </a:spcAft>
              <a:buNone/>
              <a:defRPr/>
            </a:pPr>
            <a:r>
              <a:rPr lang="en-ZA" sz="2800" b="1" dirty="0" smtClean="0"/>
              <a:t>Oppidans</a:t>
            </a:r>
            <a:r>
              <a:rPr lang="en-ZA" sz="2800" dirty="0" smtClean="0"/>
              <a:t> </a:t>
            </a:r>
            <a:r>
              <a:rPr lang="en-ZA" sz="2800" b="1" dirty="0" smtClean="0"/>
              <a:t>be </a:t>
            </a:r>
            <a:r>
              <a:rPr lang="en-ZA" sz="2800" b="1" dirty="0" smtClean="0"/>
              <a:t>proactive about fire </a:t>
            </a:r>
            <a:r>
              <a:rPr lang="en-ZA" sz="2800" b="1" dirty="0" smtClean="0"/>
              <a:t>safety</a:t>
            </a:r>
            <a:r>
              <a:rPr lang="en-ZA" sz="2800" dirty="0" smtClean="0"/>
              <a:t> </a:t>
            </a:r>
          </a:p>
          <a:p>
            <a:pPr marL="119062" indent="0">
              <a:spcAft>
                <a:spcPts val="600"/>
              </a:spcAft>
              <a:buNone/>
              <a:defRPr/>
            </a:pPr>
            <a:r>
              <a:rPr lang="en-ZA" sz="2600" dirty="0" smtClean="0">
                <a:solidFill>
                  <a:srgbClr val="FF0000"/>
                </a:solidFill>
              </a:rPr>
              <a:t>– </a:t>
            </a:r>
            <a:r>
              <a:rPr lang="en-ZA" sz="2600" dirty="0">
                <a:solidFill>
                  <a:srgbClr val="FF0000"/>
                </a:solidFill>
              </a:rPr>
              <a:t>don’t let your digs become a </a:t>
            </a:r>
            <a:r>
              <a:rPr lang="en-ZA" sz="2600" dirty="0" smtClean="0">
                <a:solidFill>
                  <a:srgbClr val="FF0000"/>
                </a:solidFill>
              </a:rPr>
              <a:t>firetrap:</a:t>
            </a:r>
            <a:endParaRPr lang="en-ZA" sz="26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ZA" sz="2200" b="1" u="sng" dirty="0"/>
              <a:t>Fire drills</a:t>
            </a:r>
            <a:r>
              <a:rPr lang="en-ZA" sz="2200" dirty="0"/>
              <a:t>: Have a </a:t>
            </a:r>
            <a:r>
              <a:rPr lang="en-ZA" sz="2200" b="1" dirty="0">
                <a:solidFill>
                  <a:srgbClr val="FF0000"/>
                </a:solidFill>
              </a:rPr>
              <a:t>fire escape plan</a:t>
            </a:r>
            <a:r>
              <a:rPr lang="en-ZA" sz="2200" dirty="0"/>
              <a:t>, </a:t>
            </a:r>
            <a:r>
              <a:rPr lang="en-ZA" sz="2200" b="1" dirty="0" smtClean="0">
                <a:solidFill>
                  <a:srgbClr val="FF0000"/>
                </a:solidFill>
              </a:rPr>
              <a:t>practice</a:t>
            </a:r>
            <a:r>
              <a:rPr lang="en-ZA" sz="2200" dirty="0" smtClean="0"/>
              <a:t> </a:t>
            </a:r>
            <a:r>
              <a:rPr lang="en-ZA" sz="2200" dirty="0"/>
              <a:t>it together (</a:t>
            </a:r>
            <a:r>
              <a:rPr lang="en-ZA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ZA" sz="2200" dirty="0" smtClean="0"/>
              <a:t> a </a:t>
            </a:r>
            <a:r>
              <a:rPr lang="en-ZA" sz="2200" dirty="0"/>
              <a:t>term). </a:t>
            </a:r>
          </a:p>
          <a:p>
            <a:pPr>
              <a:spcAft>
                <a:spcPts val="600"/>
              </a:spcAft>
            </a:pPr>
            <a:r>
              <a:rPr lang="en-ZA" sz="2200" b="1" u="sng" dirty="0" smtClean="0"/>
              <a:t>Fire </a:t>
            </a:r>
            <a:r>
              <a:rPr lang="en-ZA" sz="2200" b="1" u="sng" dirty="0"/>
              <a:t>extinguishers</a:t>
            </a:r>
            <a:r>
              <a:rPr lang="en-ZA" sz="2200" dirty="0"/>
              <a:t>: Ensure there are functioning </a:t>
            </a:r>
            <a:r>
              <a:rPr lang="en-ZA" sz="2200" b="1" dirty="0">
                <a:solidFill>
                  <a:srgbClr val="FF0000"/>
                </a:solidFill>
              </a:rPr>
              <a:t>fire extinguishers</a:t>
            </a:r>
            <a:r>
              <a:rPr lang="en-ZA" sz="2200" dirty="0"/>
              <a:t>, especially in the kitchen and passageways – these are required by law</a:t>
            </a:r>
            <a:r>
              <a:rPr lang="en-ZA" sz="2200" dirty="0" smtClean="0"/>
              <a:t>.</a:t>
            </a:r>
            <a:endParaRPr lang="en-ZA" sz="2200" dirty="0"/>
          </a:p>
          <a:p>
            <a:pPr>
              <a:spcAft>
                <a:spcPts val="600"/>
              </a:spcAft>
            </a:pPr>
            <a:r>
              <a:rPr lang="en-ZA" sz="2200" b="1" u="sng" dirty="0"/>
              <a:t>Smoke alarms</a:t>
            </a:r>
            <a:r>
              <a:rPr lang="en-ZA" sz="2200" dirty="0"/>
              <a:t>: </a:t>
            </a:r>
            <a:r>
              <a:rPr lang="en-ZA" sz="2200" dirty="0" smtClean="0"/>
              <a:t>Get </a:t>
            </a:r>
            <a:r>
              <a:rPr lang="en-ZA" sz="2200" dirty="0"/>
              <a:t>portable </a:t>
            </a:r>
            <a:r>
              <a:rPr lang="en-ZA" sz="2200" b="1" dirty="0">
                <a:solidFill>
                  <a:srgbClr val="FF0000"/>
                </a:solidFill>
              </a:rPr>
              <a:t>smoke alarms </a:t>
            </a:r>
            <a:r>
              <a:rPr lang="en-ZA" sz="2200" dirty="0" smtClean="0"/>
              <a:t>(</a:t>
            </a:r>
            <a:r>
              <a:rPr lang="en-ZA" sz="2200" dirty="0" smtClean="0"/>
              <a:t>for </a:t>
            </a:r>
            <a:r>
              <a:rPr lang="en-ZA" sz="2200" dirty="0" smtClean="0"/>
              <a:t>each </a:t>
            </a:r>
            <a:r>
              <a:rPr lang="en-ZA" sz="2200" dirty="0"/>
              <a:t>room if possible</a:t>
            </a:r>
            <a:r>
              <a:rPr lang="en-ZA" sz="2200" dirty="0" smtClean="0"/>
              <a:t>), </a:t>
            </a:r>
            <a:r>
              <a:rPr lang="en-ZA" sz="2100" dirty="0"/>
              <a:t>if </a:t>
            </a:r>
            <a:r>
              <a:rPr lang="en-ZA" sz="2100" dirty="0" smtClean="0"/>
              <a:t>your landlord isn’t willing </a:t>
            </a:r>
            <a:r>
              <a:rPr lang="en-ZA" sz="2100" dirty="0"/>
              <a:t>to install </a:t>
            </a:r>
            <a:r>
              <a:rPr lang="en-ZA" sz="2100" dirty="0" smtClean="0"/>
              <a:t>smoke </a:t>
            </a:r>
            <a:r>
              <a:rPr lang="en-ZA" sz="2100" dirty="0"/>
              <a:t>detection system.</a:t>
            </a:r>
          </a:p>
          <a:p>
            <a:pPr>
              <a:spcAft>
                <a:spcPts val="600"/>
              </a:spcAft>
            </a:pPr>
            <a:r>
              <a:rPr lang="en-ZA" sz="2200" b="1" u="sng" dirty="0"/>
              <a:t>Electrical safety</a:t>
            </a:r>
            <a:r>
              <a:rPr lang="en-ZA" sz="2200" dirty="0"/>
              <a:t>: Ask your landlord to show you an up-to-date wiring certificate. </a:t>
            </a:r>
            <a:r>
              <a:rPr lang="en-ZA" sz="2200" b="1" dirty="0">
                <a:solidFill>
                  <a:srgbClr val="FF0000"/>
                </a:solidFill>
              </a:rPr>
              <a:t>You have a right to know if </a:t>
            </a:r>
            <a:r>
              <a:rPr lang="en-ZA" sz="2200" b="1" dirty="0" smtClean="0">
                <a:solidFill>
                  <a:srgbClr val="FF0000"/>
                </a:solidFill>
              </a:rPr>
              <a:t>the electrical </a:t>
            </a:r>
            <a:r>
              <a:rPr lang="en-ZA" sz="2200" b="1" dirty="0">
                <a:solidFill>
                  <a:srgbClr val="FF0000"/>
                </a:solidFill>
              </a:rPr>
              <a:t>system is safe</a:t>
            </a:r>
            <a:r>
              <a:rPr lang="en-ZA" sz="2200" dirty="0"/>
              <a:t>. </a:t>
            </a:r>
          </a:p>
          <a:p>
            <a:pPr>
              <a:spcAft>
                <a:spcPts val="600"/>
              </a:spcAft>
            </a:pPr>
            <a:r>
              <a:rPr lang="en-ZA" sz="2200" b="1" u="sng" dirty="0" smtClean="0"/>
              <a:t>Emergency </a:t>
            </a:r>
            <a:r>
              <a:rPr lang="en-ZA" sz="2200" b="1" u="sng" dirty="0"/>
              <a:t>contacts</a:t>
            </a:r>
            <a:r>
              <a:rPr lang="en-ZA" sz="2200" dirty="0"/>
              <a:t>: Keep a list of </a:t>
            </a:r>
            <a:r>
              <a:rPr lang="en-ZA" sz="2200" b="1" dirty="0">
                <a:solidFill>
                  <a:srgbClr val="FF0000"/>
                </a:solidFill>
              </a:rPr>
              <a:t>emergency contacts </a:t>
            </a:r>
            <a:r>
              <a:rPr lang="en-ZA" sz="2200" dirty="0"/>
              <a:t>(in each room), save the Fire Department number on your cell phone</a:t>
            </a:r>
            <a:r>
              <a:rPr lang="en-ZA" sz="2200" dirty="0" smtClean="0"/>
              <a:t>.</a:t>
            </a:r>
            <a:endParaRPr lang="en-ZA" sz="2200" dirty="0"/>
          </a:p>
        </p:txBody>
      </p:sp>
      <p:pic>
        <p:nvPicPr>
          <p:cNvPr id="4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>
            <a:spLocks/>
          </p:cNvSpPr>
          <p:nvPr/>
        </p:nvSpPr>
        <p:spPr>
          <a:xfrm>
            <a:off x="4427984" y="989906"/>
            <a:ext cx="4716016" cy="129614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ZA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EMERGENCY NUMBERS</a:t>
            </a:r>
            <a:endParaRPr lang="en-Z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ZA" sz="20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 </a:t>
            </a:r>
            <a:r>
              <a:rPr lang="en-ZA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on your cell phone!</a:t>
            </a:r>
            <a:endParaRPr lang="en-Z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Z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 Department: 046 622 4444</a:t>
            </a:r>
            <a:endParaRPr lang="en-Z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27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53238" y="3933056"/>
            <a:ext cx="6743098" cy="209288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600" b="1" dirty="0" smtClean="0">
                <a:solidFill>
                  <a:srgbClr val="FF0000"/>
                </a:solidFill>
              </a:rPr>
              <a:t>It is </a:t>
            </a:r>
            <a:r>
              <a:rPr lang="en-GB" altLang="en-US" sz="2600" b="1" dirty="0">
                <a:solidFill>
                  <a:srgbClr val="FF0000"/>
                </a:solidFill>
              </a:rPr>
              <a:t>against the law to use safety </a:t>
            </a:r>
            <a:r>
              <a:rPr lang="en-GB" altLang="en-US" sz="2600" b="1" dirty="0" smtClean="0">
                <a:solidFill>
                  <a:srgbClr val="FF0000"/>
                </a:solidFill>
              </a:rPr>
              <a:t>equipment - e.g. a </a:t>
            </a:r>
            <a:r>
              <a:rPr lang="en-GB" altLang="en-US" sz="2600" b="1" dirty="0">
                <a:solidFill>
                  <a:srgbClr val="FF0000"/>
                </a:solidFill>
              </a:rPr>
              <a:t>fire </a:t>
            </a:r>
            <a:r>
              <a:rPr lang="en-GB" altLang="en-US" sz="2600" b="1" dirty="0" smtClean="0">
                <a:solidFill>
                  <a:srgbClr val="FF0000"/>
                </a:solidFill>
              </a:rPr>
              <a:t>extinguisher - </a:t>
            </a:r>
            <a:r>
              <a:rPr lang="en-GB" altLang="en-US" sz="2600" b="1" dirty="0">
                <a:solidFill>
                  <a:srgbClr val="FF0000"/>
                </a:solidFill>
              </a:rPr>
              <a:t>for anything other than </a:t>
            </a:r>
            <a:r>
              <a:rPr lang="en-GB" altLang="en-US" sz="2600" b="1" dirty="0" smtClean="0">
                <a:solidFill>
                  <a:srgbClr val="FF0000"/>
                </a:solidFill>
              </a:rPr>
              <a:t>its intended </a:t>
            </a:r>
            <a:r>
              <a:rPr lang="en-GB" altLang="en-US" sz="2600" b="1" dirty="0">
                <a:solidFill>
                  <a:srgbClr val="FF0000"/>
                </a:solidFill>
              </a:rPr>
              <a:t>purpose. </a:t>
            </a:r>
            <a:endParaRPr lang="en-GB" altLang="en-US" sz="2600" b="1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en-GB" altLang="en-US" sz="2600" b="1" dirty="0" smtClean="0">
                <a:solidFill>
                  <a:srgbClr val="FF0000"/>
                </a:solidFill>
              </a:rPr>
              <a:t>If guilty</a:t>
            </a:r>
            <a:r>
              <a:rPr lang="en-GB" altLang="en-US" sz="2600" b="1" dirty="0">
                <a:solidFill>
                  <a:srgbClr val="FF0000"/>
                </a:solidFill>
              </a:rPr>
              <a:t>, you could be fined up to </a:t>
            </a:r>
            <a:r>
              <a:rPr lang="en-GB" altLang="en-US" sz="2600" b="1" u="sng" dirty="0">
                <a:solidFill>
                  <a:srgbClr val="FF0000"/>
                </a:solidFill>
              </a:rPr>
              <a:t>R50,000</a:t>
            </a:r>
            <a:r>
              <a:rPr lang="en-ZA" altLang="en-US" sz="2600" b="1" dirty="0" smtClean="0">
                <a:solidFill>
                  <a:srgbClr val="FF0000"/>
                </a:solidFill>
              </a:rPr>
              <a:t>.</a:t>
            </a:r>
            <a:endParaRPr lang="en-ZA" altLang="en-US" sz="2600" b="1" dirty="0">
              <a:solidFill>
                <a:srgbClr val="FF0000"/>
              </a:solidFill>
            </a:endParaRPr>
          </a:p>
        </p:txBody>
      </p:sp>
      <p:pic>
        <p:nvPicPr>
          <p:cNvPr id="13318" name="Picture 5" descr="174W_FireExt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644" y="3706749"/>
            <a:ext cx="1160463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5448"/>
            <a:ext cx="8229600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ZA" dirty="0" smtClean="0"/>
              <a:t>Be Responsible – ANYWHERE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259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YOU need to know YOUR exit routes!</a:t>
            </a:r>
          </a:p>
          <a:p>
            <a:pPr lvl="1">
              <a:defRPr/>
            </a:pPr>
            <a:r>
              <a:rPr lang="en-GB" dirty="0" smtClean="0">
                <a:solidFill>
                  <a:srgbClr val="FF0000"/>
                </a:solidFill>
              </a:rPr>
              <a:t>How many steps / doors to the nearest exit</a:t>
            </a:r>
            <a:r>
              <a:rPr lang="en-GB" dirty="0" smtClean="0"/>
              <a:t>…</a:t>
            </a:r>
          </a:p>
          <a:p>
            <a:pPr marL="457200" lvl="1" indent="0">
              <a:buNone/>
              <a:defRPr/>
            </a:pPr>
            <a:endParaRPr lang="en-GB" dirty="0" smtClean="0"/>
          </a:p>
          <a:p>
            <a:pPr lvl="1">
              <a:spcBef>
                <a:spcPts val="0"/>
              </a:spcBef>
              <a:defRPr/>
            </a:pPr>
            <a:r>
              <a:rPr lang="en-GB" dirty="0" smtClean="0">
                <a:solidFill>
                  <a:srgbClr val="FF0000"/>
                </a:solidFill>
              </a:rPr>
              <a:t>Where is the nearest FIRE EXTINGUISHER?</a:t>
            </a:r>
          </a:p>
        </p:txBody>
      </p:sp>
      <p:pic>
        <p:nvPicPr>
          <p:cNvPr id="13316" name="Picture 4" descr="http://upload.wikimedia.org/wikipedia/commons/thumb/1/13/Exit_sign_text_%28red%29.svg/200px-Exit_sign_text_%28red%29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465" y="2836149"/>
            <a:ext cx="1360487" cy="666750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Documents and Settings\spnk\My Documents\My Pictures\Safety\Signage\Fire Signs\Direction escape 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r="2852" b="3639"/>
          <a:stretch>
            <a:fillRect/>
          </a:stretch>
        </p:blipFill>
        <p:spPr bwMode="auto">
          <a:xfrm>
            <a:off x="7419975" y="1773238"/>
            <a:ext cx="16081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04157" y="2860112"/>
            <a:ext cx="191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en-GB" dirty="0" smtClean="0"/>
              <a:t>... going LEFT?</a:t>
            </a:r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3347864" y="28601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en-GB" dirty="0" smtClean="0"/>
              <a:t>... going RIGHT?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3037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uiExpand="1" build="p"/>
      <p:bldP spid="10" grpId="0" uiExpand="1"/>
      <p:bldP spid="11" grpId="0" uiExpan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Road Safety – Pedestrians </a:t>
            </a:r>
            <a:endParaRPr lang="en-ZA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00"/>
              </a:spcBef>
            </a:pPr>
            <a:r>
              <a:rPr lang="en-ZA" sz="2600" dirty="0" smtClean="0"/>
              <a:t>Stay </a:t>
            </a:r>
            <a:r>
              <a:rPr lang="en-ZA" sz="2600" dirty="0"/>
              <a:t>on the pavement wherever </a:t>
            </a:r>
            <a:r>
              <a:rPr lang="en-ZA" sz="2600" dirty="0" smtClean="0"/>
              <a:t>possible.</a:t>
            </a:r>
            <a:endParaRPr lang="en-ZA" sz="2600" dirty="0"/>
          </a:p>
          <a:p>
            <a:pPr>
              <a:spcBef>
                <a:spcPts val="600"/>
              </a:spcBef>
            </a:pPr>
            <a:r>
              <a:rPr lang="en-ZA" sz="2600" dirty="0"/>
              <a:t>Walk facing oncoming traffic wherever possible.</a:t>
            </a:r>
          </a:p>
          <a:p>
            <a:pPr lvl="0">
              <a:spcBef>
                <a:spcPts val="600"/>
              </a:spcBef>
            </a:pPr>
            <a:r>
              <a:rPr lang="en-ZA" sz="2600" dirty="0" smtClean="0"/>
              <a:t>Be </a:t>
            </a:r>
            <a:r>
              <a:rPr lang="en-ZA" sz="2600" dirty="0"/>
              <a:t>aware of your surroundings (</a:t>
            </a:r>
            <a:r>
              <a:rPr lang="en-ZA" sz="2600" dirty="0" smtClean="0"/>
              <a:t>earplugs block out traffic/warning noises). </a:t>
            </a:r>
            <a:endParaRPr lang="en-ZA" sz="2600" dirty="0"/>
          </a:p>
          <a:p>
            <a:pPr lvl="0">
              <a:spcBef>
                <a:spcPts val="600"/>
              </a:spcBef>
            </a:pPr>
            <a:r>
              <a:rPr lang="en-ZA" sz="2600" dirty="0" smtClean="0"/>
              <a:t>Don’t </a:t>
            </a:r>
            <a:r>
              <a:rPr lang="en-ZA" sz="2600" dirty="0"/>
              <a:t>use the roads </a:t>
            </a:r>
            <a:r>
              <a:rPr lang="en-ZA" sz="2600" dirty="0" smtClean="0"/>
              <a:t>under </a:t>
            </a:r>
            <a:r>
              <a:rPr lang="en-ZA" sz="2600" dirty="0"/>
              <a:t>the influence of alcohol</a:t>
            </a:r>
            <a:r>
              <a:rPr lang="en-ZA" sz="2600" dirty="0" smtClean="0"/>
              <a:t>.</a:t>
            </a:r>
          </a:p>
          <a:p>
            <a:pPr lvl="0">
              <a:spcBef>
                <a:spcPts val="600"/>
              </a:spcBef>
              <a:defRPr/>
            </a:pPr>
            <a:r>
              <a:rPr lang="en-ZA" altLang="en-US" sz="2600" dirty="0" smtClean="0"/>
              <a:t>At night: </a:t>
            </a:r>
            <a:r>
              <a:rPr lang="en-ZA" sz="2600" dirty="0"/>
              <a:t>Be Seen, Stay </a:t>
            </a:r>
            <a:r>
              <a:rPr lang="en-ZA" sz="2600" dirty="0" smtClean="0"/>
              <a:t>Safe (wear </a:t>
            </a:r>
            <a:r>
              <a:rPr lang="en-ZA" sz="2600" dirty="0"/>
              <a:t>bright or reflective item </a:t>
            </a:r>
            <a:r>
              <a:rPr lang="en-ZA" sz="2600" dirty="0" smtClean="0"/>
              <a:t>- more </a:t>
            </a:r>
            <a:r>
              <a:rPr lang="en-ZA" sz="2600" dirty="0"/>
              <a:t>visible to </a:t>
            </a:r>
            <a:r>
              <a:rPr lang="en-ZA" sz="2600" dirty="0" smtClean="0"/>
              <a:t>traffic).</a:t>
            </a:r>
            <a:endParaRPr lang="en-ZA" sz="2600" dirty="0"/>
          </a:p>
          <a:p>
            <a:pPr>
              <a:defRPr/>
            </a:pPr>
            <a:endParaRPr lang="en-ZA" altLang="en-US" dirty="0" smtClean="0"/>
          </a:p>
          <a:p>
            <a:pPr>
              <a:defRPr/>
            </a:pPr>
            <a:endParaRPr lang="en-ZA" altLang="en-US" dirty="0" smtClean="0"/>
          </a:p>
          <a:p>
            <a:pPr>
              <a:defRPr/>
            </a:pPr>
            <a:endParaRPr lang="en-ZA" altLang="en-US" dirty="0" smtClean="0"/>
          </a:p>
        </p:txBody>
      </p:sp>
      <p:pic>
        <p:nvPicPr>
          <p:cNvPr id="13314" name="Picture 2" descr="Image result for free pic reflective clothing pedestri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t="7592" r="27344"/>
          <a:stretch/>
        </p:blipFill>
        <p:spPr bwMode="auto">
          <a:xfrm>
            <a:off x="5724128" y="4698628"/>
            <a:ext cx="2322507" cy="17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85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mage result for free pic zebra crossing thoughtful pedestrian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3" y="1459076"/>
            <a:ext cx="8111752" cy="540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Road Safety – Pedestrian Crossings </a:t>
            </a:r>
            <a:endParaRPr lang="en-ZA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00"/>
              </a:spcBef>
            </a:pPr>
            <a:r>
              <a:rPr lang="en-ZA" sz="2600" dirty="0" smtClean="0"/>
              <a:t>Use </a:t>
            </a:r>
            <a:r>
              <a:rPr lang="en-ZA" sz="2600" dirty="0"/>
              <a:t>a </a:t>
            </a:r>
            <a:r>
              <a:rPr lang="en-ZA" sz="2600" b="1" dirty="0"/>
              <a:t>pedestrian/zebra crossing </a:t>
            </a:r>
            <a:r>
              <a:rPr lang="en-ZA" sz="2600" dirty="0"/>
              <a:t>to cross a road, wherever possible. </a:t>
            </a:r>
          </a:p>
          <a:p>
            <a:pPr lvl="0">
              <a:spcBef>
                <a:spcPts val="600"/>
              </a:spcBef>
            </a:pPr>
            <a:r>
              <a:rPr lang="en-ZA" sz="2600" dirty="0"/>
              <a:t>Give traffic plenty of </a:t>
            </a:r>
            <a:r>
              <a:rPr lang="en-ZA" sz="2600" b="1" dirty="0"/>
              <a:t>time to see you and stop </a:t>
            </a:r>
            <a:r>
              <a:rPr lang="en-ZA" sz="2600" dirty="0"/>
              <a:t>– </a:t>
            </a:r>
            <a:r>
              <a:rPr lang="en-ZA" sz="2600" dirty="0">
                <a:solidFill>
                  <a:srgbClr val="FF0000"/>
                </a:solidFill>
              </a:rPr>
              <a:t>before you start crossing.</a:t>
            </a:r>
          </a:p>
          <a:p>
            <a:pPr lvl="0">
              <a:spcBef>
                <a:spcPts val="600"/>
              </a:spcBef>
            </a:pPr>
            <a:r>
              <a:rPr lang="en-ZA" sz="2600" dirty="0">
                <a:solidFill>
                  <a:srgbClr val="FF0000"/>
                </a:solidFill>
              </a:rPr>
              <a:t>Ensure that vehicles are going to stop</a:t>
            </a:r>
            <a:r>
              <a:rPr lang="en-ZA" sz="2600" dirty="0"/>
              <a:t> – </a:t>
            </a:r>
            <a:r>
              <a:rPr lang="en-ZA" sz="2600" b="1" dirty="0"/>
              <a:t>do not </a:t>
            </a:r>
            <a:r>
              <a:rPr lang="en-ZA" sz="2600" b="1" i="1" dirty="0"/>
              <a:t>assume</a:t>
            </a:r>
            <a:r>
              <a:rPr lang="en-ZA" sz="2600" b="1" dirty="0"/>
              <a:t> </a:t>
            </a:r>
            <a:r>
              <a:rPr lang="en-ZA" sz="2600" dirty="0"/>
              <a:t>they will stop.</a:t>
            </a:r>
          </a:p>
          <a:p>
            <a:pPr>
              <a:spcBef>
                <a:spcPts val="600"/>
              </a:spcBef>
            </a:pPr>
            <a:r>
              <a:rPr lang="en-ZA" sz="2600" b="1" dirty="0"/>
              <a:t>Walk quickly </a:t>
            </a:r>
            <a:r>
              <a:rPr lang="en-ZA" sz="2600" dirty="0"/>
              <a:t>when crossing – </a:t>
            </a:r>
            <a:r>
              <a:rPr lang="en-ZA" sz="2600" dirty="0">
                <a:solidFill>
                  <a:srgbClr val="FF0000"/>
                </a:solidFill>
              </a:rPr>
              <a:t>for your own safety, and to avoid causing a traffic </a:t>
            </a:r>
            <a:r>
              <a:rPr lang="en-ZA" sz="2600" dirty="0" smtClean="0">
                <a:solidFill>
                  <a:srgbClr val="FF0000"/>
                </a:solidFill>
              </a:rPr>
              <a:t>jam.</a:t>
            </a:r>
            <a:endParaRPr lang="en-ZA" sz="2600" dirty="0">
              <a:solidFill>
                <a:srgbClr val="FF0000"/>
              </a:solidFill>
            </a:endParaRPr>
          </a:p>
          <a:p>
            <a:pPr>
              <a:defRPr/>
            </a:pPr>
            <a:endParaRPr lang="en-ZA" altLang="en-US" dirty="0" smtClean="0"/>
          </a:p>
          <a:p>
            <a:pPr>
              <a:defRPr/>
            </a:pPr>
            <a:endParaRPr lang="en-ZA" altLang="en-US" dirty="0" smtClean="0"/>
          </a:p>
          <a:p>
            <a:pPr>
              <a:defRPr/>
            </a:pPr>
            <a:endParaRPr lang="en-ZA" altLang="en-US" dirty="0" smtClean="0"/>
          </a:p>
        </p:txBody>
      </p:sp>
      <p:pic>
        <p:nvPicPr>
          <p:cNvPr id="5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50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ZA" dirty="0" smtClean="0"/>
              <a:t>Limit Safety Risks</a:t>
            </a:r>
            <a:endParaRPr lang="en-ZA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916016"/>
          </a:xfrm>
        </p:spPr>
        <p:txBody>
          <a:bodyPr/>
          <a:lstStyle/>
          <a:p>
            <a:pPr marL="119062" indent="0">
              <a:buNone/>
            </a:pPr>
            <a:r>
              <a:rPr lang="en-ZA" b="1" dirty="0"/>
              <a:t>Do NOT: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sz="2800" dirty="0">
                <a:latin typeface="Corbel (Body)"/>
              </a:rPr>
              <a:t>Walk alone in town at night.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sz="2800" dirty="0">
                <a:latin typeface="Corbel (Body)"/>
              </a:rPr>
              <a:t>Walk in </a:t>
            </a:r>
            <a:r>
              <a:rPr lang="en-ZA" altLang="en-US" sz="2800" dirty="0">
                <a:latin typeface="Corbel (Body)"/>
              </a:rPr>
              <a:t>deserted areas or dark roads.</a:t>
            </a:r>
            <a:endParaRPr lang="en-ZA" sz="2800" dirty="0">
              <a:latin typeface="Corbel (Body)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sz="2800" dirty="0">
                <a:latin typeface="Corbel (Body)"/>
              </a:rPr>
              <a:t>Walk around under the influence of alcohol.</a:t>
            </a:r>
            <a:endParaRPr lang="en-ZA" sz="2800" b="1" dirty="0">
              <a:latin typeface="Corbel (Body)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ZA" altLang="en-US" sz="2800" dirty="0" smtClean="0">
                <a:latin typeface="Corbel (Body)"/>
                <a:cs typeface="Times New Roman" panose="02020603050405020304" pitchFamily="18" charset="0"/>
              </a:rPr>
              <a:t>‘</a:t>
            </a:r>
            <a:r>
              <a:rPr lang="en-ZA" altLang="en-US" sz="2800" dirty="0">
                <a:latin typeface="Corbel (Body)"/>
              </a:rPr>
              <a:t>Display</a:t>
            </a:r>
            <a:r>
              <a:rPr lang="en-ZA" altLang="en-US" sz="2800" dirty="0">
                <a:latin typeface="Corbel (Body)"/>
                <a:cs typeface="Times New Roman" panose="02020603050405020304" pitchFamily="18" charset="0"/>
              </a:rPr>
              <a:t>’ </a:t>
            </a:r>
            <a:r>
              <a:rPr lang="en-ZA" altLang="en-US" sz="2800" dirty="0">
                <a:latin typeface="Corbel (Body)"/>
              </a:rPr>
              <a:t>your goods </a:t>
            </a:r>
            <a:r>
              <a:rPr lang="en-ZA" altLang="en-US" sz="2800" dirty="0" smtClean="0">
                <a:latin typeface="Corbel (Body)"/>
              </a:rPr>
              <a:t>or openly</a:t>
            </a:r>
            <a:r>
              <a:rPr lang="en-US" sz="2800" dirty="0" smtClean="0">
                <a:latin typeface="Corbel (Body)"/>
              </a:rPr>
              <a:t> </a:t>
            </a:r>
            <a:r>
              <a:rPr lang="en-US" sz="2800" dirty="0">
                <a:latin typeface="Corbel (Body)"/>
              </a:rPr>
              <a:t>use </a:t>
            </a:r>
            <a:r>
              <a:rPr lang="en-US" sz="2800" dirty="0" smtClean="0">
                <a:latin typeface="Corbel (Body)"/>
              </a:rPr>
              <a:t>cellphones, </a:t>
            </a:r>
            <a:r>
              <a:rPr lang="en-US" sz="2800" dirty="0" smtClean="0">
                <a:latin typeface="Corbel (Body)"/>
              </a:rPr>
              <a:t>iPads </a:t>
            </a:r>
            <a:r>
              <a:rPr lang="en-US" sz="2800" dirty="0">
                <a:latin typeface="Corbel (Body)"/>
              </a:rPr>
              <a:t>or other expensive gadgets while </a:t>
            </a:r>
            <a:r>
              <a:rPr lang="en-US" sz="2800" dirty="0" smtClean="0">
                <a:latin typeface="Corbel (Body)"/>
              </a:rPr>
              <a:t>in </a:t>
            </a:r>
            <a:r>
              <a:rPr lang="en-US" sz="2800" dirty="0">
                <a:latin typeface="Corbel (Body)"/>
              </a:rPr>
              <a:t>public </a:t>
            </a:r>
            <a:r>
              <a:rPr lang="en-US" sz="2800" dirty="0" smtClean="0">
                <a:latin typeface="Corbel (Body)"/>
              </a:rPr>
              <a:t>places.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ZA" altLang="en-US" sz="2800" dirty="0">
                <a:latin typeface="Corbel (Body)"/>
              </a:rPr>
              <a:t>L</a:t>
            </a:r>
            <a:r>
              <a:rPr lang="en-ZA" altLang="en-US" sz="2800" dirty="0" smtClean="0">
                <a:latin typeface="Corbel (Body)"/>
              </a:rPr>
              <a:t>eave </a:t>
            </a:r>
            <a:r>
              <a:rPr lang="en-ZA" altLang="en-US" sz="2800" dirty="0">
                <a:latin typeface="Corbel (Body)"/>
              </a:rPr>
              <a:t>valuables unattended.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ZA" altLang="en-US" sz="2800" dirty="0" smtClean="0">
                <a:latin typeface="Corbel (Body)"/>
              </a:rPr>
              <a:t>Trust strangers.</a:t>
            </a:r>
          </a:p>
        </p:txBody>
      </p:sp>
      <p:pic>
        <p:nvPicPr>
          <p:cNvPr id="5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16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ZA" dirty="0" smtClean="0"/>
              <a:t>Limit Safety Risks</a:t>
            </a:r>
            <a:endParaRPr lang="en-ZA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199" y="1484785"/>
            <a:ext cx="8570913" cy="4916016"/>
          </a:xfrm>
        </p:spPr>
        <p:txBody>
          <a:bodyPr/>
          <a:lstStyle/>
          <a:p>
            <a:pPr marL="119062" indent="0">
              <a:buNone/>
            </a:pPr>
            <a:r>
              <a:rPr lang="en-ZA" b="1" dirty="0" smtClean="0"/>
              <a:t>DO: </a:t>
            </a:r>
            <a:endParaRPr lang="en-ZA" b="1" dirty="0"/>
          </a:p>
          <a:p>
            <a:pPr>
              <a:spcAft>
                <a:spcPts val="600"/>
              </a:spcAft>
            </a:pPr>
            <a:r>
              <a:rPr lang="en-ZA" sz="2800" dirty="0">
                <a:latin typeface="Corbel (Body)"/>
              </a:rPr>
              <a:t>Use Blue Route at </a:t>
            </a:r>
            <a:r>
              <a:rPr lang="en-ZA" sz="2800" dirty="0" smtClean="0">
                <a:latin typeface="Corbel (Body)"/>
              </a:rPr>
              <a:t>night.</a:t>
            </a:r>
            <a:endParaRPr lang="en-ZA" sz="2800" dirty="0">
              <a:latin typeface="Corbel (Body)"/>
            </a:endParaRPr>
          </a:p>
          <a:p>
            <a:pPr>
              <a:spcAft>
                <a:spcPts val="600"/>
              </a:spcAft>
            </a:pPr>
            <a:r>
              <a:rPr lang="en-ZA" sz="2800" dirty="0">
                <a:latin typeface="Corbel (Body)"/>
              </a:rPr>
              <a:t>Walk in groups.</a:t>
            </a:r>
          </a:p>
          <a:p>
            <a:pPr>
              <a:spcAft>
                <a:spcPts val="600"/>
              </a:spcAft>
            </a:pPr>
            <a:r>
              <a:rPr lang="en-ZA" sz="2800" dirty="0">
                <a:latin typeface="Corbel (Body)"/>
              </a:rPr>
              <a:t>Arrange a lift home with a reliable person</a:t>
            </a:r>
            <a:r>
              <a:rPr lang="en-ZA" altLang="en-US" sz="2800" dirty="0">
                <a:latin typeface="Corbel (Body)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ZA" sz="2800" dirty="0" smtClean="0">
                <a:latin typeface="Corbel (Body)"/>
              </a:rPr>
              <a:t>Keep </a:t>
            </a:r>
            <a:r>
              <a:rPr lang="en-ZA" sz="2800" dirty="0">
                <a:latin typeface="Corbel (Body)"/>
              </a:rPr>
              <a:t>to well-lit areas.</a:t>
            </a:r>
          </a:p>
          <a:p>
            <a:pPr>
              <a:spcAft>
                <a:spcPts val="600"/>
              </a:spcAft>
            </a:pPr>
            <a:r>
              <a:rPr lang="en-ZA" sz="2800" dirty="0" smtClean="0">
                <a:latin typeface="Corbel (Body)"/>
              </a:rPr>
              <a:t>Be </a:t>
            </a:r>
            <a:r>
              <a:rPr lang="en-ZA" sz="2800" dirty="0">
                <a:latin typeface="Corbel (Body)"/>
              </a:rPr>
              <a:t>aware of your </a:t>
            </a:r>
            <a:r>
              <a:rPr lang="en-ZA" sz="2800" dirty="0" smtClean="0">
                <a:latin typeface="Corbel (Body)"/>
              </a:rPr>
              <a:t>surroundings, be </a:t>
            </a:r>
            <a:r>
              <a:rPr lang="en-ZA" sz="2800" dirty="0">
                <a:latin typeface="Corbel (Body)"/>
              </a:rPr>
              <a:t>vigilant </a:t>
            </a:r>
            <a:r>
              <a:rPr lang="en-ZA" sz="2800" dirty="0" smtClean="0">
                <a:latin typeface="Corbel (Body)"/>
              </a:rPr>
              <a:t>&amp; alert.</a:t>
            </a:r>
            <a:endParaRPr lang="en-ZA" sz="2800" dirty="0">
              <a:latin typeface="Corbel (Body)"/>
            </a:endParaRPr>
          </a:p>
          <a:p>
            <a:pPr>
              <a:spcAft>
                <a:spcPts val="600"/>
              </a:spcAft>
            </a:pPr>
            <a:r>
              <a:rPr lang="en-ZA" sz="2800" dirty="0">
                <a:latin typeface="Corbel (Body)"/>
              </a:rPr>
              <a:t>Park your vehicle close to a street light wherever </a:t>
            </a:r>
            <a:r>
              <a:rPr lang="en-ZA" sz="2800" dirty="0" smtClean="0">
                <a:latin typeface="Corbel (Body)"/>
              </a:rPr>
              <a:t>possible.</a:t>
            </a:r>
            <a:endParaRPr lang="en-ZA" sz="2800" dirty="0">
              <a:latin typeface="Corbel (Body)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4" t="18617" r="13345" b="19444"/>
          <a:stretch/>
        </p:blipFill>
        <p:spPr>
          <a:xfrm>
            <a:off x="4932040" y="1772816"/>
            <a:ext cx="852538" cy="792088"/>
          </a:xfrm>
          <a:prstGeom prst="rect">
            <a:avLst/>
          </a:prstGeom>
        </p:spPr>
      </p:pic>
      <p:pic>
        <p:nvPicPr>
          <p:cNvPr id="5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2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chemeClr val="accent1">
                    <a:satMod val="150000"/>
                  </a:schemeClr>
                </a:solidFill>
              </a:rPr>
              <a:t>Emergencies – what </a:t>
            </a:r>
            <a:r>
              <a:rPr lang="en-ZA" dirty="0">
                <a:solidFill>
                  <a:schemeClr val="accent1">
                    <a:satMod val="150000"/>
                  </a:schemeClr>
                </a:solidFill>
              </a:rPr>
              <a:t>to </a:t>
            </a:r>
            <a:r>
              <a:rPr lang="en-ZA" dirty="0" smtClean="0">
                <a:solidFill>
                  <a:schemeClr val="accent1">
                    <a:satMod val="150000"/>
                  </a:schemeClr>
                </a:solidFill>
              </a:rPr>
              <a:t>do</a:t>
            </a:r>
            <a:endParaRPr lang="en-GB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11560" y="1408113"/>
            <a:ext cx="8075240" cy="4992687"/>
          </a:xfrm>
        </p:spPr>
        <p:txBody>
          <a:bodyPr/>
          <a:lstStyle/>
          <a:p>
            <a:pPr marL="0" indent="0">
              <a:spcAft>
                <a:spcPts val="450"/>
              </a:spcAft>
              <a:buNone/>
            </a:pPr>
            <a:r>
              <a:rPr lang="en-GB" sz="2000" dirty="0"/>
              <a:t>In the event of a fire or other emergency, think of the four golden rules: </a:t>
            </a:r>
            <a:endParaRPr lang="en-US" altLang="en-US" sz="2000" dirty="0"/>
          </a:p>
          <a:p>
            <a:pPr marL="342900" indent="-342900">
              <a:spcBef>
                <a:spcPts val="150"/>
              </a:spcBef>
              <a:spcAft>
                <a:spcPts val="15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GB" sz="2000" b="1" u="sng" dirty="0"/>
              <a:t>Alarm</a:t>
            </a:r>
            <a:r>
              <a:rPr lang="en-GB" sz="2000" dirty="0"/>
              <a:t>: Raise the alarm to alert others – scream, whistle, push </a:t>
            </a:r>
            <a:r>
              <a:rPr lang="en-GB" sz="2000" dirty="0" smtClean="0"/>
              <a:t>alarm, </a:t>
            </a:r>
            <a:r>
              <a:rPr lang="en-GB" sz="2000" dirty="0"/>
              <a:t>shout FIRE!</a:t>
            </a:r>
            <a:endParaRPr lang="en-ZA" sz="20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GB" sz="2000" b="1" u="sng" dirty="0"/>
              <a:t>Emergency Services</a:t>
            </a:r>
            <a:r>
              <a:rPr lang="en-GB" sz="2000" dirty="0"/>
              <a:t>: </a:t>
            </a:r>
            <a:r>
              <a:rPr lang="en-GB" sz="2000" i="1" dirty="0"/>
              <a:t>Call no matter how small</a:t>
            </a:r>
            <a:r>
              <a:rPr lang="en-GB" sz="2000" dirty="0" smtClean="0"/>
              <a:t>. </a:t>
            </a:r>
            <a:r>
              <a:rPr lang="en-GB" sz="2000" dirty="0"/>
              <a:t>Save </a:t>
            </a:r>
            <a:r>
              <a:rPr lang="en-GB" sz="2000" dirty="0" smtClean="0"/>
              <a:t>on </a:t>
            </a:r>
            <a:r>
              <a:rPr lang="en-GB" sz="2000" dirty="0"/>
              <a:t>your cell </a:t>
            </a:r>
            <a:r>
              <a:rPr lang="en-GB" sz="2000" dirty="0" smtClean="0"/>
              <a:t>phone.            </a:t>
            </a:r>
            <a:r>
              <a:rPr lang="en-GB" sz="2000" b="1" dirty="0" smtClean="0"/>
              <a:t>CPU </a:t>
            </a:r>
            <a:r>
              <a:rPr lang="en-GB" sz="2000" b="1" dirty="0"/>
              <a:t>Emergency </a:t>
            </a:r>
            <a:r>
              <a:rPr lang="en-GB" sz="2000" b="1" dirty="0" smtClean="0">
                <a:solidFill>
                  <a:srgbClr val="FF0000"/>
                </a:solidFill>
              </a:rPr>
              <a:t>046 603 8999   </a:t>
            </a:r>
            <a:r>
              <a:rPr lang="en-GB" sz="2000" dirty="0"/>
              <a:t>|  </a:t>
            </a:r>
            <a:r>
              <a:rPr lang="en-GB" sz="2000" b="1" dirty="0"/>
              <a:t> Makana Fire &amp; Rescue </a:t>
            </a:r>
            <a:r>
              <a:rPr lang="en-GB" sz="2000" b="1" dirty="0">
                <a:solidFill>
                  <a:srgbClr val="FF0000"/>
                </a:solidFill>
              </a:rPr>
              <a:t>046 622 </a:t>
            </a:r>
            <a:r>
              <a:rPr lang="en-GB" sz="2000" b="1" dirty="0" smtClean="0">
                <a:solidFill>
                  <a:srgbClr val="FF0000"/>
                </a:solidFill>
              </a:rPr>
              <a:t>4444</a:t>
            </a:r>
            <a:endParaRPr lang="en-GB" sz="200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GB" sz="2000" b="1" u="sng" dirty="0" smtClean="0"/>
              <a:t>Extinguish</a:t>
            </a:r>
            <a:r>
              <a:rPr lang="en-GB" sz="2000" dirty="0"/>
              <a:t>: Only try to extinguish if </a:t>
            </a:r>
            <a:r>
              <a:rPr lang="en-GB" sz="2000" dirty="0" smtClean="0"/>
              <a:t>safe.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GB" sz="2000" b="1" u="sng" dirty="0" smtClean="0"/>
              <a:t>Evacuate</a:t>
            </a:r>
            <a:r>
              <a:rPr lang="en-GB" sz="2000" dirty="0"/>
              <a:t>: Everyone must get out; if necessary, crawl to avoid smoke</a:t>
            </a:r>
            <a:r>
              <a:rPr lang="en-GB" sz="2000" dirty="0" smtClean="0"/>
              <a:t>/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None/>
            </a:pPr>
            <a:r>
              <a:rPr lang="en-GB" sz="2000" dirty="0" smtClean="0"/>
              <a:t>                                                                                                                  heat </a:t>
            </a:r>
            <a:r>
              <a:rPr lang="en-GB" sz="2000" dirty="0"/>
              <a:t>suffocation.</a:t>
            </a:r>
            <a:endParaRPr lang="en-ZA" sz="2000" dirty="0"/>
          </a:p>
          <a:p>
            <a:pPr marL="467916" indent="-128588">
              <a:spcBef>
                <a:spcPts val="600"/>
              </a:spcBef>
              <a:buClr>
                <a:srgbClr val="FF0000"/>
              </a:buClr>
            </a:pPr>
            <a:r>
              <a:rPr lang="en-GB" sz="1800" dirty="0"/>
              <a:t>Close windows and doors if you can, </a:t>
            </a:r>
            <a:r>
              <a:rPr lang="en-GB" sz="1800" dirty="0" smtClean="0"/>
              <a:t>help </a:t>
            </a:r>
            <a:r>
              <a:rPr lang="en-GB" sz="1800" dirty="0"/>
              <a:t>people with disabilities</a:t>
            </a:r>
            <a:r>
              <a:rPr lang="en-GB" sz="1800" dirty="0" smtClean="0"/>
              <a:t>.</a:t>
            </a:r>
          </a:p>
          <a:p>
            <a:pPr marL="467916" indent="-128588">
              <a:lnSpc>
                <a:spcPct val="120000"/>
              </a:lnSpc>
              <a:spcBef>
                <a:spcPts val="900"/>
              </a:spcBef>
              <a:spcAft>
                <a:spcPts val="750"/>
              </a:spcAft>
              <a:buClr>
                <a:srgbClr val="FF0000"/>
              </a:buClr>
            </a:pPr>
            <a:r>
              <a:rPr lang="en-GB" sz="1800" dirty="0" smtClean="0"/>
              <a:t>Meet </a:t>
            </a:r>
            <a:r>
              <a:rPr lang="en-GB" sz="1800" dirty="0"/>
              <a:t>at Assembly Point for roll call.</a:t>
            </a:r>
            <a:endParaRPr lang="en-ZA" sz="1800" dirty="0"/>
          </a:p>
          <a:p>
            <a:pPr marL="467916" indent="-128588">
              <a:buClr>
                <a:srgbClr val="FF0000"/>
              </a:buClr>
              <a:tabLst>
                <a:tab pos="467916" algn="l"/>
              </a:tabLst>
            </a:pPr>
            <a:r>
              <a:rPr lang="en-GB" sz="1800" dirty="0"/>
              <a:t>Don’t take risks: do NOT use lifts, </a:t>
            </a:r>
            <a:r>
              <a:rPr lang="en-GB" sz="1800" dirty="0" smtClean="0"/>
              <a:t>do NOT open closed doors (there </a:t>
            </a:r>
            <a:r>
              <a:rPr lang="en-GB" sz="1800" dirty="0"/>
              <a:t>may be fire </a:t>
            </a:r>
            <a:r>
              <a:rPr lang="en-GB" sz="1800" dirty="0" smtClean="0"/>
              <a:t>in room), do </a:t>
            </a:r>
            <a:r>
              <a:rPr lang="en-GB" sz="1800" dirty="0"/>
              <a:t>NOT go back inside – until instructed </a:t>
            </a:r>
            <a:r>
              <a:rPr lang="en-GB" sz="1800" dirty="0" smtClean="0"/>
              <a:t>by Makana </a:t>
            </a:r>
            <a:r>
              <a:rPr lang="en-GB" sz="1800" dirty="0"/>
              <a:t>Fire Officer </a:t>
            </a:r>
            <a:r>
              <a:rPr lang="en-GB" sz="1800" dirty="0" smtClean="0"/>
              <a:t>or by</a:t>
            </a:r>
          </a:p>
          <a:p>
            <a:pPr marL="339328" indent="0" algn="r">
              <a:buClr>
                <a:srgbClr val="FF0000"/>
              </a:buClr>
              <a:buNone/>
              <a:tabLst>
                <a:tab pos="467916" algn="l"/>
              </a:tabLst>
            </a:pPr>
            <a:r>
              <a:rPr lang="en-GB" sz="1800" dirty="0" smtClean="0"/>
              <a:t>Emergency </a:t>
            </a:r>
            <a:r>
              <a:rPr lang="en-GB" sz="1800" dirty="0"/>
              <a:t>Coordinator</a:t>
            </a:r>
            <a:endParaRPr lang="en-US" altLang="en-US" sz="1800" dirty="0"/>
          </a:p>
        </p:txBody>
      </p:sp>
      <p:pic>
        <p:nvPicPr>
          <p:cNvPr id="12292" name="Picture 4" descr="Fire Action On Discovering A Fir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0" r="83603" b="-3255"/>
          <a:stretch/>
        </p:blipFill>
        <p:spPr bwMode="auto">
          <a:xfrm>
            <a:off x="42660" y="1662504"/>
            <a:ext cx="546100" cy="448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1844824"/>
            <a:ext cx="6192688" cy="4032448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450"/>
              </a:spcAft>
              <a:defRPr/>
            </a:pPr>
            <a:r>
              <a:rPr lang="en-ZA" sz="4500" dirty="0" smtClean="0"/>
              <a:t>Use CPU </a:t>
            </a:r>
            <a:r>
              <a:rPr lang="en-ZA" sz="4800" b="1" dirty="0">
                <a:solidFill>
                  <a:srgbClr val="0000FF"/>
                </a:solidFill>
              </a:rPr>
              <a:t>Blue Security Route</a:t>
            </a:r>
            <a:r>
              <a:rPr lang="en-ZA" sz="4800" dirty="0">
                <a:solidFill>
                  <a:srgbClr val="0000FF"/>
                </a:solidFill>
              </a:rPr>
              <a:t> </a:t>
            </a:r>
          </a:p>
          <a:p>
            <a:pPr lvl="1">
              <a:spcAft>
                <a:spcPts val="0"/>
              </a:spcAft>
              <a:defRPr/>
            </a:pPr>
            <a:r>
              <a:rPr lang="en-ZA" sz="3200" dirty="0"/>
              <a:t>Prince Alfred Street </a:t>
            </a:r>
          </a:p>
          <a:p>
            <a:pPr lvl="1">
              <a:spcAft>
                <a:spcPts val="0"/>
              </a:spcAft>
              <a:defRPr/>
            </a:pPr>
            <a:r>
              <a:rPr lang="en-ZA" sz="3200" dirty="0"/>
              <a:t>St Peters </a:t>
            </a:r>
            <a:r>
              <a:rPr lang="en-ZA" sz="3200" dirty="0" smtClean="0"/>
              <a:t>Campus</a:t>
            </a:r>
          </a:p>
          <a:p>
            <a:pPr lvl="1">
              <a:spcAft>
                <a:spcPts val="0"/>
              </a:spcAft>
              <a:defRPr/>
            </a:pPr>
            <a:r>
              <a:rPr lang="en-US" sz="3200" dirty="0" smtClean="0"/>
              <a:t>Hill top residence</a:t>
            </a:r>
            <a:endParaRPr lang="en-ZA" sz="3200" dirty="0"/>
          </a:p>
          <a:p>
            <a:pPr lvl="1">
              <a:spcAft>
                <a:spcPts val="0"/>
              </a:spcAft>
              <a:defRPr/>
            </a:pPr>
            <a:r>
              <a:rPr lang="en-ZA" sz="3200" dirty="0"/>
              <a:t>signposted </a:t>
            </a:r>
          </a:p>
          <a:p>
            <a:pPr lvl="1">
              <a:spcAft>
                <a:spcPts val="0"/>
              </a:spcAft>
              <a:defRPr/>
            </a:pPr>
            <a:r>
              <a:rPr lang="en-ZA" sz="3200" dirty="0"/>
              <a:t>well lit</a:t>
            </a:r>
          </a:p>
          <a:p>
            <a:pPr lvl="1">
              <a:spcAft>
                <a:spcPts val="0"/>
              </a:spcAft>
              <a:defRPr/>
            </a:pPr>
            <a:r>
              <a:rPr lang="en-US" sz="3200" dirty="0"/>
              <a:t>SOS (panic button)</a:t>
            </a:r>
            <a:endParaRPr lang="en-ZA" sz="3200" dirty="0"/>
          </a:p>
          <a:p>
            <a:pPr lvl="1">
              <a:spcAft>
                <a:spcPts val="0"/>
              </a:spcAft>
              <a:defRPr/>
            </a:pPr>
            <a:r>
              <a:rPr lang="en-ZA" sz="3200" dirty="0" smtClean="0"/>
              <a:t>Guard on </a:t>
            </a:r>
            <a:r>
              <a:rPr lang="en-ZA" sz="3200" dirty="0"/>
              <a:t>patrol</a:t>
            </a:r>
          </a:p>
          <a:p>
            <a:pPr marL="342900" lvl="1" indent="0">
              <a:spcAft>
                <a:spcPts val="0"/>
              </a:spcAft>
              <a:buNone/>
              <a:defRPr/>
            </a:pPr>
            <a:endParaRPr lang="en-ZA" sz="825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ZA" altLang="en-US" sz="4000" dirty="0"/>
              <a:t>Call CPU on 046 603 8146 / 8147 </a:t>
            </a:r>
            <a:endParaRPr lang="en-ZA" altLang="en-US" sz="4000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ZA" altLang="en-US" sz="4500" b="1" dirty="0" smtClean="0">
                <a:solidFill>
                  <a:srgbClr val="CC0000"/>
                </a:solidFill>
              </a:rPr>
              <a:t>Emergency number: 046 603 8999 </a:t>
            </a:r>
            <a:endParaRPr lang="en-ZA" altLang="en-US" sz="4500" b="1" dirty="0">
              <a:solidFill>
                <a:srgbClr val="CC0000"/>
              </a:solidFill>
            </a:endParaRPr>
          </a:p>
          <a:p>
            <a:pPr>
              <a:defRPr/>
            </a:pPr>
            <a:endParaRPr lang="en-ZA" altLang="en-US" dirty="0"/>
          </a:p>
          <a:p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16832"/>
            <a:ext cx="2214155" cy="27432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1600" y="476672"/>
            <a:ext cx="7429499" cy="37866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r>
              <a:rPr lang="en-US" dirty="0" smtClean="0"/>
              <a:t>Blue Security Route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4" t="18617" r="13345" b="19444"/>
          <a:stretch/>
        </p:blipFill>
        <p:spPr>
          <a:xfrm>
            <a:off x="4725769" y="2420888"/>
            <a:ext cx="852538" cy="792088"/>
          </a:xfrm>
          <a:prstGeom prst="rect">
            <a:avLst/>
          </a:prstGeom>
        </p:spPr>
      </p:pic>
      <p:pic>
        <p:nvPicPr>
          <p:cNvPr id="8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98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dirty="0"/>
              <a:t>Safety &amp; Security in Res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522689"/>
            <a:ext cx="8229600" cy="457060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800" dirty="0" smtClean="0"/>
              <a:t>Obey house rules for visitors (security risk).</a:t>
            </a:r>
            <a:endParaRPr lang="en-ZA" altLang="en-US" sz="2800" dirty="0" smtClean="0"/>
          </a:p>
          <a:p>
            <a:pPr>
              <a:spcAft>
                <a:spcPts val="600"/>
              </a:spcAft>
            </a:pPr>
            <a:r>
              <a:rPr lang="en-ZA" altLang="en-US" sz="2800" dirty="0"/>
              <a:t>Make sure you know who lives in </a:t>
            </a:r>
            <a:r>
              <a:rPr lang="en-US" altLang="en-US" sz="2800" dirty="0"/>
              <a:t>your res!</a:t>
            </a:r>
          </a:p>
          <a:p>
            <a:pPr>
              <a:spcAft>
                <a:spcPts val="600"/>
              </a:spcAft>
            </a:pPr>
            <a:r>
              <a:rPr lang="en-US" altLang="en-US" sz="2800" dirty="0" smtClean="0"/>
              <a:t>Do not let in strangers.</a:t>
            </a:r>
          </a:p>
          <a:p>
            <a:pPr>
              <a:spcAft>
                <a:spcPts val="600"/>
              </a:spcAft>
            </a:pPr>
            <a:r>
              <a:rPr lang="en-ZA" altLang="en-US" sz="2800" dirty="0" smtClean="0"/>
              <a:t>Make sure you are not ‘tailed’ into res.</a:t>
            </a:r>
          </a:p>
          <a:p>
            <a:pPr>
              <a:spcAft>
                <a:spcPts val="600"/>
              </a:spcAft>
            </a:pPr>
            <a:r>
              <a:rPr lang="en-US" altLang="en-US" sz="2800" dirty="0" smtClean="0"/>
              <a:t>Report suspicious/unauthorized persons to </a:t>
            </a:r>
            <a:r>
              <a:rPr lang="en-US" altLang="en-US" sz="2800" dirty="0" smtClean="0"/>
              <a:t>   wardens </a:t>
            </a:r>
            <a:r>
              <a:rPr lang="en-US" altLang="en-US" sz="2800" dirty="0" smtClean="0"/>
              <a:t>or CPU </a:t>
            </a:r>
            <a:r>
              <a:rPr lang="en-US" altLang="en-US" sz="2800" dirty="0" smtClean="0">
                <a:solidFill>
                  <a:srgbClr val="FF0000"/>
                </a:solidFill>
              </a:rPr>
              <a:t>immediately.</a:t>
            </a:r>
            <a:endParaRPr lang="en-ZA" altLang="en-US" sz="2800" dirty="0" smtClean="0"/>
          </a:p>
          <a:p>
            <a:pPr>
              <a:spcAft>
                <a:spcPts val="600"/>
              </a:spcAft>
            </a:pPr>
            <a:r>
              <a:rPr lang="en-US" altLang="en-US" sz="2800" dirty="0" smtClean="0"/>
              <a:t>Report </a:t>
            </a:r>
            <a:r>
              <a:rPr lang="en-US" altLang="en-US" sz="2800" dirty="0"/>
              <a:t>to your warden if </a:t>
            </a:r>
            <a:r>
              <a:rPr lang="en-US" altLang="en-US" sz="2800" dirty="0" smtClean="0"/>
              <a:t>anything is </a:t>
            </a:r>
            <a:r>
              <a:rPr lang="en-US" altLang="en-US" sz="2800" dirty="0"/>
              <a:t>broken or damaged (doors, windows, </a:t>
            </a:r>
            <a:r>
              <a:rPr lang="en-US" altLang="en-US" sz="2800" dirty="0" err="1"/>
              <a:t>etc</a:t>
            </a:r>
            <a:r>
              <a:rPr lang="en-US" altLang="en-US" sz="2800" dirty="0" smtClean="0"/>
              <a:t>) </a:t>
            </a:r>
            <a:r>
              <a:rPr lang="en-US" altLang="en-US" sz="2800" dirty="0" smtClean="0">
                <a:sym typeface="Wingdings" panose="05000000000000000000" pitchFamily="2" charset="2"/>
              </a:rPr>
              <a:t> t</a:t>
            </a:r>
            <a:r>
              <a:rPr lang="en-US" altLang="en-US" sz="2800" dirty="0" smtClean="0"/>
              <a:t>o </a:t>
            </a:r>
            <a:r>
              <a:rPr lang="en-US" altLang="en-US" sz="2800" dirty="0"/>
              <a:t>be repaired as soon as </a:t>
            </a:r>
            <a:r>
              <a:rPr lang="en-US" altLang="en-US" sz="2800" dirty="0" smtClean="0"/>
              <a:t>possible.</a:t>
            </a:r>
            <a:endParaRPr lang="en-US" alt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4" t="18617" r="13345" b="19444"/>
          <a:stretch/>
        </p:blipFill>
        <p:spPr>
          <a:xfrm>
            <a:off x="7308304" y="3774415"/>
            <a:ext cx="852538" cy="792088"/>
          </a:xfrm>
          <a:prstGeom prst="rect">
            <a:avLst/>
          </a:prstGeom>
        </p:spPr>
      </p:pic>
      <p:pic>
        <p:nvPicPr>
          <p:cNvPr id="5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2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dirty="0"/>
              <a:t>Safety &amp; Security in Res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522689"/>
            <a:ext cx="8229600" cy="4878111"/>
          </a:xfrm>
        </p:spPr>
        <p:txBody>
          <a:bodyPr/>
          <a:lstStyle/>
          <a:p>
            <a:pPr marL="119062" indent="0">
              <a:spcAft>
                <a:spcPts val="0"/>
              </a:spcAft>
              <a:buNone/>
            </a:pPr>
            <a:r>
              <a:rPr lang="en-ZA" dirty="0" smtClean="0"/>
              <a:t>Whenever you leave your room (even for a short while):</a:t>
            </a:r>
          </a:p>
          <a:p>
            <a:pPr>
              <a:spcAft>
                <a:spcPts val="600"/>
              </a:spcAft>
            </a:pPr>
            <a:r>
              <a:rPr lang="en-US" altLang="en-US" sz="2800" dirty="0" smtClean="0"/>
              <a:t>Lock your door.</a:t>
            </a:r>
          </a:p>
          <a:p>
            <a:pPr>
              <a:spcAft>
                <a:spcPts val="600"/>
              </a:spcAft>
            </a:pPr>
            <a:r>
              <a:rPr lang="en-US" altLang="en-US" sz="2800" dirty="0" smtClean="0"/>
              <a:t>Close the windows.</a:t>
            </a:r>
          </a:p>
          <a:p>
            <a:pPr>
              <a:spcAft>
                <a:spcPts val="600"/>
              </a:spcAft>
            </a:pPr>
            <a:r>
              <a:rPr lang="en-ZA" sz="2800" dirty="0"/>
              <a:t>Lock </a:t>
            </a:r>
            <a:r>
              <a:rPr lang="en-US" altLang="en-US" sz="2800" dirty="0"/>
              <a:t>away </a:t>
            </a:r>
            <a:r>
              <a:rPr lang="en-US" altLang="en-US" sz="2800" dirty="0" smtClean="0"/>
              <a:t>valuables.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Do NOT </a:t>
            </a:r>
            <a:r>
              <a:rPr lang="en-US" sz="2800" dirty="0"/>
              <a:t>leave </a:t>
            </a:r>
            <a:r>
              <a:rPr lang="en-US" sz="2800" dirty="0" smtClean="0"/>
              <a:t>a </a:t>
            </a:r>
            <a:r>
              <a:rPr lang="en-US" sz="2800" dirty="0"/>
              <a:t>message on </a:t>
            </a:r>
            <a:r>
              <a:rPr lang="en-US" sz="2800" dirty="0" smtClean="0"/>
              <a:t>your </a:t>
            </a:r>
            <a:r>
              <a:rPr lang="en-US" sz="2800" dirty="0"/>
              <a:t>door </a:t>
            </a:r>
            <a:r>
              <a:rPr lang="en-US" sz="2800" dirty="0" smtClean="0"/>
              <a:t>to indicate that you </a:t>
            </a:r>
            <a:r>
              <a:rPr lang="en-US" sz="2800" dirty="0"/>
              <a:t>will be away for </a:t>
            </a:r>
            <a:r>
              <a:rPr lang="en-US" sz="2800" dirty="0" smtClean="0"/>
              <a:t>any </a:t>
            </a:r>
            <a:r>
              <a:rPr lang="en-US" sz="2800" dirty="0"/>
              <a:t>length of </a:t>
            </a:r>
            <a:r>
              <a:rPr lang="en-US" sz="2800" dirty="0" smtClean="0"/>
              <a:t>time.</a:t>
            </a:r>
            <a:endParaRPr lang="en-US" sz="2800" dirty="0"/>
          </a:p>
          <a:p>
            <a:pPr>
              <a:spcAft>
                <a:spcPts val="600"/>
              </a:spcAft>
            </a:pPr>
            <a:endParaRPr lang="en-US" altLang="en-US" dirty="0" smtClean="0"/>
          </a:p>
          <a:p>
            <a:endParaRPr lang="en-ZA" altLang="en-US" dirty="0" smtClean="0"/>
          </a:p>
          <a:p>
            <a:endParaRPr lang="en-ZA" altLang="en-US" dirty="0" smtClean="0"/>
          </a:p>
          <a:p>
            <a:endParaRPr lang="en-ZA" altLang="en-US" dirty="0" smtClean="0"/>
          </a:p>
        </p:txBody>
      </p:sp>
      <p:pic>
        <p:nvPicPr>
          <p:cNvPr id="5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49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Oppidan </a:t>
            </a:r>
            <a:r>
              <a:rPr lang="en-ZA" dirty="0" smtClean="0"/>
              <a:t>Safety &amp; Security</a:t>
            </a:r>
            <a:endParaRPr lang="en-ZA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sz="2800" dirty="0" smtClean="0"/>
              <a:t>Oppidan </a:t>
            </a:r>
            <a:r>
              <a:rPr lang="en-ZA" sz="2800" dirty="0"/>
              <a:t>student digs </a:t>
            </a:r>
            <a:r>
              <a:rPr lang="en-ZA" sz="2800" dirty="0" smtClean="0"/>
              <a:t>are often “soft </a:t>
            </a:r>
            <a:r>
              <a:rPr lang="en-ZA" sz="2800" dirty="0"/>
              <a:t>targets</a:t>
            </a:r>
            <a:r>
              <a:rPr lang="en-ZA" sz="2800" dirty="0" smtClean="0"/>
              <a:t>” for petty </a:t>
            </a:r>
            <a:r>
              <a:rPr lang="en-ZA" sz="2800" dirty="0"/>
              <a:t>crime. </a:t>
            </a:r>
            <a:endParaRPr lang="en-ZA" sz="2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sz="2800" dirty="0" smtClean="0"/>
              <a:t>Be proactive about safety</a:t>
            </a:r>
            <a:r>
              <a:rPr lang="en-ZA" sz="2800" dirty="0"/>
              <a:t>: </a:t>
            </a:r>
            <a:endParaRPr lang="en-ZA" sz="2800" dirty="0" smtClean="0"/>
          </a:p>
          <a:p>
            <a:pPr marL="868362" lvl="1" indent="-457200">
              <a:spcBef>
                <a:spcPts val="0"/>
              </a:spcBef>
              <a:spcAft>
                <a:spcPts val="600"/>
              </a:spcAft>
            </a:pPr>
            <a:r>
              <a:rPr lang="en-ZA" sz="2600" dirty="0" smtClean="0"/>
              <a:t>Choose secure digs </a:t>
            </a:r>
          </a:p>
          <a:p>
            <a:pPr marL="868362" lvl="1" indent="-457200">
              <a:spcBef>
                <a:spcPts val="0"/>
              </a:spcBef>
              <a:spcAft>
                <a:spcPts val="600"/>
              </a:spcAft>
            </a:pPr>
            <a:r>
              <a:rPr lang="en-ZA" sz="2600" dirty="0" smtClean="0"/>
              <a:t>Join neighbourhood WhatsApp </a:t>
            </a:r>
            <a:r>
              <a:rPr lang="en-ZA" sz="2600" dirty="0"/>
              <a:t>security </a:t>
            </a:r>
            <a:r>
              <a:rPr lang="en-ZA" sz="2600" dirty="0" smtClean="0"/>
              <a:t>group</a:t>
            </a:r>
            <a:endParaRPr lang="en-ZA" sz="26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sz="2800" b="1" dirty="0" smtClean="0"/>
              <a:t>ALWAYS </a:t>
            </a:r>
            <a:r>
              <a:rPr lang="en-ZA" sz="2800" dirty="0"/>
              <a:t>take basic </a:t>
            </a:r>
            <a:r>
              <a:rPr lang="en-ZA" sz="2800" dirty="0" smtClean="0"/>
              <a:t>safety precautions: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ZA" sz="2600" dirty="0" smtClean="0"/>
              <a:t>Set house </a:t>
            </a:r>
            <a:r>
              <a:rPr lang="en-ZA" sz="2600" dirty="0"/>
              <a:t>alarm when you go </a:t>
            </a:r>
            <a:r>
              <a:rPr lang="en-ZA" sz="2600" dirty="0" smtClean="0"/>
              <a:t>out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ZA" sz="2600" dirty="0" smtClean="0"/>
              <a:t>Close </a:t>
            </a:r>
            <a:r>
              <a:rPr lang="en-ZA" sz="2600" dirty="0"/>
              <a:t>windows and lock doors. </a:t>
            </a:r>
            <a:endParaRPr lang="en-ZA" sz="26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ZA" altLang="en-US" sz="2600" dirty="0" smtClean="0"/>
              <a:t>Always keep garden gate closed.</a:t>
            </a:r>
          </a:p>
          <a:p>
            <a:pPr>
              <a:defRPr/>
            </a:pPr>
            <a:endParaRPr lang="en-ZA" altLang="en-US" dirty="0" smtClean="0"/>
          </a:p>
          <a:p>
            <a:pPr>
              <a:defRPr/>
            </a:pPr>
            <a:endParaRPr lang="en-ZA" altLang="en-US" dirty="0" smtClean="0"/>
          </a:p>
        </p:txBody>
      </p:sp>
      <p:pic>
        <p:nvPicPr>
          <p:cNvPr id="5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81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satMod val="150000"/>
                  </a:schemeClr>
                </a:solidFill>
              </a:rPr>
              <a:t>Campus Protection Unit Info</a:t>
            </a:r>
            <a:endParaRPr lang="en-GB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522689"/>
            <a:ext cx="8229600" cy="4878111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b="1" dirty="0" smtClean="0"/>
              <a:t>www.ru.ac.za/campusprotection</a:t>
            </a:r>
            <a:endParaRPr lang="en-US" b="1" dirty="0"/>
          </a:p>
          <a:p>
            <a:pPr marL="119062" indent="0">
              <a:spcBef>
                <a:spcPts val="600"/>
              </a:spcBef>
              <a:buNone/>
              <a:defRPr/>
            </a:pPr>
            <a:endParaRPr lang="en-US" dirty="0" smtClean="0"/>
          </a:p>
          <a:p>
            <a:pPr marL="119062" indent="0">
              <a:spcBef>
                <a:spcPts val="600"/>
              </a:spcBef>
              <a:buNone/>
              <a:defRPr/>
            </a:pPr>
            <a:endParaRPr lang="en-US" dirty="0" smtClean="0"/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Report </a:t>
            </a:r>
            <a:r>
              <a:rPr lang="en-US" dirty="0"/>
              <a:t>all incidents on campus to </a:t>
            </a:r>
            <a:r>
              <a:rPr lang="en-US" dirty="0">
                <a:solidFill>
                  <a:srgbClr val="FF0000"/>
                </a:solidFill>
              </a:rPr>
              <a:t>CPU </a:t>
            </a:r>
            <a:endParaRPr lang="en-US" dirty="0"/>
          </a:p>
          <a:p>
            <a:pPr marL="119062" indent="0">
              <a:spcBef>
                <a:spcPts val="600"/>
              </a:spcBef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           046 603 8146 / 8147   or   8999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Report </a:t>
            </a:r>
            <a:r>
              <a:rPr lang="en-US" dirty="0"/>
              <a:t>incidents off campus to </a:t>
            </a:r>
            <a:r>
              <a:rPr lang="en-US" dirty="0">
                <a:solidFill>
                  <a:srgbClr val="FF0000"/>
                </a:solidFill>
              </a:rPr>
              <a:t>SAPS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10111</a:t>
            </a:r>
            <a:endParaRPr lang="en-US" dirty="0"/>
          </a:p>
          <a:p>
            <a:pPr marL="119062" indent="0" algn="ctr">
              <a:spcBef>
                <a:spcPts val="600"/>
              </a:spcBef>
              <a:buNone/>
              <a:defRPr/>
            </a:pPr>
            <a:r>
              <a:rPr lang="en-ZA" dirty="0" smtClean="0">
                <a:solidFill>
                  <a:srgbClr val="FF0000"/>
                </a:solidFill>
                <a:latin typeface="Calibri" panose="020F0502020204030204" pitchFamily="34" charset="0"/>
              </a:rPr>
              <a:t>or 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046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603 </a:t>
            </a:r>
            <a:r>
              <a:rPr lang="en-ZA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9152 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or  046 603 </a:t>
            </a:r>
            <a:r>
              <a:rPr lang="en-ZA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9146/7 </a:t>
            </a:r>
            <a:endParaRPr lang="en-ZA" alt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4" t="18617" r="13345" b="19444"/>
          <a:stretch/>
        </p:blipFill>
        <p:spPr>
          <a:xfrm>
            <a:off x="3419872" y="2204864"/>
            <a:ext cx="1085048" cy="1008112"/>
          </a:xfrm>
          <a:prstGeom prst="rect">
            <a:avLst/>
          </a:prstGeom>
        </p:spPr>
      </p:pic>
      <p:pic>
        <p:nvPicPr>
          <p:cNvPr id="8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75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749598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ZA" dirty="0" smtClean="0"/>
              <a:t>Safety Info</a:t>
            </a:r>
            <a:endParaRPr lang="en-ZA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4933"/>
            <a:ext cx="8229600" cy="4755867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b="1" dirty="0">
                <a:solidFill>
                  <a:srgbClr val="FFC000"/>
                </a:solidFill>
              </a:rPr>
              <a:t>www.ru.ac.za/safety </a:t>
            </a:r>
            <a:endParaRPr lang="en-US" b="1" dirty="0" smtClean="0">
              <a:solidFill>
                <a:srgbClr val="FFC000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FFC000"/>
                </a:solidFill>
              </a:rPr>
              <a:t>Fire safety:</a:t>
            </a:r>
          </a:p>
          <a:p>
            <a:pPr lvl="1">
              <a:spcAft>
                <a:spcPts val="600"/>
              </a:spcAft>
              <a:defRPr/>
            </a:pPr>
            <a:r>
              <a:rPr lang="en-ZA" sz="2100" u="sng" dirty="0" smtClean="0">
                <a:solidFill>
                  <a:srgbClr val="7030A0"/>
                </a:solidFill>
              </a:rPr>
              <a:t>Evacuation</a:t>
            </a:r>
            <a:r>
              <a:rPr lang="en-ZA" sz="2100" dirty="0"/>
              <a:t>: </a:t>
            </a:r>
            <a:r>
              <a:rPr lang="en-ZA" sz="1800" dirty="0" smtClean="0"/>
              <a:t>Guidelines on emergency evacuation procedures</a:t>
            </a:r>
            <a:r>
              <a:rPr lang="en-ZA" sz="1800" dirty="0"/>
              <a:t> </a:t>
            </a:r>
          </a:p>
          <a:p>
            <a:pPr lvl="1">
              <a:spcAft>
                <a:spcPts val="600"/>
              </a:spcAft>
              <a:defRPr/>
            </a:pPr>
            <a:r>
              <a:rPr lang="en-ZA" sz="2100" u="sng" dirty="0">
                <a:solidFill>
                  <a:srgbClr val="7030A0"/>
                </a:solidFill>
              </a:rPr>
              <a:t>Extinguishers</a:t>
            </a:r>
            <a:r>
              <a:rPr lang="en-ZA" sz="2100" dirty="0"/>
              <a:t>: </a:t>
            </a:r>
            <a:r>
              <a:rPr lang="en-ZA" sz="1800" dirty="0" smtClean="0"/>
              <a:t>Info on fire extinguishers and fire hose re</a:t>
            </a:r>
            <a:r>
              <a:rPr lang="en-ZA" sz="2100" dirty="0" smtClean="0"/>
              <a:t>els</a:t>
            </a:r>
          </a:p>
          <a:p>
            <a:pPr lvl="1">
              <a:spcAft>
                <a:spcPts val="600"/>
              </a:spcAft>
              <a:defRPr/>
            </a:pPr>
            <a:r>
              <a:rPr lang="en-ZA" sz="2100" u="sng" dirty="0" smtClean="0">
                <a:solidFill>
                  <a:srgbClr val="7030A0"/>
                </a:solidFill>
              </a:rPr>
              <a:t>Alarms</a:t>
            </a:r>
            <a:r>
              <a:rPr lang="en-ZA" sz="2100" dirty="0" smtClean="0"/>
              <a:t>: </a:t>
            </a:r>
            <a:r>
              <a:rPr lang="en-ZA" sz="1800" dirty="0" smtClean="0"/>
              <a:t>Info on fire alarms</a:t>
            </a:r>
          </a:p>
          <a:p>
            <a:pPr lvl="1">
              <a:spcAft>
                <a:spcPts val="600"/>
              </a:spcAft>
              <a:defRPr/>
            </a:pPr>
            <a:r>
              <a:rPr lang="en-ZA" sz="2100" u="sng" dirty="0" smtClean="0">
                <a:solidFill>
                  <a:srgbClr val="7030A0"/>
                </a:solidFill>
              </a:rPr>
              <a:t>Fire </a:t>
            </a:r>
            <a:r>
              <a:rPr lang="en-ZA" sz="2100" u="sng" dirty="0">
                <a:solidFill>
                  <a:srgbClr val="7030A0"/>
                </a:solidFill>
              </a:rPr>
              <a:t>Drills</a:t>
            </a:r>
            <a:r>
              <a:rPr lang="en-ZA" sz="2100" dirty="0" smtClean="0"/>
              <a:t>: </a:t>
            </a:r>
            <a:r>
              <a:rPr lang="en-ZA" sz="1800" dirty="0" smtClean="0"/>
              <a:t>Guidelines on fire drills</a:t>
            </a:r>
            <a:endParaRPr lang="en-ZA" sz="1800" dirty="0"/>
          </a:p>
          <a:p>
            <a:pPr lvl="1">
              <a:spcAft>
                <a:spcPts val="600"/>
              </a:spcAft>
              <a:defRPr/>
            </a:pPr>
            <a:r>
              <a:rPr lang="en-ZA" sz="2100" u="sng" dirty="0" smtClean="0">
                <a:solidFill>
                  <a:srgbClr val="7030A0"/>
                </a:solidFill>
              </a:rPr>
              <a:t>Fire </a:t>
            </a:r>
            <a:r>
              <a:rPr lang="en-ZA" sz="2100" u="sng" dirty="0">
                <a:solidFill>
                  <a:srgbClr val="7030A0"/>
                </a:solidFill>
              </a:rPr>
              <a:t>Safety Training</a:t>
            </a:r>
            <a:r>
              <a:rPr lang="en-ZA" sz="2100" dirty="0"/>
              <a:t>: </a:t>
            </a:r>
            <a:r>
              <a:rPr lang="en-ZA" sz="1800" dirty="0"/>
              <a:t>How to get training </a:t>
            </a:r>
            <a:r>
              <a:rPr lang="en-ZA" sz="1800" dirty="0" smtClean="0"/>
              <a:t>for fire </a:t>
            </a:r>
            <a:r>
              <a:rPr lang="en-ZA" sz="1800" dirty="0" smtClean="0"/>
              <a:t>marshals</a:t>
            </a:r>
            <a:endParaRPr lang="en-ZA" sz="1800" dirty="0"/>
          </a:p>
          <a:p>
            <a:pPr marL="457200" lvl="1" indent="0" algn="ctr">
              <a:spcAft>
                <a:spcPts val="600"/>
              </a:spcAft>
              <a:buNone/>
              <a:defRPr/>
            </a:pPr>
            <a:r>
              <a:rPr lang="en-ZA" sz="3200" b="1" dirty="0">
                <a:solidFill>
                  <a:srgbClr val="7030A0"/>
                </a:solidFill>
              </a:rPr>
              <a:t>Thank you</a:t>
            </a:r>
            <a:r>
              <a:rPr lang="en-ZA" sz="3200" b="1" dirty="0" smtClean="0">
                <a:solidFill>
                  <a:srgbClr val="7030A0"/>
                </a:solidFill>
              </a:rPr>
              <a:t>!</a:t>
            </a:r>
            <a:endParaRPr lang="en-GB" altLang="en-US" sz="3200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96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Chemistry of </a:t>
            </a:r>
            <a:r>
              <a:rPr lang="en-GB" dirty="0" smtClean="0"/>
              <a:t>Fire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25975"/>
          </a:xfrm>
        </p:spPr>
        <p:txBody>
          <a:bodyPr/>
          <a:lstStyle/>
          <a:p>
            <a:r>
              <a:rPr lang="en-GB" altLang="en-US" b="1" smtClean="0">
                <a:solidFill>
                  <a:srgbClr val="FF0000"/>
                </a:solidFill>
              </a:rPr>
              <a:t>Triangle of combustion</a:t>
            </a:r>
            <a:r>
              <a:rPr lang="en-GB" altLang="en-US" smtClean="0">
                <a:solidFill>
                  <a:srgbClr val="FF0000"/>
                </a:solidFill>
              </a:rPr>
              <a:t>: </a:t>
            </a:r>
          </a:p>
          <a:p>
            <a:pPr lvl="1"/>
            <a:r>
              <a:rPr lang="en-GB" altLang="en-US" smtClean="0"/>
              <a:t>to start &amp; keep burning …</a:t>
            </a:r>
          </a:p>
          <a:p>
            <a:pPr lvl="1"/>
            <a:r>
              <a:rPr lang="en-GB" altLang="en-US" smtClean="0"/>
              <a:t>a fire needs </a:t>
            </a:r>
            <a:r>
              <a:rPr lang="en-GB" altLang="en-US" u="sng" smtClean="0">
                <a:solidFill>
                  <a:srgbClr val="800000"/>
                </a:solidFill>
              </a:rPr>
              <a:t>fuel</a:t>
            </a:r>
            <a:r>
              <a:rPr lang="en-GB" altLang="en-US" smtClean="0">
                <a:solidFill>
                  <a:srgbClr val="800000"/>
                </a:solidFill>
              </a:rPr>
              <a:t> </a:t>
            </a:r>
            <a:r>
              <a:rPr lang="en-GB" altLang="en-US" smtClean="0"/>
              <a:t>+ </a:t>
            </a:r>
            <a:r>
              <a:rPr lang="en-GB" altLang="en-US" u="sng" smtClean="0">
                <a:solidFill>
                  <a:srgbClr val="00B0F0"/>
                </a:solidFill>
              </a:rPr>
              <a:t>oxygen</a:t>
            </a:r>
            <a:r>
              <a:rPr lang="en-GB" altLang="en-US" smtClean="0">
                <a:solidFill>
                  <a:srgbClr val="00B0F0"/>
                </a:solidFill>
              </a:rPr>
              <a:t> </a:t>
            </a:r>
            <a:r>
              <a:rPr lang="en-GB" altLang="en-US" smtClean="0"/>
              <a:t>+ </a:t>
            </a:r>
            <a:r>
              <a:rPr lang="en-GB" altLang="en-US" u="sng" smtClean="0">
                <a:solidFill>
                  <a:srgbClr val="FFC000"/>
                </a:solidFill>
              </a:rPr>
              <a:t>heat</a:t>
            </a:r>
            <a:endParaRPr lang="en-GB" altLang="en-US" smtClean="0">
              <a:solidFill>
                <a:srgbClr val="FFC000"/>
              </a:solidFill>
            </a:endParaRPr>
          </a:p>
          <a:p>
            <a:r>
              <a:rPr lang="en-GB" altLang="en-US" b="1" smtClean="0">
                <a:solidFill>
                  <a:srgbClr val="FF0000"/>
                </a:solidFill>
              </a:rPr>
              <a:t>How fire spreads</a:t>
            </a:r>
            <a:r>
              <a:rPr lang="en-GB" altLang="en-US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GB" altLang="en-US" u="sng" smtClean="0"/>
              <a:t>Direct flame</a:t>
            </a:r>
            <a:r>
              <a:rPr lang="en-GB" altLang="en-US" smtClean="0"/>
              <a:t> – direct contact</a:t>
            </a:r>
          </a:p>
          <a:p>
            <a:pPr lvl="1"/>
            <a:r>
              <a:rPr lang="en-GB" altLang="en-US" u="sng" smtClean="0"/>
              <a:t>Conduction</a:t>
            </a:r>
            <a:r>
              <a:rPr lang="en-GB" altLang="en-US" smtClean="0"/>
              <a:t> – heat moves through solid matter</a:t>
            </a:r>
          </a:p>
          <a:p>
            <a:pPr lvl="1"/>
            <a:r>
              <a:rPr lang="en-GB" altLang="en-US" u="sng" smtClean="0"/>
              <a:t>Radiation</a:t>
            </a:r>
            <a:r>
              <a:rPr lang="en-GB" altLang="en-US" smtClean="0"/>
              <a:t> – heat given off, no direct contact</a:t>
            </a:r>
          </a:p>
          <a:p>
            <a:pPr lvl="1"/>
            <a:r>
              <a:rPr lang="en-GB" altLang="en-US" u="sng" smtClean="0">
                <a:solidFill>
                  <a:srgbClr val="FF0000"/>
                </a:solidFill>
              </a:rPr>
              <a:t>Convection</a:t>
            </a:r>
            <a:r>
              <a:rPr lang="en-GB" altLang="en-US" smtClean="0"/>
              <a:t> – heat moves through air!!!</a:t>
            </a:r>
            <a:endParaRPr lang="en-ZA" altLang="en-US" smtClean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44675"/>
            <a:ext cx="24003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http://bullex.com/wp-content/uploads/2013/02/300x226-gas-based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5064"/>
            <a:ext cx="8476258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55448"/>
            <a:ext cx="6573416" cy="1252728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Flashover</a:t>
            </a:r>
            <a:endParaRPr lang="en-ZA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25975"/>
          </a:xfrm>
        </p:spPr>
        <p:txBody>
          <a:bodyPr/>
          <a:lstStyle/>
          <a:p>
            <a:pPr marL="576262" indent="-457200">
              <a:spcBef>
                <a:spcPts val="600"/>
              </a:spcBef>
              <a:buFont typeface="Wingdings" panose="05000000000000000000" pitchFamily="2" charset="2"/>
              <a:buChar char="à"/>
              <a:defRPr/>
            </a:pPr>
            <a:r>
              <a:rPr lang="en-GB" dirty="0" smtClean="0"/>
              <a:t>Heat </a:t>
            </a:r>
            <a:r>
              <a:rPr lang="en-GB" dirty="0"/>
              <a:t>moves through air by </a:t>
            </a:r>
            <a:r>
              <a:rPr lang="en-GB" b="1" u="sng" dirty="0" smtClean="0"/>
              <a:t>convection</a:t>
            </a:r>
          </a:p>
          <a:p>
            <a:pPr marL="576262" indent="-457200">
              <a:spcBef>
                <a:spcPts val="600"/>
              </a:spcBef>
              <a:buFont typeface="Wingdings" panose="05000000000000000000" pitchFamily="2" charset="2"/>
              <a:buChar char="à"/>
              <a:defRPr/>
            </a:pPr>
            <a:r>
              <a:rPr lang="en-GB" dirty="0" smtClean="0">
                <a:sym typeface="Wingdings" panose="05000000000000000000" pitchFamily="2" charset="2"/>
              </a:rPr>
              <a:t>build-up </a:t>
            </a:r>
            <a:r>
              <a:rPr lang="en-GB" dirty="0">
                <a:sym typeface="Wingdings" panose="05000000000000000000" pitchFamily="2" charset="2"/>
              </a:rPr>
              <a:t>of s</a:t>
            </a:r>
            <a:r>
              <a:rPr lang="en-GB" dirty="0"/>
              <a:t>moke &amp; heat</a:t>
            </a:r>
          </a:p>
          <a:p>
            <a:pPr marL="576262" indent="-457200">
              <a:spcBef>
                <a:spcPts val="600"/>
              </a:spcBef>
              <a:buFont typeface="Wingdings" panose="05000000000000000000" pitchFamily="2" charset="2"/>
              <a:buChar char="à"/>
              <a:defRPr/>
            </a:pPr>
            <a:r>
              <a:rPr lang="en-GB" dirty="0" smtClean="0"/>
              <a:t>superheated </a:t>
            </a:r>
            <a:r>
              <a:rPr lang="en-GB" dirty="0"/>
              <a:t>thermal </a:t>
            </a:r>
            <a:r>
              <a:rPr lang="en-GB" dirty="0" smtClean="0"/>
              <a:t>layer spreads</a:t>
            </a:r>
          </a:p>
          <a:p>
            <a:pPr marL="119062" indent="0">
              <a:buFont typeface="Wingdings 2" panose="05020102010507070707" pitchFamily="18" charset="2"/>
              <a:buNone/>
              <a:defRPr/>
            </a:pPr>
            <a:r>
              <a:rPr lang="en-GB" dirty="0" smtClean="0"/>
              <a:t>     (</a:t>
            </a:r>
            <a:r>
              <a:rPr lang="en-GB" dirty="0"/>
              <a:t>heating the </a:t>
            </a:r>
            <a:r>
              <a:rPr lang="en-GB" dirty="0" smtClean="0"/>
              <a:t>air in the whole</a:t>
            </a:r>
            <a:r>
              <a:rPr lang="en-GB" dirty="0" smtClean="0">
                <a:solidFill>
                  <a:srgbClr val="FF0000"/>
                </a:solidFill>
              </a:rPr>
              <a:t> building)</a:t>
            </a:r>
          </a:p>
          <a:p>
            <a:pPr marL="576262" indent="-457200">
              <a:spcBef>
                <a:spcPts val="600"/>
              </a:spcBef>
              <a:buFont typeface="Wingdings" panose="05000000000000000000" pitchFamily="2" charset="2"/>
              <a:buChar char="à"/>
              <a:defRPr/>
            </a:pPr>
            <a:r>
              <a:rPr lang="en-GB" dirty="0" smtClean="0"/>
              <a:t>Building bursts </a:t>
            </a:r>
            <a:r>
              <a:rPr lang="en-GB" dirty="0"/>
              <a:t>into </a:t>
            </a:r>
            <a:r>
              <a:rPr lang="en-GB" dirty="0" smtClean="0"/>
              <a:t>flame!</a:t>
            </a:r>
          </a:p>
          <a:p>
            <a:pPr marL="119062" indent="0" algn="ctr">
              <a:buFont typeface="Wingdings 2" panose="05020102010507070707" pitchFamily="18" charset="2"/>
              <a:buNone/>
              <a:defRPr/>
            </a:pPr>
            <a:endParaRPr lang="en-GB" dirty="0" smtClean="0">
              <a:solidFill>
                <a:srgbClr val="FF0000"/>
              </a:solidFill>
            </a:endParaRPr>
          </a:p>
          <a:p>
            <a:pPr marL="119062" indent="0">
              <a:buFont typeface="Wingdings 2" panose="05020102010507070707" pitchFamily="18" charset="2"/>
              <a:buNone/>
              <a:defRPr/>
            </a:pPr>
            <a:r>
              <a:rPr lang="en-GB" dirty="0" smtClean="0">
                <a:solidFill>
                  <a:srgbClr val="FF0000"/>
                </a:solidFill>
              </a:rPr>
              <a:t>     </a:t>
            </a:r>
            <a:r>
              <a:rPr lang="en-GB" b="1" dirty="0" smtClean="0">
                <a:solidFill>
                  <a:srgbClr val="FF0000"/>
                </a:solidFill>
              </a:rPr>
              <a:t> A fire fighter’s greatest fear!!</a:t>
            </a:r>
          </a:p>
        </p:txBody>
      </p:sp>
      <p:pic>
        <p:nvPicPr>
          <p:cNvPr id="5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15616" y="980728"/>
            <a:ext cx="6925554" cy="5616624"/>
            <a:chOff x="1187624" y="476672"/>
            <a:chExt cx="6925554" cy="56166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624" y="476672"/>
              <a:ext cx="6925554" cy="5616624"/>
            </a:xfrm>
            <a:prstGeom prst="rect">
              <a:avLst/>
            </a:prstGeom>
          </p:spPr>
        </p:pic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 rot="20364285">
              <a:off x="1533655" y="1216415"/>
              <a:ext cx="4334516" cy="707886"/>
            </a:xfrm>
            <a:prstGeom prst="rect">
              <a:avLst/>
            </a:prstGeom>
            <a:solidFill>
              <a:srgbClr val="FFC800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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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66C7D"/>
                </a:buClr>
                <a:buFont typeface="Arial" panose="020B0604020202020204" pitchFamily="34" charset="0"/>
                <a:buChar char="▪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BB76D"/>
                </a:buClr>
                <a:buFont typeface="Arial" panose="020B0604020202020204" pitchFamily="34" charset="0"/>
                <a:buChar char="▪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ZA" alt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Fire can be fatal!</a:t>
              </a:r>
              <a:endParaRPr lang="en-GB" altLang="en-US" sz="4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009246" y="519063"/>
            <a:ext cx="7022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dirty="0">
                <a:solidFill>
                  <a:srgbClr val="FF0000"/>
                </a:solidFill>
                <a:latin typeface="Roboto"/>
                <a:hlinkClick r:id="rId3" tooltip="Brazil Nightclub Fire Report"/>
              </a:rPr>
              <a:t>https://www.youtube.com/watch?v=xZAECFkP6oA</a:t>
            </a:r>
            <a:endParaRPr lang="en-ZA" sz="2400" b="0" i="0" dirty="0">
              <a:solidFill>
                <a:srgbClr val="FF0000"/>
              </a:solidFill>
              <a:effectLst/>
              <a:latin typeface="Roboto"/>
            </a:endParaRPr>
          </a:p>
        </p:txBody>
      </p:sp>
      <p:pic>
        <p:nvPicPr>
          <p:cNvPr id="7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28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bullex.com/wp-content/uploads/2013/02/300x226-gas-based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" t="376" r="20854" b="38452"/>
          <a:stretch/>
        </p:blipFill>
        <p:spPr bwMode="auto">
          <a:xfrm>
            <a:off x="-36512" y="1484850"/>
            <a:ext cx="9180512" cy="531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5448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Importance of Fire Drills!</a:t>
            </a:r>
            <a:endParaRPr lang="en-ZA" dirty="0"/>
          </a:p>
        </p:txBody>
      </p:sp>
      <p:sp>
        <p:nvSpPr>
          <p:cNvPr id="30724" name="Content Placeholder 2"/>
          <p:cNvSpPr>
            <a:spLocks noGrp="1"/>
          </p:cNvSpPr>
          <p:nvPr>
            <p:ph idx="1"/>
          </p:nvPr>
        </p:nvSpPr>
        <p:spPr>
          <a:xfrm>
            <a:off x="539750" y="1844675"/>
            <a:ext cx="8229600" cy="4554538"/>
          </a:xfrm>
        </p:spPr>
        <p:txBody>
          <a:bodyPr/>
          <a:lstStyle/>
          <a:p>
            <a:pPr marL="574675" lvl="0" indent="-4572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ZA" b="1" dirty="0" smtClean="0"/>
              <a:t>Four (4) fire </a:t>
            </a:r>
            <a:r>
              <a:rPr lang="en-ZA" b="1" dirty="0"/>
              <a:t>drills </a:t>
            </a:r>
            <a:r>
              <a:rPr lang="en-ZA" dirty="0" smtClean="0"/>
              <a:t>per year must </a:t>
            </a:r>
            <a:r>
              <a:rPr lang="en-ZA" dirty="0"/>
              <a:t>be held </a:t>
            </a:r>
            <a:r>
              <a:rPr lang="en-ZA" dirty="0" smtClean="0"/>
              <a:t>                                 (one per term)</a:t>
            </a:r>
            <a:endParaRPr lang="en-ZA" dirty="0"/>
          </a:p>
          <a:p>
            <a:pPr marL="574675" indent="-4572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dirty="0" smtClean="0"/>
              <a:t>To </a:t>
            </a:r>
            <a:r>
              <a:rPr lang="en-GB" altLang="en-US" b="1" dirty="0" smtClean="0"/>
              <a:t>practice</a:t>
            </a:r>
            <a:r>
              <a:rPr lang="en-GB" altLang="en-US" dirty="0" smtClean="0"/>
              <a:t> </a:t>
            </a:r>
            <a:r>
              <a:rPr lang="en-GB" altLang="en-US" b="1" dirty="0" smtClean="0">
                <a:solidFill>
                  <a:srgbClr val="FF0000"/>
                </a:solidFill>
              </a:rPr>
              <a:t>SAFE evacuation </a:t>
            </a:r>
            <a:r>
              <a:rPr lang="en-GB" altLang="en-US" b="1" dirty="0" smtClean="0"/>
              <a:t>(get out in under 3 minutes)</a:t>
            </a:r>
          </a:p>
          <a:p>
            <a:pPr marL="574675" indent="-4572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b="1" dirty="0" smtClean="0"/>
              <a:t>www.ru.ac.za/safety/</a:t>
            </a:r>
            <a:r>
              <a:rPr lang="en-GB" altLang="en-US" b="1" dirty="0" smtClean="0">
                <a:solidFill>
                  <a:srgbClr val="FF0000"/>
                </a:solidFill>
              </a:rPr>
              <a:t>fire</a:t>
            </a:r>
            <a:r>
              <a:rPr lang="en-GB" altLang="en-US" b="1" dirty="0" smtClean="0"/>
              <a:t>/firedrills</a:t>
            </a:r>
            <a:endParaRPr lang="en-GB" altLang="en-US" b="1" dirty="0"/>
          </a:p>
          <a:p>
            <a:pPr marL="117475" indent="0">
              <a:buClr>
                <a:schemeClr val="tx1"/>
              </a:buClr>
              <a:buNone/>
              <a:defRPr/>
            </a:pPr>
            <a:endParaRPr lang="en-GB" altLang="en-US" dirty="0" smtClean="0"/>
          </a:p>
        </p:txBody>
      </p:sp>
      <p:pic>
        <p:nvPicPr>
          <p:cNvPr id="5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mage result for free pic  do not be stupid!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9" t="1923" r="28800" b="5469"/>
          <a:stretch/>
        </p:blipFill>
        <p:spPr bwMode="auto">
          <a:xfrm>
            <a:off x="7311795" y="3554894"/>
            <a:ext cx="144016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39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Controlling Fire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841875"/>
          </a:xfrm>
        </p:spPr>
        <p:txBody>
          <a:bodyPr/>
          <a:lstStyle/>
          <a:p>
            <a:pPr>
              <a:defRPr/>
            </a:pPr>
            <a:r>
              <a:rPr lang="en-GB" sz="3600" dirty="0" smtClean="0">
                <a:solidFill>
                  <a:srgbClr val="FF0000"/>
                </a:solidFill>
              </a:rPr>
              <a:t>Remove one </a:t>
            </a:r>
            <a:r>
              <a:rPr lang="en-GB" sz="3600" u="sng" dirty="0" smtClean="0">
                <a:solidFill>
                  <a:srgbClr val="FF0000"/>
                </a:solidFill>
              </a:rPr>
              <a:t>or more</a:t>
            </a:r>
            <a:r>
              <a:rPr lang="en-GB" sz="3600" dirty="0" smtClean="0">
                <a:solidFill>
                  <a:srgbClr val="FF0000"/>
                </a:solidFill>
              </a:rPr>
              <a:t>: </a:t>
            </a:r>
          </a:p>
          <a:p>
            <a:pPr lvl="1">
              <a:defRPr/>
            </a:pPr>
            <a:r>
              <a:rPr lang="en-GB" u="sng" dirty="0" smtClean="0"/>
              <a:t>fuel</a:t>
            </a:r>
            <a:r>
              <a:rPr lang="en-GB" dirty="0" smtClean="0"/>
              <a:t> </a:t>
            </a:r>
            <a:r>
              <a:rPr lang="en-GB" dirty="0"/>
              <a:t>/</a:t>
            </a:r>
            <a:r>
              <a:rPr lang="en-GB" dirty="0" smtClean="0"/>
              <a:t> </a:t>
            </a:r>
            <a:r>
              <a:rPr lang="en-GB" u="sng" dirty="0"/>
              <a:t>oxygen</a:t>
            </a:r>
            <a:r>
              <a:rPr lang="en-GB" dirty="0"/>
              <a:t> </a:t>
            </a:r>
            <a:r>
              <a:rPr lang="en-GB" dirty="0" smtClean="0"/>
              <a:t>/ </a:t>
            </a:r>
            <a:r>
              <a:rPr lang="en-GB" u="sng" dirty="0" smtClean="0"/>
              <a:t>heat</a:t>
            </a:r>
            <a:endParaRPr lang="en-GB" dirty="0" smtClean="0"/>
          </a:p>
          <a:p>
            <a:pPr marL="119062" indent="0">
              <a:buFont typeface="Wingdings 2" panose="05020102010507070707" pitchFamily="18" charset="2"/>
              <a:buNone/>
              <a:defRPr/>
            </a:pPr>
            <a:endParaRPr lang="en-GB" sz="11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sz="3600" b="1" u="sng" dirty="0" smtClean="0">
                <a:solidFill>
                  <a:srgbClr val="FF0000"/>
                </a:solidFill>
              </a:rPr>
              <a:t>Only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dirty="0" smtClean="0">
                <a:solidFill>
                  <a:srgbClr val="FF0000"/>
                </a:solidFill>
              </a:rPr>
              <a:t>attempt to extinguish a fire IF:</a:t>
            </a:r>
          </a:p>
          <a:p>
            <a:pPr lvl="1">
              <a:defRPr/>
            </a:pPr>
            <a:r>
              <a:rPr lang="en-GB" sz="3200" dirty="0" smtClean="0">
                <a:solidFill>
                  <a:srgbClr val="FF6600"/>
                </a:solidFill>
              </a:rPr>
              <a:t>It </a:t>
            </a:r>
            <a:r>
              <a:rPr lang="en-GB" sz="3200" dirty="0">
                <a:solidFill>
                  <a:srgbClr val="FF6600"/>
                </a:solidFill>
              </a:rPr>
              <a:t>is small and not </a:t>
            </a:r>
            <a:r>
              <a:rPr lang="en-GB" sz="3200" dirty="0" smtClean="0">
                <a:solidFill>
                  <a:srgbClr val="FF6600"/>
                </a:solidFill>
              </a:rPr>
              <a:t>spreading</a:t>
            </a:r>
            <a:endParaRPr lang="en-ZA" sz="3200" dirty="0">
              <a:solidFill>
                <a:srgbClr val="FF6600"/>
              </a:solidFill>
            </a:endParaRPr>
          </a:p>
          <a:p>
            <a:pPr lvl="1">
              <a:defRPr/>
            </a:pPr>
            <a:r>
              <a:rPr lang="en-GB" sz="3200" dirty="0" smtClean="0">
                <a:solidFill>
                  <a:srgbClr val="800000"/>
                </a:solidFill>
              </a:rPr>
              <a:t>You </a:t>
            </a:r>
            <a:r>
              <a:rPr lang="en-GB" sz="3200" dirty="0">
                <a:solidFill>
                  <a:srgbClr val="800000"/>
                </a:solidFill>
              </a:rPr>
              <a:t>know how to use the fire </a:t>
            </a:r>
            <a:r>
              <a:rPr lang="en-GB" sz="3200" dirty="0" smtClean="0">
                <a:solidFill>
                  <a:srgbClr val="800000"/>
                </a:solidFill>
              </a:rPr>
              <a:t>extinguisher</a:t>
            </a:r>
            <a:endParaRPr lang="en-ZA" sz="3200" dirty="0">
              <a:solidFill>
                <a:srgbClr val="800000"/>
              </a:solidFill>
            </a:endParaRPr>
          </a:p>
          <a:p>
            <a:pPr lvl="1"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You </a:t>
            </a:r>
            <a:r>
              <a:rPr lang="en-GB" sz="3200" dirty="0">
                <a:solidFill>
                  <a:srgbClr val="FF0000"/>
                </a:solidFill>
              </a:rPr>
              <a:t>have </a:t>
            </a:r>
            <a:r>
              <a:rPr lang="en-GB" sz="3200" dirty="0" smtClean="0">
                <a:solidFill>
                  <a:srgbClr val="FF0000"/>
                </a:solidFill>
              </a:rPr>
              <a:t>a SAFE EXIT behind you 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GB" sz="2200" dirty="0" smtClean="0">
                <a:solidFill>
                  <a:srgbClr val="FF0000"/>
                </a:solidFill>
              </a:rPr>
              <a:t>      (</a:t>
            </a:r>
            <a:r>
              <a:rPr lang="en-GB" sz="2200" i="1" dirty="0" smtClean="0">
                <a:solidFill>
                  <a:srgbClr val="FF0000"/>
                </a:solidFill>
              </a:rPr>
              <a:t>so you can turn and get out quickly and safely</a:t>
            </a:r>
            <a:r>
              <a:rPr lang="en-GB" sz="2200" dirty="0" smtClean="0">
                <a:solidFill>
                  <a:srgbClr val="FF0000"/>
                </a:solidFill>
              </a:rPr>
              <a:t>!)</a:t>
            </a: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1844675"/>
            <a:ext cx="16224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7235825" y="2060575"/>
            <a:ext cx="36036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075613" y="2060575"/>
            <a:ext cx="3603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08888" y="2636838"/>
            <a:ext cx="50323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187450" y="2305050"/>
            <a:ext cx="647700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68538" y="2347913"/>
            <a:ext cx="647700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341688" y="2325688"/>
            <a:ext cx="647700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spnk\My Documents\My Pictures\Estates Div\Fire safety\Recent download 3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19"/>
          <a:stretch>
            <a:fillRect/>
          </a:stretch>
        </p:blipFill>
        <p:spPr bwMode="auto">
          <a:xfrm>
            <a:off x="6059488" y="3689350"/>
            <a:ext cx="3101975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How to Use a Fire Extinguisher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7786688" cy="4246563"/>
          </a:xfrm>
        </p:spPr>
        <p:txBody>
          <a:bodyPr/>
          <a:lstStyle/>
          <a:p>
            <a:pPr marL="119062" indent="0">
              <a:buFont typeface="Wingdings 2" panose="05020102010507070707" pitchFamily="18" charset="2"/>
              <a:buNone/>
              <a:defRPr/>
            </a:pPr>
            <a:r>
              <a:rPr lang="en-ZA" dirty="0" smtClean="0"/>
              <a:t>Think </a:t>
            </a:r>
            <a:r>
              <a:rPr lang="en-ZA" b="1" dirty="0" smtClean="0">
                <a:solidFill>
                  <a:srgbClr val="FF0000"/>
                </a:solidFill>
              </a:rPr>
              <a:t>P.A.S.S.</a:t>
            </a:r>
          </a:p>
          <a:p>
            <a:pPr marL="119062" indent="0">
              <a:buFont typeface="Wingdings 2" panose="05020102010507070707" pitchFamily="18" charset="2"/>
              <a:buNone/>
              <a:defRPr/>
            </a:pPr>
            <a:endParaRPr lang="en-ZA" sz="2200" b="1" dirty="0" smtClean="0">
              <a:solidFill>
                <a:srgbClr val="FF0000"/>
              </a:solidFill>
            </a:endParaRPr>
          </a:p>
          <a:p>
            <a:pPr marL="119062" indent="0">
              <a:buFont typeface="Wingdings 2" panose="05020102010507070707" pitchFamily="18" charset="2"/>
              <a:buNone/>
              <a:defRPr/>
            </a:pPr>
            <a:endParaRPr lang="en-ZA" sz="1100" b="1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ZA" sz="3200" b="1" dirty="0" smtClean="0">
                <a:solidFill>
                  <a:srgbClr val="FF0000"/>
                </a:solidFill>
              </a:rPr>
              <a:t>P</a:t>
            </a:r>
            <a:r>
              <a:rPr lang="en-ZA" b="1" dirty="0" smtClean="0">
                <a:solidFill>
                  <a:srgbClr val="FF0000"/>
                </a:solidFill>
              </a:rPr>
              <a:t> </a:t>
            </a:r>
            <a:r>
              <a:rPr lang="en-ZA" dirty="0"/>
              <a:t>– Pull the </a:t>
            </a:r>
            <a:r>
              <a:rPr lang="en-ZA" dirty="0" smtClean="0"/>
              <a:t>pin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en-ZA" sz="1100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ZA" sz="3200" b="1" dirty="0" smtClean="0">
                <a:solidFill>
                  <a:srgbClr val="FF0000"/>
                </a:solidFill>
              </a:rPr>
              <a:t>A</a:t>
            </a:r>
            <a:r>
              <a:rPr lang="en-ZA" b="1" dirty="0" smtClean="0">
                <a:solidFill>
                  <a:srgbClr val="FF0000"/>
                </a:solidFill>
              </a:rPr>
              <a:t> </a:t>
            </a:r>
            <a:r>
              <a:rPr lang="en-GB" dirty="0"/>
              <a:t>– </a:t>
            </a:r>
            <a:r>
              <a:rPr lang="en-GB" dirty="0" smtClean="0"/>
              <a:t>Aim the</a:t>
            </a:r>
            <a:r>
              <a:rPr lang="en-ZA" dirty="0" smtClean="0"/>
              <a:t> </a:t>
            </a:r>
            <a:r>
              <a:rPr lang="en-ZA" dirty="0"/>
              <a:t>nozzle at </a:t>
            </a:r>
            <a:r>
              <a:rPr lang="en-ZA" dirty="0" smtClean="0"/>
              <a:t>base </a:t>
            </a:r>
            <a:r>
              <a:rPr lang="en-ZA" dirty="0"/>
              <a:t>of </a:t>
            </a:r>
            <a:r>
              <a:rPr lang="en-ZA" dirty="0" smtClean="0"/>
              <a:t>fire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en-ZA" sz="1100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ZA" sz="3200" b="1" dirty="0" smtClean="0">
                <a:solidFill>
                  <a:srgbClr val="FF0000"/>
                </a:solidFill>
              </a:rPr>
              <a:t>S</a:t>
            </a:r>
            <a:r>
              <a:rPr lang="en-ZA" b="1" dirty="0" smtClean="0">
                <a:solidFill>
                  <a:srgbClr val="FF0000"/>
                </a:solidFill>
              </a:rPr>
              <a:t> </a:t>
            </a:r>
            <a:r>
              <a:rPr lang="en-ZA" dirty="0"/>
              <a:t>– Squeeze the </a:t>
            </a:r>
            <a:r>
              <a:rPr lang="en-ZA" dirty="0" smtClean="0"/>
              <a:t>trigger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en-ZA" sz="1100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ZA" sz="3200" b="1" dirty="0" smtClean="0">
                <a:solidFill>
                  <a:srgbClr val="FF0000"/>
                </a:solidFill>
              </a:rPr>
              <a:t>S</a:t>
            </a:r>
            <a:r>
              <a:rPr lang="en-ZA" b="1" dirty="0" smtClean="0">
                <a:solidFill>
                  <a:srgbClr val="FF0000"/>
                </a:solidFill>
              </a:rPr>
              <a:t> </a:t>
            </a:r>
            <a:r>
              <a:rPr lang="en-ZA" dirty="0"/>
              <a:t>– Sweep the nozzle from </a:t>
            </a:r>
            <a:r>
              <a:rPr lang="en-ZA" dirty="0" smtClean="0"/>
              <a:t>side </a:t>
            </a:r>
            <a:r>
              <a:rPr lang="en-ZA" dirty="0"/>
              <a:t>to side</a:t>
            </a:r>
            <a:endParaRPr lang="en-ZA" dirty="0">
              <a:solidFill>
                <a:srgbClr val="FF0000"/>
              </a:solidFill>
            </a:endParaRPr>
          </a:p>
        </p:txBody>
      </p:sp>
      <p:pic>
        <p:nvPicPr>
          <p:cNvPr id="6" name="Picture 6" descr="fire-extinguisher-safe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504950"/>
            <a:ext cx="29511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49112" y="1810099"/>
            <a:ext cx="190522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ZA" altLang="en-US" i="1" dirty="0" smtClean="0">
                <a:solidFill>
                  <a:srgbClr val="C00000"/>
                </a:solidFill>
              </a:rPr>
              <a:t>This safety </a:t>
            </a:r>
            <a:r>
              <a:rPr lang="en-ZA" altLang="en-US" i="1" dirty="0">
                <a:solidFill>
                  <a:srgbClr val="C00000"/>
                </a:solidFill>
              </a:rPr>
              <a:t>pin prevents us squeezing the trigger accidentally.</a:t>
            </a:r>
          </a:p>
        </p:txBody>
      </p:sp>
      <p:pic>
        <p:nvPicPr>
          <p:cNvPr id="9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 rot="731367">
            <a:off x="5637464" y="2336292"/>
            <a:ext cx="1048451" cy="1671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11639</TotalTime>
  <Words>1665</Words>
  <Application>Microsoft Office PowerPoint</Application>
  <PresentationFormat>On-screen Show (4:3)</PresentationFormat>
  <Paragraphs>255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Corbel</vt:lpstr>
      <vt:lpstr>Corbel (Body)</vt:lpstr>
      <vt:lpstr>Franklin Gothic Book</vt:lpstr>
      <vt:lpstr>Roboto</vt:lpstr>
      <vt:lpstr>Times New Roman</vt:lpstr>
      <vt:lpstr>Wingdings</vt:lpstr>
      <vt:lpstr>Wingdings 2</vt:lpstr>
      <vt:lpstr>Wingdings 3</vt:lpstr>
      <vt:lpstr>Module</vt:lpstr>
      <vt:lpstr>Introduction:  Fire Safety  </vt:lpstr>
      <vt:lpstr>PowerPoint Presentation</vt:lpstr>
      <vt:lpstr>Emergencies – what to do</vt:lpstr>
      <vt:lpstr>Chemistry of Fire</vt:lpstr>
      <vt:lpstr>Flashover</vt:lpstr>
      <vt:lpstr>PowerPoint Presentation</vt:lpstr>
      <vt:lpstr>Importance of Fire Drills!</vt:lpstr>
      <vt:lpstr>Controlling Fire</vt:lpstr>
      <vt:lpstr>How to Use a Fire Extinguisher </vt:lpstr>
      <vt:lpstr>Controlling Fire</vt:lpstr>
      <vt:lpstr>Know the Types of Fire</vt:lpstr>
      <vt:lpstr>Know the Types of Fire</vt:lpstr>
      <vt:lpstr>Know the Types of Fire</vt:lpstr>
      <vt:lpstr>Know the Types of Fire</vt:lpstr>
      <vt:lpstr>Importance of Inspections!</vt:lpstr>
      <vt:lpstr>Importance of Inspections!</vt:lpstr>
      <vt:lpstr>How Fires Start</vt:lpstr>
      <vt:lpstr>How Fires Start</vt:lpstr>
      <vt:lpstr>PowerPoint Presentation</vt:lpstr>
      <vt:lpstr>Preventing Fire</vt:lpstr>
      <vt:lpstr>Preventing Fire – Electrical Safety </vt:lpstr>
      <vt:lpstr>Electrical Safety</vt:lpstr>
      <vt:lpstr>Be Responsible – ANYWHERE</vt:lpstr>
      <vt:lpstr>Be Responsible – ANYWHERE</vt:lpstr>
      <vt:lpstr>Be Responsible – ANYWHERE</vt:lpstr>
      <vt:lpstr>Road Safety – Pedestrians </vt:lpstr>
      <vt:lpstr>Road Safety – Pedestrian Crossings </vt:lpstr>
      <vt:lpstr>Limit Safety Risks</vt:lpstr>
      <vt:lpstr>Limit Safety Risks</vt:lpstr>
      <vt:lpstr>PowerPoint Presentation</vt:lpstr>
      <vt:lpstr>Safety &amp; Security in Res</vt:lpstr>
      <vt:lpstr>Safety &amp; Security in Res</vt:lpstr>
      <vt:lpstr>Oppidan Safety &amp; Security</vt:lpstr>
      <vt:lpstr>Campus Protection Unit Info</vt:lpstr>
      <vt:lpstr>Safety Info</vt:lpstr>
    </vt:vector>
  </TitlesOfParts>
  <Company>Rhodes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Safety at RU</dc:title>
  <dc:creator>spnk</dc:creator>
  <cp:lastModifiedBy>Nikki Kohly</cp:lastModifiedBy>
  <cp:revision>196</cp:revision>
  <cp:lastPrinted>2014-06-19T04:03:03Z</cp:lastPrinted>
  <dcterms:created xsi:type="dcterms:W3CDTF">2011-08-24T11:28:14Z</dcterms:created>
  <dcterms:modified xsi:type="dcterms:W3CDTF">2018-02-04T22:13:38Z</dcterms:modified>
</cp:coreProperties>
</file>